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handoutMasterIdLst>
    <p:handoutMasterId r:id="rId23"/>
  </p:handoutMasterIdLst>
  <p:sldIdLst>
    <p:sldId id="256" r:id="rId3"/>
    <p:sldId id="294" r:id="rId4"/>
    <p:sldId id="270" r:id="rId5"/>
    <p:sldId id="271" r:id="rId6"/>
    <p:sldId id="272" r:id="rId7"/>
    <p:sldId id="258" r:id="rId8"/>
    <p:sldId id="257" r:id="rId9"/>
    <p:sldId id="291" r:id="rId10"/>
    <p:sldId id="292" r:id="rId11"/>
    <p:sldId id="295" r:id="rId12"/>
    <p:sldId id="293" r:id="rId13"/>
    <p:sldId id="278" r:id="rId14"/>
    <p:sldId id="289" r:id="rId15"/>
    <p:sldId id="297" r:id="rId16"/>
    <p:sldId id="276" r:id="rId17"/>
    <p:sldId id="281" r:id="rId18"/>
    <p:sldId id="284" r:id="rId19"/>
    <p:sldId id="286" r:id="rId20"/>
    <p:sldId id="287" r:id="rId21"/>
    <p:sldId id="267" r:id="rId22"/>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4" d="100"/>
          <a:sy n="74" d="100"/>
        </p:scale>
        <p:origin x="1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858D565B-9BD5-45AD-B0B4-2294E6F99E50}" type="datetimeFigureOut">
              <a:rPr lang="en-GB" smtClean="0"/>
              <a:t>12/09/2018</a:t>
            </a:fld>
            <a:endParaRPr lang="en-GB"/>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6AC24D48-32F7-43E1-A340-A2C8E863B777}" type="slidenum">
              <a:rPr lang="en-GB" smtClean="0"/>
              <a:t>‹#›</a:t>
            </a:fld>
            <a:endParaRPr lang="en-GB"/>
          </a:p>
        </p:txBody>
      </p:sp>
    </p:spTree>
    <p:extLst>
      <p:ext uri="{BB962C8B-B14F-4D97-AF65-F5344CB8AC3E}">
        <p14:creationId xmlns:p14="http://schemas.microsoft.com/office/powerpoint/2010/main" val="3099963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1335C81-194A-451D-AFC2-265DCE09EACC}" type="datetimeFigureOut">
              <a:rPr lang="en-GB" smtClean="0">
                <a:solidFill>
                  <a:prstClr val="black">
                    <a:tint val="75000"/>
                  </a:prstClr>
                </a:solidFill>
              </a:rPr>
              <a:pPr/>
              <a:t>12/09/2018</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F607A08-0742-4E45-903E-C8BC3073B81E}"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383232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1335C81-194A-451D-AFC2-265DCE09EACC}" type="datetimeFigureOut">
              <a:rPr lang="en-GB" smtClean="0">
                <a:solidFill>
                  <a:prstClr val="black">
                    <a:tint val="75000"/>
                  </a:prstClr>
                </a:solidFill>
              </a:rPr>
              <a:pPr/>
              <a:t>12/09/2018</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F607A08-0742-4E45-903E-C8BC3073B81E}"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334457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1335C81-194A-451D-AFC2-265DCE09EACC}" type="datetimeFigureOut">
              <a:rPr lang="en-GB" smtClean="0">
                <a:solidFill>
                  <a:prstClr val="black">
                    <a:tint val="75000"/>
                  </a:prstClr>
                </a:solidFill>
              </a:rPr>
              <a:pPr/>
              <a:t>12/09/2018</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F607A08-0742-4E45-903E-C8BC3073B81E}"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871375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BD4358E-FDC9-4422-8B38-7B2EB0B210B4}" type="datetimeFigureOut">
              <a:rPr lang="en-GB" smtClean="0"/>
              <a:t>12/09/2018</a:t>
            </a:fld>
            <a:endParaRPr lang="en-GB"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B27FC7B-228D-4380-8EE0-D45E51EE3DDB}" type="slidenum">
              <a:rPr lang="en-GB" smtClean="0"/>
              <a:t>‹#›</a:t>
            </a:fld>
            <a:endParaRPr lang="en-GB" dirty="0"/>
          </a:p>
        </p:txBody>
      </p:sp>
    </p:spTree>
    <p:extLst>
      <p:ext uri="{BB962C8B-B14F-4D97-AF65-F5344CB8AC3E}">
        <p14:creationId xmlns:p14="http://schemas.microsoft.com/office/powerpoint/2010/main" val="31312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D4358E-FDC9-4422-8B38-7B2EB0B210B4}" type="datetimeFigureOut">
              <a:rPr lang="en-GB" smtClean="0"/>
              <a:t>12/09/2018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27FC7B-228D-4380-8EE0-D45E51EE3DDB}" type="slidenum">
              <a:rPr lang="en-GB" smtClean="0"/>
              <a:t>‹#›</a:t>
            </a:fld>
            <a:endParaRPr lang="en-GB" dirty="0"/>
          </a:p>
        </p:txBody>
      </p:sp>
    </p:spTree>
    <p:extLst>
      <p:ext uri="{BB962C8B-B14F-4D97-AF65-F5344CB8AC3E}">
        <p14:creationId xmlns:p14="http://schemas.microsoft.com/office/powerpoint/2010/main" val="196797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D4358E-FDC9-4422-8B38-7B2EB0B210B4}" type="datetimeFigureOut">
              <a:rPr lang="en-GB" smtClean="0"/>
              <a:t>12/09/2018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27FC7B-228D-4380-8EE0-D45E51EE3DDB}" type="slidenum">
              <a:rPr lang="en-GB" smtClean="0"/>
              <a:t>‹#›</a:t>
            </a:fld>
            <a:endParaRPr lang="en-GB" dirty="0"/>
          </a:p>
        </p:txBody>
      </p:sp>
    </p:spTree>
    <p:extLst>
      <p:ext uri="{BB962C8B-B14F-4D97-AF65-F5344CB8AC3E}">
        <p14:creationId xmlns:p14="http://schemas.microsoft.com/office/powerpoint/2010/main" val="3791675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D4358E-FDC9-4422-8B38-7B2EB0B210B4}" type="datetimeFigureOut">
              <a:rPr lang="en-GB" smtClean="0"/>
              <a:t>12/09/2018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27FC7B-228D-4380-8EE0-D45E51EE3DDB}" type="slidenum">
              <a:rPr lang="en-GB" smtClean="0"/>
              <a:t>‹#›</a:t>
            </a:fld>
            <a:endParaRPr lang="en-GB" dirty="0"/>
          </a:p>
        </p:txBody>
      </p:sp>
    </p:spTree>
    <p:extLst>
      <p:ext uri="{BB962C8B-B14F-4D97-AF65-F5344CB8AC3E}">
        <p14:creationId xmlns:p14="http://schemas.microsoft.com/office/powerpoint/2010/main" val="2836863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D4358E-FDC9-4422-8B38-7B2EB0B210B4}" type="datetimeFigureOut">
              <a:rPr lang="en-GB" smtClean="0"/>
              <a:t>12/09/2018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B27FC7B-228D-4380-8EE0-D45E51EE3DDB}" type="slidenum">
              <a:rPr lang="en-GB" smtClean="0"/>
              <a:t>‹#›</a:t>
            </a:fld>
            <a:endParaRPr lang="en-GB" dirty="0"/>
          </a:p>
        </p:txBody>
      </p:sp>
    </p:spTree>
    <p:extLst>
      <p:ext uri="{BB962C8B-B14F-4D97-AF65-F5344CB8AC3E}">
        <p14:creationId xmlns:p14="http://schemas.microsoft.com/office/powerpoint/2010/main" val="3522582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D4358E-FDC9-4422-8B38-7B2EB0B210B4}" type="datetimeFigureOut">
              <a:rPr lang="en-GB" smtClean="0"/>
              <a:t>12/09/2018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B27FC7B-228D-4380-8EE0-D45E51EE3DDB}" type="slidenum">
              <a:rPr lang="en-GB" smtClean="0"/>
              <a:t>‹#›</a:t>
            </a:fld>
            <a:endParaRPr lang="en-GB" dirty="0"/>
          </a:p>
        </p:txBody>
      </p:sp>
    </p:spTree>
    <p:extLst>
      <p:ext uri="{BB962C8B-B14F-4D97-AF65-F5344CB8AC3E}">
        <p14:creationId xmlns:p14="http://schemas.microsoft.com/office/powerpoint/2010/main" val="33562367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D4358E-FDC9-4422-8B38-7B2EB0B210B4}" type="datetimeFigureOut">
              <a:rPr lang="en-GB" smtClean="0"/>
              <a:t>12/09/2018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B27FC7B-228D-4380-8EE0-D45E51EE3DDB}" type="slidenum">
              <a:rPr lang="en-GB" smtClean="0"/>
              <a:t>‹#›</a:t>
            </a:fld>
            <a:endParaRPr lang="en-GB" dirty="0"/>
          </a:p>
        </p:txBody>
      </p:sp>
    </p:spTree>
    <p:extLst>
      <p:ext uri="{BB962C8B-B14F-4D97-AF65-F5344CB8AC3E}">
        <p14:creationId xmlns:p14="http://schemas.microsoft.com/office/powerpoint/2010/main" val="1468599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D4358E-FDC9-4422-8B38-7B2EB0B210B4}" type="datetimeFigureOut">
              <a:rPr lang="en-GB" smtClean="0"/>
              <a:t>12/09/2018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27FC7B-228D-4380-8EE0-D45E51EE3DDB}" type="slidenum">
              <a:rPr lang="en-GB" smtClean="0"/>
              <a:t>‹#›</a:t>
            </a:fld>
            <a:endParaRPr lang="en-GB" dirty="0"/>
          </a:p>
        </p:txBody>
      </p:sp>
    </p:spTree>
    <p:extLst>
      <p:ext uri="{BB962C8B-B14F-4D97-AF65-F5344CB8AC3E}">
        <p14:creationId xmlns:p14="http://schemas.microsoft.com/office/powerpoint/2010/main" val="3881656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1335C81-194A-451D-AFC2-265DCE09EACC}" type="datetimeFigureOut">
              <a:rPr lang="en-GB" smtClean="0">
                <a:solidFill>
                  <a:prstClr val="black">
                    <a:tint val="75000"/>
                  </a:prstClr>
                </a:solidFill>
              </a:rPr>
              <a:pPr/>
              <a:t>12/09/2018</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F607A08-0742-4E45-903E-C8BC3073B81E}"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8339277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D4358E-FDC9-4422-8B38-7B2EB0B210B4}" type="datetimeFigureOut">
              <a:rPr lang="en-GB" smtClean="0"/>
              <a:t>12/09/2018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27FC7B-228D-4380-8EE0-D45E51EE3DDB}" type="slidenum">
              <a:rPr lang="en-GB" smtClean="0"/>
              <a:t>‹#›</a:t>
            </a:fld>
            <a:endParaRPr lang="en-GB" dirty="0"/>
          </a:p>
        </p:txBody>
      </p:sp>
    </p:spTree>
    <p:extLst>
      <p:ext uri="{BB962C8B-B14F-4D97-AF65-F5344CB8AC3E}">
        <p14:creationId xmlns:p14="http://schemas.microsoft.com/office/powerpoint/2010/main" val="3872788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D4358E-FDC9-4422-8B38-7B2EB0B210B4}" type="datetimeFigureOut">
              <a:rPr lang="en-GB" smtClean="0"/>
              <a:t>12/09/2018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27FC7B-228D-4380-8EE0-D45E51EE3DDB}" type="slidenum">
              <a:rPr lang="en-GB" smtClean="0"/>
              <a:t>‹#›</a:t>
            </a:fld>
            <a:endParaRPr lang="en-GB" dirty="0"/>
          </a:p>
        </p:txBody>
      </p:sp>
    </p:spTree>
    <p:extLst>
      <p:ext uri="{BB962C8B-B14F-4D97-AF65-F5344CB8AC3E}">
        <p14:creationId xmlns:p14="http://schemas.microsoft.com/office/powerpoint/2010/main" val="20231085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BD4358E-FDC9-4422-8B38-7B2EB0B210B4}" type="datetimeFigureOut">
              <a:rPr lang="en-GB" smtClean="0"/>
              <a:t>12/09/2018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27FC7B-228D-4380-8EE0-D45E51EE3DDB}" type="slidenum">
              <a:rPr lang="en-GB" smtClean="0"/>
              <a:t>‹#›</a:t>
            </a:fld>
            <a:endParaRPr lang="en-GB" dirty="0"/>
          </a:p>
        </p:txBody>
      </p:sp>
    </p:spTree>
    <p:extLst>
      <p:ext uri="{BB962C8B-B14F-4D97-AF65-F5344CB8AC3E}">
        <p14:creationId xmlns:p14="http://schemas.microsoft.com/office/powerpoint/2010/main" val="1147754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BD4358E-FDC9-4422-8B38-7B2EB0B210B4}" type="datetimeFigureOut">
              <a:rPr lang="en-GB" smtClean="0"/>
              <a:t>12/09/2018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27FC7B-228D-4380-8EE0-D45E51EE3DDB}" type="slidenum">
              <a:rPr lang="en-GB" smtClean="0"/>
              <a:t>‹#›</a:t>
            </a:fld>
            <a:endParaRPr lang="en-GB" dirty="0"/>
          </a:p>
        </p:txBody>
      </p:sp>
    </p:spTree>
    <p:extLst>
      <p:ext uri="{BB962C8B-B14F-4D97-AF65-F5344CB8AC3E}">
        <p14:creationId xmlns:p14="http://schemas.microsoft.com/office/powerpoint/2010/main" val="20273148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D4358E-FDC9-4422-8B38-7B2EB0B210B4}" type="datetimeFigureOut">
              <a:rPr lang="en-GB" smtClean="0"/>
              <a:t>12/09/2018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27FC7B-228D-4380-8EE0-D45E51EE3DDB}" type="slidenum">
              <a:rPr lang="en-GB" smtClean="0"/>
              <a:t>‹#›</a:t>
            </a:fld>
            <a:endParaRPr lang="en-GB" dirty="0"/>
          </a:p>
        </p:txBody>
      </p:sp>
    </p:spTree>
    <p:extLst>
      <p:ext uri="{BB962C8B-B14F-4D97-AF65-F5344CB8AC3E}">
        <p14:creationId xmlns:p14="http://schemas.microsoft.com/office/powerpoint/2010/main" val="1513621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BD4358E-FDC9-4422-8B38-7B2EB0B210B4}" type="datetimeFigureOut">
              <a:rPr lang="en-GB" smtClean="0"/>
              <a:t>12/09/2018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B27FC7B-228D-4380-8EE0-D45E51EE3DDB}" type="slidenum">
              <a:rPr lang="en-GB" smtClean="0"/>
              <a:t>‹#›</a:t>
            </a:fld>
            <a:endParaRPr lang="en-GB" dirty="0"/>
          </a:p>
        </p:txBody>
      </p:sp>
    </p:spTree>
    <p:extLst>
      <p:ext uri="{BB962C8B-B14F-4D97-AF65-F5344CB8AC3E}">
        <p14:creationId xmlns:p14="http://schemas.microsoft.com/office/powerpoint/2010/main" val="13148538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BD4358E-FDC9-4422-8B38-7B2EB0B210B4}" type="datetimeFigureOut">
              <a:rPr lang="en-GB" smtClean="0"/>
              <a:t>12/09/2018</a:t>
            </a:fld>
            <a:endParaRPr lang="en-GB" dirty="0"/>
          </a:p>
        </p:txBody>
      </p:sp>
      <p:sp>
        <p:nvSpPr>
          <p:cNvPr id="8" name="Footer Placeholder 7"/>
          <p:cNvSpPr>
            <a:spLocks noGrp="1"/>
          </p:cNvSpPr>
          <p:nvPr>
            <p:ph type="ftr" sz="quarter" idx="11"/>
          </p:nvPr>
        </p:nvSpPr>
        <p:spPr>
          <a:xfrm>
            <a:off x="561111" y="6391838"/>
            <a:ext cx="3644282" cy="304801"/>
          </a:xfrm>
        </p:spPr>
        <p:txBody>
          <a:bodyPr/>
          <a:lstStyle/>
          <a:p>
            <a:endParaRPr lang="en-GB" dirty="0"/>
          </a:p>
        </p:txBody>
      </p:sp>
      <p:sp>
        <p:nvSpPr>
          <p:cNvPr id="9" name="Slide Number Placeholder 8"/>
          <p:cNvSpPr>
            <a:spLocks noGrp="1"/>
          </p:cNvSpPr>
          <p:nvPr>
            <p:ph type="sldNum" sz="quarter" idx="12"/>
          </p:nvPr>
        </p:nvSpPr>
        <p:spPr/>
        <p:txBody>
          <a:bodyPr/>
          <a:lstStyle/>
          <a:p>
            <a:fld id="{5B27FC7B-228D-4380-8EE0-D45E51EE3DDB}" type="slidenum">
              <a:rPr lang="en-GB" smtClean="0"/>
              <a:t>‹#›</a:t>
            </a:fld>
            <a:endParaRPr lang="en-GB" dirty="0"/>
          </a:p>
        </p:txBody>
      </p:sp>
    </p:spTree>
    <p:extLst>
      <p:ext uri="{BB962C8B-B14F-4D97-AF65-F5344CB8AC3E}">
        <p14:creationId xmlns:p14="http://schemas.microsoft.com/office/powerpoint/2010/main" val="32018093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BD4358E-FDC9-4422-8B38-7B2EB0B210B4}" type="datetimeFigureOut">
              <a:rPr lang="en-GB" smtClean="0"/>
              <a:t>12/09/2018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27FC7B-228D-4380-8EE0-D45E51EE3DDB}" type="slidenum">
              <a:rPr lang="en-GB" smtClean="0"/>
              <a:t>‹#›</a:t>
            </a:fld>
            <a:endParaRPr lang="en-GB" dirty="0"/>
          </a:p>
        </p:txBody>
      </p:sp>
    </p:spTree>
    <p:extLst>
      <p:ext uri="{BB962C8B-B14F-4D97-AF65-F5344CB8AC3E}">
        <p14:creationId xmlns:p14="http://schemas.microsoft.com/office/powerpoint/2010/main" val="2872342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BD4358E-FDC9-4422-8B38-7B2EB0B210B4}" type="datetimeFigureOut">
              <a:rPr lang="en-GB" smtClean="0"/>
              <a:t>12/09/2018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27FC7B-228D-4380-8EE0-D45E51EE3DDB}" type="slidenum">
              <a:rPr lang="en-GB" smtClean="0"/>
              <a:t>‹#›</a:t>
            </a:fld>
            <a:endParaRPr lang="en-GB" dirty="0"/>
          </a:p>
        </p:txBody>
      </p:sp>
    </p:spTree>
    <p:extLst>
      <p:ext uri="{BB962C8B-B14F-4D97-AF65-F5344CB8AC3E}">
        <p14:creationId xmlns:p14="http://schemas.microsoft.com/office/powerpoint/2010/main" val="332307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335C81-194A-451D-AFC2-265DCE09EACC}" type="datetimeFigureOut">
              <a:rPr lang="en-GB" smtClean="0">
                <a:solidFill>
                  <a:prstClr val="black">
                    <a:tint val="75000"/>
                  </a:prstClr>
                </a:solidFill>
              </a:rPr>
              <a:pPr/>
              <a:t>12/09/2018</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F607A08-0742-4E45-903E-C8BC3073B81E}"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3211415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1335C81-194A-451D-AFC2-265DCE09EACC}" type="datetimeFigureOut">
              <a:rPr lang="en-GB" smtClean="0">
                <a:solidFill>
                  <a:prstClr val="black">
                    <a:tint val="75000"/>
                  </a:prstClr>
                </a:solidFill>
              </a:rPr>
              <a:pPr/>
              <a:t>12/09/2018</a:t>
            </a:fld>
            <a:endParaRPr lang="en-GB"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GB"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F607A08-0742-4E45-903E-C8BC3073B81E}"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1976676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1335C81-194A-451D-AFC2-265DCE09EACC}" type="datetimeFigureOut">
              <a:rPr lang="en-GB" smtClean="0">
                <a:solidFill>
                  <a:prstClr val="black">
                    <a:tint val="75000"/>
                  </a:prstClr>
                </a:solidFill>
              </a:rPr>
              <a:pPr/>
              <a:t>12/09/2018</a:t>
            </a:fld>
            <a:endParaRPr lang="en-GB"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GB"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CF607A08-0742-4E45-903E-C8BC3073B81E}"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108227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1335C81-194A-451D-AFC2-265DCE09EACC}" type="datetimeFigureOut">
              <a:rPr lang="en-GB" smtClean="0">
                <a:solidFill>
                  <a:prstClr val="black">
                    <a:tint val="75000"/>
                  </a:prstClr>
                </a:solidFill>
              </a:rPr>
              <a:pPr/>
              <a:t>12/09/2018</a:t>
            </a:fld>
            <a:endParaRPr lang="en-GB"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CF607A08-0742-4E45-903E-C8BC3073B81E}"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1768783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335C81-194A-451D-AFC2-265DCE09EACC}" type="datetimeFigureOut">
              <a:rPr lang="en-GB" smtClean="0">
                <a:solidFill>
                  <a:prstClr val="black">
                    <a:tint val="75000"/>
                  </a:prstClr>
                </a:solidFill>
              </a:rPr>
              <a:pPr/>
              <a:t>12/09/2018</a:t>
            </a:fld>
            <a:endParaRPr lang="en-GB"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GB"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CF607A08-0742-4E45-903E-C8BC3073B81E}"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894459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335C81-194A-451D-AFC2-265DCE09EACC}" type="datetimeFigureOut">
              <a:rPr lang="en-GB" smtClean="0">
                <a:solidFill>
                  <a:prstClr val="black">
                    <a:tint val="75000"/>
                  </a:prstClr>
                </a:solidFill>
              </a:rPr>
              <a:pPr/>
              <a:t>12/09/2018</a:t>
            </a:fld>
            <a:endParaRPr lang="en-GB"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GB"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F607A08-0742-4E45-903E-C8BC3073B81E}"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274532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335C81-194A-451D-AFC2-265DCE09EACC}" type="datetimeFigureOut">
              <a:rPr lang="en-GB" smtClean="0">
                <a:solidFill>
                  <a:prstClr val="black">
                    <a:tint val="75000"/>
                  </a:prstClr>
                </a:solidFill>
              </a:rPr>
              <a:pPr/>
              <a:t>12/09/2018</a:t>
            </a:fld>
            <a:endParaRPr lang="en-GB"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GB"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F607A08-0742-4E45-903E-C8BC3073B81E}"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332913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35C81-194A-451D-AFC2-265DCE09EACC}" type="datetimeFigureOut">
              <a:rPr lang="en-GB" smtClean="0">
                <a:solidFill>
                  <a:prstClr val="black">
                    <a:tint val="75000"/>
                  </a:prstClr>
                </a:solidFill>
              </a:rPr>
              <a:pPr/>
              <a:t>12/09/2018</a:t>
            </a:fld>
            <a:endParaRPr lang="en-GB"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607A08-0742-4E45-903E-C8BC3073B81E}"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4149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BD4358E-FDC9-4422-8B38-7B2EB0B210B4}" type="datetimeFigureOut">
              <a:rPr lang="en-GB" smtClean="0"/>
              <a:t>12/09/2018</a:t>
            </a:fld>
            <a:endParaRPr lang="en-GB"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B27FC7B-228D-4380-8EE0-D45E51EE3DDB}" type="slidenum">
              <a:rPr lang="en-GB" smtClean="0"/>
              <a:t>‹#›</a:t>
            </a:fld>
            <a:endParaRPr lang="en-GB" dirty="0"/>
          </a:p>
        </p:txBody>
      </p:sp>
    </p:spTree>
    <p:extLst>
      <p:ext uri="{BB962C8B-B14F-4D97-AF65-F5344CB8AC3E}">
        <p14:creationId xmlns:p14="http://schemas.microsoft.com/office/powerpoint/2010/main" val="41335742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s://www.nmds-sc-online.org.uk/help/Article.aspx?id=30"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www.skillsforhealth.org.uk/news/case-studies/itemlist/category/103-a-day-in-the-life-of-series?limitstart=0" TargetMode="External"/><Relationship Id="rId2" Type="http://schemas.openxmlformats.org/officeDocument/2006/relationships/hyperlink" Target="http://www.skillsforcare.org.uk/Care-careers/Think-Care-Careers/Jobs/Job-types-available.aspx" TargetMode="External"/><Relationship Id="rId1" Type="http://schemas.openxmlformats.org/officeDocument/2006/relationships/slideLayout" Target="../slideLayouts/slideLayout13.xml"/><Relationship Id="rId4" Type="http://schemas.openxmlformats.org/officeDocument/2006/relationships/hyperlink" Target="https://www.durhamlocate.org.u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qaa.ac.uk/en/Publications/Documents/Subject-benchmark-statement-Health-studies-.pdf"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t>Work Related Learning</a:t>
            </a:r>
            <a:endParaRPr lang="en-GB" b="1" dirty="0"/>
          </a:p>
        </p:txBody>
      </p:sp>
      <p:sp>
        <p:nvSpPr>
          <p:cNvPr id="3" name="Subtitle 2"/>
          <p:cNvSpPr>
            <a:spLocks noGrp="1"/>
          </p:cNvSpPr>
          <p:nvPr>
            <p:ph type="subTitle" idx="1"/>
          </p:nvPr>
        </p:nvSpPr>
        <p:spPr/>
        <p:txBody>
          <a:bodyPr>
            <a:noAutofit/>
          </a:bodyPr>
          <a:lstStyle/>
          <a:p>
            <a:r>
              <a:rPr lang="en-GB" b="1" dirty="0" smtClean="0"/>
              <a:t>Week 1</a:t>
            </a:r>
          </a:p>
          <a:p>
            <a:r>
              <a:rPr lang="en-GB" b="1" dirty="0" smtClean="0"/>
              <a:t>September </a:t>
            </a:r>
            <a:r>
              <a:rPr lang="en-GB" b="1" dirty="0" smtClean="0"/>
              <a:t>17th 2018</a:t>
            </a:r>
            <a:endParaRPr lang="en-GB" b="1" dirty="0" smtClean="0"/>
          </a:p>
          <a:p>
            <a:r>
              <a:rPr lang="en-GB" b="1" dirty="0" smtClean="0"/>
              <a:t>Foundation Degree in Applied Health and Social Care</a:t>
            </a:r>
            <a:endParaRPr lang="en-GB" b="1" dirty="0"/>
          </a:p>
        </p:txBody>
      </p:sp>
    </p:spTree>
    <p:extLst>
      <p:ext uri="{BB962C8B-B14F-4D97-AF65-F5344CB8AC3E}">
        <p14:creationId xmlns:p14="http://schemas.microsoft.com/office/powerpoint/2010/main" val="2536937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 placement  timeline</a:t>
            </a:r>
            <a:endParaRPr lang="en-GB" dirty="0"/>
          </a:p>
        </p:txBody>
      </p:sp>
      <p:sp>
        <p:nvSpPr>
          <p:cNvPr id="3" name="Content Placeholder 2"/>
          <p:cNvSpPr>
            <a:spLocks noGrp="1"/>
          </p:cNvSpPr>
          <p:nvPr>
            <p:ph idx="1"/>
          </p:nvPr>
        </p:nvSpPr>
        <p:spPr/>
        <p:txBody>
          <a:bodyPr>
            <a:normAutofit/>
          </a:bodyPr>
          <a:lstStyle/>
          <a:p>
            <a:r>
              <a:rPr lang="en-GB" dirty="0" smtClean="0"/>
              <a:t>Complete Induction ASSIGNMENT- 18</a:t>
            </a:r>
            <a:r>
              <a:rPr lang="en-GB" baseline="30000" dirty="0" smtClean="0"/>
              <a:t>th</a:t>
            </a:r>
            <a:r>
              <a:rPr lang="en-GB" dirty="0" smtClean="0"/>
              <a:t> September to select placement</a:t>
            </a:r>
          </a:p>
          <a:p>
            <a:r>
              <a:rPr lang="en-GB" dirty="0"/>
              <a:t>Complete </a:t>
            </a:r>
            <a:r>
              <a:rPr lang="en-GB" dirty="0" smtClean="0"/>
              <a:t>DBS</a:t>
            </a:r>
          </a:p>
          <a:p>
            <a:r>
              <a:rPr lang="en-GB" dirty="0" smtClean="0"/>
              <a:t>Contact placement</a:t>
            </a:r>
          </a:p>
          <a:p>
            <a:r>
              <a:rPr lang="en-GB" dirty="0" smtClean="0"/>
              <a:t>Arrange a contact to discuss learning outcomes</a:t>
            </a:r>
          </a:p>
          <a:p>
            <a:r>
              <a:rPr lang="en-GB" dirty="0" smtClean="0"/>
              <a:t>Complete Health and Safety application before November 1</a:t>
            </a:r>
            <a:r>
              <a:rPr lang="en-GB" baseline="30000" dirty="0" smtClean="0"/>
              <a:t>st</a:t>
            </a:r>
            <a:r>
              <a:rPr lang="en-GB" dirty="0" smtClean="0"/>
              <a:t> 2017</a:t>
            </a:r>
          </a:p>
          <a:p>
            <a:r>
              <a:rPr lang="en-GB" dirty="0" smtClean="0"/>
              <a:t>Read about the client group and service provision before commencing placement.</a:t>
            </a:r>
          </a:p>
          <a:p>
            <a:r>
              <a:rPr lang="en-GB" dirty="0"/>
              <a:t>The first placement experience will </a:t>
            </a:r>
            <a:r>
              <a:rPr lang="en-GB" dirty="0" smtClean="0"/>
              <a:t>occur </a:t>
            </a:r>
            <a:r>
              <a:rPr lang="en-GB" b="1" dirty="0" smtClean="0"/>
              <a:t>w/b </a:t>
            </a:r>
            <a:r>
              <a:rPr lang="en-GB" b="1" dirty="0"/>
              <a:t>15th January 2018 — w/b 5</a:t>
            </a:r>
            <a:r>
              <a:rPr lang="en-GB" b="1" baseline="30000" dirty="0"/>
              <a:t>th</a:t>
            </a:r>
            <a:r>
              <a:rPr lang="en-GB" b="1" dirty="0"/>
              <a:t> March 2018</a:t>
            </a:r>
            <a:r>
              <a:rPr lang="en-GB" dirty="0"/>
              <a:t>.</a:t>
            </a:r>
          </a:p>
          <a:p>
            <a:endParaRPr lang="en-GB" dirty="0"/>
          </a:p>
          <a:p>
            <a:endParaRPr lang="en-GB" dirty="0"/>
          </a:p>
        </p:txBody>
      </p:sp>
    </p:spTree>
    <p:extLst>
      <p:ext uri="{BB962C8B-B14F-4D97-AF65-F5344CB8AC3E}">
        <p14:creationId xmlns:p14="http://schemas.microsoft.com/office/powerpoint/2010/main" val="3035101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 placement</a:t>
            </a:r>
            <a:br>
              <a:rPr lang="en-GB" dirty="0"/>
            </a:br>
            <a:endParaRPr lang="en-GB" dirty="0"/>
          </a:p>
        </p:txBody>
      </p:sp>
      <p:sp>
        <p:nvSpPr>
          <p:cNvPr id="3" name="Content Placeholder 2"/>
          <p:cNvSpPr>
            <a:spLocks noGrp="1"/>
          </p:cNvSpPr>
          <p:nvPr>
            <p:ph idx="1"/>
          </p:nvPr>
        </p:nvSpPr>
        <p:spPr/>
        <p:txBody>
          <a:bodyPr/>
          <a:lstStyle/>
          <a:p>
            <a:r>
              <a:rPr lang="en-GB" dirty="0"/>
              <a:t>During the placement experience students will </a:t>
            </a:r>
            <a:r>
              <a:rPr lang="en-GB" dirty="0" smtClean="0"/>
              <a:t>complete</a:t>
            </a:r>
          </a:p>
          <a:p>
            <a:pPr lvl="1"/>
            <a:r>
              <a:rPr lang="en-GB" dirty="0" smtClean="0"/>
              <a:t>Reflective </a:t>
            </a:r>
            <a:r>
              <a:rPr lang="en-GB" dirty="0"/>
              <a:t>Learning journal documentation and Evidence of attendance form included in the placement guide to reflect on practice</a:t>
            </a:r>
            <a:r>
              <a:rPr lang="en-GB" dirty="0" smtClean="0"/>
              <a:t>. </a:t>
            </a:r>
          </a:p>
          <a:p>
            <a:pPr lvl="1"/>
            <a:r>
              <a:rPr lang="en-GB" b="1" dirty="0" smtClean="0"/>
              <a:t>Submitted </a:t>
            </a:r>
            <a:r>
              <a:rPr lang="en-GB" b="1" dirty="0" smtClean="0"/>
              <a:t>22</a:t>
            </a:r>
            <a:r>
              <a:rPr lang="en-GB" b="1" baseline="30000" dirty="0" smtClean="0"/>
              <a:t>nd</a:t>
            </a:r>
            <a:r>
              <a:rPr lang="en-GB" b="1" dirty="0" smtClean="0"/>
              <a:t>  </a:t>
            </a:r>
            <a:r>
              <a:rPr lang="en-GB" b="1" dirty="0" smtClean="0"/>
              <a:t>April </a:t>
            </a:r>
            <a:r>
              <a:rPr lang="en-GB" b="1" dirty="0" smtClean="0"/>
              <a:t>2019</a:t>
            </a:r>
            <a:endParaRPr lang="en-GB" b="1" dirty="0"/>
          </a:p>
          <a:p>
            <a:pPr lvl="1"/>
            <a:r>
              <a:rPr lang="en-GB" dirty="0"/>
              <a:t>Students will be observed in practice and assessed against the Work Related Learning outcomes</a:t>
            </a:r>
            <a:r>
              <a:rPr lang="en-GB" dirty="0" smtClean="0"/>
              <a:t>.</a:t>
            </a:r>
          </a:p>
          <a:p>
            <a:pPr lvl="1"/>
            <a:r>
              <a:rPr lang="en-GB" dirty="0" smtClean="0"/>
              <a:t>Students will feedback placement experience within WRL lectures, see module guide to ensure appropriate preparation. </a:t>
            </a:r>
          </a:p>
          <a:p>
            <a:pPr lvl="1"/>
            <a:r>
              <a:rPr lang="en-GB" dirty="0" smtClean="0"/>
              <a:t>Organise placement visits</a:t>
            </a:r>
            <a:endParaRPr lang="en-GB" dirty="0"/>
          </a:p>
          <a:p>
            <a:endParaRPr lang="en-GB" dirty="0"/>
          </a:p>
          <a:p>
            <a:endParaRPr lang="en-GB" dirty="0"/>
          </a:p>
        </p:txBody>
      </p:sp>
    </p:spTree>
    <p:extLst>
      <p:ext uri="{BB962C8B-B14F-4D97-AF65-F5344CB8AC3E}">
        <p14:creationId xmlns:p14="http://schemas.microsoft.com/office/powerpoint/2010/main" val="850013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Available for visits or invite to speak about their role</a:t>
            </a:r>
            <a:endParaRPr lang="en-GB" dirty="0"/>
          </a:p>
        </p:txBody>
      </p:sp>
      <p:sp>
        <p:nvSpPr>
          <p:cNvPr id="3" name="Content Placeholder 2"/>
          <p:cNvSpPr>
            <a:spLocks noGrp="1"/>
          </p:cNvSpPr>
          <p:nvPr>
            <p:ph idx="1"/>
          </p:nvPr>
        </p:nvSpPr>
        <p:spPr/>
        <p:txBody>
          <a:bodyPr>
            <a:normAutofit fontScale="85000" lnSpcReduction="20000"/>
          </a:bodyPr>
          <a:lstStyle/>
          <a:p>
            <a:r>
              <a:rPr lang="en-GB" b="1" dirty="0" smtClean="0"/>
              <a:t>District </a:t>
            </a:r>
            <a:r>
              <a:rPr lang="en-GB" b="1" dirty="0"/>
              <a:t>nursing </a:t>
            </a:r>
          </a:p>
          <a:p>
            <a:r>
              <a:rPr lang="en-GB" b="1" dirty="0" smtClean="0"/>
              <a:t>Nurses </a:t>
            </a:r>
            <a:r>
              <a:rPr lang="en-GB" b="1" dirty="0"/>
              <a:t>agency </a:t>
            </a:r>
          </a:p>
          <a:p>
            <a:r>
              <a:rPr lang="en-GB" b="1" dirty="0" smtClean="0"/>
              <a:t>Community </a:t>
            </a:r>
            <a:r>
              <a:rPr lang="en-GB" b="1" dirty="0"/>
              <a:t>physiotherapy team </a:t>
            </a:r>
          </a:p>
          <a:p>
            <a:r>
              <a:rPr lang="en-GB" b="1" dirty="0" smtClean="0"/>
              <a:t>Health </a:t>
            </a:r>
            <a:r>
              <a:rPr lang="en-GB" b="1" dirty="0"/>
              <a:t>visiting </a:t>
            </a:r>
            <a:r>
              <a:rPr lang="en-GB" b="1" dirty="0" smtClean="0"/>
              <a:t>team </a:t>
            </a:r>
            <a:endParaRPr lang="en-GB" b="1" dirty="0"/>
          </a:p>
          <a:p>
            <a:r>
              <a:rPr lang="en-GB" b="1" dirty="0" smtClean="0"/>
              <a:t>Support </a:t>
            </a:r>
            <a:r>
              <a:rPr lang="en-GB" b="1" dirty="0"/>
              <a:t>worker team </a:t>
            </a:r>
          </a:p>
          <a:p>
            <a:r>
              <a:rPr lang="en-GB" b="1" dirty="0" smtClean="0"/>
              <a:t>Children's </a:t>
            </a:r>
            <a:r>
              <a:rPr lang="en-GB" b="1" dirty="0"/>
              <a:t>community nurses </a:t>
            </a:r>
          </a:p>
          <a:p>
            <a:r>
              <a:rPr lang="en-GB" b="1" dirty="0" smtClean="0"/>
              <a:t>Community </a:t>
            </a:r>
            <a:r>
              <a:rPr lang="en-GB" b="1" dirty="0"/>
              <a:t>paediatric therapies </a:t>
            </a:r>
          </a:p>
          <a:p>
            <a:r>
              <a:rPr lang="en-GB" b="1" dirty="0" smtClean="0"/>
              <a:t>Community </a:t>
            </a:r>
            <a:r>
              <a:rPr lang="en-GB" b="1" dirty="0"/>
              <a:t>midwifery </a:t>
            </a:r>
          </a:p>
          <a:p>
            <a:r>
              <a:rPr lang="en-GB" b="1" dirty="0" smtClean="0"/>
              <a:t>School </a:t>
            </a:r>
            <a:r>
              <a:rPr lang="en-GB" b="1" dirty="0"/>
              <a:t>nursing </a:t>
            </a:r>
          </a:p>
          <a:p>
            <a:r>
              <a:rPr lang="en-GB" b="1" dirty="0" smtClean="0"/>
              <a:t>Family </a:t>
            </a:r>
            <a:r>
              <a:rPr lang="en-GB" b="1" dirty="0"/>
              <a:t>planning and sexual health clinics </a:t>
            </a:r>
          </a:p>
          <a:p>
            <a:r>
              <a:rPr lang="en-GB" b="1" dirty="0" smtClean="0"/>
              <a:t>Community </a:t>
            </a:r>
            <a:r>
              <a:rPr lang="en-GB" b="1" dirty="0"/>
              <a:t>rehabilitation teams </a:t>
            </a:r>
          </a:p>
          <a:p>
            <a:pPr marL="0" indent="0">
              <a:buNone/>
            </a:pPr>
            <a:endParaRPr lang="en-GB" dirty="0"/>
          </a:p>
        </p:txBody>
      </p:sp>
    </p:spTree>
    <p:extLst>
      <p:ext uri="{BB962C8B-B14F-4D97-AF65-F5344CB8AC3E}">
        <p14:creationId xmlns:p14="http://schemas.microsoft.com/office/powerpoint/2010/main" val="1455648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Which group of service users do you want to work with?</a:t>
            </a:r>
            <a:endParaRPr lang="en-GB" dirty="0"/>
          </a:p>
        </p:txBody>
      </p:sp>
      <p:sp>
        <p:nvSpPr>
          <p:cNvPr id="3" name="Content Placeholder 2"/>
          <p:cNvSpPr>
            <a:spLocks noGrp="1"/>
          </p:cNvSpPr>
          <p:nvPr>
            <p:ph idx="1"/>
          </p:nvPr>
        </p:nvSpPr>
        <p:spPr/>
        <p:txBody>
          <a:bodyPr>
            <a:normAutofit fontScale="85000" lnSpcReduction="20000"/>
          </a:bodyPr>
          <a:lstStyle/>
          <a:p>
            <a:r>
              <a:rPr lang="en-GB" b="1" dirty="0" smtClean="0"/>
              <a:t>Care for older people</a:t>
            </a:r>
            <a:endParaRPr lang="en-GB" b="1" dirty="0"/>
          </a:p>
          <a:p>
            <a:r>
              <a:rPr lang="en-GB" b="1" dirty="0" smtClean="0"/>
              <a:t>people </a:t>
            </a:r>
            <a:r>
              <a:rPr lang="en-GB" b="1" dirty="0"/>
              <a:t>with a learning disability </a:t>
            </a:r>
            <a:endParaRPr lang="en-GB" b="1" dirty="0" smtClean="0"/>
          </a:p>
          <a:p>
            <a:r>
              <a:rPr lang="en-GB" b="1" dirty="0" smtClean="0"/>
              <a:t>people </a:t>
            </a:r>
            <a:r>
              <a:rPr lang="en-GB" b="1" dirty="0"/>
              <a:t>with mental health </a:t>
            </a:r>
            <a:r>
              <a:rPr lang="en-GB" b="1" dirty="0" smtClean="0"/>
              <a:t>needs</a:t>
            </a:r>
          </a:p>
          <a:p>
            <a:r>
              <a:rPr lang="en-GB" b="1" dirty="0" smtClean="0"/>
              <a:t>people </a:t>
            </a:r>
            <a:r>
              <a:rPr lang="en-GB" b="1" dirty="0"/>
              <a:t>who misuse substances </a:t>
            </a:r>
            <a:endParaRPr lang="en-GB" b="1" dirty="0" smtClean="0"/>
          </a:p>
          <a:p>
            <a:r>
              <a:rPr lang="en-GB" b="1" dirty="0" smtClean="0"/>
              <a:t>People using Hospice services</a:t>
            </a:r>
          </a:p>
          <a:p>
            <a:r>
              <a:rPr lang="en-GB" b="1" dirty="0" smtClean="0"/>
              <a:t>People with a Long </a:t>
            </a:r>
            <a:r>
              <a:rPr lang="en-GB" b="1" dirty="0"/>
              <a:t>term condition services </a:t>
            </a:r>
            <a:endParaRPr lang="en-GB" b="1" dirty="0" smtClean="0"/>
          </a:p>
          <a:p>
            <a:r>
              <a:rPr lang="en-GB" b="1" dirty="0"/>
              <a:t>People with a physical disability</a:t>
            </a:r>
          </a:p>
          <a:p>
            <a:r>
              <a:rPr lang="en-GB" b="1" dirty="0" smtClean="0"/>
              <a:t>People using Rehabilitation </a:t>
            </a:r>
            <a:r>
              <a:rPr lang="en-GB" b="1" dirty="0"/>
              <a:t>services </a:t>
            </a:r>
            <a:endParaRPr lang="en-GB" b="1" dirty="0" smtClean="0"/>
          </a:p>
          <a:p>
            <a:r>
              <a:rPr lang="en-GB" b="1" dirty="0" smtClean="0"/>
              <a:t>(People with dementia- Level 5)</a:t>
            </a:r>
          </a:p>
          <a:p>
            <a:endParaRPr lang="en-GB" b="1" dirty="0"/>
          </a:p>
          <a:p>
            <a:r>
              <a:rPr lang="en-GB" b="1" dirty="0">
                <a:hlinkClick r:id="rId2"/>
              </a:rPr>
              <a:t>https://</a:t>
            </a:r>
            <a:r>
              <a:rPr lang="en-GB" b="1" dirty="0" smtClean="0">
                <a:hlinkClick r:id="rId2"/>
              </a:rPr>
              <a:t>www.nmds-sc-online.org.uk/help/Article.aspx?id=30</a:t>
            </a:r>
            <a:endParaRPr lang="en-GB" b="1" dirty="0" smtClean="0"/>
          </a:p>
          <a:p>
            <a:endParaRPr lang="en-GB" b="1" dirty="0"/>
          </a:p>
          <a:p>
            <a:endParaRPr lang="en-GB" dirty="0" smtClean="0"/>
          </a:p>
        </p:txBody>
      </p:sp>
    </p:spTree>
    <p:extLst>
      <p:ext uri="{BB962C8B-B14F-4D97-AF65-F5344CB8AC3E}">
        <p14:creationId xmlns:p14="http://schemas.microsoft.com/office/powerpoint/2010/main" val="3573096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Where do you wish to go for placement?</a:t>
            </a:r>
            <a:endParaRPr lang="en-GB" dirty="0"/>
          </a:p>
        </p:txBody>
      </p:sp>
      <p:sp>
        <p:nvSpPr>
          <p:cNvPr id="3" name="Content Placeholder 2"/>
          <p:cNvSpPr>
            <a:spLocks noGrp="1"/>
          </p:cNvSpPr>
          <p:nvPr>
            <p:ph idx="1"/>
          </p:nvPr>
        </p:nvSpPr>
        <p:spPr/>
        <p:txBody>
          <a:bodyPr/>
          <a:lstStyle/>
          <a:p>
            <a:r>
              <a:rPr lang="en-GB" b="1" dirty="0" smtClean="0"/>
              <a:t>This is influenced by career aspirations.</a:t>
            </a:r>
          </a:p>
          <a:p>
            <a:r>
              <a:rPr lang="en-GB" b="1" dirty="0" smtClean="0"/>
              <a:t>Explore options within the sector sites.</a:t>
            </a:r>
            <a:endParaRPr lang="en-GB" b="1" dirty="0">
              <a:hlinkClick r:id="rId2"/>
            </a:endParaRPr>
          </a:p>
          <a:p>
            <a:r>
              <a:rPr lang="en-GB" b="1" dirty="0" smtClean="0">
                <a:hlinkClick r:id="rId2"/>
              </a:rPr>
              <a:t>http</a:t>
            </a:r>
            <a:r>
              <a:rPr lang="en-GB" b="1" dirty="0">
                <a:hlinkClick r:id="rId2"/>
              </a:rPr>
              <a:t>://</a:t>
            </a:r>
            <a:r>
              <a:rPr lang="en-GB" b="1" dirty="0" smtClean="0">
                <a:hlinkClick r:id="rId2"/>
              </a:rPr>
              <a:t>www.skillsforcare.org.uk/Care-careers/Think-Care-Careers/Jobs/Job-types-available.aspx</a:t>
            </a:r>
            <a:r>
              <a:rPr lang="en-GB" b="1" dirty="0" smtClean="0"/>
              <a:t> </a:t>
            </a:r>
            <a:endParaRPr lang="en-GB" b="1" dirty="0" smtClean="0"/>
          </a:p>
          <a:p>
            <a:r>
              <a:rPr lang="en-GB" b="1" dirty="0" smtClean="0">
                <a:hlinkClick r:id="rId3"/>
              </a:rPr>
              <a:t>http</a:t>
            </a:r>
            <a:r>
              <a:rPr lang="en-GB" b="1" dirty="0">
                <a:hlinkClick r:id="rId3"/>
              </a:rPr>
              <a:t>://</a:t>
            </a:r>
            <a:r>
              <a:rPr lang="en-GB" b="1" dirty="0" smtClean="0">
                <a:hlinkClick r:id="rId3"/>
              </a:rPr>
              <a:t>www.skillsforhealth.org.uk/news/case-studies/itemlist/category/103-a-day-in-the-life-of-series?limitstart=0</a:t>
            </a:r>
            <a:endParaRPr lang="en-GB" b="1" dirty="0" smtClean="0"/>
          </a:p>
          <a:p>
            <a:r>
              <a:rPr lang="en-GB" b="1" dirty="0" smtClean="0"/>
              <a:t>Local authority</a:t>
            </a:r>
          </a:p>
          <a:p>
            <a:r>
              <a:rPr lang="en-GB" b="1" dirty="0">
                <a:hlinkClick r:id="rId4"/>
              </a:rPr>
              <a:t>https://www.durhamlocate.org.uk</a:t>
            </a:r>
            <a:r>
              <a:rPr lang="en-GB" b="1" dirty="0" smtClean="0">
                <a:hlinkClick r:id="rId4"/>
              </a:rPr>
              <a:t>/</a:t>
            </a:r>
            <a:endParaRPr lang="en-GB" b="1" dirty="0" smtClean="0"/>
          </a:p>
          <a:p>
            <a:endParaRPr lang="en-GB" dirty="0"/>
          </a:p>
        </p:txBody>
      </p:sp>
    </p:spTree>
    <p:extLst>
      <p:ext uri="{BB962C8B-B14F-4D97-AF65-F5344CB8AC3E}">
        <p14:creationId xmlns:p14="http://schemas.microsoft.com/office/powerpoint/2010/main" val="1395808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Service </a:t>
            </a:r>
            <a:r>
              <a:rPr lang="en-GB" dirty="0"/>
              <a:t>providers in </a:t>
            </a:r>
            <a:r>
              <a:rPr lang="en-GB" b="1" dirty="0"/>
              <a:t>Health </a:t>
            </a:r>
            <a:r>
              <a:rPr lang="en-GB" b="1" dirty="0" smtClean="0"/>
              <a:t>Care </a:t>
            </a:r>
            <a:r>
              <a:rPr lang="en-GB" b="1" dirty="0"/>
              <a:t>services</a:t>
            </a:r>
            <a:br>
              <a:rPr lang="en-GB" b="1" dirty="0"/>
            </a:br>
            <a:endParaRPr lang="en-GB" b="1" dirty="0"/>
          </a:p>
        </p:txBody>
      </p:sp>
      <p:sp>
        <p:nvSpPr>
          <p:cNvPr id="3" name="Content Placeholder 2"/>
          <p:cNvSpPr>
            <a:spLocks noGrp="1"/>
          </p:cNvSpPr>
          <p:nvPr>
            <p:ph idx="1"/>
          </p:nvPr>
        </p:nvSpPr>
        <p:spPr/>
        <p:txBody>
          <a:bodyPr>
            <a:normAutofit fontScale="85000" lnSpcReduction="20000"/>
          </a:bodyPr>
          <a:lstStyle/>
          <a:p>
            <a:r>
              <a:rPr lang="en-GB" b="1" dirty="0"/>
              <a:t>Community based services for people with a learning disability – LDC</a:t>
            </a:r>
          </a:p>
          <a:p>
            <a:r>
              <a:rPr lang="en-GB" b="1" dirty="0"/>
              <a:t>Community based services for people with mental health needs – MHC</a:t>
            </a:r>
          </a:p>
          <a:p>
            <a:r>
              <a:rPr lang="en-GB" b="1" dirty="0"/>
              <a:t>Community based services for people who misuse substances – SMC</a:t>
            </a:r>
          </a:p>
          <a:p>
            <a:r>
              <a:rPr lang="en-GB" b="1" dirty="0">
                <a:solidFill>
                  <a:schemeClr val="accent2"/>
                </a:solidFill>
              </a:rPr>
              <a:t>Community healthcare services </a:t>
            </a:r>
            <a:endParaRPr lang="en-GB" b="1" dirty="0" smtClean="0">
              <a:solidFill>
                <a:schemeClr val="accent2"/>
              </a:solidFill>
            </a:endParaRPr>
          </a:p>
          <a:p>
            <a:r>
              <a:rPr lang="en-GB" b="1" dirty="0">
                <a:solidFill>
                  <a:schemeClr val="accent2"/>
                </a:solidFill>
              </a:rPr>
              <a:t>Acute Services </a:t>
            </a:r>
            <a:r>
              <a:rPr lang="en-GB" b="1" dirty="0"/>
              <a:t>– </a:t>
            </a:r>
            <a:r>
              <a:rPr lang="en-GB" b="1" dirty="0" smtClean="0"/>
              <a:t>ACS</a:t>
            </a:r>
          </a:p>
          <a:p>
            <a:r>
              <a:rPr lang="en-GB" b="1" dirty="0" smtClean="0"/>
              <a:t>Hospice </a:t>
            </a:r>
            <a:r>
              <a:rPr lang="en-GB" b="1" dirty="0"/>
              <a:t>services – </a:t>
            </a:r>
            <a:r>
              <a:rPr lang="en-GB" b="1" dirty="0" smtClean="0"/>
              <a:t>HPS</a:t>
            </a:r>
          </a:p>
          <a:p>
            <a:r>
              <a:rPr lang="en-GB" b="1" dirty="0" smtClean="0"/>
              <a:t>Long </a:t>
            </a:r>
            <a:r>
              <a:rPr lang="en-GB" b="1" dirty="0"/>
              <a:t>term condition services – </a:t>
            </a:r>
            <a:r>
              <a:rPr lang="en-GB" b="1" dirty="0" smtClean="0"/>
              <a:t>LTC</a:t>
            </a:r>
          </a:p>
          <a:p>
            <a:r>
              <a:rPr lang="en-GB" b="1" dirty="0" smtClean="0"/>
              <a:t>Hospital </a:t>
            </a:r>
            <a:r>
              <a:rPr lang="en-GB" b="1" dirty="0"/>
              <a:t>services for people with mental health needs and/or learning disability and/or problems with substance misuse – </a:t>
            </a:r>
            <a:r>
              <a:rPr lang="en-GB" b="1" dirty="0" smtClean="0"/>
              <a:t>MLS</a:t>
            </a:r>
          </a:p>
          <a:p>
            <a:r>
              <a:rPr lang="en-GB" b="1" dirty="0" smtClean="0"/>
              <a:t>Rehabilitation </a:t>
            </a:r>
            <a:r>
              <a:rPr lang="en-GB" b="1" dirty="0"/>
              <a:t>services – </a:t>
            </a:r>
            <a:r>
              <a:rPr lang="en-GB" b="1" dirty="0" smtClean="0"/>
              <a:t>RHS</a:t>
            </a:r>
          </a:p>
          <a:p>
            <a:r>
              <a:rPr lang="en-GB" b="1" dirty="0" smtClean="0"/>
              <a:t>Residential </a:t>
            </a:r>
            <a:r>
              <a:rPr lang="en-GB" b="1" dirty="0"/>
              <a:t>substance misuse treatment/rehabilitation services – RSM</a:t>
            </a:r>
          </a:p>
          <a:p>
            <a:endParaRPr lang="en-GB" b="1" dirty="0"/>
          </a:p>
          <a:p>
            <a:endParaRPr lang="en-GB" dirty="0"/>
          </a:p>
          <a:p>
            <a:endParaRPr lang="en-GB" dirty="0"/>
          </a:p>
          <a:p>
            <a:endParaRPr lang="en-GB" dirty="0"/>
          </a:p>
        </p:txBody>
      </p:sp>
    </p:spTree>
    <p:extLst>
      <p:ext uri="{BB962C8B-B14F-4D97-AF65-F5344CB8AC3E}">
        <p14:creationId xmlns:p14="http://schemas.microsoft.com/office/powerpoint/2010/main" val="308212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Acute Services – ACS</a:t>
            </a:r>
            <a:br>
              <a:rPr lang="en-GB" b="1" dirty="0"/>
            </a:br>
            <a:r>
              <a:rPr lang="en-GB" b="1" dirty="0"/>
              <a:t/>
            </a:r>
            <a:br>
              <a:rPr lang="en-GB" b="1" dirty="0"/>
            </a:br>
            <a:endParaRPr lang="en-GB" b="1" dirty="0"/>
          </a:p>
        </p:txBody>
      </p:sp>
      <p:sp>
        <p:nvSpPr>
          <p:cNvPr id="3" name="Content Placeholder 2"/>
          <p:cNvSpPr>
            <a:spLocks noGrp="1"/>
          </p:cNvSpPr>
          <p:nvPr>
            <p:ph idx="1"/>
          </p:nvPr>
        </p:nvSpPr>
        <p:spPr/>
        <p:txBody>
          <a:bodyPr>
            <a:normAutofit fontScale="92500" lnSpcReduction="20000"/>
          </a:bodyPr>
          <a:lstStyle/>
          <a:p>
            <a:r>
              <a:rPr lang="en-GB" b="1" dirty="0" smtClean="0"/>
              <a:t>Acute </a:t>
            </a:r>
            <a:r>
              <a:rPr lang="en-GB" b="1" dirty="0"/>
              <a:t>NHS hospitals </a:t>
            </a:r>
          </a:p>
          <a:p>
            <a:r>
              <a:rPr lang="en-GB" b="1" dirty="0" smtClean="0"/>
              <a:t>Acute </a:t>
            </a:r>
            <a:r>
              <a:rPr lang="en-GB" b="1" dirty="0"/>
              <a:t>independent hospitals </a:t>
            </a:r>
          </a:p>
          <a:p>
            <a:r>
              <a:rPr lang="en-GB" b="1" dirty="0" smtClean="0"/>
              <a:t>NHS </a:t>
            </a:r>
            <a:r>
              <a:rPr lang="en-GB" b="1" dirty="0"/>
              <a:t>community hospitals </a:t>
            </a:r>
          </a:p>
          <a:p>
            <a:r>
              <a:rPr lang="en-GB" b="1" dirty="0" smtClean="0"/>
              <a:t>Independent </a:t>
            </a:r>
            <a:r>
              <a:rPr lang="en-GB" b="1" dirty="0"/>
              <a:t>sector treatment centres (ISTC) </a:t>
            </a:r>
          </a:p>
          <a:p>
            <a:r>
              <a:rPr lang="en-GB" b="1" dirty="0" smtClean="0"/>
              <a:t>Community </a:t>
            </a:r>
            <a:r>
              <a:rPr lang="en-GB" b="1" dirty="0"/>
              <a:t>hospitals </a:t>
            </a:r>
          </a:p>
          <a:p>
            <a:r>
              <a:rPr lang="en-GB" b="1" dirty="0" smtClean="0"/>
              <a:t>Specialist </a:t>
            </a:r>
            <a:r>
              <a:rPr lang="en-GB" b="1" dirty="0"/>
              <a:t>or single specialty hospitals </a:t>
            </a:r>
          </a:p>
          <a:p>
            <a:r>
              <a:rPr lang="en-GB" b="1" dirty="0" smtClean="0"/>
              <a:t>Maternity </a:t>
            </a:r>
            <a:r>
              <a:rPr lang="en-GB" b="1" dirty="0"/>
              <a:t>hospitals. </a:t>
            </a:r>
          </a:p>
          <a:p>
            <a:r>
              <a:rPr lang="en-GB" b="1" dirty="0" smtClean="0"/>
              <a:t>IVF </a:t>
            </a:r>
            <a:r>
              <a:rPr lang="en-GB" b="1" dirty="0"/>
              <a:t>clinics providing surgical treatment or endoscopy </a:t>
            </a:r>
          </a:p>
          <a:p>
            <a:r>
              <a:rPr lang="en-GB" b="1" dirty="0" smtClean="0"/>
              <a:t>Haemodialysis </a:t>
            </a:r>
            <a:r>
              <a:rPr lang="en-GB" b="1" dirty="0"/>
              <a:t>units </a:t>
            </a:r>
          </a:p>
          <a:p>
            <a:r>
              <a:rPr lang="en-GB" b="1" dirty="0" smtClean="0"/>
              <a:t>Minor </a:t>
            </a:r>
            <a:r>
              <a:rPr lang="en-GB" b="1" dirty="0"/>
              <a:t>injuries units </a:t>
            </a:r>
          </a:p>
        </p:txBody>
      </p:sp>
    </p:spTree>
    <p:extLst>
      <p:ext uri="{BB962C8B-B14F-4D97-AF65-F5344CB8AC3E}">
        <p14:creationId xmlns:p14="http://schemas.microsoft.com/office/powerpoint/2010/main" val="3905601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Service </a:t>
            </a:r>
            <a:r>
              <a:rPr lang="en-GB" dirty="0" smtClean="0"/>
              <a:t>providers in </a:t>
            </a:r>
            <a:r>
              <a:rPr lang="en-GB" dirty="0"/>
              <a:t>Health and Social </a:t>
            </a:r>
            <a:r>
              <a:rPr lang="en-GB" dirty="0" smtClean="0"/>
              <a:t>Care services</a:t>
            </a:r>
            <a:r>
              <a:rPr lang="en-GB" dirty="0"/>
              <a:t/>
            </a:r>
            <a:br>
              <a:rPr lang="en-GB" dirty="0"/>
            </a:br>
            <a:endParaRPr lang="en-GB" dirty="0"/>
          </a:p>
        </p:txBody>
      </p:sp>
      <p:sp>
        <p:nvSpPr>
          <p:cNvPr id="3" name="Content Placeholder 2"/>
          <p:cNvSpPr>
            <a:spLocks noGrp="1"/>
          </p:cNvSpPr>
          <p:nvPr>
            <p:ph idx="1"/>
          </p:nvPr>
        </p:nvSpPr>
        <p:spPr/>
        <p:txBody>
          <a:bodyPr>
            <a:normAutofit lnSpcReduction="10000"/>
          </a:bodyPr>
          <a:lstStyle/>
          <a:p>
            <a:r>
              <a:rPr lang="en-GB" b="1" dirty="0"/>
              <a:t>Adult Residential </a:t>
            </a:r>
          </a:p>
          <a:p>
            <a:r>
              <a:rPr lang="en-GB" dirty="0" smtClean="0"/>
              <a:t>Care </a:t>
            </a:r>
            <a:r>
              <a:rPr lang="en-GB" dirty="0"/>
              <a:t>home services with nursing – CHN </a:t>
            </a:r>
            <a:endParaRPr lang="en-GB" dirty="0" smtClean="0"/>
          </a:p>
          <a:p>
            <a:r>
              <a:rPr lang="en-GB" dirty="0" smtClean="0"/>
              <a:t>Residential Care</a:t>
            </a:r>
          </a:p>
          <a:p>
            <a:r>
              <a:rPr lang="en-GB" dirty="0"/>
              <a:t>Adult placement home</a:t>
            </a:r>
          </a:p>
          <a:p>
            <a:r>
              <a:rPr lang="en-GB" dirty="0"/>
              <a:t>Sheltered </a:t>
            </a:r>
            <a:r>
              <a:rPr lang="en-GB" dirty="0" smtClean="0"/>
              <a:t>Housing</a:t>
            </a:r>
          </a:p>
          <a:p>
            <a:r>
              <a:rPr lang="en-GB" dirty="0" smtClean="0"/>
              <a:t>Extra </a:t>
            </a:r>
            <a:r>
              <a:rPr lang="en-GB" dirty="0"/>
              <a:t>care housing services – </a:t>
            </a:r>
            <a:r>
              <a:rPr lang="en-GB" dirty="0" smtClean="0"/>
              <a:t>EXC</a:t>
            </a:r>
          </a:p>
          <a:p>
            <a:r>
              <a:rPr lang="en-GB" dirty="0" smtClean="0"/>
              <a:t>Supported </a:t>
            </a:r>
            <a:r>
              <a:rPr lang="en-GB" dirty="0"/>
              <a:t>living services – </a:t>
            </a:r>
            <a:r>
              <a:rPr lang="en-GB" dirty="0" smtClean="0"/>
              <a:t>SLS</a:t>
            </a:r>
          </a:p>
          <a:p>
            <a:r>
              <a:rPr lang="en-GB" dirty="0"/>
              <a:t>Other adult </a:t>
            </a:r>
            <a:r>
              <a:rPr lang="en-GB" dirty="0" smtClean="0"/>
              <a:t>residential-residential </a:t>
            </a:r>
            <a:r>
              <a:rPr lang="en-GB" dirty="0"/>
              <a:t>respite care if not part of a regulated service, and various types of hostels.</a:t>
            </a:r>
          </a:p>
        </p:txBody>
      </p:sp>
    </p:spTree>
    <p:extLst>
      <p:ext uri="{BB962C8B-B14F-4D97-AF65-F5344CB8AC3E}">
        <p14:creationId xmlns:p14="http://schemas.microsoft.com/office/powerpoint/2010/main" val="4262321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Service providers in Health and Social Care services</a:t>
            </a:r>
            <a:br>
              <a:rPr lang="en-GB" dirty="0"/>
            </a:br>
            <a:endParaRPr lang="en-GB" dirty="0"/>
          </a:p>
        </p:txBody>
      </p:sp>
      <p:sp>
        <p:nvSpPr>
          <p:cNvPr id="3" name="Content Placeholder 2"/>
          <p:cNvSpPr>
            <a:spLocks noGrp="1"/>
          </p:cNvSpPr>
          <p:nvPr>
            <p:ph idx="1"/>
          </p:nvPr>
        </p:nvSpPr>
        <p:spPr/>
        <p:txBody>
          <a:bodyPr>
            <a:normAutofit lnSpcReduction="10000"/>
          </a:bodyPr>
          <a:lstStyle/>
          <a:p>
            <a:r>
              <a:rPr lang="en-GB" b="1" dirty="0"/>
              <a:t>Adult domiciliary </a:t>
            </a:r>
          </a:p>
          <a:p>
            <a:endParaRPr lang="en-GB" dirty="0"/>
          </a:p>
          <a:p>
            <a:r>
              <a:rPr lang="en-GB" dirty="0" smtClean="0"/>
              <a:t>Domiciliary </a:t>
            </a:r>
            <a:r>
              <a:rPr lang="en-GB" dirty="0"/>
              <a:t>care services (Adults) – DCC</a:t>
            </a:r>
          </a:p>
          <a:p>
            <a:endParaRPr lang="en-GB" dirty="0"/>
          </a:p>
          <a:p>
            <a:r>
              <a:rPr lang="en-GB" dirty="0" smtClean="0"/>
              <a:t>Domiciliary </a:t>
            </a:r>
            <a:r>
              <a:rPr lang="en-GB" dirty="0"/>
              <a:t>care agency  </a:t>
            </a:r>
          </a:p>
          <a:p>
            <a:endParaRPr lang="en-GB" dirty="0"/>
          </a:p>
          <a:p>
            <a:r>
              <a:rPr lang="en-GB" dirty="0" smtClean="0"/>
              <a:t>Domestics </a:t>
            </a:r>
            <a:r>
              <a:rPr lang="en-GB" dirty="0"/>
              <a:t>services and home help </a:t>
            </a:r>
          </a:p>
          <a:p>
            <a:endParaRPr lang="en-GB" dirty="0"/>
          </a:p>
          <a:p>
            <a:r>
              <a:rPr lang="en-GB" dirty="0" smtClean="0"/>
              <a:t>Other </a:t>
            </a:r>
            <a:r>
              <a:rPr lang="en-GB" dirty="0"/>
              <a:t>adult domiciliary care service </a:t>
            </a:r>
          </a:p>
          <a:p>
            <a:endParaRPr lang="en-GB" dirty="0"/>
          </a:p>
        </p:txBody>
      </p:sp>
    </p:spTree>
    <p:extLst>
      <p:ext uri="{BB962C8B-B14F-4D97-AF65-F5344CB8AC3E}">
        <p14:creationId xmlns:p14="http://schemas.microsoft.com/office/powerpoint/2010/main" val="2493104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Service providers in </a:t>
            </a:r>
            <a:r>
              <a:rPr lang="en-GB" dirty="0" smtClean="0"/>
              <a:t>Adult Health </a:t>
            </a:r>
            <a:r>
              <a:rPr lang="en-GB" dirty="0"/>
              <a:t>and Social Care services</a:t>
            </a:r>
            <a:br>
              <a:rPr lang="en-GB" dirty="0"/>
            </a:br>
            <a:endParaRPr lang="en-GB" dirty="0"/>
          </a:p>
        </p:txBody>
      </p:sp>
      <p:sp>
        <p:nvSpPr>
          <p:cNvPr id="3" name="Content Placeholder 2"/>
          <p:cNvSpPr>
            <a:spLocks noGrp="1"/>
          </p:cNvSpPr>
          <p:nvPr>
            <p:ph idx="1"/>
          </p:nvPr>
        </p:nvSpPr>
        <p:spPr/>
        <p:txBody>
          <a:bodyPr>
            <a:normAutofit fontScale="92500" lnSpcReduction="20000"/>
          </a:bodyPr>
          <a:lstStyle/>
          <a:p>
            <a:r>
              <a:rPr lang="en-GB" b="1" dirty="0"/>
              <a:t>Adult Community Care </a:t>
            </a:r>
          </a:p>
          <a:p>
            <a:r>
              <a:rPr lang="en-GB" dirty="0" smtClean="0"/>
              <a:t>Carers</a:t>
            </a:r>
            <a:r>
              <a:rPr lang="en-GB" dirty="0"/>
              <a:t>’ support </a:t>
            </a:r>
          </a:p>
          <a:p>
            <a:r>
              <a:rPr lang="en-GB" dirty="0" smtClean="0"/>
              <a:t>Short </a:t>
            </a:r>
            <a:r>
              <a:rPr lang="en-GB" dirty="0"/>
              <a:t>breaks/respite care </a:t>
            </a:r>
          </a:p>
          <a:p>
            <a:r>
              <a:rPr lang="en-GB" dirty="0" smtClean="0"/>
              <a:t>Community </a:t>
            </a:r>
            <a:r>
              <a:rPr lang="en-GB" dirty="0"/>
              <a:t>support and outreach </a:t>
            </a:r>
          </a:p>
          <a:p>
            <a:r>
              <a:rPr lang="en-GB" dirty="0" smtClean="0"/>
              <a:t>Social </a:t>
            </a:r>
            <a:r>
              <a:rPr lang="en-GB" dirty="0"/>
              <a:t>work and care management </a:t>
            </a:r>
          </a:p>
          <a:p>
            <a:r>
              <a:rPr lang="en-GB" dirty="0" smtClean="0"/>
              <a:t>Shared </a:t>
            </a:r>
            <a:r>
              <a:rPr lang="en-GB" dirty="0"/>
              <a:t>lives – SHL</a:t>
            </a:r>
          </a:p>
          <a:p>
            <a:r>
              <a:rPr lang="en-GB" dirty="0" smtClean="0"/>
              <a:t>Disability </a:t>
            </a:r>
            <a:r>
              <a:rPr lang="en-GB" dirty="0"/>
              <a:t>adaptations/assistive technology services </a:t>
            </a:r>
          </a:p>
          <a:p>
            <a:r>
              <a:rPr lang="en-GB" dirty="0" smtClean="0"/>
              <a:t>Occupational/employment </a:t>
            </a:r>
            <a:r>
              <a:rPr lang="en-GB" dirty="0"/>
              <a:t>related services </a:t>
            </a:r>
          </a:p>
          <a:p>
            <a:r>
              <a:rPr lang="en-GB" dirty="0" smtClean="0"/>
              <a:t>Information </a:t>
            </a:r>
            <a:r>
              <a:rPr lang="en-GB" dirty="0"/>
              <a:t>and advice services </a:t>
            </a:r>
          </a:p>
          <a:p>
            <a:r>
              <a:rPr lang="en-GB" dirty="0" smtClean="0"/>
              <a:t>Other </a:t>
            </a:r>
            <a:r>
              <a:rPr lang="en-GB" dirty="0"/>
              <a:t>adult community care </a:t>
            </a:r>
          </a:p>
        </p:txBody>
      </p:sp>
    </p:spTree>
    <p:extLst>
      <p:ext uri="{BB962C8B-B14F-4D97-AF65-F5344CB8AC3E}">
        <p14:creationId xmlns:p14="http://schemas.microsoft.com/office/powerpoint/2010/main" val="6785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 of the session</a:t>
            </a:r>
            <a:endParaRPr lang="en-GB" dirty="0"/>
          </a:p>
        </p:txBody>
      </p:sp>
      <p:sp>
        <p:nvSpPr>
          <p:cNvPr id="3" name="Content Placeholder 2"/>
          <p:cNvSpPr>
            <a:spLocks noGrp="1"/>
          </p:cNvSpPr>
          <p:nvPr>
            <p:ph idx="1"/>
          </p:nvPr>
        </p:nvSpPr>
        <p:spPr/>
        <p:txBody>
          <a:bodyPr>
            <a:normAutofit fontScale="92500" lnSpcReduction="10000"/>
          </a:bodyPr>
          <a:lstStyle/>
          <a:p>
            <a:r>
              <a:rPr lang="en-GB" b="1" dirty="0" smtClean="0"/>
              <a:t>Develop an understanding of QAA benchmark for Foundation Degree and work </a:t>
            </a:r>
            <a:r>
              <a:rPr lang="en-GB" b="1" dirty="0" smtClean="0"/>
              <a:t>placement</a:t>
            </a:r>
          </a:p>
          <a:p>
            <a:pPr marL="0" indent="0">
              <a:buNone/>
            </a:pPr>
            <a:endParaRPr lang="en-GB" b="1" dirty="0" smtClean="0"/>
          </a:p>
          <a:p>
            <a:r>
              <a:rPr lang="en-GB" b="1" dirty="0" smtClean="0"/>
              <a:t>Develop an understanding of WRL module, learning outcomes, content and assessment</a:t>
            </a:r>
            <a:r>
              <a:rPr lang="en-GB" b="1" dirty="0" smtClean="0"/>
              <a:t>.</a:t>
            </a:r>
          </a:p>
          <a:p>
            <a:pPr marL="0" indent="0">
              <a:buNone/>
            </a:pPr>
            <a:endParaRPr lang="en-GB" b="1" dirty="0" smtClean="0"/>
          </a:p>
          <a:p>
            <a:r>
              <a:rPr lang="en-GB" b="1" dirty="0" smtClean="0"/>
              <a:t>Develop an understanding of work placement</a:t>
            </a:r>
            <a:r>
              <a:rPr lang="en-GB" b="1" dirty="0" smtClean="0"/>
              <a:t>.</a:t>
            </a:r>
          </a:p>
          <a:p>
            <a:pPr marL="0" indent="0">
              <a:buNone/>
            </a:pPr>
            <a:endParaRPr lang="en-GB" b="1" dirty="0" smtClean="0"/>
          </a:p>
          <a:p>
            <a:r>
              <a:rPr lang="en-GB" b="1" dirty="0" smtClean="0"/>
              <a:t>Develop an understanding of the time line- </a:t>
            </a:r>
          </a:p>
          <a:p>
            <a:r>
              <a:rPr lang="en-GB" b="1" dirty="0" smtClean="0"/>
              <a:t>Complete Induction Assignment</a:t>
            </a:r>
            <a:endParaRPr lang="en-GB" b="1" dirty="0"/>
          </a:p>
        </p:txBody>
      </p:sp>
    </p:spTree>
    <p:extLst>
      <p:ext uri="{BB962C8B-B14F-4D97-AF65-F5344CB8AC3E}">
        <p14:creationId xmlns:p14="http://schemas.microsoft.com/office/powerpoint/2010/main" val="293353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Plenary</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b="1" dirty="0" smtClean="0"/>
              <a:t>Developed an understanding of Foundation Degrees and specific transferable skills in line with QAA</a:t>
            </a:r>
          </a:p>
          <a:p>
            <a:pPr marL="0" indent="0">
              <a:buNone/>
            </a:pPr>
            <a:r>
              <a:rPr lang="en-GB" b="1" dirty="0" smtClean="0"/>
              <a:t>Developed an understanding of the WRL module-Learning outcomes/Assessment /Time scales/Reading list to develop study skills to meet the benchmark.</a:t>
            </a:r>
          </a:p>
          <a:p>
            <a:pPr marL="0" indent="0">
              <a:buNone/>
            </a:pPr>
            <a:r>
              <a:rPr lang="en-GB" b="1" dirty="0" smtClean="0"/>
              <a:t>Explored Work placement options</a:t>
            </a:r>
          </a:p>
          <a:p>
            <a:pPr marL="0" indent="0">
              <a:buNone/>
            </a:pPr>
            <a:r>
              <a:rPr lang="en-GB" b="1" dirty="0" smtClean="0"/>
              <a:t>Read  </a:t>
            </a:r>
          </a:p>
          <a:p>
            <a:pPr marL="0" indent="0">
              <a:buNone/>
            </a:pPr>
            <a:r>
              <a:rPr lang="en-GB" b="1" dirty="0" smtClean="0"/>
              <a:t>Learning through Work and Placement p39-73</a:t>
            </a:r>
          </a:p>
          <a:p>
            <a:pPr marL="0" indent="0">
              <a:buNone/>
            </a:pPr>
            <a:r>
              <a:rPr lang="en-GB" b="1" dirty="0" smtClean="0"/>
              <a:t>Complete  placement preparation to secure placement</a:t>
            </a:r>
          </a:p>
        </p:txBody>
      </p:sp>
    </p:spTree>
    <p:extLst>
      <p:ext uri="{BB962C8B-B14F-4D97-AF65-F5344CB8AC3E}">
        <p14:creationId xmlns:p14="http://schemas.microsoft.com/office/powerpoint/2010/main" val="3902564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QAA Benchmark- Foundation Degree </a:t>
            </a:r>
            <a:endParaRPr lang="en-GB" dirty="0"/>
          </a:p>
        </p:txBody>
      </p:sp>
      <p:sp>
        <p:nvSpPr>
          <p:cNvPr id="3" name="Content Placeholder 2"/>
          <p:cNvSpPr>
            <a:spLocks noGrp="1"/>
          </p:cNvSpPr>
          <p:nvPr>
            <p:ph idx="1"/>
          </p:nvPr>
        </p:nvSpPr>
        <p:spPr/>
        <p:txBody>
          <a:bodyPr>
            <a:normAutofit/>
          </a:bodyPr>
          <a:lstStyle/>
          <a:p>
            <a:r>
              <a:rPr lang="en-GB" sz="2400" b="1" dirty="0" smtClean="0"/>
              <a:t>Foundation degrees includes-</a:t>
            </a:r>
          </a:p>
          <a:p>
            <a:r>
              <a:rPr lang="en-GB" sz="2400" b="1" dirty="0" smtClean="0"/>
              <a:t>Subject </a:t>
            </a:r>
            <a:r>
              <a:rPr lang="en-GB" sz="2400" b="1" dirty="0"/>
              <a:t>knowledge and </a:t>
            </a:r>
            <a:r>
              <a:rPr lang="en-GB" sz="2400" b="1" dirty="0" smtClean="0"/>
              <a:t>understanding</a:t>
            </a:r>
          </a:p>
          <a:p>
            <a:r>
              <a:rPr lang="en-GB" sz="2400" b="1" dirty="0"/>
              <a:t>Subject-specific </a:t>
            </a:r>
            <a:r>
              <a:rPr lang="en-GB" sz="2400" b="1" dirty="0" smtClean="0"/>
              <a:t>skills 6.2 p7</a:t>
            </a:r>
          </a:p>
          <a:p>
            <a:r>
              <a:rPr lang="en-GB" sz="2400" b="1" dirty="0"/>
              <a:t>Transferable </a:t>
            </a:r>
            <a:r>
              <a:rPr lang="en-GB" sz="2400" b="1" dirty="0" smtClean="0"/>
              <a:t>skills 6.3 p8</a:t>
            </a:r>
          </a:p>
          <a:p>
            <a:r>
              <a:rPr lang="en-GB" sz="2400" b="1" dirty="0" smtClean="0">
                <a:hlinkClick r:id="rId2"/>
              </a:rPr>
              <a:t>http</a:t>
            </a:r>
            <a:r>
              <a:rPr lang="en-GB" sz="2400" b="1" dirty="0" smtClean="0">
                <a:hlinkClick r:id="rId2"/>
              </a:rPr>
              <a:t>://www.qaa.ac.uk/en/Publications/Documents/Subject-benchmark-statement-Health-studies-</a:t>
            </a:r>
            <a:r>
              <a:rPr lang="en-GB" dirty="0" smtClean="0">
                <a:hlinkClick r:id="rId2"/>
              </a:rPr>
              <a:t>.pdf</a:t>
            </a:r>
            <a:endParaRPr lang="en-GB" dirty="0" smtClean="0"/>
          </a:p>
          <a:p>
            <a:endParaRPr lang="en-GB" dirty="0" smtClean="0"/>
          </a:p>
        </p:txBody>
      </p:sp>
    </p:spTree>
    <p:extLst>
      <p:ext uri="{BB962C8B-B14F-4D97-AF65-F5344CB8AC3E}">
        <p14:creationId xmlns:p14="http://schemas.microsoft.com/office/powerpoint/2010/main" val="256438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Specific subject knowledge</a:t>
            </a:r>
            <a:endParaRPr lang="en-GB" b="1" dirty="0"/>
          </a:p>
        </p:txBody>
      </p:sp>
      <p:sp>
        <p:nvSpPr>
          <p:cNvPr id="3" name="Content Placeholder 2"/>
          <p:cNvSpPr>
            <a:spLocks noGrp="1"/>
          </p:cNvSpPr>
          <p:nvPr>
            <p:ph idx="1"/>
          </p:nvPr>
        </p:nvSpPr>
        <p:spPr>
          <a:xfrm>
            <a:off x="838200" y="2717441"/>
            <a:ext cx="10515600" cy="3459521"/>
          </a:xfrm>
        </p:spPr>
        <p:txBody>
          <a:bodyPr>
            <a:normAutofit/>
          </a:bodyPr>
          <a:lstStyle/>
          <a:p>
            <a:r>
              <a:rPr lang="en-GB" b="1" dirty="0"/>
              <a:t>On completion of a single honours degree in health studies, graduates should be able to do the following at threshold and typical levels of </a:t>
            </a:r>
            <a:r>
              <a:rPr lang="en-GB" b="1" dirty="0" smtClean="0"/>
              <a:t>performance-</a:t>
            </a:r>
            <a:endParaRPr lang="en-GB" b="1" dirty="0"/>
          </a:p>
          <a:p>
            <a:r>
              <a:rPr lang="en-GB" b="1" dirty="0" smtClean="0"/>
              <a:t>Demonstrate </a:t>
            </a:r>
            <a:r>
              <a:rPr lang="en-GB" b="1" dirty="0"/>
              <a:t>a comprehensive </a:t>
            </a:r>
            <a:r>
              <a:rPr lang="en-GB" b="1" dirty="0" smtClean="0"/>
              <a:t>knowledge base </a:t>
            </a:r>
            <a:r>
              <a:rPr lang="en-GB" b="1" dirty="0"/>
              <a:t>in selected subject areas that </a:t>
            </a:r>
            <a:r>
              <a:rPr lang="en-GB" b="1" dirty="0" smtClean="0"/>
              <a:t>inform health </a:t>
            </a:r>
            <a:r>
              <a:rPr lang="en-GB" b="1" dirty="0"/>
              <a:t>and well-being.</a:t>
            </a:r>
          </a:p>
          <a:p>
            <a:r>
              <a:rPr lang="en-GB" b="1" dirty="0" smtClean="0"/>
              <a:t>Demonstrate </a:t>
            </a:r>
            <a:r>
              <a:rPr lang="en-GB" b="1" dirty="0"/>
              <a:t>a comprehensive grasp </a:t>
            </a:r>
            <a:r>
              <a:rPr lang="en-GB" b="1" dirty="0" smtClean="0"/>
              <a:t>of the </a:t>
            </a:r>
            <a:r>
              <a:rPr lang="en-GB" b="1" dirty="0"/>
              <a:t>scope and breadth of the discipline.</a:t>
            </a:r>
          </a:p>
          <a:p>
            <a:r>
              <a:rPr lang="en-GB" b="1" dirty="0"/>
              <a:t>Critically analyse the contested nature </a:t>
            </a:r>
            <a:r>
              <a:rPr lang="en-GB" b="1" dirty="0" smtClean="0"/>
              <a:t>of health </a:t>
            </a:r>
            <a:r>
              <a:rPr lang="en-GB" b="1" dirty="0"/>
              <a:t>using a wide range of </a:t>
            </a:r>
            <a:r>
              <a:rPr lang="en-GB" b="1" dirty="0" smtClean="0"/>
              <a:t>perspectives.</a:t>
            </a:r>
          </a:p>
          <a:p>
            <a:r>
              <a:rPr lang="en-GB" b="1" dirty="0"/>
              <a:t>Use knowledge of the </a:t>
            </a:r>
            <a:r>
              <a:rPr lang="en-GB" b="1" dirty="0" smtClean="0"/>
              <a:t>multidisciplinary nature </a:t>
            </a:r>
            <a:r>
              <a:rPr lang="en-GB" b="1" dirty="0"/>
              <a:t>of health studies to analyse </a:t>
            </a:r>
            <a:r>
              <a:rPr lang="en-GB" b="1" dirty="0" smtClean="0"/>
              <a:t>health and </a:t>
            </a:r>
            <a:r>
              <a:rPr lang="en-GB" b="1" dirty="0"/>
              <a:t>health </a:t>
            </a:r>
            <a:r>
              <a:rPr lang="en-GB" b="1" dirty="0" smtClean="0"/>
              <a:t>issues QAA (2008).</a:t>
            </a:r>
            <a:endParaRPr lang="en-GB" b="1" dirty="0"/>
          </a:p>
        </p:txBody>
      </p:sp>
    </p:spTree>
    <p:extLst>
      <p:ext uri="{BB962C8B-B14F-4D97-AF65-F5344CB8AC3E}">
        <p14:creationId xmlns:p14="http://schemas.microsoft.com/office/powerpoint/2010/main" val="236070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QAA Foundation Degree benchmark(2010)</a:t>
            </a:r>
            <a:endParaRPr lang="en-GB" dirty="0"/>
          </a:p>
        </p:txBody>
      </p:sp>
      <p:sp>
        <p:nvSpPr>
          <p:cNvPr id="3" name="Content Placeholder 2"/>
          <p:cNvSpPr>
            <a:spLocks noGrp="1"/>
          </p:cNvSpPr>
          <p:nvPr>
            <p:ph idx="1"/>
          </p:nvPr>
        </p:nvSpPr>
        <p:spPr/>
        <p:txBody>
          <a:bodyPr>
            <a:normAutofit/>
          </a:bodyPr>
          <a:lstStyle/>
          <a:p>
            <a:r>
              <a:rPr lang="en-GB" dirty="0"/>
              <a:t>Learning and work are closely interlinked </a:t>
            </a:r>
            <a:r>
              <a:rPr lang="en-GB" dirty="0" smtClean="0"/>
              <a:t>within Foundation </a:t>
            </a:r>
            <a:r>
              <a:rPr lang="en-GB" dirty="0"/>
              <a:t>Degree programmes</a:t>
            </a:r>
            <a:r>
              <a:rPr lang="en-GB" dirty="0" smtClean="0"/>
              <a:t>.</a:t>
            </a:r>
          </a:p>
          <a:p>
            <a:r>
              <a:rPr lang="en-GB" dirty="0" smtClean="0"/>
              <a:t>The programme </a:t>
            </a:r>
            <a:r>
              <a:rPr lang="en-GB" dirty="0"/>
              <a:t>helps to provide the knowledge and </a:t>
            </a:r>
            <a:r>
              <a:rPr lang="en-GB" dirty="0" smtClean="0"/>
              <a:t>transferable skills </a:t>
            </a:r>
            <a:r>
              <a:rPr lang="en-GB" dirty="0"/>
              <a:t>needed for </a:t>
            </a:r>
            <a:r>
              <a:rPr lang="en-GB" dirty="0" smtClean="0"/>
              <a:t>employment</a:t>
            </a:r>
          </a:p>
          <a:p>
            <a:r>
              <a:rPr lang="en-GB" dirty="0" smtClean="0"/>
              <a:t>There is a balance </a:t>
            </a:r>
            <a:r>
              <a:rPr lang="en-GB" dirty="0"/>
              <a:t>of intellectual </a:t>
            </a:r>
            <a:r>
              <a:rPr lang="en-GB" dirty="0" smtClean="0"/>
              <a:t>and practical </a:t>
            </a:r>
            <a:r>
              <a:rPr lang="en-GB" dirty="0"/>
              <a:t>skills, and the related opportunities to apply </a:t>
            </a:r>
            <a:r>
              <a:rPr lang="en-GB" dirty="0" smtClean="0"/>
              <a:t>such learning </a:t>
            </a:r>
            <a:r>
              <a:rPr lang="en-GB" dirty="0"/>
              <a:t>within the </a:t>
            </a:r>
            <a:r>
              <a:rPr lang="en-GB" dirty="0" smtClean="0"/>
              <a:t>workplace.</a:t>
            </a:r>
          </a:p>
          <a:p>
            <a:endParaRPr lang="en-GB" dirty="0"/>
          </a:p>
        </p:txBody>
      </p:sp>
    </p:spTree>
    <p:extLst>
      <p:ext uri="{BB962C8B-B14F-4D97-AF65-F5344CB8AC3E}">
        <p14:creationId xmlns:p14="http://schemas.microsoft.com/office/powerpoint/2010/main" val="2540888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Introduction to WRL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WRL meet the QAA benchmarks.</a:t>
            </a:r>
          </a:p>
          <a:p>
            <a:r>
              <a:rPr lang="en-GB" dirty="0"/>
              <a:t>This module aims to provide the students with an awareness of the occupational practices whilst encouraging students to build their own network of communication links and contacts within the sector to facilitate placement. </a:t>
            </a:r>
          </a:p>
          <a:p>
            <a:endParaRPr lang="en-GB" dirty="0"/>
          </a:p>
          <a:p>
            <a:pPr marL="228600" lvl="1">
              <a:spcBef>
                <a:spcPts val="1000"/>
              </a:spcBef>
            </a:pPr>
            <a:r>
              <a:rPr lang="en-GB" sz="2800" dirty="0"/>
              <a:t>Students will attend 8 week placement within the </a:t>
            </a:r>
            <a:r>
              <a:rPr lang="en-GB" sz="2800" dirty="0" smtClean="0"/>
              <a:t>sector </a:t>
            </a:r>
            <a:r>
              <a:rPr lang="en-GB" sz="2800" dirty="0"/>
              <a:t>to gain an awareness of operational practice within an organisation, use theory to inform practice and also apply skills they have developed in a work related context. Includes</a:t>
            </a:r>
            <a:endParaRPr lang="en-GB" sz="2800" dirty="0" smtClean="0"/>
          </a:p>
          <a:p>
            <a:endParaRPr lang="en-GB" dirty="0" smtClean="0"/>
          </a:p>
        </p:txBody>
      </p:sp>
    </p:spTree>
    <p:extLst>
      <p:ext uri="{BB962C8B-B14F-4D97-AF65-F5344CB8AC3E}">
        <p14:creationId xmlns:p14="http://schemas.microsoft.com/office/powerpoint/2010/main" val="110131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b="1" dirty="0" smtClean="0"/>
              <a:t>Introduction to the Module</a:t>
            </a:r>
            <a:endParaRPr lang="en-GB" sz="2000" b="1" dirty="0"/>
          </a:p>
        </p:txBody>
      </p:sp>
      <p:sp>
        <p:nvSpPr>
          <p:cNvPr id="3" name="Content Placeholder 2"/>
          <p:cNvSpPr>
            <a:spLocks noGrp="1"/>
          </p:cNvSpPr>
          <p:nvPr>
            <p:ph idx="1"/>
          </p:nvPr>
        </p:nvSpPr>
        <p:spPr/>
        <p:txBody>
          <a:bodyPr>
            <a:noAutofit/>
          </a:bodyPr>
          <a:lstStyle/>
          <a:p>
            <a:pPr marL="0" indent="0">
              <a:buNone/>
            </a:pPr>
            <a:r>
              <a:rPr lang="en-GB" sz="2000" b="1" dirty="0" smtClean="0"/>
              <a:t>Module guide-Learning outcomes</a:t>
            </a:r>
          </a:p>
          <a:p>
            <a:pPr marL="0" indent="0">
              <a:buNone/>
            </a:pPr>
            <a:r>
              <a:rPr lang="en-GB" sz="2000" b="1" dirty="0" smtClean="0"/>
              <a:t>Assessment schedule- Poster presentation  and Practice portfolio</a:t>
            </a:r>
          </a:p>
          <a:p>
            <a:pPr marL="0" indent="0">
              <a:buNone/>
            </a:pPr>
            <a:r>
              <a:rPr lang="en-GB" sz="2000" b="1" dirty="0" smtClean="0"/>
              <a:t>Placement handbook</a:t>
            </a:r>
          </a:p>
          <a:p>
            <a:pPr marL="0" indent="0">
              <a:buNone/>
            </a:pPr>
            <a:r>
              <a:rPr lang="en-GB" sz="2000" b="1" dirty="0" smtClean="0"/>
              <a:t>Time scales</a:t>
            </a:r>
          </a:p>
          <a:p>
            <a:pPr marL="0" indent="0">
              <a:buNone/>
            </a:pPr>
            <a:r>
              <a:rPr lang="en-GB" sz="2000" b="1" dirty="0" smtClean="0"/>
              <a:t>Reading list</a:t>
            </a:r>
          </a:p>
          <a:p>
            <a:pPr marL="0" indent="0">
              <a:buNone/>
            </a:pPr>
            <a:r>
              <a:rPr lang="en-GB" sz="2000" b="1" dirty="0" smtClean="0"/>
              <a:t>Work placement and documents</a:t>
            </a:r>
          </a:p>
          <a:p>
            <a:pPr marL="0" indent="0">
              <a:buNone/>
            </a:pPr>
            <a:r>
              <a:rPr lang="en-GB" sz="2000" b="1" dirty="0" smtClean="0"/>
              <a:t>Trips- Human biology- Life Centre &amp; Renal dissection-21/10 £14</a:t>
            </a:r>
          </a:p>
          <a:p>
            <a:pPr marL="0" indent="0">
              <a:buNone/>
            </a:pPr>
            <a:r>
              <a:rPr lang="en-GB" sz="2000" b="1" dirty="0" smtClean="0"/>
              <a:t>Bedlam Hospital Museum/RCN/ 1night in London £150 approx.</a:t>
            </a:r>
          </a:p>
          <a:p>
            <a:pPr marL="0" indent="0">
              <a:buNone/>
            </a:pPr>
            <a:r>
              <a:rPr lang="en-GB" sz="2000" b="1" dirty="0" smtClean="0"/>
              <a:t>International Student week, Internship</a:t>
            </a:r>
          </a:p>
        </p:txBody>
      </p:sp>
    </p:spTree>
    <p:extLst>
      <p:ext uri="{BB962C8B-B14F-4D97-AF65-F5344CB8AC3E}">
        <p14:creationId xmlns:p14="http://schemas.microsoft.com/office/powerpoint/2010/main" val="358510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 placement</a:t>
            </a:r>
            <a:br>
              <a:rPr lang="en-GB" dirty="0"/>
            </a:br>
            <a:endParaRPr lang="en-GB" dirty="0"/>
          </a:p>
        </p:txBody>
      </p:sp>
      <p:sp>
        <p:nvSpPr>
          <p:cNvPr id="3" name="Content Placeholder 2"/>
          <p:cNvSpPr>
            <a:spLocks noGrp="1"/>
          </p:cNvSpPr>
          <p:nvPr>
            <p:ph idx="1"/>
          </p:nvPr>
        </p:nvSpPr>
        <p:spPr>
          <a:xfrm>
            <a:off x="838200" y="2472744"/>
            <a:ext cx="10515600" cy="3704219"/>
          </a:xfrm>
        </p:spPr>
        <p:txBody>
          <a:bodyPr>
            <a:normAutofit/>
          </a:bodyPr>
          <a:lstStyle/>
          <a:p>
            <a:r>
              <a:rPr lang="en-GB" sz="2000" b="1" dirty="0" smtClean="0"/>
              <a:t>Practice </a:t>
            </a:r>
            <a:r>
              <a:rPr lang="en-GB" sz="2000" b="1" dirty="0"/>
              <a:t>placements are a vital part of the FdSc Applied Health and Social Care. Students will have two placement learning opportunities on the programme.</a:t>
            </a:r>
          </a:p>
          <a:p>
            <a:r>
              <a:rPr lang="en-GB" sz="2000" b="1" dirty="0" smtClean="0"/>
              <a:t>Following Induction Assignment</a:t>
            </a:r>
          </a:p>
          <a:p>
            <a:r>
              <a:rPr lang="en-GB" sz="2000" b="1" dirty="0" smtClean="0"/>
              <a:t> Students </a:t>
            </a:r>
            <a:r>
              <a:rPr lang="en-GB" sz="2000" b="1" dirty="0"/>
              <a:t>will attend placement to develop knowledge of operational practice within an organisation, apply theory to inform practice and demonstrate their value based employability skills within the chosen sector </a:t>
            </a:r>
            <a:endParaRPr lang="en-GB" sz="2000" b="1" dirty="0" smtClean="0"/>
          </a:p>
          <a:p>
            <a:pPr lvl="1"/>
            <a:r>
              <a:rPr lang="en-GB" sz="2000" b="1" dirty="0" smtClean="0"/>
              <a:t>either </a:t>
            </a:r>
            <a:r>
              <a:rPr lang="en-GB" sz="2000" b="1" dirty="0"/>
              <a:t>within community based health care providers in Nursing Homes and Hospice and within Social Care providers within Day Care, Domiciliary, Supported Housing and Residential Care </a:t>
            </a:r>
            <a:r>
              <a:rPr lang="en-GB" sz="2000" b="1" dirty="0" smtClean="0"/>
              <a:t>services</a:t>
            </a:r>
          </a:p>
          <a:p>
            <a:pPr marL="457200" lvl="1" indent="0">
              <a:buNone/>
            </a:pPr>
            <a:r>
              <a:rPr lang="en-GB" sz="2000" b="1" dirty="0" smtClean="0"/>
              <a:t>Identified in Induction Assignment</a:t>
            </a:r>
            <a:endParaRPr lang="en-GB" sz="2000" b="1" dirty="0"/>
          </a:p>
          <a:p>
            <a:endParaRPr lang="en-GB" dirty="0"/>
          </a:p>
          <a:p>
            <a:endParaRPr lang="en-GB" dirty="0"/>
          </a:p>
          <a:p>
            <a:endParaRPr lang="en-GB" dirty="0"/>
          </a:p>
        </p:txBody>
      </p:sp>
    </p:spTree>
    <p:extLst>
      <p:ext uri="{BB962C8B-B14F-4D97-AF65-F5344CB8AC3E}">
        <p14:creationId xmlns:p14="http://schemas.microsoft.com/office/powerpoint/2010/main" val="3351720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 placement</a:t>
            </a:r>
            <a:br>
              <a:rPr lang="en-GB" dirty="0"/>
            </a:br>
            <a:endParaRPr lang="en-GB" dirty="0"/>
          </a:p>
        </p:txBody>
      </p:sp>
      <p:sp>
        <p:nvSpPr>
          <p:cNvPr id="3" name="Content Placeholder 2"/>
          <p:cNvSpPr>
            <a:spLocks noGrp="1"/>
          </p:cNvSpPr>
          <p:nvPr>
            <p:ph idx="1"/>
          </p:nvPr>
        </p:nvSpPr>
        <p:spPr/>
        <p:txBody>
          <a:bodyPr>
            <a:normAutofit/>
          </a:bodyPr>
          <a:lstStyle/>
          <a:p>
            <a:r>
              <a:rPr lang="en-GB" b="1" dirty="0"/>
              <a:t>As part of the Curriculum module students are expected to plan, organise and secure their own placement based on their career aspirations.</a:t>
            </a:r>
          </a:p>
          <a:p>
            <a:r>
              <a:rPr lang="en-GB" b="1" dirty="0"/>
              <a:t>The first placement experience will occur during </a:t>
            </a:r>
            <a:endParaRPr lang="en-GB" b="1" dirty="0" smtClean="0"/>
          </a:p>
          <a:p>
            <a:r>
              <a:rPr lang="en-GB" sz="2400" b="1" dirty="0" smtClean="0"/>
              <a:t>ASAP When Health and Safety Check completed and informed by Tutor</a:t>
            </a:r>
            <a:r>
              <a:rPr lang="en-GB" sz="2400" dirty="0" smtClean="0"/>
              <a:t>.</a:t>
            </a:r>
            <a:endParaRPr lang="en-GB" sz="2400" dirty="0" smtClean="0"/>
          </a:p>
          <a:p>
            <a:r>
              <a:rPr lang="en-GB" sz="2400" b="1" dirty="0" smtClean="0"/>
              <a:t>Attend 1 day a week for </a:t>
            </a:r>
            <a:r>
              <a:rPr lang="en-GB" sz="2400" b="1" dirty="0" smtClean="0"/>
              <a:t>100 hours</a:t>
            </a:r>
            <a:r>
              <a:rPr lang="en-GB" sz="2400" dirty="0" smtClean="0"/>
              <a:t>.</a:t>
            </a:r>
            <a:endParaRPr lang="en-GB" sz="2400" dirty="0"/>
          </a:p>
          <a:p>
            <a:r>
              <a:rPr lang="en-GB" b="1" dirty="0"/>
              <a:t>Placement must be completed before the assessment </a:t>
            </a:r>
            <a:r>
              <a:rPr lang="en-GB" b="1" dirty="0" smtClean="0"/>
              <a:t>period </a:t>
            </a:r>
            <a:r>
              <a:rPr lang="en-GB" b="1" dirty="0" smtClean="0"/>
              <a:t>6</a:t>
            </a:r>
            <a:r>
              <a:rPr lang="en-GB" b="1" baseline="30000" dirty="0" smtClean="0"/>
              <a:t>th</a:t>
            </a:r>
            <a:r>
              <a:rPr lang="en-GB" b="1" dirty="0" smtClean="0"/>
              <a:t> </a:t>
            </a:r>
            <a:r>
              <a:rPr lang="en-GB" b="1" dirty="0" smtClean="0"/>
              <a:t>May </a:t>
            </a:r>
            <a:r>
              <a:rPr lang="en-GB" b="1" dirty="0" smtClean="0"/>
              <a:t>2018, </a:t>
            </a:r>
            <a:r>
              <a:rPr lang="en-GB" b="1" dirty="0"/>
              <a:t>failure to secure placement in a timely manner may jeopardise potential assignment grade.</a:t>
            </a:r>
          </a:p>
          <a:p>
            <a:endParaRPr lang="en-GB" dirty="0"/>
          </a:p>
        </p:txBody>
      </p:sp>
    </p:spTree>
    <p:extLst>
      <p:ext uri="{BB962C8B-B14F-4D97-AF65-F5344CB8AC3E}">
        <p14:creationId xmlns:p14="http://schemas.microsoft.com/office/powerpoint/2010/main" val="261647816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1110</Words>
  <Application>Microsoft Office PowerPoint</Application>
  <PresentationFormat>Widescreen</PresentationFormat>
  <Paragraphs>164</Paragraphs>
  <Slides>20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Century Gothic</vt:lpstr>
      <vt:lpstr>Wingdings 3</vt:lpstr>
      <vt:lpstr>1_Office Theme</vt:lpstr>
      <vt:lpstr>Ion Boardroom</vt:lpstr>
      <vt:lpstr>Work Related Learning</vt:lpstr>
      <vt:lpstr>Aim of the session</vt:lpstr>
      <vt:lpstr>QAA Benchmark- Foundation Degree </vt:lpstr>
      <vt:lpstr>Specific subject knowledge</vt:lpstr>
      <vt:lpstr>QAA Foundation Degree benchmark(2010)</vt:lpstr>
      <vt:lpstr>   Introduction to WRL</vt:lpstr>
      <vt:lpstr>Introduction to the Module</vt:lpstr>
      <vt:lpstr>Work placement </vt:lpstr>
      <vt:lpstr>Work placement </vt:lpstr>
      <vt:lpstr>Work placement  timeline</vt:lpstr>
      <vt:lpstr>Work placement </vt:lpstr>
      <vt:lpstr>Available for visits or invite to speak about their role</vt:lpstr>
      <vt:lpstr>Which group of service users do you want to work with?</vt:lpstr>
      <vt:lpstr> Where do you wish to go for placement?</vt:lpstr>
      <vt:lpstr>Service providers in Health Care services </vt:lpstr>
      <vt:lpstr>Acute Services – ACS  </vt:lpstr>
      <vt:lpstr>Service providers in Health and Social Care services </vt:lpstr>
      <vt:lpstr>Service providers in Health and Social Care services </vt:lpstr>
      <vt:lpstr>Service providers in Adult Health and Social Care services </vt:lpstr>
      <vt:lpstr>Plenary</vt:lpstr>
    </vt:vector>
  </TitlesOfParts>
  <Company>New College Durham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PPD 1</dc:title>
  <dc:creator>Jo Thomas</dc:creator>
  <cp:lastModifiedBy>106080</cp:lastModifiedBy>
  <cp:revision>39</cp:revision>
  <cp:lastPrinted>2017-09-06T12:06:26Z</cp:lastPrinted>
  <dcterms:created xsi:type="dcterms:W3CDTF">2015-09-10T15:53:42Z</dcterms:created>
  <dcterms:modified xsi:type="dcterms:W3CDTF">2018-09-12T14:06:49Z</dcterms:modified>
</cp:coreProperties>
</file>