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6DD9F-01E0-41A9-BB10-896A3511FEF9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148C2-DAB8-425C-843E-C7A4270F9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7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58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97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954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078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951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399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44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78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3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5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5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27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90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60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3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4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192D5B-9956-4F1F-B7A6-E3DC01535255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83D5-7621-425B-BE32-5AE25F773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36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killsforcare.org.uk/Learning-development/Care-Certificate/Care-Certificate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killsforcare.org.uk/Documents/Learning-and-development/Care-Certificate/Standard-3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killsforcare.org.uk/Documents/Standards-legislation/Code-of-Conduct/Code-of-Conduc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.org.uk/socialcaretv/topic.asp?t=whistleblowing" TargetMode="External"/><Relationship Id="rId2" Type="http://schemas.openxmlformats.org/officeDocument/2006/relationships/hyperlink" Target="https://www.scie.org.uk/socialcaretv/topic.asp?t=safeguardingadul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.org.uk/socialcaretv/video-player.asp?guid=6db7a54b-0ba3-468f-95fb-4b823fab9bb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Duty of Care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5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Explore Duty </a:t>
            </a:r>
            <a:r>
              <a:rPr lang="en-GB" b="1" dirty="0"/>
              <a:t>of Care</a:t>
            </a:r>
            <a:r>
              <a:rPr lang="en-GB" dirty="0"/>
              <a:t>  </a:t>
            </a:r>
            <a:endParaRPr lang="en-GB" dirty="0" smtClean="0"/>
          </a:p>
          <a:p>
            <a:r>
              <a:rPr lang="en-US" dirty="0" smtClean="0"/>
              <a:t>Understand </a:t>
            </a:r>
            <a:r>
              <a:rPr lang="en-US" dirty="0"/>
              <a:t>how duty of care contributes to safe practice </a:t>
            </a:r>
            <a:endParaRPr lang="en-US" dirty="0" smtClean="0"/>
          </a:p>
          <a:p>
            <a:r>
              <a:rPr lang="en-US" dirty="0" smtClean="0"/>
              <a:t>Deal </a:t>
            </a:r>
            <a:r>
              <a:rPr lang="en-US" dirty="0"/>
              <a:t>with Comments and complaints </a:t>
            </a:r>
            <a:endParaRPr lang="en-US" dirty="0" smtClean="0"/>
          </a:p>
          <a:p>
            <a:r>
              <a:rPr lang="en-US" dirty="0" smtClean="0"/>
              <a:t>Deal </a:t>
            </a:r>
            <a:r>
              <a:rPr lang="en-US" dirty="0"/>
              <a:t>with Incidents, errors and near misses </a:t>
            </a:r>
            <a:endParaRPr lang="en-GB" dirty="0" smtClean="0"/>
          </a:p>
          <a:p>
            <a:r>
              <a:rPr lang="en-GB" u="sng" dirty="0" smtClean="0"/>
              <a:t>Student activity</a:t>
            </a:r>
          </a:p>
          <a:p>
            <a:r>
              <a:rPr lang="en-GB" dirty="0" smtClean="0"/>
              <a:t>Read </a:t>
            </a:r>
            <a:r>
              <a:rPr lang="en-GB" dirty="0"/>
              <a:t>Care Standard 3 </a:t>
            </a:r>
            <a:endParaRPr lang="en-GB" dirty="0" smtClean="0"/>
          </a:p>
          <a:p>
            <a:r>
              <a:rPr lang="en-GB" u="sng" dirty="0" smtClean="0">
                <a:hlinkClick r:id="rId2"/>
              </a:rPr>
              <a:t>http://www.skillsforcare.org.uk/Documents/Learning-and-development/Care-Certificate/Standard-3.pdf</a:t>
            </a:r>
            <a:endParaRPr lang="en-GB" u="sng" dirty="0">
              <a:hlinkClick r:id="rId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11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Duty of Care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duty of care  to all those receiving care and support in your workplace. This means promoting wellbeing and making sure that people are kept safe from harm, abuse and </a:t>
            </a:r>
            <a:r>
              <a:rPr lang="en-US" dirty="0" smtClean="0"/>
              <a:t>injury</a:t>
            </a:r>
          </a:p>
          <a:p>
            <a:r>
              <a:rPr lang="en-US" dirty="0" smtClean="0"/>
              <a:t>Duty </a:t>
            </a:r>
            <a:r>
              <a:rPr lang="en-US" dirty="0"/>
              <a:t>of care is a legal requirement; you cannot choose whether to accept it. It applies as soon as someone has care or treatment. Breaking this duty, for example through negligence, could result in legal action. </a:t>
            </a:r>
            <a:endParaRPr lang="en-US" dirty="0" smtClean="0"/>
          </a:p>
          <a:p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www.skillsforcare.org.uk/Documents/Learning-and-development/Care-Certificate/Standard-3.pdf</a:t>
            </a:r>
            <a:endParaRPr lang="en-US" sz="1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56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of Conduct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duty of care is part of the code of conduct for healthcare support workers and adult social care workers in England and will be in each job description. </a:t>
            </a:r>
          </a:p>
          <a:p>
            <a:r>
              <a:rPr lang="en-US" dirty="0" smtClean="0"/>
              <a:t>The Code of Conduct</a:t>
            </a:r>
            <a:r>
              <a:rPr lang="en-US" dirty="0"/>
              <a:t> sets the standard of conduct expected of all adult social care workers and healthcare support workers in England and is commonly used alongside the Care Certificate.</a:t>
            </a:r>
          </a:p>
          <a:p>
            <a:r>
              <a:rPr lang="en-US" dirty="0"/>
              <a:t>It helps workers provide high quality, safe and compassionate care and support. It outlines the </a:t>
            </a:r>
            <a:r>
              <a:rPr lang="en-US" dirty="0" err="1"/>
              <a:t>behaviours</a:t>
            </a:r>
            <a:r>
              <a:rPr lang="en-US" dirty="0"/>
              <a:t> and attitudes that people who use care and support should rightly expect.</a:t>
            </a:r>
          </a:p>
          <a:p>
            <a:r>
              <a:rPr lang="en-US" dirty="0" smtClean="0"/>
              <a:t>It </a:t>
            </a:r>
            <a:r>
              <a:rPr lang="en-US" dirty="0"/>
              <a:t>is important that you have the knowledge and skills to act on your duty of care in your role but that you don’t work beyond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40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of Conduct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 a Healthcare Support Worker or Adult Social Care Worker in England you must:</a:t>
            </a:r>
          </a:p>
          <a:p>
            <a:r>
              <a:rPr lang="en-US" dirty="0"/>
              <a:t>1. Be accountable by making sure you can answer for your actions or omissions.</a:t>
            </a:r>
          </a:p>
          <a:p>
            <a:r>
              <a:rPr lang="en-US" dirty="0"/>
              <a:t>2. Promote and uphold the privacy, dignity, rights, health and wellbeing of people who use health  and care services and their </a:t>
            </a:r>
            <a:r>
              <a:rPr lang="en-US" dirty="0" err="1"/>
              <a:t>carers</a:t>
            </a:r>
            <a:r>
              <a:rPr lang="en-US" dirty="0"/>
              <a:t> at all times.</a:t>
            </a:r>
          </a:p>
          <a:p>
            <a:r>
              <a:rPr lang="en-US" dirty="0"/>
              <a:t>3. Work in collaboration with your colleagues to ensure the delivery of high quality, safe and  compassionate healthcare, care and support.</a:t>
            </a:r>
          </a:p>
          <a:p>
            <a:r>
              <a:rPr lang="en-US" dirty="0"/>
              <a:t>4. Communicate in an open, and effective way to promote the health, safety and wellbeing of people  who use health and care services and their </a:t>
            </a:r>
            <a:r>
              <a:rPr lang="en-US" dirty="0" err="1"/>
              <a:t>carers</a:t>
            </a:r>
            <a:r>
              <a:rPr lang="en-US" dirty="0"/>
              <a:t>.</a:t>
            </a:r>
          </a:p>
          <a:p>
            <a:r>
              <a:rPr lang="en-US" dirty="0"/>
              <a:t>5. Respect a person’s right to confidentiality.</a:t>
            </a:r>
          </a:p>
          <a:p>
            <a:r>
              <a:rPr lang="en-US" dirty="0"/>
              <a:t>6. Strive to improve the quality of healthcare, care and support through continuing professional  development.</a:t>
            </a:r>
          </a:p>
          <a:p>
            <a:r>
              <a:rPr lang="en-US" dirty="0"/>
              <a:t>7. Uphold and promote equality, diversity and inclusion.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www.skillsforcare.org.uk/Documents/Standards-legislation/Code-of-Conduct/Code-of-Conduct.pdf</a:t>
            </a:r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32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SCIE Videos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b="1" dirty="0" smtClean="0">
              <a:hlinkClick r:id="rId2"/>
            </a:endParaRPr>
          </a:p>
          <a:p>
            <a:r>
              <a:rPr lang="en-GB" b="1" dirty="0" smtClean="0">
                <a:solidFill>
                  <a:srgbClr val="FFFFFF"/>
                </a:solidFill>
                <a:hlinkClick r:id="rId2"/>
              </a:rPr>
              <a:t>Promoting </a:t>
            </a:r>
            <a:r>
              <a:rPr lang="en-GB" b="1" dirty="0">
                <a:solidFill>
                  <a:srgbClr val="FFFFFF"/>
                </a:solidFill>
                <a:hlinkClick r:id="rId2"/>
              </a:rPr>
              <a:t>Independence </a:t>
            </a:r>
            <a:r>
              <a:rPr lang="en-GB" b="1" dirty="0">
                <a:hlinkClick r:id="rId2"/>
              </a:rPr>
              <a:t>https://</a:t>
            </a:r>
            <a:r>
              <a:rPr lang="en-GB" b="1" dirty="0" smtClean="0">
                <a:hlinkClick r:id="rId2"/>
              </a:rPr>
              <a:t>www.scie.org.uk/personalisation/practice/residential-care-homes/promoting-independence</a:t>
            </a:r>
          </a:p>
          <a:p>
            <a:endParaRPr lang="en-GB" b="1" dirty="0">
              <a:hlinkClick r:id="rId2"/>
            </a:endParaRPr>
          </a:p>
          <a:p>
            <a:r>
              <a:rPr lang="en-GB" b="1" dirty="0" smtClean="0">
                <a:hlinkClick r:id="rId2"/>
              </a:rPr>
              <a:t>Safeguarding</a:t>
            </a:r>
            <a:r>
              <a:rPr lang="en-GB" dirty="0" smtClean="0">
                <a:hlinkClick r:id="rId2"/>
              </a:rPr>
              <a:t> 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www.scie.org.uk/socialcaretv/topic.asp?t=safeguardingadults</a:t>
            </a:r>
            <a:endParaRPr lang="en-GB" dirty="0" smtClean="0"/>
          </a:p>
          <a:p>
            <a:r>
              <a:rPr lang="en-GB" b="1" dirty="0"/>
              <a:t>Whistleblowing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www.scie.org.uk/socialcaretv/topic.asp?t=whistleblowing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b="1" dirty="0"/>
              <a:t>Challenging behaviour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www.scie.org.uk/socialcaretv/video-player.asp?guid=6db7a54b-0ba3-468f-95fb-4b823fab9bb6</a:t>
            </a:r>
            <a:r>
              <a:rPr lang="en-GB" dirty="0" smtClean="0"/>
              <a:t> </a:t>
            </a:r>
          </a:p>
          <a:p>
            <a:r>
              <a:rPr lang="en-GB" dirty="0"/>
              <a:t>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3894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Code of Conduct- WRL portfolio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show your </a:t>
            </a:r>
            <a:r>
              <a:rPr lang="en-US" dirty="0" smtClean="0"/>
              <a:t>understanding of the Code Of Conduct , read the Code and Duty </a:t>
            </a:r>
            <a:r>
              <a:rPr lang="en-US" dirty="0"/>
              <a:t>of Care </a:t>
            </a:r>
            <a:r>
              <a:rPr lang="en-US" dirty="0" smtClean="0"/>
              <a:t>Standard 3 and </a:t>
            </a:r>
            <a:r>
              <a:rPr lang="en-US" dirty="0"/>
              <a:t>complete </a:t>
            </a:r>
            <a:endParaRPr lang="en-US" dirty="0" smtClean="0"/>
          </a:p>
          <a:p>
            <a:r>
              <a:rPr lang="en-US" dirty="0"/>
              <a:t>Activity </a:t>
            </a:r>
            <a:r>
              <a:rPr lang="en-US" dirty="0" smtClean="0"/>
              <a:t>3.1b-describe </a:t>
            </a:r>
            <a:r>
              <a:rPr lang="en-US" dirty="0"/>
              <a:t>how the duty of care </a:t>
            </a:r>
            <a:r>
              <a:rPr lang="en-US" dirty="0" smtClean="0"/>
              <a:t>will affect </a:t>
            </a:r>
            <a:r>
              <a:rPr lang="en-US" dirty="0"/>
              <a:t>you in practice.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You have a duty of care to respond to events and incidents in an appropriate and agreed way. </a:t>
            </a:r>
          </a:p>
          <a:p>
            <a:r>
              <a:rPr lang="en-US" dirty="0" smtClean="0"/>
              <a:t>Activity 3.4c-List </a:t>
            </a:r>
            <a:r>
              <a:rPr lang="en-US" dirty="0"/>
              <a:t>the legislation and agreed ways of working that need to be taken into account when reporting adverse events, incidents, errors and near misses.</a:t>
            </a:r>
          </a:p>
          <a:p>
            <a:r>
              <a:rPr lang="en-US" dirty="0" smtClean="0"/>
              <a:t>Hand in</a:t>
            </a:r>
          </a:p>
        </p:txBody>
      </p:sp>
    </p:spTree>
    <p:extLst>
      <p:ext uri="{BB962C8B-B14F-4D97-AF65-F5344CB8AC3E}">
        <p14:creationId xmlns:p14="http://schemas.microsoft.com/office/powerpoint/2010/main" val="3143981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430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 Duty of Care</vt:lpstr>
      <vt:lpstr>Aims</vt:lpstr>
      <vt:lpstr>Duty of Care</vt:lpstr>
      <vt:lpstr>Code of Conduct</vt:lpstr>
      <vt:lpstr>Code of Conduct</vt:lpstr>
      <vt:lpstr>SCIE Videos</vt:lpstr>
      <vt:lpstr>Activity Code of Conduct- WRL portfolio</vt:lpstr>
    </vt:vector>
  </TitlesOfParts>
  <Company>New College Durham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Duty of Care</dc:title>
  <dc:creator>Jo Thomas</dc:creator>
  <cp:lastModifiedBy>Angela Bleasdale</cp:lastModifiedBy>
  <cp:revision>6</cp:revision>
  <cp:lastPrinted>2016-11-16T14:49:01Z</cp:lastPrinted>
  <dcterms:created xsi:type="dcterms:W3CDTF">2016-11-16T14:40:00Z</dcterms:created>
  <dcterms:modified xsi:type="dcterms:W3CDTF">2019-01-14T15:10:20Z</dcterms:modified>
</cp:coreProperties>
</file>