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6" r:id="rId5"/>
    <p:sldId id="267" r:id="rId6"/>
    <p:sldId id="268" r:id="rId7"/>
    <p:sldId id="269" r:id="rId8"/>
    <p:sldId id="270" r:id="rId9"/>
    <p:sldId id="261" r:id="rId10"/>
    <p:sldId id="271"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163806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1014463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133006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8E5958D-F1E3-40B2-9286-175D0FF52954}" type="slidenum">
              <a:rPr lang="en-GB" smtClean="0"/>
              <a:t>‹#›</a:t>
            </a:fld>
            <a:endParaRPr lang="en-GB"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6352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368269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4"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1489000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4"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3935488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1820742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353600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43252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1246161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303697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65148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5" name="Footer Placeholder 3"/>
          <p:cNvSpPr>
            <a:spLocks noGrp="1"/>
          </p:cNvSpPr>
          <p:nvPr>
            <p:ph type="ftr" sz="quarter" idx="11"/>
          </p:nvPr>
        </p:nvSpPr>
        <p:spPr/>
        <p:txBody>
          <a:bodyPr/>
          <a:lstStyle/>
          <a:p>
            <a:endParaRPr lang="en-GB" dirty="0"/>
          </a:p>
        </p:txBody>
      </p:sp>
      <p:sp>
        <p:nvSpPr>
          <p:cNvPr id="6" name="Slide Number Placeholder 4"/>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339026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5" name="Footer Placeholder 2"/>
          <p:cNvSpPr>
            <a:spLocks noGrp="1"/>
          </p:cNvSpPr>
          <p:nvPr>
            <p:ph type="ftr" sz="quarter" idx="11"/>
          </p:nvPr>
        </p:nvSpPr>
        <p:spPr/>
        <p:txBody>
          <a:bodyPr/>
          <a:lstStyle/>
          <a:p>
            <a:endParaRPr lang="en-GB" dirty="0"/>
          </a:p>
        </p:txBody>
      </p:sp>
      <p:sp>
        <p:nvSpPr>
          <p:cNvPr id="6" name="Slide Number Placeholder 3"/>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202411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5" name="Footer Placeholder 5"/>
          <p:cNvSpPr>
            <a:spLocks noGrp="1"/>
          </p:cNvSpPr>
          <p:nvPr>
            <p:ph type="ftr" sz="quarter" idx="11"/>
          </p:nvPr>
        </p:nvSpPr>
        <p:spPr/>
        <p:txBody>
          <a:bodyPr/>
          <a:lstStyle/>
          <a:p>
            <a:endParaRPr lang="en-GB" dirty="0"/>
          </a:p>
        </p:txBody>
      </p:sp>
      <p:sp>
        <p:nvSpPr>
          <p:cNvPr id="6" name="Slide Number Placeholder 6"/>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376467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B8CE32-8539-4AB7-B250-0C31C00FA693}" type="datetimeFigureOut">
              <a:rPr lang="en-GB" smtClean="0"/>
              <a:t>28/11/2018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8E5958D-F1E3-40B2-9286-175D0FF52954}" type="slidenum">
              <a:rPr lang="en-GB" smtClean="0"/>
              <a:t>‹#›</a:t>
            </a:fld>
            <a:endParaRPr lang="en-GB" dirty="0"/>
          </a:p>
        </p:txBody>
      </p:sp>
    </p:spTree>
    <p:extLst>
      <p:ext uri="{BB962C8B-B14F-4D97-AF65-F5344CB8AC3E}">
        <p14:creationId xmlns:p14="http://schemas.microsoft.com/office/powerpoint/2010/main" val="4221243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B8CE32-8539-4AB7-B250-0C31C00FA693}" type="datetimeFigureOut">
              <a:rPr lang="en-GB" smtClean="0"/>
              <a:t>28/11/2018</a:t>
            </a:fld>
            <a:endParaRPr lang="en-GB"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E5958D-F1E3-40B2-9286-175D0FF52954}" type="slidenum">
              <a:rPr lang="en-GB" smtClean="0"/>
              <a:t>‹#›</a:t>
            </a:fld>
            <a:endParaRPr lang="en-GB" dirty="0"/>
          </a:p>
        </p:txBody>
      </p:sp>
    </p:spTree>
    <p:extLst>
      <p:ext uri="{BB962C8B-B14F-4D97-AF65-F5344CB8AC3E}">
        <p14:creationId xmlns:p14="http://schemas.microsoft.com/office/powerpoint/2010/main" val="10945812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Psychology for Health care</a:t>
            </a:r>
            <a:r>
              <a:rPr lang="en-GB" dirty="0" smtClean="0"/>
              <a:t> </a:t>
            </a:r>
            <a:br>
              <a:rPr lang="en-GB" dirty="0" smtClean="0"/>
            </a:br>
            <a:endParaRPr lang="en-GB" dirty="0"/>
          </a:p>
        </p:txBody>
      </p:sp>
      <p:sp>
        <p:nvSpPr>
          <p:cNvPr id="3" name="Subtitle 2"/>
          <p:cNvSpPr>
            <a:spLocks noGrp="1"/>
          </p:cNvSpPr>
          <p:nvPr>
            <p:ph type="subTitle" idx="1"/>
          </p:nvPr>
        </p:nvSpPr>
        <p:spPr/>
        <p:txBody>
          <a:bodyPr/>
          <a:lstStyle/>
          <a:p>
            <a:r>
              <a:rPr lang="en-GB" dirty="0" smtClean="0"/>
              <a:t>WRL</a:t>
            </a:r>
            <a:endParaRPr lang="en-GB" dirty="0"/>
          </a:p>
        </p:txBody>
      </p:sp>
    </p:spTree>
    <p:extLst>
      <p:ext uri="{BB962C8B-B14F-4D97-AF65-F5344CB8AC3E}">
        <p14:creationId xmlns:p14="http://schemas.microsoft.com/office/powerpoint/2010/main" val="324128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causes alcohol-related disorders?</a:t>
            </a:r>
            <a:endParaRPr lang="en-GB" dirty="0"/>
          </a:p>
        </p:txBody>
      </p:sp>
      <p:sp>
        <p:nvSpPr>
          <p:cNvPr id="3" name="Content Placeholder 2"/>
          <p:cNvSpPr>
            <a:spLocks noGrp="1"/>
          </p:cNvSpPr>
          <p:nvPr>
            <p:ph idx="1"/>
          </p:nvPr>
        </p:nvSpPr>
        <p:spPr/>
        <p:txBody>
          <a:bodyPr>
            <a:normAutofit lnSpcReduction="10000"/>
          </a:bodyPr>
          <a:lstStyle/>
          <a:p>
            <a:r>
              <a:rPr lang="en-GB" dirty="0"/>
              <a:t>Problem drinking has multiple causes, with genetic, physiological, </a:t>
            </a:r>
            <a:r>
              <a:rPr lang="en-GB" dirty="0" smtClean="0"/>
              <a:t>psychological, and </a:t>
            </a:r>
            <a:r>
              <a:rPr lang="en-GB" dirty="0"/>
              <a:t>social factors all playing a role. </a:t>
            </a:r>
            <a:endParaRPr lang="en-GB" dirty="0" smtClean="0"/>
          </a:p>
          <a:p>
            <a:r>
              <a:rPr lang="en-GB" dirty="0" smtClean="0"/>
              <a:t>Not </a:t>
            </a:r>
            <a:r>
              <a:rPr lang="en-GB" dirty="0"/>
              <a:t>every individual is equally affected by each cause. </a:t>
            </a:r>
            <a:endParaRPr lang="en-GB" dirty="0" smtClean="0"/>
          </a:p>
          <a:p>
            <a:r>
              <a:rPr lang="en-GB" dirty="0" smtClean="0"/>
              <a:t>For </a:t>
            </a:r>
            <a:r>
              <a:rPr lang="en-GB" dirty="0"/>
              <a:t>some alcohol abusers, psychological traits such as impulsiveness, low self-esteem and a need for approval prompt inappropriate drinking. </a:t>
            </a:r>
            <a:endParaRPr lang="en-GB" dirty="0" smtClean="0"/>
          </a:p>
          <a:p>
            <a:r>
              <a:rPr lang="en-GB" dirty="0" smtClean="0"/>
              <a:t>Some </a:t>
            </a:r>
            <a:r>
              <a:rPr lang="en-GB" dirty="0"/>
              <a:t>individuals drink to cope with or "medicate" emotional problems. </a:t>
            </a:r>
            <a:endParaRPr lang="en-GB" dirty="0" smtClean="0"/>
          </a:p>
          <a:p>
            <a:r>
              <a:rPr lang="en-GB" dirty="0" smtClean="0"/>
              <a:t>Social </a:t>
            </a:r>
            <a:r>
              <a:rPr lang="en-GB" dirty="0"/>
              <a:t>and environmental factors such as peer pressure and the easy availability of alcohol can play key roles. </a:t>
            </a:r>
            <a:endParaRPr lang="en-GB" dirty="0" smtClean="0"/>
          </a:p>
          <a:p>
            <a:r>
              <a:rPr lang="en-GB" dirty="0" smtClean="0"/>
              <a:t>Poverty </a:t>
            </a:r>
            <a:r>
              <a:rPr lang="en-GB" dirty="0"/>
              <a:t>and physical or sexual abuse also increase the odds of developing alcohol dependence.</a:t>
            </a:r>
          </a:p>
        </p:txBody>
      </p:sp>
    </p:spTree>
    <p:extLst>
      <p:ext uri="{BB962C8B-B14F-4D97-AF65-F5344CB8AC3E}">
        <p14:creationId xmlns:p14="http://schemas.microsoft.com/office/powerpoint/2010/main" val="390122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Activity Christmas Safety</a:t>
            </a:r>
            <a:endParaRPr lang="en-GB" dirty="0"/>
          </a:p>
        </p:txBody>
      </p:sp>
      <p:sp>
        <p:nvSpPr>
          <p:cNvPr id="3" name="Content Placeholder 2"/>
          <p:cNvSpPr>
            <a:spLocks noGrp="1"/>
          </p:cNvSpPr>
          <p:nvPr>
            <p:ph idx="1"/>
          </p:nvPr>
        </p:nvSpPr>
        <p:spPr/>
        <p:txBody>
          <a:bodyPr>
            <a:normAutofit lnSpcReduction="10000"/>
          </a:bodyPr>
          <a:lstStyle/>
          <a:p>
            <a:r>
              <a:rPr lang="en-GB" dirty="0" smtClean="0"/>
              <a:t>Look at different techniques that can be used to increase the likelihood that people will drink alcohol wisely over the Christmas period</a:t>
            </a:r>
          </a:p>
          <a:p>
            <a:r>
              <a:rPr lang="en-GB" dirty="0"/>
              <a:t>Group 1 </a:t>
            </a:r>
            <a:r>
              <a:rPr lang="en-GB" b="1" dirty="0"/>
              <a:t>Behavioural </a:t>
            </a:r>
            <a:r>
              <a:rPr lang="en-GB" dirty="0" smtClean="0"/>
              <a:t>Group 2</a:t>
            </a:r>
            <a:r>
              <a:rPr lang="en-GB" dirty="0"/>
              <a:t>etc.</a:t>
            </a:r>
            <a:r>
              <a:rPr lang="en-GB" dirty="0" smtClean="0"/>
              <a:t> </a:t>
            </a:r>
            <a:r>
              <a:rPr lang="en-GB" b="1" dirty="0"/>
              <a:t>Biological </a:t>
            </a:r>
            <a:r>
              <a:rPr lang="en-GB" b="1" dirty="0" smtClean="0"/>
              <a:t>Approach, 3,Cognitive Approach, 4 </a:t>
            </a:r>
            <a:r>
              <a:rPr lang="en-GB" b="1" dirty="0"/>
              <a:t>Psychodynamic </a:t>
            </a:r>
            <a:r>
              <a:rPr lang="en-GB" b="1" dirty="0" smtClean="0"/>
              <a:t>Approach, 5 Humanistic Approach</a:t>
            </a:r>
          </a:p>
          <a:p>
            <a:endParaRPr lang="en-GB" b="1" dirty="0"/>
          </a:p>
          <a:p>
            <a:r>
              <a:rPr lang="en-GB" b="1" dirty="0" smtClean="0"/>
              <a:t>As a group </a:t>
            </a:r>
            <a:r>
              <a:rPr lang="en-GB" dirty="0" smtClean="0"/>
              <a:t>Compare </a:t>
            </a:r>
            <a:r>
              <a:rPr lang="en-GB" dirty="0"/>
              <a:t>and contrast different </a:t>
            </a:r>
            <a:r>
              <a:rPr lang="en-GB" dirty="0" smtClean="0"/>
              <a:t>approaches. </a:t>
            </a:r>
            <a:r>
              <a:rPr lang="en-GB" dirty="0"/>
              <a:t>Which strategies are the most effective</a:t>
            </a:r>
            <a:r>
              <a:rPr lang="en-GB" dirty="0" smtClean="0"/>
              <a:t>?</a:t>
            </a:r>
          </a:p>
          <a:p>
            <a:endParaRPr lang="en-GB" dirty="0"/>
          </a:p>
          <a:p>
            <a:r>
              <a:rPr lang="en-GB" dirty="0" smtClean="0"/>
              <a:t>What type of public safety programme would you devise to encourage  sensible drinking?</a:t>
            </a:r>
          </a:p>
          <a:p>
            <a:r>
              <a:rPr lang="en-GB" dirty="0" smtClean="0"/>
              <a:t>Feedback</a:t>
            </a:r>
          </a:p>
        </p:txBody>
      </p:sp>
    </p:spTree>
    <p:extLst>
      <p:ext uri="{BB962C8B-B14F-4D97-AF65-F5344CB8AC3E}">
        <p14:creationId xmlns:p14="http://schemas.microsoft.com/office/powerpoint/2010/main" val="118883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a:t>
            </a:r>
            <a:endParaRPr lang="en-GB" dirty="0"/>
          </a:p>
        </p:txBody>
      </p:sp>
      <p:sp>
        <p:nvSpPr>
          <p:cNvPr id="3" name="Content Placeholder 2"/>
          <p:cNvSpPr>
            <a:spLocks noGrp="1"/>
          </p:cNvSpPr>
          <p:nvPr>
            <p:ph idx="1"/>
          </p:nvPr>
        </p:nvSpPr>
        <p:spPr/>
        <p:txBody>
          <a:bodyPr>
            <a:normAutofit/>
          </a:bodyPr>
          <a:lstStyle/>
          <a:p>
            <a:r>
              <a:rPr lang="en-GB" b="1" dirty="0"/>
              <a:t>Psychology for Health care</a:t>
            </a:r>
            <a:r>
              <a:rPr lang="en-GB" dirty="0"/>
              <a:t> </a:t>
            </a:r>
          </a:p>
          <a:p>
            <a:r>
              <a:rPr lang="en-GB" dirty="0"/>
              <a:t>Understanding of the causes and consequences of behaviour</a:t>
            </a:r>
          </a:p>
          <a:p>
            <a:r>
              <a:rPr lang="en-GB" dirty="0"/>
              <a:t>Supporting service users in meeting their needs and promoting their wellbeing</a:t>
            </a:r>
          </a:p>
          <a:p>
            <a:r>
              <a:rPr lang="en-GB" u="sng" dirty="0"/>
              <a:t>Student </a:t>
            </a:r>
            <a:r>
              <a:rPr lang="en-GB" u="sng" dirty="0" smtClean="0"/>
              <a:t>Activity</a:t>
            </a:r>
          </a:p>
          <a:p>
            <a:r>
              <a:rPr lang="en-GB" dirty="0" smtClean="0"/>
              <a:t>Drinking sensibly</a:t>
            </a:r>
            <a:endParaRPr lang="en-GB" dirty="0"/>
          </a:p>
          <a:p>
            <a:r>
              <a:rPr lang="en-GB" dirty="0" smtClean="0"/>
              <a:t>Management </a:t>
            </a:r>
            <a:r>
              <a:rPr lang="en-GB" dirty="0"/>
              <a:t>of stress</a:t>
            </a:r>
          </a:p>
          <a:p>
            <a:r>
              <a:rPr lang="en-GB" dirty="0"/>
              <a:t>Personal experience- expectations</a:t>
            </a:r>
          </a:p>
          <a:p>
            <a:r>
              <a:rPr lang="en-GB" b="1" dirty="0"/>
              <a:t>Read Chapter 8 Core Text</a:t>
            </a:r>
            <a:endParaRPr lang="en-GB" dirty="0"/>
          </a:p>
          <a:p>
            <a:endParaRPr lang="en-GB" dirty="0"/>
          </a:p>
        </p:txBody>
      </p:sp>
    </p:spTree>
    <p:extLst>
      <p:ext uri="{BB962C8B-B14F-4D97-AF65-F5344CB8AC3E}">
        <p14:creationId xmlns:p14="http://schemas.microsoft.com/office/powerpoint/2010/main" val="295026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psychology</a:t>
            </a:r>
            <a:endParaRPr lang="en-GB" dirty="0"/>
          </a:p>
        </p:txBody>
      </p:sp>
      <p:sp>
        <p:nvSpPr>
          <p:cNvPr id="3" name="Content Placeholder 2"/>
          <p:cNvSpPr>
            <a:spLocks noGrp="1"/>
          </p:cNvSpPr>
          <p:nvPr>
            <p:ph idx="1"/>
          </p:nvPr>
        </p:nvSpPr>
        <p:spPr/>
        <p:txBody>
          <a:bodyPr/>
          <a:lstStyle/>
          <a:p>
            <a:r>
              <a:rPr lang="en-GB" dirty="0" smtClean="0"/>
              <a:t>Psychology </a:t>
            </a:r>
            <a:r>
              <a:rPr lang="en-GB" dirty="0"/>
              <a:t>is the </a:t>
            </a:r>
            <a:r>
              <a:rPr lang="en-GB" b="1" dirty="0"/>
              <a:t>scientific</a:t>
            </a:r>
            <a:r>
              <a:rPr lang="en-GB" dirty="0"/>
              <a:t> study of human </a:t>
            </a:r>
            <a:r>
              <a:rPr lang="en-GB" b="1" dirty="0"/>
              <a:t>thought</a:t>
            </a:r>
            <a:r>
              <a:rPr lang="en-GB" dirty="0"/>
              <a:t>, </a:t>
            </a:r>
            <a:r>
              <a:rPr lang="en-GB" b="1" dirty="0"/>
              <a:t>feelings </a:t>
            </a:r>
            <a:r>
              <a:rPr lang="en-GB" dirty="0"/>
              <a:t>and </a:t>
            </a:r>
            <a:r>
              <a:rPr lang="en-GB" b="1" dirty="0" smtClean="0"/>
              <a:t>behaviour</a:t>
            </a:r>
            <a:r>
              <a:rPr lang="en-GB" dirty="0"/>
              <a:t>.  </a:t>
            </a:r>
          </a:p>
          <a:p>
            <a:r>
              <a:rPr lang="en-GB" dirty="0"/>
              <a:t>The five major perspectives in psychology are</a:t>
            </a:r>
            <a:r>
              <a:rPr lang="en-GB" b="1" dirty="0"/>
              <a:t> biological, psychodynamic, </a:t>
            </a:r>
            <a:r>
              <a:rPr lang="en-GB" b="1" dirty="0" smtClean="0"/>
              <a:t>behavioural</a:t>
            </a:r>
            <a:r>
              <a:rPr lang="en-GB" b="1" dirty="0"/>
              <a:t>, cognitive</a:t>
            </a:r>
            <a:r>
              <a:rPr lang="en-GB" dirty="0"/>
              <a:t> and </a:t>
            </a:r>
            <a:r>
              <a:rPr lang="en-GB" b="1" dirty="0"/>
              <a:t>humanistic</a:t>
            </a:r>
            <a:r>
              <a:rPr lang="en-GB" dirty="0"/>
              <a:t>.  </a:t>
            </a:r>
          </a:p>
          <a:p>
            <a:r>
              <a:rPr lang="en-GB" dirty="0"/>
              <a:t>Each perspective provides its own view on the roots of </a:t>
            </a:r>
            <a:r>
              <a:rPr lang="en-GB" b="1" dirty="0"/>
              <a:t>why</a:t>
            </a:r>
            <a:r>
              <a:rPr lang="en-GB" dirty="0"/>
              <a:t> you do what you do</a:t>
            </a:r>
          </a:p>
          <a:p>
            <a:endParaRPr lang="en-GB" dirty="0"/>
          </a:p>
        </p:txBody>
      </p:sp>
    </p:spTree>
    <p:extLst>
      <p:ext uri="{BB962C8B-B14F-4D97-AF65-F5344CB8AC3E}">
        <p14:creationId xmlns:p14="http://schemas.microsoft.com/office/powerpoint/2010/main" val="268189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Biological Approach</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Bio psychologists </a:t>
            </a:r>
            <a:r>
              <a:rPr lang="en-GB" dirty="0"/>
              <a:t>look at how your nervous system, hormones and genetic makeup affect your </a:t>
            </a:r>
            <a:r>
              <a:rPr lang="en-GB" dirty="0" smtClean="0"/>
              <a:t>behaviour. </a:t>
            </a:r>
            <a:r>
              <a:rPr lang="en-GB" dirty="0"/>
              <a:t>Biological psychologists explore the connection between your </a:t>
            </a:r>
            <a:r>
              <a:rPr lang="en-GB" i="1" dirty="0"/>
              <a:t>mental states </a:t>
            </a:r>
            <a:r>
              <a:rPr lang="en-GB" dirty="0"/>
              <a:t>and your</a:t>
            </a:r>
            <a:r>
              <a:rPr lang="en-GB" i="1" dirty="0"/>
              <a:t> brain, nerves and hormones</a:t>
            </a:r>
            <a:r>
              <a:rPr lang="en-GB" dirty="0"/>
              <a:t> to explore how your thoughts, moods and actions are </a:t>
            </a:r>
            <a:r>
              <a:rPr lang="en-GB" dirty="0" smtClean="0"/>
              <a:t>shaped</a:t>
            </a:r>
          </a:p>
          <a:p>
            <a:r>
              <a:rPr lang="en-GB" dirty="0" smtClean="0"/>
              <a:t>All </a:t>
            </a:r>
            <a:r>
              <a:rPr lang="en-GB" dirty="0"/>
              <a:t>of your choices are based on your physical body.  The biological approach attempts to understand the healthy brain, but it also examines the mind and body to figure out how disorders like schizophrenia develop from genetic roots.</a:t>
            </a:r>
            <a:br>
              <a:rPr lang="en-GB" dirty="0"/>
            </a:br>
            <a:endParaRPr lang="en-GB" dirty="0"/>
          </a:p>
        </p:txBody>
      </p:sp>
    </p:spTree>
    <p:extLst>
      <p:ext uri="{BB962C8B-B14F-4D97-AF65-F5344CB8AC3E}">
        <p14:creationId xmlns:p14="http://schemas.microsoft.com/office/powerpoint/2010/main" val="3999849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Psychodynamic Approach</a:t>
            </a:r>
            <a:r>
              <a:rPr lang="en-GB" dirty="0"/>
              <a:t/>
            </a:r>
            <a:br>
              <a:rPr lang="en-GB" dirty="0"/>
            </a:br>
            <a:endParaRPr lang="en-GB" dirty="0"/>
          </a:p>
        </p:txBody>
      </p:sp>
      <p:sp>
        <p:nvSpPr>
          <p:cNvPr id="3" name="Content Placeholder 2"/>
          <p:cNvSpPr>
            <a:spLocks noGrp="1"/>
          </p:cNvSpPr>
          <p:nvPr>
            <p:ph idx="1"/>
          </p:nvPr>
        </p:nvSpPr>
        <p:spPr/>
        <p:txBody>
          <a:bodyPr>
            <a:normAutofit/>
          </a:bodyPr>
          <a:lstStyle/>
          <a:p>
            <a:r>
              <a:rPr lang="en-GB" dirty="0" smtClean="0"/>
              <a:t>The</a:t>
            </a:r>
            <a:r>
              <a:rPr lang="en-GB" dirty="0"/>
              <a:t> psychodynamic approach was promoted by Sigmund Freud, who believed that many of our impulses are driven by sex.  Psychologists in this school of thought believe that unconscious drives and experiences from early childhood are at the root of your </a:t>
            </a:r>
            <a:r>
              <a:rPr lang="en-GB" dirty="0" smtClean="0"/>
              <a:t>behaviours </a:t>
            </a:r>
            <a:r>
              <a:rPr lang="en-GB" dirty="0"/>
              <a:t>and that conflict arises when societal restrictions are placed on these urges.</a:t>
            </a:r>
            <a:br>
              <a:rPr lang="en-GB" dirty="0"/>
            </a:br>
            <a:r>
              <a:rPr lang="en-GB" dirty="0"/>
              <a:t/>
            </a:r>
            <a:br>
              <a:rPr lang="en-GB" dirty="0"/>
            </a:br>
            <a:r>
              <a:rPr lang="en-GB" dirty="0" smtClean="0"/>
              <a:t>Say</a:t>
            </a:r>
            <a:r>
              <a:rPr lang="en-GB" dirty="0"/>
              <a:t>, you blame your smoking habit on an oral fixation that stems from being weaned from breastfeeding too early as a baby.  Well, that also comes from Freud's theories, and it was an idea that revolutionized how we see ourselves.</a:t>
            </a:r>
            <a:br>
              <a:rPr lang="en-GB" dirty="0"/>
            </a:br>
            <a:endParaRPr lang="en-GB" dirty="0"/>
          </a:p>
        </p:txBody>
      </p:sp>
    </p:spTree>
    <p:extLst>
      <p:ext uri="{BB962C8B-B14F-4D97-AF65-F5344CB8AC3E}">
        <p14:creationId xmlns:p14="http://schemas.microsoft.com/office/powerpoint/2010/main" val="160836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Behavioural </a:t>
            </a:r>
            <a:r>
              <a:rPr lang="en-GB" b="1" dirty="0"/>
              <a:t>Approach</a:t>
            </a:r>
            <a:r>
              <a:rPr lang="en-GB" dirty="0"/>
              <a:t/>
            </a:r>
            <a:br>
              <a:rPr lang="en-GB" dirty="0"/>
            </a:br>
            <a:endParaRPr lang="en-GB" dirty="0"/>
          </a:p>
        </p:txBody>
      </p:sp>
      <p:sp>
        <p:nvSpPr>
          <p:cNvPr id="3" name="Content Placeholder 2"/>
          <p:cNvSpPr>
            <a:spLocks noGrp="1"/>
          </p:cNvSpPr>
          <p:nvPr>
            <p:ph idx="1"/>
          </p:nvPr>
        </p:nvSpPr>
        <p:spPr/>
        <p:txBody>
          <a:bodyPr>
            <a:normAutofit/>
          </a:bodyPr>
          <a:lstStyle/>
          <a:p>
            <a:r>
              <a:rPr lang="en-GB" dirty="0" smtClean="0"/>
              <a:t>Behavioural </a:t>
            </a:r>
            <a:r>
              <a:rPr lang="en-GB" dirty="0"/>
              <a:t>psychologists believe that external environmental stimuli influence your </a:t>
            </a:r>
            <a:r>
              <a:rPr lang="en-GB" dirty="0" smtClean="0"/>
              <a:t>behaviour </a:t>
            </a:r>
            <a:r>
              <a:rPr lang="en-GB" dirty="0"/>
              <a:t>and that you can be trained to act a certain way. </a:t>
            </a:r>
            <a:endParaRPr lang="en-GB" dirty="0" smtClean="0"/>
          </a:p>
          <a:p>
            <a:r>
              <a:rPr lang="en-GB" dirty="0" smtClean="0"/>
              <a:t>Behaviourists </a:t>
            </a:r>
            <a:r>
              <a:rPr lang="en-GB" dirty="0"/>
              <a:t>like B.F. Skinner don't believe in free will. They believe that you learn through a system of reinforcements and punishment.</a:t>
            </a:r>
            <a:br>
              <a:rPr lang="en-GB" dirty="0"/>
            </a:br>
            <a:r>
              <a:rPr lang="en-GB" dirty="0"/>
              <a:t/>
            </a:r>
            <a:br>
              <a:rPr lang="en-GB" dirty="0"/>
            </a:br>
            <a:r>
              <a:rPr lang="en-GB" dirty="0"/>
              <a:t>The </a:t>
            </a:r>
            <a:r>
              <a:rPr lang="en-GB" dirty="0" smtClean="0"/>
              <a:t>behavioural </a:t>
            </a:r>
            <a:r>
              <a:rPr lang="en-GB" dirty="0"/>
              <a:t>approach is really effective when you don't care what someone thinks, as long as you get the desired </a:t>
            </a:r>
            <a:r>
              <a:rPr lang="en-GB" dirty="0" smtClean="0"/>
              <a:t>behaviour</a:t>
            </a:r>
            <a:r>
              <a:rPr lang="en-GB" dirty="0"/>
              <a:t>. The influence of these theories affects us every day and throughout our lives, impacting everything from why we follow the rules of the road when driving to how advertising companies build campaigns</a:t>
            </a:r>
          </a:p>
        </p:txBody>
      </p:sp>
    </p:spTree>
    <p:extLst>
      <p:ext uri="{BB962C8B-B14F-4D97-AF65-F5344CB8AC3E}">
        <p14:creationId xmlns:p14="http://schemas.microsoft.com/office/powerpoint/2010/main" val="245895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Cognitive Approach</a:t>
            </a:r>
            <a:r>
              <a:rPr lang="en-GB" dirty="0"/>
              <a:t/>
            </a:r>
            <a:br>
              <a:rPr lang="en-GB" dirty="0"/>
            </a:br>
            <a:endParaRPr lang="en-GB" dirty="0"/>
          </a:p>
        </p:txBody>
      </p:sp>
      <p:sp>
        <p:nvSpPr>
          <p:cNvPr id="3" name="Content Placeholder 2"/>
          <p:cNvSpPr>
            <a:spLocks noGrp="1"/>
          </p:cNvSpPr>
          <p:nvPr>
            <p:ph idx="1"/>
          </p:nvPr>
        </p:nvSpPr>
        <p:spPr/>
        <p:txBody>
          <a:bodyPr>
            <a:normAutofit lnSpcReduction="10000"/>
          </a:bodyPr>
          <a:lstStyle/>
          <a:p>
            <a:r>
              <a:rPr lang="en-GB" dirty="0" smtClean="0"/>
              <a:t>Cognitive </a:t>
            </a:r>
            <a:r>
              <a:rPr lang="en-GB" dirty="0"/>
              <a:t>psychologists believe that your </a:t>
            </a:r>
            <a:r>
              <a:rPr lang="en-GB" dirty="0" smtClean="0"/>
              <a:t>behaviour </a:t>
            </a:r>
            <a:r>
              <a:rPr lang="en-GB" dirty="0"/>
              <a:t>is determined by your expectations and emotions. Cognitive psychologist Jean Piaget would argue that you remember things based on what you already know.  You also solve problems based on your memory of past experiences.</a:t>
            </a:r>
            <a:br>
              <a:rPr lang="en-GB" dirty="0"/>
            </a:br>
            <a:r>
              <a:rPr lang="en-GB" dirty="0"/>
              <a:t/>
            </a:r>
            <a:br>
              <a:rPr lang="en-GB" dirty="0"/>
            </a:br>
            <a:r>
              <a:rPr lang="en-GB" dirty="0"/>
              <a:t>So, with this approach, we turn away from people as machines without free will and delve back into thoughts and feelings. How you act is based upon internal processes, and there is much more stress upon individuals.  From a cognitive perspective, your expectations of an upcoming party will affect how you feel and act while you're there and will </a:t>
            </a:r>
            <a:r>
              <a:rPr lang="en-GB" dirty="0" smtClean="0"/>
              <a:t>colour </a:t>
            </a:r>
            <a:r>
              <a:rPr lang="en-GB" dirty="0"/>
              <a:t>your memory of the night after you return home.</a:t>
            </a:r>
            <a:br>
              <a:rPr lang="en-GB" dirty="0"/>
            </a:br>
            <a:endParaRPr lang="en-GB" dirty="0"/>
          </a:p>
        </p:txBody>
      </p:sp>
    </p:spTree>
    <p:extLst>
      <p:ext uri="{BB962C8B-B14F-4D97-AF65-F5344CB8AC3E}">
        <p14:creationId xmlns:p14="http://schemas.microsoft.com/office/powerpoint/2010/main" val="251451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Humanistic Approach</a:t>
            </a:r>
            <a:r>
              <a:rPr lang="en-GB" dirty="0"/>
              <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Humanistic </a:t>
            </a:r>
            <a:r>
              <a:rPr lang="en-GB" dirty="0"/>
              <a:t>psychologists believe that you're essentially good and that you're motivated to realize your full potential. Psychologists from this camp focus on how you can feel good about yourself by fulfilling your needs and goals. The prominent humanistic psychologist Carl Rogers called his patients 'clients' and offered a supportive environment in which clients could gain insight into their own feelings.</a:t>
            </a:r>
            <a:br>
              <a:rPr lang="en-GB" dirty="0"/>
            </a:br>
            <a:r>
              <a:rPr lang="en-GB" dirty="0"/>
              <a:t> </a:t>
            </a:r>
            <a:br>
              <a:rPr lang="en-GB" dirty="0"/>
            </a:br>
            <a:r>
              <a:rPr lang="en-GB" dirty="0" smtClean="0"/>
              <a:t>The </a:t>
            </a:r>
            <a:r>
              <a:rPr lang="en-GB" dirty="0"/>
              <a:t>humanistic approach works on individual empowerment.  Whether you are right or not, in a larger sense, you are motivated to be the best person you can be. All your choices come from trying to improve your life.  So, if you're trying to cut back on your nightly wine consumption, a humanistic therapist would be encouraging and supportive but won't directly advise you to quit or try to </a:t>
            </a:r>
            <a:r>
              <a:rPr lang="en-GB" dirty="0" smtClean="0"/>
              <a:t>analyse </a:t>
            </a:r>
            <a:r>
              <a:rPr lang="en-GB" dirty="0"/>
              <a:t>why you drink in the first place.</a:t>
            </a:r>
            <a:br>
              <a:rPr lang="en-GB" dirty="0"/>
            </a:br>
            <a:endParaRPr lang="en-GB" dirty="0"/>
          </a:p>
        </p:txBody>
      </p:sp>
    </p:spTree>
    <p:extLst>
      <p:ext uri="{BB962C8B-B14F-4D97-AF65-F5344CB8AC3E}">
        <p14:creationId xmlns:p14="http://schemas.microsoft.com/office/powerpoint/2010/main" val="149406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Interventions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Health </a:t>
            </a:r>
            <a:r>
              <a:rPr lang="en-GB" dirty="0"/>
              <a:t>psychologists </a:t>
            </a:r>
            <a:r>
              <a:rPr lang="en-GB" dirty="0" smtClean="0"/>
              <a:t> are involved in a variety </a:t>
            </a:r>
            <a:r>
              <a:rPr lang="en-GB" dirty="0"/>
              <a:t>of health-related concerns. </a:t>
            </a:r>
            <a:endParaRPr lang="en-GB" dirty="0" smtClean="0"/>
          </a:p>
          <a:p>
            <a:r>
              <a:rPr lang="en-GB" dirty="0" smtClean="0"/>
              <a:t>investigating </a:t>
            </a:r>
            <a:r>
              <a:rPr lang="en-GB" dirty="0"/>
              <a:t>effective preventative </a:t>
            </a:r>
            <a:r>
              <a:rPr lang="en-GB" dirty="0" smtClean="0"/>
              <a:t>measures- avoiding </a:t>
            </a:r>
            <a:r>
              <a:rPr lang="en-GB" dirty="0"/>
              <a:t>unhealthy ways of </a:t>
            </a:r>
            <a:r>
              <a:rPr lang="en-GB" dirty="0" smtClean="0"/>
              <a:t>life- Smoking</a:t>
            </a:r>
            <a:r>
              <a:rPr lang="en-GB" dirty="0"/>
              <a:t>, drug abuse, poor diet.</a:t>
            </a:r>
            <a:endParaRPr lang="en-GB" dirty="0" smtClean="0"/>
          </a:p>
          <a:p>
            <a:r>
              <a:rPr lang="en-GB" dirty="0" smtClean="0"/>
              <a:t>explore </a:t>
            </a:r>
            <a:r>
              <a:rPr lang="en-GB" dirty="0"/>
              <a:t>health promotion </a:t>
            </a:r>
            <a:r>
              <a:rPr lang="en-GB" dirty="0" smtClean="0"/>
              <a:t>techniques- </a:t>
            </a:r>
            <a:r>
              <a:rPr lang="en-GB" dirty="0"/>
              <a:t>addiction cessation </a:t>
            </a:r>
            <a:r>
              <a:rPr lang="en-GB" dirty="0" smtClean="0"/>
              <a:t>advice, exercise</a:t>
            </a:r>
            <a:r>
              <a:rPr lang="en-GB" dirty="0"/>
              <a:t>, a healthy diet, oral hygiene, health checks/self-examination and attending preventative medical screenings</a:t>
            </a:r>
          </a:p>
          <a:p>
            <a:r>
              <a:rPr lang="en-GB" dirty="0" smtClean="0"/>
              <a:t>study </a:t>
            </a:r>
            <a:r>
              <a:rPr lang="en-GB" dirty="0"/>
              <a:t>the causes of health </a:t>
            </a:r>
            <a:r>
              <a:rPr lang="en-GB" dirty="0" smtClean="0"/>
              <a:t>problems-anxiety </a:t>
            </a:r>
            <a:r>
              <a:rPr lang="en-GB" dirty="0"/>
              <a:t>reduction methods</a:t>
            </a:r>
            <a:endParaRPr lang="en-GB" dirty="0" smtClean="0"/>
          </a:p>
          <a:p>
            <a:r>
              <a:rPr lang="en-GB" dirty="0" smtClean="0"/>
              <a:t>investigate </a:t>
            </a:r>
            <a:r>
              <a:rPr lang="en-GB" dirty="0"/>
              <a:t>how to motivate people into seeking </a:t>
            </a:r>
            <a:r>
              <a:rPr lang="en-GB" dirty="0" smtClean="0"/>
              <a:t>treatment-clinical </a:t>
            </a:r>
            <a:r>
              <a:rPr lang="en-GB" dirty="0"/>
              <a:t>and </a:t>
            </a:r>
            <a:r>
              <a:rPr lang="en-GB" dirty="0" smtClean="0"/>
              <a:t>behavioural evaluations- Changing </a:t>
            </a:r>
            <a:r>
              <a:rPr lang="en-GB" dirty="0"/>
              <a:t>health beliefs, increasing internal control or self belief </a:t>
            </a:r>
            <a:endParaRPr lang="en-GB" dirty="0" smtClean="0"/>
          </a:p>
          <a:p>
            <a:r>
              <a:rPr lang="en-GB" dirty="0" smtClean="0"/>
              <a:t>analyse </a:t>
            </a:r>
            <a:r>
              <a:rPr lang="en-GB" dirty="0"/>
              <a:t>ways to help people cope with an illness-individuals, families and carers</a:t>
            </a:r>
          </a:p>
          <a:p>
            <a:endParaRPr lang="en-GB" dirty="0"/>
          </a:p>
          <a:p>
            <a:endParaRPr lang="en-GB" dirty="0"/>
          </a:p>
        </p:txBody>
      </p:sp>
    </p:spTree>
    <p:extLst>
      <p:ext uri="{BB962C8B-B14F-4D97-AF65-F5344CB8AC3E}">
        <p14:creationId xmlns:p14="http://schemas.microsoft.com/office/powerpoint/2010/main" val="2914328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244</TotalTime>
  <Words>357</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Psychology for Health care  </vt:lpstr>
      <vt:lpstr>Aim</vt:lpstr>
      <vt:lpstr>health psychology</vt:lpstr>
      <vt:lpstr>Biological Approach </vt:lpstr>
      <vt:lpstr>Psychodynamic Approach </vt:lpstr>
      <vt:lpstr>Behavioural Approach </vt:lpstr>
      <vt:lpstr>Cognitive Approach </vt:lpstr>
      <vt:lpstr>Humanistic Approach </vt:lpstr>
      <vt:lpstr>Interventions</vt:lpstr>
      <vt:lpstr>What causes alcohol-related disorders?</vt:lpstr>
      <vt:lpstr>Group Activity Christmas Safety</vt:lpstr>
    </vt:vector>
  </TitlesOfParts>
  <Company>New College Durham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Psychology for Health care</dc:title>
  <dc:creator>Jo Thomas</dc:creator>
  <cp:lastModifiedBy>106080</cp:lastModifiedBy>
  <cp:revision>15</cp:revision>
  <dcterms:created xsi:type="dcterms:W3CDTF">2016-11-21T16:39:41Z</dcterms:created>
  <dcterms:modified xsi:type="dcterms:W3CDTF">2018-11-28T13:40:59Z</dcterms:modified>
</cp:coreProperties>
</file>