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3"/>
  </p:handoutMasterIdLst>
  <p:sldIdLst>
    <p:sldId id="256" r:id="rId2"/>
    <p:sldId id="257" r:id="rId3"/>
    <p:sldId id="259" r:id="rId4"/>
    <p:sldId id="258" r:id="rId5"/>
    <p:sldId id="285" r:id="rId6"/>
    <p:sldId id="284" r:id="rId7"/>
    <p:sldId id="263" r:id="rId8"/>
    <p:sldId id="264" r:id="rId9"/>
    <p:sldId id="265" r:id="rId10"/>
    <p:sldId id="266" r:id="rId11"/>
    <p:sldId id="269" r:id="rId12"/>
    <p:sldId id="267" r:id="rId13"/>
    <p:sldId id="286" r:id="rId14"/>
    <p:sldId id="271" r:id="rId15"/>
    <p:sldId id="272" r:id="rId16"/>
    <p:sldId id="273" r:id="rId17"/>
    <p:sldId id="282" r:id="rId18"/>
    <p:sldId id="261" r:id="rId19"/>
    <p:sldId id="283" r:id="rId20"/>
    <p:sldId id="281" r:id="rId21"/>
    <p:sldId id="262" r:id="rId22"/>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B596258-0754-4080-919F-D787CBFF148C}" type="datetimeFigureOut">
              <a:rPr lang="en-GB" smtClean="0"/>
              <a:t>25/09/2018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4548E6A0-B9A1-4AA7-A585-C0F6BAC5400C}" type="slidenum">
              <a:rPr lang="en-GB" smtClean="0"/>
              <a:t>‹#›</a:t>
            </a:fld>
            <a:endParaRPr lang="en-GB"/>
          </a:p>
        </p:txBody>
      </p:sp>
    </p:spTree>
    <p:extLst>
      <p:ext uri="{BB962C8B-B14F-4D97-AF65-F5344CB8AC3E}">
        <p14:creationId xmlns:p14="http://schemas.microsoft.com/office/powerpoint/2010/main" val="311138265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a:xfrm>
            <a:off x="5332412" y="5883275"/>
            <a:ext cx="4324044" cy="365125"/>
          </a:xfrm>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187558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289195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3644055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2624108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1659228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225610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1259674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946504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306430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10951856" y="5867131"/>
            <a:ext cx="551167" cy="365125"/>
          </a:xfrm>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418293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31795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973354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49447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108580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362618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130685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FF793F2-228C-4986-AB91-D42403640C72}" type="datetimeFigureOut">
              <a:rPr lang="en-GB" smtClean="0"/>
              <a:t>25/09/2018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3D68F6C-C4DC-4386-AEAE-AF879D4D957C}" type="slidenum">
              <a:rPr lang="en-GB" smtClean="0"/>
              <a:t>‹#›</a:t>
            </a:fld>
            <a:endParaRPr lang="en-GB" dirty="0"/>
          </a:p>
        </p:txBody>
      </p:sp>
    </p:spTree>
    <p:extLst>
      <p:ext uri="{BB962C8B-B14F-4D97-AF65-F5344CB8AC3E}">
        <p14:creationId xmlns:p14="http://schemas.microsoft.com/office/powerpoint/2010/main" val="187695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F793F2-228C-4986-AB91-D42403640C72}" type="datetimeFigureOut">
              <a:rPr lang="en-GB" smtClean="0"/>
              <a:t>25/09/2018</a:t>
            </a:fld>
            <a:endParaRPr lang="en-GB"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D68F6C-C4DC-4386-AEAE-AF879D4D957C}" type="slidenum">
              <a:rPr lang="en-GB" smtClean="0"/>
              <a:t>‹#›</a:t>
            </a:fld>
            <a:endParaRPr lang="en-GB" dirty="0"/>
          </a:p>
        </p:txBody>
      </p:sp>
    </p:spTree>
    <p:extLst>
      <p:ext uri="{BB962C8B-B14F-4D97-AF65-F5344CB8AC3E}">
        <p14:creationId xmlns:p14="http://schemas.microsoft.com/office/powerpoint/2010/main" val="1199800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cie.org.uk/socialcaretv/video-player.asp?v=better-life-in-the-communit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mj.com/content/343/bmj.d416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Social Context of Health and Social Care</a:t>
            </a:r>
            <a:endParaRPr lang="en-GB" dirty="0"/>
          </a:p>
        </p:txBody>
      </p:sp>
      <p:sp>
        <p:nvSpPr>
          <p:cNvPr id="3" name="Subtitle 2"/>
          <p:cNvSpPr>
            <a:spLocks noGrp="1"/>
          </p:cNvSpPr>
          <p:nvPr>
            <p:ph type="subTitle" idx="1"/>
          </p:nvPr>
        </p:nvSpPr>
        <p:spPr/>
        <p:txBody>
          <a:bodyPr/>
          <a:lstStyle/>
          <a:p>
            <a:r>
              <a:rPr lang="en-GB" dirty="0" smtClean="0"/>
              <a:t>Work Related Learning</a:t>
            </a:r>
          </a:p>
          <a:p>
            <a:r>
              <a:rPr lang="en-GB" dirty="0" smtClean="0"/>
              <a:t>Week 2</a:t>
            </a:r>
          </a:p>
          <a:p>
            <a:r>
              <a:rPr lang="en-GB" dirty="0" smtClean="0"/>
              <a:t>September 24</a:t>
            </a:r>
            <a:r>
              <a:rPr lang="en-GB" baseline="30000" dirty="0" smtClean="0"/>
              <a:t>th</a:t>
            </a:r>
            <a:r>
              <a:rPr lang="en-GB" dirty="0" smtClean="0"/>
              <a:t> 2018</a:t>
            </a:r>
            <a:endParaRPr lang="en-GB" dirty="0"/>
          </a:p>
        </p:txBody>
      </p:sp>
    </p:spTree>
    <p:extLst>
      <p:ext uri="{BB962C8B-B14F-4D97-AF65-F5344CB8AC3E}">
        <p14:creationId xmlns:p14="http://schemas.microsoft.com/office/powerpoint/2010/main" val="1020863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Operationalisation of health</a:t>
            </a:r>
            <a:endParaRPr lang="en-GB" dirty="0"/>
          </a:p>
        </p:txBody>
      </p:sp>
      <p:sp>
        <p:nvSpPr>
          <p:cNvPr id="3" name="Content Placeholder 2"/>
          <p:cNvSpPr>
            <a:spLocks noGrp="1"/>
          </p:cNvSpPr>
          <p:nvPr>
            <p:ph idx="1"/>
          </p:nvPr>
        </p:nvSpPr>
        <p:spPr/>
        <p:txBody>
          <a:bodyPr/>
          <a:lstStyle/>
          <a:p>
            <a:r>
              <a:rPr lang="en-GB" sz="2800" b="1" dirty="0" smtClean="0"/>
              <a:t>Remains “impracticable, because ‘complete’ is neither operational nor measurable.”</a:t>
            </a:r>
          </a:p>
          <a:p>
            <a:r>
              <a:rPr lang="en-GB" sz="2800" b="1" dirty="0" smtClean="0"/>
              <a:t>Huber(2011) BMJ 2011;343:d4163</a:t>
            </a:r>
          </a:p>
          <a:p>
            <a:endParaRPr lang="en-GB" dirty="0"/>
          </a:p>
        </p:txBody>
      </p:sp>
    </p:spTree>
    <p:extLst>
      <p:ext uri="{BB962C8B-B14F-4D97-AF65-F5344CB8AC3E}">
        <p14:creationId xmlns:p14="http://schemas.microsoft.com/office/powerpoint/2010/main" val="899166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Alternative-Health as the ability to adapt to one's environment</a:t>
            </a:r>
            <a:endParaRPr lang="en-GB" dirty="0"/>
          </a:p>
        </p:txBody>
      </p:sp>
      <p:sp>
        <p:nvSpPr>
          <p:cNvPr id="3" name="Content Placeholder 2"/>
          <p:cNvSpPr>
            <a:spLocks noGrp="1"/>
          </p:cNvSpPr>
          <p:nvPr>
            <p:ph idx="1"/>
          </p:nvPr>
        </p:nvSpPr>
        <p:spPr>
          <a:xfrm>
            <a:off x="1179510" y="2142066"/>
            <a:ext cx="10018713" cy="4715934"/>
          </a:xfrm>
        </p:spPr>
        <p:txBody>
          <a:bodyPr>
            <a:normAutofit/>
          </a:bodyPr>
          <a:lstStyle/>
          <a:p>
            <a:r>
              <a:rPr lang="en-GB" dirty="0" smtClean="0"/>
              <a:t>Georges Canguilhem, (1943) The Normal and the Pathological. </a:t>
            </a:r>
          </a:p>
          <a:p>
            <a:r>
              <a:rPr lang="en-GB" dirty="0" smtClean="0"/>
              <a:t>Canguilhem rejected the idea that there were normal or abnormal states of health. </a:t>
            </a:r>
          </a:p>
          <a:p>
            <a:r>
              <a:rPr lang="en-GB" dirty="0" smtClean="0"/>
              <a:t>He saw health as the ability to adapt to one's environment. </a:t>
            </a:r>
          </a:p>
          <a:p>
            <a:r>
              <a:rPr lang="en-GB" dirty="0" smtClean="0"/>
              <a:t>Health is not a fixed entity. It varies for every individual, depending on their circumstances. </a:t>
            </a:r>
          </a:p>
          <a:p>
            <a:r>
              <a:rPr lang="en-GB" dirty="0" smtClean="0"/>
              <a:t>Health is defined not by the doctor, but by the person, according to his or her functional needs. </a:t>
            </a:r>
            <a:endParaRPr lang="en-GB" dirty="0"/>
          </a:p>
        </p:txBody>
      </p:sp>
    </p:spTree>
    <p:extLst>
      <p:ext uri="{BB962C8B-B14F-4D97-AF65-F5344CB8AC3E}">
        <p14:creationId xmlns:p14="http://schemas.microsoft.com/office/powerpoint/2010/main" val="3821686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better </a:t>
            </a:r>
            <a:r>
              <a:rPr lang="en-GB" dirty="0"/>
              <a:t>approach Ottawa Charter (1986</a:t>
            </a:r>
          </a:p>
        </p:txBody>
      </p:sp>
      <p:sp>
        <p:nvSpPr>
          <p:cNvPr id="3" name="Content Placeholder 2"/>
          <p:cNvSpPr>
            <a:spLocks noGrp="1"/>
          </p:cNvSpPr>
          <p:nvPr>
            <p:ph idx="1"/>
          </p:nvPr>
        </p:nvSpPr>
        <p:spPr>
          <a:xfrm>
            <a:off x="1484310" y="2666999"/>
            <a:ext cx="10018713" cy="3920068"/>
          </a:xfrm>
        </p:spPr>
        <p:txBody>
          <a:bodyPr>
            <a:normAutofit/>
          </a:bodyPr>
          <a:lstStyle/>
          <a:p>
            <a:r>
              <a:rPr lang="en-GB" sz="2800" dirty="0" smtClean="0"/>
              <a:t>Various proposals have been made for adapting the definition of health. The best known is the Ottawa Charter (1986) which emphasises social and personal resources as well as physical capacity. However, WHO has taken up none of these proposals.</a:t>
            </a:r>
          </a:p>
          <a:p>
            <a:r>
              <a:rPr lang="en-GB" sz="2800" dirty="0" smtClean="0"/>
              <a:t>Need to move towards a more dynamic one based on the resilience or capacity to cope and maintain and restore one’s integrity, equilibrium, and sense of wellbeing. </a:t>
            </a:r>
          </a:p>
        </p:txBody>
      </p:sp>
    </p:spTree>
    <p:extLst>
      <p:ext uri="{BB962C8B-B14F-4D97-AF65-F5344CB8AC3E}">
        <p14:creationId xmlns:p14="http://schemas.microsoft.com/office/powerpoint/2010/main" val="846088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Huber’s approach</a:t>
            </a:r>
            <a:br>
              <a:rPr lang="en-GB" dirty="0" smtClean="0"/>
            </a:br>
            <a:r>
              <a:rPr lang="en-US" b="1" i="1" dirty="0" smtClean="0"/>
              <a:t>How </a:t>
            </a:r>
            <a:r>
              <a:rPr lang="en-US" b="1" i="1" dirty="0"/>
              <a:t>should we define health?</a:t>
            </a:r>
            <a:endParaRPr lang="en-GB" dirty="0"/>
          </a:p>
        </p:txBody>
      </p:sp>
      <p:sp>
        <p:nvSpPr>
          <p:cNvPr id="3" name="Content Placeholder 2"/>
          <p:cNvSpPr>
            <a:spLocks noGrp="1"/>
          </p:cNvSpPr>
          <p:nvPr>
            <p:ph idx="1"/>
          </p:nvPr>
        </p:nvSpPr>
        <p:spPr/>
        <p:txBody>
          <a:bodyPr/>
          <a:lstStyle/>
          <a:p>
            <a:r>
              <a:rPr lang="en-GB" sz="2800" b="1" dirty="0"/>
              <a:t>Huber and colleagues (2009) propose changing the emphasis towards the ability to adapt and self manage in the face of social, physical, and emotional challenges</a:t>
            </a:r>
          </a:p>
          <a:p>
            <a:endParaRPr lang="en-GB" dirty="0"/>
          </a:p>
        </p:txBody>
      </p:sp>
    </p:spTree>
    <p:extLst>
      <p:ext uri="{BB962C8B-B14F-4D97-AF65-F5344CB8AC3E}">
        <p14:creationId xmlns:p14="http://schemas.microsoft.com/office/powerpoint/2010/main" val="167023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health Domain</a:t>
            </a:r>
            <a:endParaRPr lang="en-GB" dirty="0"/>
          </a:p>
        </p:txBody>
      </p:sp>
      <p:sp>
        <p:nvSpPr>
          <p:cNvPr id="3" name="Content Placeholder 2"/>
          <p:cNvSpPr>
            <a:spLocks noGrp="1"/>
          </p:cNvSpPr>
          <p:nvPr>
            <p:ph idx="1"/>
          </p:nvPr>
        </p:nvSpPr>
        <p:spPr/>
        <p:txBody>
          <a:bodyPr>
            <a:noAutofit/>
          </a:bodyPr>
          <a:lstStyle/>
          <a:p>
            <a:r>
              <a:rPr lang="en-GB" b="1" dirty="0" smtClean="0"/>
              <a:t>In the physical domain a healthy organism is capable of “allostatic”—the maintenance of physiological homoeostasis through changing circumstances.</a:t>
            </a:r>
          </a:p>
          <a:p>
            <a:r>
              <a:rPr lang="en-GB" b="1" dirty="0" smtClean="0"/>
              <a:t>When confronted with physiological stress, a healthy organism is able to mount a protective response, to reduce the potential for harm, and restore an (adapted) equilibrium.</a:t>
            </a:r>
          </a:p>
          <a:p>
            <a:r>
              <a:rPr lang="en-GB" b="1" dirty="0" smtClean="0"/>
              <a:t>If this physiological coping strategy is not successful, damage (“allostatic load”) remains, which may finally result in illness. </a:t>
            </a:r>
          </a:p>
          <a:p>
            <a:r>
              <a:rPr lang="en-GB" b="1" dirty="0" smtClean="0"/>
              <a:t>Provides an  understanding of connections among the aetiology of systemic illnesses such as CVD and mental illnesses such as depression and the condition of hostility. Bruce S McEwen (1999)</a:t>
            </a:r>
            <a:endParaRPr lang="en-GB" b="1" dirty="0"/>
          </a:p>
        </p:txBody>
      </p:sp>
    </p:spTree>
    <p:extLst>
      <p:ext uri="{BB962C8B-B14F-4D97-AF65-F5344CB8AC3E}">
        <p14:creationId xmlns:p14="http://schemas.microsoft.com/office/powerpoint/2010/main" val="2548333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Mental Health Domain</a:t>
            </a:r>
            <a:endParaRPr lang="en-GB" dirty="0"/>
          </a:p>
        </p:txBody>
      </p:sp>
      <p:sp>
        <p:nvSpPr>
          <p:cNvPr id="3" name="Content Placeholder 2"/>
          <p:cNvSpPr>
            <a:spLocks noGrp="1"/>
          </p:cNvSpPr>
          <p:nvPr>
            <p:ph idx="1"/>
          </p:nvPr>
        </p:nvSpPr>
        <p:spPr/>
        <p:txBody>
          <a:bodyPr>
            <a:noAutofit/>
          </a:bodyPr>
          <a:lstStyle/>
          <a:p>
            <a:r>
              <a:rPr lang="en-GB" b="1" dirty="0" smtClean="0"/>
              <a:t>In the mental domain Antonovsky (1979) salutogenic theory  describes the “sense of coherence” as a factor that contributes to a successful capacity to cope, recover from strong psychological stress, and prevent post-traumatic stress disorders. </a:t>
            </a:r>
          </a:p>
          <a:p>
            <a:r>
              <a:rPr lang="en-GB" b="1" dirty="0" smtClean="0"/>
              <a:t>Claiming that the way people view their life has a positive influence on their health. </a:t>
            </a:r>
          </a:p>
          <a:p>
            <a:r>
              <a:rPr lang="en-GB" b="1" dirty="0" smtClean="0"/>
              <a:t>Study on problems in the menopause of women in Israel. In this study he used a target group of women who had survived the concentration camps of the Second World War. To his surprise he found that, among these women, there was a group that had the capability of maintaining good health and lead a good life in spite of all they had gone through. As Antonovsky said himself ‘How the Hell can this be explained’</a:t>
            </a:r>
          </a:p>
        </p:txBody>
      </p:sp>
    </p:spTree>
    <p:extLst>
      <p:ext uri="{BB962C8B-B14F-4D97-AF65-F5344CB8AC3E}">
        <p14:creationId xmlns:p14="http://schemas.microsoft.com/office/powerpoint/2010/main" val="1535476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Health Domain</a:t>
            </a:r>
            <a:endParaRPr lang="en-GB" dirty="0"/>
          </a:p>
        </p:txBody>
      </p:sp>
      <p:sp>
        <p:nvSpPr>
          <p:cNvPr id="3" name="Content Placeholder 2"/>
          <p:cNvSpPr>
            <a:spLocks noGrp="1"/>
          </p:cNvSpPr>
          <p:nvPr>
            <p:ph idx="1"/>
          </p:nvPr>
        </p:nvSpPr>
        <p:spPr/>
        <p:txBody>
          <a:bodyPr>
            <a:normAutofit lnSpcReduction="10000"/>
          </a:bodyPr>
          <a:lstStyle/>
          <a:p>
            <a:r>
              <a:rPr lang="en-GB" dirty="0" smtClean="0"/>
              <a:t>Includes people’s capacity to fulfil their potential and obligations, the ability to manage their life with some degree of independence despite a medical condition, and the ability to participate in social activities including work. </a:t>
            </a:r>
          </a:p>
          <a:p>
            <a:r>
              <a:rPr lang="en-GB" dirty="0" smtClean="0"/>
              <a:t>Dynamic balance between opportunities and limitations, shifting through life and affected by external conditions such as social and environmental challenges. </a:t>
            </a:r>
          </a:p>
          <a:p>
            <a:r>
              <a:rPr lang="en-GB" dirty="0" smtClean="0"/>
              <a:t>By successfully adapting to an illness, people are able to work or to participate in social activities and feel healthy despite limitations. </a:t>
            </a:r>
          </a:p>
          <a:p>
            <a:endParaRPr lang="en-GB" dirty="0"/>
          </a:p>
        </p:txBody>
      </p:sp>
    </p:spTree>
    <p:extLst>
      <p:ext uri="{BB962C8B-B14F-4D97-AF65-F5344CB8AC3E}">
        <p14:creationId xmlns:p14="http://schemas.microsoft.com/office/powerpoint/2010/main" val="1270518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to practice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Watch </a:t>
            </a:r>
            <a:r>
              <a:rPr lang="en-GB" dirty="0"/>
              <a:t>the video </a:t>
            </a:r>
            <a:r>
              <a:rPr lang="en-GB" dirty="0">
                <a:hlinkClick r:id="rId2"/>
              </a:rPr>
              <a:t>https://</a:t>
            </a:r>
            <a:r>
              <a:rPr lang="en-GB" dirty="0" smtClean="0">
                <a:hlinkClick r:id="rId2"/>
              </a:rPr>
              <a:t>www.scie.org.uk/socialcaretv/video-player.asp?v=better-life-in-the-community</a:t>
            </a:r>
            <a:endParaRPr lang="en-GB" dirty="0" smtClean="0"/>
          </a:p>
          <a:p>
            <a:r>
              <a:rPr lang="en-GB" dirty="0" smtClean="0"/>
              <a:t>Treating everyone with respect but…</a:t>
            </a:r>
          </a:p>
          <a:p>
            <a:r>
              <a:rPr lang="en-GB" dirty="0" smtClean="0"/>
              <a:t>Evaluate  WHETHER THEY ARE HEALTHY?</a:t>
            </a:r>
          </a:p>
          <a:p>
            <a:r>
              <a:rPr lang="en-GB" dirty="0" smtClean="0"/>
              <a:t>Group A- within the negative </a:t>
            </a:r>
            <a:r>
              <a:rPr lang="en-GB" dirty="0"/>
              <a:t>approach to </a:t>
            </a:r>
            <a:r>
              <a:rPr lang="en-GB" dirty="0" smtClean="0"/>
              <a:t>health- “absence </a:t>
            </a:r>
            <a:r>
              <a:rPr lang="en-GB" dirty="0"/>
              <a:t>of </a:t>
            </a:r>
            <a:r>
              <a:rPr lang="en-GB" dirty="0" smtClean="0"/>
              <a:t>disease”</a:t>
            </a:r>
          </a:p>
          <a:p>
            <a:r>
              <a:rPr lang="en-GB" dirty="0" smtClean="0"/>
              <a:t>Group B- within </a:t>
            </a:r>
            <a:r>
              <a:rPr lang="en-GB" dirty="0"/>
              <a:t>WHO </a:t>
            </a:r>
            <a:r>
              <a:rPr lang="en-GB" dirty="0" smtClean="0"/>
              <a:t>definition “a </a:t>
            </a:r>
            <a:r>
              <a:rPr lang="en-GB" dirty="0"/>
              <a:t>state of complete physical, mental, spiritual and social </a:t>
            </a:r>
            <a:r>
              <a:rPr lang="en-GB" dirty="0" smtClean="0"/>
              <a:t>well-being”</a:t>
            </a:r>
          </a:p>
          <a:p>
            <a:r>
              <a:rPr lang="en-GB" dirty="0" smtClean="0"/>
              <a:t>Group C- within Huber’s definition “with the </a:t>
            </a:r>
            <a:r>
              <a:rPr lang="en-GB" dirty="0"/>
              <a:t>emphasis towards the ability to </a:t>
            </a:r>
            <a:r>
              <a:rPr lang="en-GB" dirty="0" smtClean="0"/>
              <a:t>adapt” </a:t>
            </a:r>
            <a:endParaRPr lang="en-GB" dirty="0"/>
          </a:p>
          <a:p>
            <a:endParaRPr lang="en-GB" dirty="0"/>
          </a:p>
        </p:txBody>
      </p:sp>
    </p:spTree>
    <p:extLst>
      <p:ext uri="{BB962C8B-B14F-4D97-AF65-F5344CB8AC3E}">
        <p14:creationId xmlns:p14="http://schemas.microsoft.com/office/powerpoint/2010/main" val="3076166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Social Health Domain</a:t>
            </a:r>
            <a:endParaRPr lang="en-GB" dirty="0"/>
          </a:p>
        </p:txBody>
      </p:sp>
      <p:sp>
        <p:nvSpPr>
          <p:cNvPr id="3" name="Content Placeholder 2"/>
          <p:cNvSpPr>
            <a:spLocks noGrp="1"/>
          </p:cNvSpPr>
          <p:nvPr>
            <p:ph idx="1"/>
          </p:nvPr>
        </p:nvSpPr>
        <p:spPr>
          <a:xfrm>
            <a:off x="1484310" y="2666999"/>
            <a:ext cx="10018713" cy="4191001"/>
          </a:xfrm>
        </p:spPr>
        <p:txBody>
          <a:bodyPr>
            <a:normAutofit fontScale="85000" lnSpcReduction="20000"/>
          </a:bodyPr>
          <a:lstStyle/>
          <a:p>
            <a:r>
              <a:rPr lang="en-GB" sz="2900" dirty="0" smtClean="0"/>
              <a:t>Need to address</a:t>
            </a:r>
          </a:p>
          <a:p>
            <a:r>
              <a:rPr lang="en-GB" sz="2900" b="1" dirty="0" smtClean="0"/>
              <a:t>Wider social determinants </a:t>
            </a:r>
            <a:r>
              <a:rPr lang="en-GB" sz="2900" dirty="0" smtClean="0"/>
              <a:t>of health and well-being-includes factors =</a:t>
            </a:r>
          </a:p>
          <a:p>
            <a:r>
              <a:rPr lang="en-GB" sz="2900" dirty="0" smtClean="0"/>
              <a:t>gender </a:t>
            </a:r>
          </a:p>
          <a:p>
            <a:r>
              <a:rPr lang="en-GB" sz="2900" dirty="0" smtClean="0"/>
              <a:t>social class</a:t>
            </a:r>
          </a:p>
          <a:p>
            <a:r>
              <a:rPr lang="en-GB" sz="2900" dirty="0" smtClean="0"/>
              <a:t> occupation</a:t>
            </a:r>
          </a:p>
          <a:p>
            <a:r>
              <a:rPr lang="en-GB" sz="2900" dirty="0" smtClean="0"/>
              <a:t> education</a:t>
            </a:r>
          </a:p>
          <a:p>
            <a:r>
              <a:rPr lang="en-GB" sz="2900" dirty="0" smtClean="0"/>
              <a:t> income and poverty </a:t>
            </a:r>
          </a:p>
          <a:p>
            <a:r>
              <a:rPr lang="en-GB" sz="2900" dirty="0" smtClean="0"/>
              <a:t>poor housing, poor diet</a:t>
            </a:r>
          </a:p>
          <a:p>
            <a:r>
              <a:rPr lang="en-GB" sz="2900" dirty="0" smtClean="0"/>
              <a:t>pollution.</a:t>
            </a:r>
          </a:p>
          <a:p>
            <a:endParaRPr lang="en-GB" b="1" dirty="0"/>
          </a:p>
        </p:txBody>
      </p:sp>
    </p:spTree>
    <p:extLst>
      <p:ext uri="{BB962C8B-B14F-4D97-AF65-F5344CB8AC3E}">
        <p14:creationId xmlns:p14="http://schemas.microsoft.com/office/powerpoint/2010/main" val="1396194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a:xfrm>
            <a:off x="1484310" y="1947333"/>
            <a:ext cx="10018713" cy="3843867"/>
          </a:xfrm>
          <a:solidFill>
            <a:schemeClr val="accent5">
              <a:lumMod val="20000"/>
              <a:lumOff val="80000"/>
            </a:schemeClr>
          </a:solidFill>
        </p:spPr>
        <p:txBody>
          <a:bodyPr>
            <a:normAutofit lnSpcReduction="10000"/>
          </a:bodyPr>
          <a:lstStyle/>
          <a:p>
            <a:r>
              <a:rPr lang="en-GB" dirty="0" smtClean="0"/>
              <a:t> How does social determinants influence health and ill health?</a:t>
            </a:r>
          </a:p>
          <a:p>
            <a:r>
              <a:rPr lang="en-US" dirty="0" smtClean="0"/>
              <a:t>Group 1 gender </a:t>
            </a:r>
            <a:endParaRPr lang="en-US" dirty="0"/>
          </a:p>
          <a:p>
            <a:r>
              <a:rPr lang="en-US" dirty="0" smtClean="0"/>
              <a:t>Group 2 social </a:t>
            </a:r>
            <a:r>
              <a:rPr lang="en-US" dirty="0"/>
              <a:t>class</a:t>
            </a:r>
          </a:p>
          <a:p>
            <a:r>
              <a:rPr lang="en-US" dirty="0"/>
              <a:t> </a:t>
            </a:r>
            <a:r>
              <a:rPr lang="en-US" dirty="0" smtClean="0"/>
              <a:t>Group 3 occupation</a:t>
            </a:r>
            <a:endParaRPr lang="en-US" dirty="0"/>
          </a:p>
          <a:p>
            <a:r>
              <a:rPr lang="en-US" dirty="0"/>
              <a:t> </a:t>
            </a:r>
            <a:r>
              <a:rPr lang="en-US" dirty="0" smtClean="0"/>
              <a:t>Group 4 education</a:t>
            </a:r>
            <a:endParaRPr lang="en-US" dirty="0"/>
          </a:p>
          <a:p>
            <a:r>
              <a:rPr lang="en-US" dirty="0"/>
              <a:t> </a:t>
            </a:r>
            <a:r>
              <a:rPr lang="en-US" dirty="0" smtClean="0"/>
              <a:t>Group 5 income </a:t>
            </a:r>
            <a:r>
              <a:rPr lang="en-US" dirty="0"/>
              <a:t>and poverty </a:t>
            </a:r>
          </a:p>
          <a:p>
            <a:r>
              <a:rPr lang="en-US" dirty="0" smtClean="0"/>
              <a:t>Group 6 Living with pollution</a:t>
            </a:r>
          </a:p>
          <a:p>
            <a:r>
              <a:rPr lang="en-US" dirty="0" smtClean="0"/>
              <a:t>Feedback- Is this concordant with Huber’s views</a:t>
            </a:r>
            <a:endParaRPr lang="en-US" dirty="0"/>
          </a:p>
        </p:txBody>
      </p:sp>
    </p:spTree>
    <p:extLst>
      <p:ext uri="{BB962C8B-B14F-4D97-AF65-F5344CB8AC3E}">
        <p14:creationId xmlns:p14="http://schemas.microsoft.com/office/powerpoint/2010/main" val="219863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Objectives</a:t>
            </a:r>
            <a:br>
              <a:rPr lang="en-GB" sz="2400" dirty="0" smtClean="0"/>
            </a:br>
            <a:endParaRPr lang="en-GB" sz="2400" dirty="0"/>
          </a:p>
        </p:txBody>
      </p:sp>
      <p:sp>
        <p:nvSpPr>
          <p:cNvPr id="3" name="Content Placeholder 2"/>
          <p:cNvSpPr>
            <a:spLocks noGrp="1"/>
          </p:cNvSpPr>
          <p:nvPr>
            <p:ph idx="1"/>
          </p:nvPr>
        </p:nvSpPr>
        <p:spPr/>
        <p:txBody>
          <a:bodyPr>
            <a:noAutofit/>
          </a:bodyPr>
          <a:lstStyle/>
          <a:p>
            <a:r>
              <a:rPr lang="en-GB" dirty="0" smtClean="0"/>
              <a:t>By the end of the lesson learners will be able to;</a:t>
            </a:r>
          </a:p>
          <a:p>
            <a:r>
              <a:rPr lang="en-GB" dirty="0" smtClean="0"/>
              <a:t>Understand what is meant by the social context of health and the importance of this approach</a:t>
            </a:r>
          </a:p>
          <a:p>
            <a:r>
              <a:rPr lang="en-GB" dirty="0" smtClean="0"/>
              <a:t>Identify sociological definitions of: health and illness</a:t>
            </a:r>
          </a:p>
          <a:p>
            <a:r>
              <a:rPr lang="en-GB" dirty="0" smtClean="0"/>
              <a:t>Evaluate the sociological theory to clarify some of the dominant issues in health and social care</a:t>
            </a:r>
          </a:p>
          <a:p>
            <a:r>
              <a:rPr lang="en-GB" dirty="0" smtClean="0"/>
              <a:t>Explore alternative approach </a:t>
            </a:r>
            <a:r>
              <a:rPr lang="en-GB" b="1" dirty="0"/>
              <a:t>the ability to </a:t>
            </a:r>
            <a:r>
              <a:rPr lang="en-GB" b="1" dirty="0" smtClean="0"/>
              <a:t>adapt</a:t>
            </a:r>
            <a:r>
              <a:rPr lang="en-GB" b="1" dirty="0"/>
              <a:t> and self manage </a:t>
            </a:r>
            <a:r>
              <a:rPr lang="en-GB" b="1" dirty="0" smtClean="0"/>
              <a:t>” </a:t>
            </a:r>
            <a:r>
              <a:rPr lang="en-GB" b="1" dirty="0"/>
              <a:t>in the face of social, physical, and emotional challenges</a:t>
            </a:r>
          </a:p>
          <a:p>
            <a:r>
              <a:rPr lang="en-GB" dirty="0" smtClean="0"/>
              <a:t>Apply to older persons care</a:t>
            </a:r>
          </a:p>
        </p:txBody>
      </p:sp>
    </p:spTree>
    <p:extLst>
      <p:ext uri="{BB962C8B-B14F-4D97-AF65-F5344CB8AC3E}">
        <p14:creationId xmlns:p14="http://schemas.microsoft.com/office/powerpoint/2010/main" val="3450538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Plenary</a:t>
            </a:r>
            <a:endParaRPr lang="en-GB" dirty="0"/>
          </a:p>
        </p:txBody>
      </p:sp>
      <p:sp>
        <p:nvSpPr>
          <p:cNvPr id="3" name="Content Placeholder 2"/>
          <p:cNvSpPr>
            <a:spLocks noGrp="1"/>
          </p:cNvSpPr>
          <p:nvPr>
            <p:ph idx="1"/>
          </p:nvPr>
        </p:nvSpPr>
        <p:spPr/>
        <p:txBody>
          <a:bodyPr/>
          <a:lstStyle/>
          <a:p>
            <a:r>
              <a:rPr lang="en-GB" dirty="0" smtClean="0"/>
              <a:t>Identified sociological definitions of: health and illness </a:t>
            </a:r>
          </a:p>
          <a:p>
            <a:r>
              <a:rPr lang="en-GB" dirty="0" smtClean="0"/>
              <a:t>Utilise this approach to study health and social care</a:t>
            </a:r>
          </a:p>
          <a:p>
            <a:r>
              <a:rPr lang="en-GB" dirty="0" smtClean="0"/>
              <a:t>Apply this approach in practice-with the emphasis </a:t>
            </a:r>
            <a:r>
              <a:rPr lang="en-GB" b="1" dirty="0" smtClean="0"/>
              <a:t>“towards the ability to adapt and self manage ” </a:t>
            </a:r>
            <a:r>
              <a:rPr lang="en-GB" b="1" dirty="0"/>
              <a:t>in the face of social, physical, and emotional challenges</a:t>
            </a:r>
          </a:p>
          <a:p>
            <a:r>
              <a:rPr lang="en-GB" dirty="0" smtClean="0"/>
              <a:t>Introduction to the impact of wider determinants on health and wellbeing</a:t>
            </a:r>
            <a:endParaRPr lang="en-GB" dirty="0"/>
          </a:p>
          <a:p>
            <a:endParaRPr lang="en-GB" dirty="0" smtClean="0"/>
          </a:p>
        </p:txBody>
      </p:sp>
    </p:spTree>
    <p:extLst>
      <p:ext uri="{BB962C8B-B14F-4D97-AF65-F5344CB8AC3E}">
        <p14:creationId xmlns:p14="http://schemas.microsoft.com/office/powerpoint/2010/main" val="84066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Reading</a:t>
            </a:r>
            <a:endParaRPr lang="en-GB" dirty="0"/>
          </a:p>
        </p:txBody>
      </p:sp>
      <p:sp>
        <p:nvSpPr>
          <p:cNvPr id="3" name="Content Placeholder 2"/>
          <p:cNvSpPr>
            <a:spLocks noGrp="1"/>
          </p:cNvSpPr>
          <p:nvPr>
            <p:ph idx="1"/>
          </p:nvPr>
        </p:nvSpPr>
        <p:spPr/>
        <p:txBody>
          <a:bodyPr/>
          <a:lstStyle/>
          <a:p>
            <a:r>
              <a:rPr lang="en-GB" dirty="0" smtClean="0"/>
              <a:t> Read Chapter 4 Brotherton  </a:t>
            </a:r>
          </a:p>
          <a:p>
            <a:r>
              <a:rPr lang="en-GB" dirty="0" smtClean="0"/>
              <a:t>The Social Context of Health and Social Care – medicalisation p100- women in health p106.</a:t>
            </a:r>
          </a:p>
          <a:p>
            <a:r>
              <a:rPr lang="en-GB" dirty="0" smtClean="0"/>
              <a:t>Explore Ottawa Charter</a:t>
            </a:r>
          </a:p>
          <a:p>
            <a:r>
              <a:rPr lang="en-GB" dirty="0" smtClean="0"/>
              <a:t>Explore Huber's paper</a:t>
            </a:r>
          </a:p>
          <a:p>
            <a:r>
              <a:rPr lang="en-GB" dirty="0">
                <a:hlinkClick r:id="rId2"/>
              </a:rPr>
              <a:t>http://</a:t>
            </a:r>
            <a:r>
              <a:rPr lang="en-GB" dirty="0" smtClean="0">
                <a:hlinkClick r:id="rId2"/>
              </a:rPr>
              <a:t>www.bmj.com/content/343/bmj.d4163</a:t>
            </a:r>
            <a:endParaRPr lang="en-GB" dirty="0" smtClean="0"/>
          </a:p>
          <a:p>
            <a:endParaRPr lang="en-GB" dirty="0" smtClean="0"/>
          </a:p>
          <a:p>
            <a:endParaRPr lang="en-GB" dirty="0" smtClean="0"/>
          </a:p>
        </p:txBody>
      </p:sp>
    </p:spTree>
    <p:extLst>
      <p:ext uri="{BB962C8B-B14F-4D97-AF65-F5344CB8AC3E}">
        <p14:creationId xmlns:p14="http://schemas.microsoft.com/office/powerpoint/2010/main" val="405495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t>
            </a:r>
            <a:br>
              <a:rPr lang="en-GB" dirty="0" smtClean="0"/>
            </a:br>
            <a:r>
              <a:rPr lang="en-GB" dirty="0" smtClean="0"/>
              <a:t/>
            </a:r>
            <a:br>
              <a:rPr lang="en-GB" dirty="0" smtClean="0"/>
            </a:br>
            <a:endParaRPr lang="en-GB" dirty="0"/>
          </a:p>
        </p:txBody>
      </p:sp>
      <p:sp>
        <p:nvSpPr>
          <p:cNvPr id="3" name="Content Placeholder 2"/>
          <p:cNvSpPr>
            <a:spLocks noGrp="1"/>
          </p:cNvSpPr>
          <p:nvPr>
            <p:ph idx="1"/>
          </p:nvPr>
        </p:nvSpPr>
        <p:spPr>
          <a:xfrm>
            <a:off x="1981200" y="1124745"/>
            <a:ext cx="8229600" cy="5001419"/>
          </a:xfrm>
        </p:spPr>
        <p:txBody>
          <a:bodyPr>
            <a:normAutofit/>
          </a:bodyPr>
          <a:lstStyle/>
          <a:p>
            <a:pPr marL="0" indent="0">
              <a:buNone/>
            </a:pPr>
            <a:r>
              <a:rPr lang="en-GB" sz="2800" dirty="0" smtClean="0"/>
              <a:t> The concept of health-</a:t>
            </a:r>
          </a:p>
          <a:p>
            <a:pPr marL="400050" lvl="1" indent="0">
              <a:buNone/>
            </a:pPr>
            <a:r>
              <a:rPr lang="en-GB" sz="2800" dirty="0" smtClean="0">
                <a:solidFill>
                  <a:srgbClr val="FF0000"/>
                </a:solidFill>
              </a:rPr>
              <a:t>What is health?</a:t>
            </a:r>
          </a:p>
          <a:p>
            <a:pPr marL="400050" lvl="1" indent="0">
              <a:buNone/>
            </a:pPr>
            <a:endParaRPr lang="en-GB" sz="2800" dirty="0" smtClean="0"/>
          </a:p>
          <a:p>
            <a:pPr marL="400050" lvl="1" indent="0">
              <a:buNone/>
            </a:pPr>
            <a:r>
              <a:rPr lang="en-GB" sz="2800" b="1" dirty="0" smtClean="0"/>
              <a:t>Group discussion</a:t>
            </a:r>
          </a:p>
          <a:p>
            <a:pPr marL="400050" lvl="1" indent="0">
              <a:buNone/>
            </a:pPr>
            <a:r>
              <a:rPr lang="en-GB" sz="2800" dirty="0"/>
              <a:t> </a:t>
            </a:r>
            <a:r>
              <a:rPr lang="en-GB" sz="2800" dirty="0" smtClean="0"/>
              <a:t>Consider what health is, and by definition ill-health.</a:t>
            </a:r>
          </a:p>
          <a:p>
            <a:pPr marL="400050" lvl="1" indent="0">
              <a:buNone/>
            </a:pPr>
            <a:r>
              <a:rPr lang="en-GB" sz="2800" dirty="0" smtClean="0"/>
              <a:t>Identify a working definition of both health and ill-health.</a:t>
            </a:r>
          </a:p>
          <a:p>
            <a:pPr marL="400050" lvl="1" indent="0">
              <a:buNone/>
            </a:pPr>
            <a:r>
              <a:rPr lang="en-GB" sz="2800" dirty="0" smtClean="0"/>
              <a:t>Consider how this will  influence service provision- healthcare.</a:t>
            </a:r>
          </a:p>
          <a:p>
            <a:pPr marL="400050" lvl="1" indent="0">
              <a:buNone/>
            </a:pPr>
            <a:endParaRPr lang="en-GB" sz="2800" dirty="0" smtClean="0"/>
          </a:p>
          <a:p>
            <a:pPr marL="400050" lvl="1" indent="0">
              <a:buNone/>
            </a:pPr>
            <a:endParaRPr lang="en-GB" sz="2800" dirty="0" smtClean="0"/>
          </a:p>
          <a:p>
            <a:endParaRPr lang="en-GB" sz="2800" dirty="0"/>
          </a:p>
        </p:txBody>
      </p:sp>
    </p:spTree>
    <p:extLst>
      <p:ext uri="{BB962C8B-B14F-4D97-AF65-F5344CB8AC3E}">
        <p14:creationId xmlns:p14="http://schemas.microsoft.com/office/powerpoint/2010/main" val="2500123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 of health</a:t>
            </a:r>
            <a:endParaRPr lang="en-GB" dirty="0"/>
          </a:p>
        </p:txBody>
      </p:sp>
      <p:sp>
        <p:nvSpPr>
          <p:cNvPr id="3" name="Content Placeholder 2"/>
          <p:cNvSpPr>
            <a:spLocks noGrp="1"/>
          </p:cNvSpPr>
          <p:nvPr>
            <p:ph idx="1"/>
          </p:nvPr>
        </p:nvSpPr>
        <p:spPr>
          <a:xfrm>
            <a:off x="1484310" y="2116667"/>
            <a:ext cx="10018713" cy="4334933"/>
          </a:xfrm>
        </p:spPr>
        <p:txBody>
          <a:bodyPr>
            <a:normAutofit fontScale="85000" lnSpcReduction="20000"/>
          </a:bodyPr>
          <a:lstStyle/>
          <a:p>
            <a:r>
              <a:rPr lang="en-GB" sz="2800" dirty="0" smtClean="0"/>
              <a:t>Little agreement on a definition of what it means to be healthy. </a:t>
            </a:r>
          </a:p>
          <a:p>
            <a:r>
              <a:rPr lang="en-GB" sz="2800" dirty="0" smtClean="0"/>
              <a:t>Negative </a:t>
            </a:r>
            <a:r>
              <a:rPr lang="en-GB" sz="2800" dirty="0"/>
              <a:t>approach to </a:t>
            </a:r>
            <a:r>
              <a:rPr lang="en-GB" sz="2800" dirty="0" smtClean="0"/>
              <a:t>health</a:t>
            </a:r>
          </a:p>
          <a:p>
            <a:pPr lvl="1"/>
            <a:r>
              <a:rPr lang="en-GB" sz="2800" dirty="0" smtClean="0"/>
              <a:t>Health can be defined in terms of the ‘absence of disease’ </a:t>
            </a:r>
          </a:p>
          <a:p>
            <a:pPr lvl="1"/>
            <a:endParaRPr lang="en-GB" sz="2800" dirty="0" smtClean="0"/>
          </a:p>
          <a:p>
            <a:r>
              <a:rPr lang="en-GB" sz="2800" dirty="0" smtClean="0"/>
              <a:t>Positive Approach to health</a:t>
            </a:r>
          </a:p>
          <a:p>
            <a:r>
              <a:rPr lang="en-GB" sz="2800" dirty="0" smtClean="0"/>
              <a:t>-World Health Organisation (WHO) (1974): ‘not merely an absence of disease, but a state of complete physical, mental, spiritual and social well-being’ (Bio-psycho-social model). </a:t>
            </a:r>
          </a:p>
          <a:p>
            <a:r>
              <a:rPr lang="en-GB" sz="2800" dirty="0" smtClean="0"/>
              <a:t>In the health and care sectors, care professionals would adopt a holistic approach to care and support</a:t>
            </a:r>
          </a:p>
          <a:p>
            <a:endParaRPr lang="en-GB" dirty="0" smtClean="0"/>
          </a:p>
        </p:txBody>
      </p:sp>
    </p:spTree>
    <p:extLst>
      <p:ext uri="{BB962C8B-B14F-4D97-AF65-F5344CB8AC3E}">
        <p14:creationId xmlns:p14="http://schemas.microsoft.com/office/powerpoint/2010/main" val="1385039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GB" dirty="0"/>
          </a:p>
        </p:txBody>
      </p:sp>
      <p:sp>
        <p:nvSpPr>
          <p:cNvPr id="3" name="Content Placeholder 2"/>
          <p:cNvSpPr>
            <a:spLocks noGrp="1"/>
          </p:cNvSpPr>
          <p:nvPr>
            <p:ph idx="1"/>
          </p:nvPr>
        </p:nvSpPr>
        <p:spPr/>
        <p:txBody>
          <a:bodyPr>
            <a:normAutofit/>
          </a:bodyPr>
          <a:lstStyle/>
          <a:p>
            <a:r>
              <a:rPr lang="en-GB" sz="3600" dirty="0" smtClean="0"/>
              <a:t>When did you feel in a ‘state </a:t>
            </a:r>
            <a:r>
              <a:rPr lang="en-GB" sz="3600" dirty="0"/>
              <a:t>of complete physical, mental, spiritual and social well-being</a:t>
            </a:r>
            <a:r>
              <a:rPr lang="en-GB" sz="3600" dirty="0" smtClean="0"/>
              <a:t>’?</a:t>
            </a:r>
            <a:endParaRPr lang="en-GB" sz="3600" dirty="0"/>
          </a:p>
        </p:txBody>
      </p:sp>
    </p:spTree>
    <p:extLst>
      <p:ext uri="{BB962C8B-B14F-4D97-AF65-F5344CB8AC3E}">
        <p14:creationId xmlns:p14="http://schemas.microsoft.com/office/powerpoint/2010/main" val="3045157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Criticism of </a:t>
            </a:r>
            <a:r>
              <a:rPr lang="en-GB" dirty="0"/>
              <a:t>the absoluteness of the word “complete” in relation to wellbeing. </a:t>
            </a:r>
          </a:p>
        </p:txBody>
      </p:sp>
      <p:sp>
        <p:nvSpPr>
          <p:cNvPr id="3" name="Content Placeholder 2"/>
          <p:cNvSpPr>
            <a:spLocks noGrp="1"/>
          </p:cNvSpPr>
          <p:nvPr>
            <p:ph idx="1"/>
          </p:nvPr>
        </p:nvSpPr>
        <p:spPr/>
        <p:txBody>
          <a:bodyPr/>
          <a:lstStyle/>
          <a:p>
            <a:r>
              <a:rPr lang="en-GB" dirty="0" smtClean="0"/>
              <a:t>Medicalises society</a:t>
            </a:r>
          </a:p>
          <a:p>
            <a:r>
              <a:rPr lang="en-GB" dirty="0" smtClean="0"/>
              <a:t>Disease has changed </a:t>
            </a:r>
          </a:p>
          <a:p>
            <a:r>
              <a:rPr lang="en-GB" dirty="0" smtClean="0"/>
              <a:t>Demographics have changed</a:t>
            </a:r>
          </a:p>
          <a:p>
            <a:r>
              <a:rPr lang="en-GB" dirty="0" smtClean="0"/>
              <a:t>Unrealistic -how do you operationalise ‘a </a:t>
            </a:r>
            <a:r>
              <a:rPr lang="en-GB" dirty="0"/>
              <a:t>state of complete physical, mental, spiritual and social well-being</a:t>
            </a:r>
            <a:r>
              <a:rPr lang="en-GB" dirty="0" smtClean="0"/>
              <a:t>’</a:t>
            </a:r>
          </a:p>
          <a:p>
            <a:r>
              <a:rPr lang="en-GB" dirty="0" smtClean="0"/>
              <a:t>How would this be funded</a:t>
            </a:r>
          </a:p>
          <a:p>
            <a:endParaRPr lang="en-GB" dirty="0"/>
          </a:p>
        </p:txBody>
      </p:sp>
    </p:spTree>
    <p:extLst>
      <p:ext uri="{BB962C8B-B14F-4D97-AF65-F5344CB8AC3E}">
        <p14:creationId xmlns:p14="http://schemas.microsoft.com/office/powerpoint/2010/main" val="2579552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1325563"/>
          </a:xfrm>
        </p:spPr>
        <p:txBody>
          <a:bodyPr/>
          <a:lstStyle/>
          <a:p>
            <a:r>
              <a:rPr lang="en-GB" dirty="0" smtClean="0"/>
              <a:t>Medicalisation of Society</a:t>
            </a:r>
            <a:endParaRPr lang="en-GB" dirty="0"/>
          </a:p>
        </p:txBody>
      </p:sp>
      <p:sp>
        <p:nvSpPr>
          <p:cNvPr id="3" name="Content Placeholder 2"/>
          <p:cNvSpPr>
            <a:spLocks noGrp="1"/>
          </p:cNvSpPr>
          <p:nvPr>
            <p:ph idx="1"/>
          </p:nvPr>
        </p:nvSpPr>
        <p:spPr>
          <a:xfrm>
            <a:off x="838200" y="1825624"/>
            <a:ext cx="10515600" cy="4549775"/>
          </a:xfrm>
        </p:spPr>
        <p:txBody>
          <a:bodyPr>
            <a:normAutofit fontScale="92500" lnSpcReduction="20000"/>
          </a:bodyPr>
          <a:lstStyle/>
          <a:p>
            <a:r>
              <a:rPr lang="en-GB" dirty="0" smtClean="0"/>
              <a:t>It unintentionally contributes to the medicalisation of society. </a:t>
            </a:r>
          </a:p>
          <a:p>
            <a:r>
              <a:rPr lang="en-GB" dirty="0" smtClean="0"/>
              <a:t>The requirement for complete health “would leave most of us unhealthy most of the time.”</a:t>
            </a:r>
          </a:p>
          <a:p>
            <a:r>
              <a:rPr lang="en-GB" dirty="0" smtClean="0"/>
              <a:t>It supports the tendencies of the medical technology and drug industries to redefine diseases, expanding the scope of the healthcare system. </a:t>
            </a:r>
          </a:p>
          <a:p>
            <a:r>
              <a:rPr lang="en-GB" dirty="0" smtClean="0"/>
              <a:t>New screening technologies detect abnormalities at levels that might never cause illness </a:t>
            </a:r>
          </a:p>
          <a:p>
            <a:r>
              <a:rPr lang="en-GB" dirty="0" smtClean="0"/>
              <a:t>Pharmaceutical companies produce drugs for “conditions” not previously defined as health problems e.g. blood pressure, lipids, and sugar. </a:t>
            </a:r>
          </a:p>
          <a:p>
            <a:r>
              <a:rPr lang="en-GB" dirty="0" smtClean="0"/>
              <a:t>The emphasis on complete physical wellbeing could lead to large groups of people becoming eligible for screening or for expensive interventions even when only one person might benefit, and it might result in higher levels of medical dependency and risk</a:t>
            </a:r>
            <a:endParaRPr lang="en-GB" dirty="0"/>
          </a:p>
        </p:txBody>
      </p:sp>
    </p:spTree>
    <p:extLst>
      <p:ext uri="{BB962C8B-B14F-4D97-AF65-F5344CB8AC3E}">
        <p14:creationId xmlns:p14="http://schemas.microsoft.com/office/powerpoint/2010/main" val="104987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nature of disease</a:t>
            </a:r>
            <a:endParaRPr lang="en-GB" dirty="0"/>
          </a:p>
        </p:txBody>
      </p:sp>
      <p:sp>
        <p:nvSpPr>
          <p:cNvPr id="3" name="Content Placeholder 2"/>
          <p:cNvSpPr>
            <a:spLocks noGrp="1"/>
          </p:cNvSpPr>
          <p:nvPr>
            <p:ph idx="1"/>
          </p:nvPr>
        </p:nvSpPr>
        <p:spPr>
          <a:xfrm>
            <a:off x="1365777" y="2717799"/>
            <a:ext cx="10018713" cy="3124201"/>
          </a:xfrm>
        </p:spPr>
        <p:txBody>
          <a:bodyPr>
            <a:noAutofit/>
          </a:bodyPr>
          <a:lstStyle/>
          <a:p>
            <a:r>
              <a:rPr lang="en-GB" dirty="0" smtClean="0"/>
              <a:t>Since 1948 the demography of populations and the nature of disease have changed considerably.</a:t>
            </a:r>
          </a:p>
          <a:p>
            <a:r>
              <a:rPr lang="en-GB" dirty="0" smtClean="0"/>
              <a:t> In 1948 acute diseases presented the main burden of illness and chronic diseases led to early death. </a:t>
            </a:r>
          </a:p>
          <a:p>
            <a:r>
              <a:rPr lang="en-GB" dirty="0" smtClean="0"/>
              <a:t>Disease patterns have changed, with public health measures e.g. improved nutrition, hygiene, and sanitation and more powerful healthcare interventions. </a:t>
            </a:r>
          </a:p>
          <a:p>
            <a:r>
              <a:rPr lang="en-GB" dirty="0" smtClean="0"/>
              <a:t>The number of people living with chronic diseases for decades is increasing worldwide; even in the slums of India the mortality pattern is increasingly burdened by chronic diseases. </a:t>
            </a:r>
            <a:endParaRPr lang="en-GB" dirty="0"/>
          </a:p>
        </p:txBody>
      </p:sp>
    </p:spTree>
    <p:extLst>
      <p:ext uri="{BB962C8B-B14F-4D97-AF65-F5344CB8AC3E}">
        <p14:creationId xmlns:p14="http://schemas.microsoft.com/office/powerpoint/2010/main" val="1337693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Demographic change-Ageing population</a:t>
            </a:r>
            <a:endParaRPr lang="en-GB" dirty="0"/>
          </a:p>
        </p:txBody>
      </p:sp>
      <p:sp>
        <p:nvSpPr>
          <p:cNvPr id="3" name="Content Placeholder 2"/>
          <p:cNvSpPr>
            <a:spLocks noGrp="1"/>
          </p:cNvSpPr>
          <p:nvPr>
            <p:ph idx="1"/>
          </p:nvPr>
        </p:nvSpPr>
        <p:spPr/>
        <p:txBody>
          <a:bodyPr>
            <a:normAutofit lnSpcReduction="10000"/>
          </a:bodyPr>
          <a:lstStyle/>
          <a:p>
            <a:r>
              <a:rPr lang="en-GB" dirty="0" smtClean="0"/>
              <a:t>Ageing with chronic illnesses has become the norm, and chronic diseases account for most of the expenditures of the healthcare system, putting pressure on its sustainability.</a:t>
            </a:r>
          </a:p>
          <a:p>
            <a:r>
              <a:rPr lang="en-GB" dirty="0" smtClean="0"/>
              <a:t> WHO definition becomes counterproductive as it declares people with chronic diseases and disabilities definitively ill. </a:t>
            </a:r>
          </a:p>
          <a:p>
            <a:r>
              <a:rPr lang="en-GB" dirty="0" smtClean="0"/>
              <a:t>It minimises the role of the human capacity to cope autonomously with life’s ever changing physical, emotional, and social challenges and to function with fulfilment and a feeling of wellbeing with a chronic disease or disability.</a:t>
            </a:r>
            <a:endParaRPr lang="en-GB" dirty="0"/>
          </a:p>
        </p:txBody>
      </p:sp>
    </p:spTree>
    <p:extLst>
      <p:ext uri="{BB962C8B-B14F-4D97-AF65-F5344CB8AC3E}">
        <p14:creationId xmlns:p14="http://schemas.microsoft.com/office/powerpoint/2010/main" val="1627507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740</TotalTime>
  <Words>1405</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Corbel</vt:lpstr>
      <vt:lpstr>Parallax</vt:lpstr>
      <vt:lpstr>The Social Context of Health and Social Care</vt:lpstr>
      <vt:lpstr>Objectives </vt:lpstr>
      <vt:lpstr>   </vt:lpstr>
      <vt:lpstr>Definitions of health</vt:lpstr>
      <vt:lpstr>Question</vt:lpstr>
      <vt:lpstr>Criticism of the absoluteness of the word “complete” in relation to wellbeing. </vt:lpstr>
      <vt:lpstr>Medicalisation of Society</vt:lpstr>
      <vt:lpstr>Changing nature of disease</vt:lpstr>
      <vt:lpstr> Demographic change-Ageing population</vt:lpstr>
      <vt:lpstr>Operationalisation of health</vt:lpstr>
      <vt:lpstr>Alternative-Health as the ability to adapt to one's environment</vt:lpstr>
      <vt:lpstr>A better approach Ottawa Charter (1986</vt:lpstr>
      <vt:lpstr>Huber’s approach How should we define health?</vt:lpstr>
      <vt:lpstr>Physical health Domain</vt:lpstr>
      <vt:lpstr>Mental Health Domain</vt:lpstr>
      <vt:lpstr>Social Health Domain</vt:lpstr>
      <vt:lpstr>Application to practice</vt:lpstr>
      <vt:lpstr> Social Health Domain</vt:lpstr>
      <vt:lpstr>Activity</vt:lpstr>
      <vt:lpstr> Plenary</vt:lpstr>
      <vt:lpstr>Further Reading</vt:lpstr>
    </vt:vector>
  </TitlesOfParts>
  <Company>New College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Context of Health and Social Care</dc:title>
  <dc:creator>Jo Thomas</dc:creator>
  <cp:lastModifiedBy>Angela Bleasdale</cp:lastModifiedBy>
  <cp:revision>45</cp:revision>
  <cp:lastPrinted>2017-09-19T10:45:16Z</cp:lastPrinted>
  <dcterms:created xsi:type="dcterms:W3CDTF">2016-09-06T08:26:03Z</dcterms:created>
  <dcterms:modified xsi:type="dcterms:W3CDTF">2018-09-25T13:48:38Z</dcterms:modified>
</cp:coreProperties>
</file>