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9"/>
  </p:handoutMasterIdLst>
  <p:sldIdLst>
    <p:sldId id="256" r:id="rId2"/>
    <p:sldId id="283" r:id="rId3"/>
    <p:sldId id="259" r:id="rId4"/>
    <p:sldId id="276" r:id="rId5"/>
    <p:sldId id="273" r:id="rId6"/>
    <p:sldId id="277" r:id="rId7"/>
    <p:sldId id="278" r:id="rId8"/>
    <p:sldId id="261" r:id="rId9"/>
    <p:sldId id="279" r:id="rId10"/>
    <p:sldId id="268" r:id="rId11"/>
    <p:sldId id="265" r:id="rId12"/>
    <p:sldId id="269" r:id="rId13"/>
    <p:sldId id="270" r:id="rId14"/>
    <p:sldId id="284" r:id="rId15"/>
    <p:sldId id="266" r:id="rId16"/>
    <p:sldId id="274" r:id="rId17"/>
    <p:sldId id="282" r:id="rId18"/>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14" y="4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58821CF-13E7-4494-A3B9-8611BA4EF540}" type="datetimeFigureOut">
              <a:rPr lang="en-GB" smtClean="0"/>
              <a:t>10/10/2018</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1B3DB188-7A23-45AF-BE8C-11005E3FE7C0}" type="slidenum">
              <a:rPr lang="en-GB" smtClean="0"/>
              <a:t>‹#›</a:t>
            </a:fld>
            <a:endParaRPr lang="en-GB"/>
          </a:p>
        </p:txBody>
      </p:sp>
    </p:spTree>
    <p:extLst>
      <p:ext uri="{BB962C8B-B14F-4D97-AF65-F5344CB8AC3E}">
        <p14:creationId xmlns:p14="http://schemas.microsoft.com/office/powerpoint/2010/main" val="13232274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4B6C322E-3A4C-420E-AF74-74BA43E339F8}" type="datetimeFigureOut">
              <a:rPr lang="en-GB" smtClean="0"/>
              <a:t>10/10/2018</a:t>
            </a:fld>
            <a:endParaRPr lang="en-GB" dirty="0"/>
          </a:p>
        </p:txBody>
      </p:sp>
      <p:sp>
        <p:nvSpPr>
          <p:cNvPr id="5" name="Footer Placeholder 4"/>
          <p:cNvSpPr>
            <a:spLocks noGrp="1"/>
          </p:cNvSpPr>
          <p:nvPr>
            <p:ph type="ftr" sz="quarter" idx="11"/>
          </p:nvPr>
        </p:nvSpPr>
        <p:spPr>
          <a:xfrm>
            <a:off x="3623733" y="6117336"/>
            <a:ext cx="3609438" cy="365125"/>
          </a:xfrm>
        </p:spPr>
        <p:txBody>
          <a:bodyPr/>
          <a:lstStyle/>
          <a:p>
            <a:endParaRPr lang="en-GB" dirty="0"/>
          </a:p>
        </p:txBody>
      </p:sp>
      <p:sp>
        <p:nvSpPr>
          <p:cNvPr id="6" name="Slide Number Placeholder 5"/>
          <p:cNvSpPr>
            <a:spLocks noGrp="1"/>
          </p:cNvSpPr>
          <p:nvPr>
            <p:ph type="sldNum" sz="quarter" idx="12"/>
          </p:nvPr>
        </p:nvSpPr>
        <p:spPr>
          <a:xfrm>
            <a:off x="8275320" y="6117336"/>
            <a:ext cx="411480" cy="365125"/>
          </a:xfrm>
        </p:spPr>
        <p:txBody>
          <a:bodyPr/>
          <a:lstStyle/>
          <a:p>
            <a:fld id="{F3EB0968-D6D8-4B4E-8116-06AC629608B0}" type="slidenum">
              <a:rPr lang="en-GB" smtClean="0"/>
              <a:t>‹#›</a:t>
            </a:fld>
            <a:endParaRPr lang="en-GB"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86068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96788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18594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1962538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2663126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528791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2752799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205012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389744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4B6C322E-3A4C-420E-AF74-74BA43E339F8}" type="datetimeFigureOut">
              <a:rPr lang="en-GB" smtClean="0"/>
              <a:t>10/10/2018</a:t>
            </a:fld>
            <a:endParaRPr lang="en-GB" dirty="0"/>
          </a:p>
        </p:txBody>
      </p:sp>
      <p:sp>
        <p:nvSpPr>
          <p:cNvPr id="5" name="Footer Placeholder 4"/>
          <p:cNvSpPr>
            <a:spLocks noGrp="1"/>
          </p:cNvSpPr>
          <p:nvPr>
            <p:ph type="ftr" sz="quarter" idx="11"/>
          </p:nvPr>
        </p:nvSpPr>
        <p:spPr>
          <a:xfrm>
            <a:off x="1972647" y="6108173"/>
            <a:ext cx="5314517" cy="365125"/>
          </a:xfrm>
        </p:spPr>
        <p:txBody>
          <a:bodyPr/>
          <a:lstStyle/>
          <a:p>
            <a:endParaRPr lang="en-GB" dirty="0"/>
          </a:p>
        </p:txBody>
      </p:sp>
      <p:sp>
        <p:nvSpPr>
          <p:cNvPr id="6" name="Slide Number Placeholder 5"/>
          <p:cNvSpPr>
            <a:spLocks noGrp="1"/>
          </p:cNvSpPr>
          <p:nvPr>
            <p:ph type="sldNum" sz="quarter" idx="12"/>
          </p:nvPr>
        </p:nvSpPr>
        <p:spPr>
          <a:xfrm>
            <a:off x="8258967" y="6108173"/>
            <a:ext cx="427833" cy="365125"/>
          </a:xfrm>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39991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8273317" y="6116070"/>
            <a:ext cx="413483" cy="365125"/>
          </a:xfrm>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81554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20743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286268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338265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13586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178818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6C322E-3A4C-420E-AF74-74BA43E339F8}" type="datetimeFigureOut">
              <a:rPr lang="en-GB" smtClean="0"/>
              <a:t>10/10/2018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3EB0968-D6D8-4B4E-8116-06AC629608B0}" type="slidenum">
              <a:rPr lang="en-GB" smtClean="0"/>
              <a:t>‹#›</a:t>
            </a:fld>
            <a:endParaRPr lang="en-GB" dirty="0"/>
          </a:p>
        </p:txBody>
      </p:sp>
    </p:spTree>
    <p:extLst>
      <p:ext uri="{BB962C8B-B14F-4D97-AF65-F5344CB8AC3E}">
        <p14:creationId xmlns:p14="http://schemas.microsoft.com/office/powerpoint/2010/main" val="329512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6C322E-3A4C-420E-AF74-74BA43E339F8}" type="datetimeFigureOut">
              <a:rPr lang="en-GB" smtClean="0"/>
              <a:t>10/10/2018</a:t>
            </a:fld>
            <a:endParaRPr lang="en-GB"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EB0968-D6D8-4B4E-8116-06AC629608B0}" type="slidenum">
              <a:rPr lang="en-GB" smtClean="0"/>
              <a:t>‹#›</a:t>
            </a:fld>
            <a:endParaRPr lang="en-GB" dirty="0"/>
          </a:p>
        </p:txBody>
      </p:sp>
    </p:spTree>
    <p:extLst>
      <p:ext uri="{BB962C8B-B14F-4D97-AF65-F5344CB8AC3E}">
        <p14:creationId xmlns:p14="http://schemas.microsoft.com/office/powerpoint/2010/main" val="3690774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instituteofhealthequity.org/projects/fair-society-healthy-lives-the-marmot-revie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localhealth.org.uk/#sid=43;z=353895,585591,118359,112045;l=en;sly=ccg17_DR;v=map14" TargetMode="External"/><Relationship Id="rId2" Type="http://schemas.openxmlformats.org/officeDocument/2006/relationships/hyperlink" Target="http://fingertipsreports.phe.org.uk/health-profiles/2017/e06000047.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kingsfund.org.uk/topics/public-health/how-healthy-are-we" TargetMode="External"/><Relationship Id="rId2" Type="http://schemas.openxmlformats.org/officeDocument/2006/relationships/hyperlink" Target="http://www.scie.org.uk/workforce/socialcareandhealthinequaliti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kingsfund.org.uk/time-to-think-differently/trends/broader-determinants-healt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Social determinants of health</a:t>
            </a:r>
            <a:endParaRPr lang="en-GB" dirty="0"/>
          </a:p>
        </p:txBody>
      </p:sp>
      <p:sp>
        <p:nvSpPr>
          <p:cNvPr id="3" name="Subtitle 2"/>
          <p:cNvSpPr>
            <a:spLocks noGrp="1"/>
          </p:cNvSpPr>
          <p:nvPr>
            <p:ph type="subTitle" idx="1"/>
          </p:nvPr>
        </p:nvSpPr>
        <p:spPr/>
        <p:txBody>
          <a:bodyPr>
            <a:normAutofit/>
          </a:bodyPr>
          <a:lstStyle/>
          <a:p>
            <a:r>
              <a:rPr lang="en-GB" dirty="0" smtClean="0"/>
              <a:t>WRL </a:t>
            </a:r>
          </a:p>
          <a:p>
            <a:r>
              <a:rPr lang="en-GB" dirty="0" smtClean="0"/>
              <a:t>Week 5</a:t>
            </a:r>
          </a:p>
        </p:txBody>
      </p:sp>
    </p:spTree>
    <p:extLst>
      <p:ext uri="{BB962C8B-B14F-4D97-AF65-F5344CB8AC3E}">
        <p14:creationId xmlns:p14="http://schemas.microsoft.com/office/powerpoint/2010/main" val="3182327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Inequalities</a:t>
            </a:r>
          </a:p>
        </p:txBody>
      </p:sp>
      <p:sp>
        <p:nvSpPr>
          <p:cNvPr id="3" name="Content Placeholder 2"/>
          <p:cNvSpPr>
            <a:spLocks noGrp="1"/>
          </p:cNvSpPr>
          <p:nvPr>
            <p:ph idx="1"/>
          </p:nvPr>
        </p:nvSpPr>
        <p:spPr/>
        <p:txBody>
          <a:bodyPr/>
          <a:lstStyle/>
          <a:p>
            <a:r>
              <a:rPr lang="en-GB" dirty="0" smtClean="0"/>
              <a:t>Link between socio-economic status </a:t>
            </a:r>
            <a:r>
              <a:rPr lang="en-GB" dirty="0"/>
              <a:t>and </a:t>
            </a:r>
            <a:r>
              <a:rPr lang="en-GB" dirty="0" smtClean="0"/>
              <a:t>disease</a:t>
            </a:r>
          </a:p>
          <a:p>
            <a:pPr lvl="1"/>
            <a:r>
              <a:rPr lang="en-GB" dirty="0" smtClean="0"/>
              <a:t>socio-economic </a:t>
            </a:r>
            <a:r>
              <a:rPr lang="en-GB" dirty="0"/>
              <a:t>and environmental factors, including: income, employment, housing, occupation and education. </a:t>
            </a:r>
            <a:endParaRPr lang="en-GB" dirty="0" smtClean="0"/>
          </a:p>
          <a:p>
            <a:r>
              <a:rPr lang="en-GB" dirty="0"/>
              <a:t>Inequalities may be found between many types of community or population groups. For example, there are disparities by gender, age, sexuality and ethnicity. </a:t>
            </a:r>
          </a:p>
        </p:txBody>
      </p:sp>
    </p:spTree>
    <p:extLst>
      <p:ext uri="{BB962C8B-B14F-4D97-AF65-F5344CB8AC3E}">
        <p14:creationId xmlns:p14="http://schemas.microsoft.com/office/powerpoint/2010/main" val="940059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Inequalities</a:t>
            </a:r>
          </a:p>
        </p:txBody>
      </p:sp>
      <p:sp>
        <p:nvSpPr>
          <p:cNvPr id="3" name="Content Placeholder 2"/>
          <p:cNvSpPr>
            <a:spLocks noGrp="1"/>
          </p:cNvSpPr>
          <p:nvPr>
            <p:ph idx="1"/>
          </p:nvPr>
        </p:nvSpPr>
        <p:spPr/>
        <p:txBody>
          <a:bodyPr>
            <a:normAutofit/>
          </a:bodyPr>
          <a:lstStyle/>
          <a:p>
            <a:r>
              <a:rPr lang="en-GB" dirty="0" smtClean="0"/>
              <a:t>Access </a:t>
            </a:r>
            <a:r>
              <a:rPr lang="en-GB" dirty="0"/>
              <a:t>to services, such as health care. </a:t>
            </a:r>
            <a:endParaRPr lang="en-GB" dirty="0" smtClean="0"/>
          </a:p>
          <a:p>
            <a:pPr lvl="1"/>
            <a:r>
              <a:rPr lang="en-GB" dirty="0" smtClean="0"/>
              <a:t>The </a:t>
            </a:r>
            <a:r>
              <a:rPr lang="en-GB" dirty="0"/>
              <a:t>Maternity Survey (2006) found that women from Black and Minority Ethnic groups in England accessed antenatal care later than White women (8.6 weeks compared to 7.7 weeks</a:t>
            </a:r>
            <a:r>
              <a:rPr lang="en-GB" dirty="0" smtClean="0"/>
              <a:t>). </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1931182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Marmot Report</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Richard Marmot –report ‘Fair Society Healthy Lives’(2010</a:t>
            </a:r>
            <a:r>
              <a:rPr lang="en-GB" dirty="0"/>
              <a:t>) </a:t>
            </a:r>
            <a:r>
              <a:rPr lang="en-GB" sz="1100" dirty="0">
                <a:hlinkClick r:id="rId2"/>
              </a:rPr>
              <a:t>http://</a:t>
            </a:r>
            <a:r>
              <a:rPr lang="en-GB" sz="1100" dirty="0" smtClean="0">
                <a:hlinkClick r:id="rId2"/>
              </a:rPr>
              <a:t>www.instituteofhealthequity.org/projects/fair-society-healthy-lives-the-marmot-review</a:t>
            </a:r>
            <a:endParaRPr lang="en-GB" sz="1100" dirty="0" smtClean="0"/>
          </a:p>
          <a:p>
            <a:r>
              <a:rPr lang="en-GB" dirty="0" smtClean="0"/>
              <a:t>View of </a:t>
            </a:r>
            <a:r>
              <a:rPr lang="en-GB" dirty="0"/>
              <a:t>health inequalities. </a:t>
            </a:r>
            <a:endParaRPr lang="en-GB" dirty="0" smtClean="0"/>
          </a:p>
          <a:p>
            <a:r>
              <a:rPr lang="en-GB" dirty="0" smtClean="0"/>
              <a:t>Findings</a:t>
            </a:r>
          </a:p>
          <a:p>
            <a:r>
              <a:rPr lang="en-GB" dirty="0" smtClean="0"/>
              <a:t>unacceptable </a:t>
            </a:r>
            <a:r>
              <a:rPr lang="en-GB" dirty="0"/>
              <a:t>differences persist in the levels of health and longevity experienced by people from different ethnic and socio-economic backgrounds. </a:t>
            </a:r>
            <a:endParaRPr lang="en-GB" dirty="0" smtClean="0"/>
          </a:p>
          <a:p>
            <a:pPr lvl="1"/>
            <a:r>
              <a:rPr lang="en-GB" dirty="0" smtClean="0"/>
              <a:t>Overall health of the population had improved</a:t>
            </a:r>
          </a:p>
          <a:p>
            <a:pPr lvl="1"/>
            <a:r>
              <a:rPr lang="en-GB" dirty="0" smtClean="0"/>
              <a:t>wide variation 88 years in Kensington- 71 tears in Tottenham</a:t>
            </a:r>
          </a:p>
          <a:p>
            <a:r>
              <a:rPr lang="en-GB" dirty="0" smtClean="0"/>
              <a:t>Dramatic health inequalities remains a dominant feature in England</a:t>
            </a:r>
          </a:p>
          <a:p>
            <a:r>
              <a:rPr lang="en-GB" dirty="0" smtClean="0"/>
              <a:t>Greater array of life chances </a:t>
            </a:r>
            <a:endParaRPr lang="en-GB" dirty="0"/>
          </a:p>
        </p:txBody>
      </p:sp>
    </p:spTree>
    <p:extLst>
      <p:ext uri="{BB962C8B-B14F-4D97-AF65-F5344CB8AC3E}">
        <p14:creationId xmlns:p14="http://schemas.microsoft.com/office/powerpoint/2010/main" val="2951091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causes this inequality</a:t>
            </a:r>
            <a:endParaRPr lang="en-GB" dirty="0"/>
          </a:p>
        </p:txBody>
      </p:sp>
      <p:sp>
        <p:nvSpPr>
          <p:cNvPr id="3" name="Content Placeholder 2"/>
          <p:cNvSpPr>
            <a:spLocks noGrp="1"/>
          </p:cNvSpPr>
          <p:nvPr>
            <p:ph idx="1"/>
          </p:nvPr>
        </p:nvSpPr>
        <p:spPr/>
        <p:txBody>
          <a:bodyPr/>
          <a:lstStyle/>
          <a:p>
            <a:r>
              <a:rPr lang="en-GB" dirty="0" smtClean="0"/>
              <a:t>1.Structural explanation</a:t>
            </a:r>
          </a:p>
          <a:p>
            <a:pPr lvl="1"/>
            <a:r>
              <a:rPr lang="en-GB" dirty="0" smtClean="0"/>
              <a:t>Material advantages and disadvantages of different socio-economic groups</a:t>
            </a:r>
          </a:p>
          <a:p>
            <a:r>
              <a:rPr lang="en-GB" dirty="0" smtClean="0"/>
              <a:t>2.Cultural explanation</a:t>
            </a:r>
          </a:p>
          <a:p>
            <a:pPr lvl="1"/>
            <a:r>
              <a:rPr lang="en-GB" dirty="0" smtClean="0"/>
              <a:t>Beliefs and behaviours-Lifestyle factors</a:t>
            </a:r>
          </a:p>
          <a:p>
            <a:pPr marL="457200" lvl="1" indent="0">
              <a:buNone/>
            </a:pPr>
            <a:r>
              <a:rPr lang="en-GB" dirty="0" smtClean="0"/>
              <a:t>3. Social capital </a:t>
            </a:r>
          </a:p>
          <a:p>
            <a:pPr marL="457200" lvl="1" indent="0">
              <a:buNone/>
            </a:pPr>
            <a:r>
              <a:rPr lang="en-GB" dirty="0"/>
              <a:t>	</a:t>
            </a:r>
            <a:r>
              <a:rPr lang="en-GB" dirty="0" smtClean="0"/>
              <a:t>Social networks/relationships</a:t>
            </a:r>
            <a:endParaRPr lang="en-GB" dirty="0"/>
          </a:p>
        </p:txBody>
      </p:sp>
    </p:spTree>
    <p:extLst>
      <p:ext uri="{BB962C8B-B14F-4D97-AF65-F5344CB8AC3E}">
        <p14:creationId xmlns:p14="http://schemas.microsoft.com/office/powerpoint/2010/main" val="2182493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Health Inequalities in County Durham</a:t>
            </a:r>
            <a:endParaRPr lang="en-GB" dirty="0"/>
          </a:p>
        </p:txBody>
      </p:sp>
      <p:sp>
        <p:nvSpPr>
          <p:cNvPr id="3" name="Content Placeholder 2"/>
          <p:cNvSpPr>
            <a:spLocks noGrp="1"/>
          </p:cNvSpPr>
          <p:nvPr>
            <p:ph idx="1"/>
          </p:nvPr>
        </p:nvSpPr>
        <p:spPr/>
        <p:txBody>
          <a:bodyPr/>
          <a:lstStyle/>
          <a:p>
            <a:r>
              <a:rPr lang="en-GB" dirty="0" smtClean="0"/>
              <a:t>Explore the health profile of County Durham</a:t>
            </a:r>
          </a:p>
          <a:p>
            <a:r>
              <a:rPr lang="en-GB" dirty="0" smtClean="0"/>
              <a:t>Adult</a:t>
            </a:r>
          </a:p>
          <a:p>
            <a:r>
              <a:rPr lang="en-GB" dirty="0" smtClean="0"/>
              <a:t>children</a:t>
            </a:r>
          </a:p>
          <a:p>
            <a:r>
              <a:rPr lang="en-GB" dirty="0" smtClean="0"/>
              <a:t>Explore the  health inequalities</a:t>
            </a:r>
          </a:p>
          <a:p>
            <a:r>
              <a:rPr lang="en-GB" dirty="0" smtClean="0"/>
              <a:t>Identify local </a:t>
            </a:r>
            <a:r>
              <a:rPr lang="en-GB" dirty="0" err="1" smtClean="0"/>
              <a:t>priorites</a:t>
            </a:r>
            <a:endParaRPr lang="en-GB" dirty="0"/>
          </a:p>
        </p:txBody>
      </p:sp>
    </p:spTree>
    <p:extLst>
      <p:ext uri="{BB962C8B-B14F-4D97-AF65-F5344CB8AC3E}">
        <p14:creationId xmlns:p14="http://schemas.microsoft.com/office/powerpoint/2010/main" val="1329375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Activity Health Inequalities in County Durham</a:t>
            </a:r>
            <a:endParaRPr lang="en-GB"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47500" lnSpcReduction="20000"/>
          </a:bodyPr>
          <a:lstStyle/>
          <a:p>
            <a:r>
              <a:rPr lang="en-GB" dirty="0" smtClean="0"/>
              <a:t>Explore the Health profile of County Durham</a:t>
            </a:r>
          </a:p>
          <a:p>
            <a:r>
              <a:rPr lang="en-GB" dirty="0">
                <a:hlinkClick r:id="rId2"/>
              </a:rPr>
              <a:t>http://</a:t>
            </a:r>
            <a:r>
              <a:rPr lang="en-GB" dirty="0" smtClean="0">
                <a:hlinkClick r:id="rId2"/>
              </a:rPr>
              <a:t>fingertipsreports.phe.org.uk/health-profiles/2017/e06000047.pdf</a:t>
            </a:r>
            <a:endParaRPr lang="en-GB" dirty="0" smtClean="0"/>
          </a:p>
          <a:p>
            <a:endParaRPr lang="en-GB" dirty="0" smtClean="0"/>
          </a:p>
          <a:p>
            <a:r>
              <a:rPr lang="en-GB" dirty="0" smtClean="0"/>
              <a:t>Identify the disease </a:t>
            </a:r>
            <a:r>
              <a:rPr lang="en-GB" dirty="0"/>
              <a:t>and poor </a:t>
            </a:r>
            <a:r>
              <a:rPr lang="en-GB" dirty="0" smtClean="0"/>
              <a:t>health in the locality</a:t>
            </a:r>
            <a:endParaRPr lang="en-GB" dirty="0"/>
          </a:p>
          <a:p>
            <a:r>
              <a:rPr lang="en-US" dirty="0" smtClean="0"/>
              <a:t>Identify Life </a:t>
            </a:r>
            <a:r>
              <a:rPr lang="en-US" dirty="0"/>
              <a:t>expectancy and causes of death</a:t>
            </a:r>
          </a:p>
          <a:p>
            <a:r>
              <a:rPr lang="en-GB" dirty="0" smtClean="0"/>
              <a:t>Compare the life expectancy and disease to national </a:t>
            </a:r>
            <a:r>
              <a:rPr lang="en-GB" dirty="0"/>
              <a:t>data. </a:t>
            </a:r>
            <a:endParaRPr lang="en-GB" dirty="0" smtClean="0"/>
          </a:p>
          <a:p>
            <a:r>
              <a:rPr lang="en-GB" dirty="0" smtClean="0"/>
              <a:t>Explore</a:t>
            </a:r>
          </a:p>
          <a:p>
            <a:r>
              <a:rPr lang="en-GB" dirty="0" smtClean="0">
                <a:hlinkClick r:id="rId3"/>
              </a:rPr>
              <a:t>http</a:t>
            </a:r>
            <a:r>
              <a:rPr lang="en-GB" dirty="0">
                <a:hlinkClick r:id="rId3"/>
              </a:rPr>
              <a:t>://www.localhealth.org.uk/#</a:t>
            </a:r>
            <a:r>
              <a:rPr lang="en-GB" dirty="0" smtClean="0">
                <a:hlinkClick r:id="rId3"/>
              </a:rPr>
              <a:t>sid=43;z=353895,585591,118359,112045;l=en;sly=ccg17_DR;v=map14</a:t>
            </a:r>
            <a:endParaRPr lang="en-GB" dirty="0" smtClean="0"/>
          </a:p>
          <a:p>
            <a:endParaRPr lang="en-GB" dirty="0" smtClean="0"/>
          </a:p>
          <a:p>
            <a:r>
              <a:rPr lang="en-GB" dirty="0" smtClean="0"/>
              <a:t>Compare  County Durham with Bath</a:t>
            </a:r>
            <a:endParaRPr lang="en-GB" sz="1100" dirty="0" smtClean="0"/>
          </a:p>
          <a:p>
            <a:r>
              <a:rPr lang="en-GB" dirty="0" smtClean="0"/>
              <a:t>Explain the differences</a:t>
            </a:r>
            <a:r>
              <a:rPr lang="en-GB" dirty="0"/>
              <a:t>. </a:t>
            </a:r>
            <a:endParaRPr lang="en-GB" sz="1100" dirty="0" smtClean="0"/>
          </a:p>
          <a:p>
            <a:r>
              <a:rPr lang="en-GB" dirty="0" smtClean="0"/>
              <a:t>Compare the different areas in North East, which area has the highest deprivation.</a:t>
            </a:r>
          </a:p>
          <a:p>
            <a:endParaRPr lang="en-GB" sz="1100" dirty="0" smtClean="0"/>
          </a:p>
        </p:txBody>
      </p:sp>
    </p:spTree>
    <p:extLst>
      <p:ext uri="{BB962C8B-B14F-4D97-AF65-F5344CB8AC3E}">
        <p14:creationId xmlns:p14="http://schemas.microsoft.com/office/powerpoint/2010/main" val="1029061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Disease and poor </a:t>
            </a:r>
            <a:r>
              <a:rPr lang="en-GB" dirty="0" smtClean="0"/>
              <a:t>health</a:t>
            </a:r>
            <a:endParaRPr lang="en-GB" dirty="0"/>
          </a:p>
        </p:txBody>
      </p:sp>
      <p:sp>
        <p:nvSpPr>
          <p:cNvPr id="3" name="Content Placeholder 2"/>
          <p:cNvSpPr>
            <a:spLocks noGrp="1"/>
          </p:cNvSpPr>
          <p:nvPr>
            <p:ph idx="1"/>
          </p:nvPr>
        </p:nvSpPr>
        <p:spPr>
          <a:solidFill>
            <a:schemeClr val="accent3">
              <a:lumMod val="40000"/>
              <a:lumOff val="60000"/>
            </a:schemeClr>
          </a:solidFill>
        </p:spPr>
        <p:txBody>
          <a:bodyPr/>
          <a:lstStyle/>
          <a:p>
            <a:r>
              <a:rPr lang="en-GB" dirty="0"/>
              <a:t>What is the level of deprivation?</a:t>
            </a:r>
          </a:p>
          <a:p>
            <a:r>
              <a:rPr lang="en-GB" dirty="0"/>
              <a:t>Explain the differences</a:t>
            </a:r>
          </a:p>
          <a:p>
            <a:r>
              <a:rPr lang="en-GB" dirty="0"/>
              <a:t>How might this influence health and social care practice?</a:t>
            </a:r>
          </a:p>
          <a:p>
            <a:r>
              <a:rPr lang="en-GB" dirty="0" smtClean="0"/>
              <a:t>Feedback</a:t>
            </a:r>
            <a:endParaRPr lang="en-GB" dirty="0"/>
          </a:p>
        </p:txBody>
      </p:sp>
    </p:spTree>
    <p:extLst>
      <p:ext uri="{BB962C8B-B14F-4D97-AF65-F5344CB8AC3E}">
        <p14:creationId xmlns:p14="http://schemas.microsoft.com/office/powerpoint/2010/main" val="419271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Plenary</a:t>
            </a:r>
            <a:endParaRPr lang="en-GB" dirty="0"/>
          </a:p>
        </p:txBody>
      </p:sp>
      <p:sp>
        <p:nvSpPr>
          <p:cNvPr id="3" name="Content Placeholder 2"/>
          <p:cNvSpPr>
            <a:spLocks noGrp="1"/>
          </p:cNvSpPr>
          <p:nvPr>
            <p:ph idx="1"/>
          </p:nvPr>
        </p:nvSpPr>
        <p:spPr/>
        <p:txBody>
          <a:bodyPr>
            <a:normAutofit/>
          </a:bodyPr>
          <a:lstStyle/>
          <a:p>
            <a:r>
              <a:rPr lang="en-GB" dirty="0" smtClean="0"/>
              <a:t>Explored</a:t>
            </a:r>
          </a:p>
          <a:p>
            <a:pPr lvl="1"/>
            <a:r>
              <a:rPr lang="en-GB" dirty="0" smtClean="0"/>
              <a:t>Social characteristics of health and social care</a:t>
            </a:r>
          </a:p>
          <a:p>
            <a:endParaRPr lang="en-GB" dirty="0" smtClean="0"/>
          </a:p>
          <a:p>
            <a:pPr lvl="1"/>
            <a:r>
              <a:rPr lang="en-GB" dirty="0" smtClean="0"/>
              <a:t>Identify the social determinants of health and social care</a:t>
            </a:r>
          </a:p>
          <a:p>
            <a:endParaRPr lang="en-GB" dirty="0" smtClean="0"/>
          </a:p>
          <a:p>
            <a:pPr lvl="1"/>
            <a:r>
              <a:rPr lang="en-GB" dirty="0" smtClean="0"/>
              <a:t>Discuss Health inequalities</a:t>
            </a:r>
          </a:p>
          <a:p>
            <a:endParaRPr lang="en-GB" dirty="0" smtClean="0"/>
          </a:p>
        </p:txBody>
      </p:sp>
    </p:spTree>
    <p:extLst>
      <p:ext uri="{BB962C8B-B14F-4D97-AF65-F5344CB8AC3E}">
        <p14:creationId xmlns:p14="http://schemas.microsoft.com/office/powerpoint/2010/main" val="346563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a:t>
            </a:r>
            <a:endParaRPr lang="en-GB" dirty="0"/>
          </a:p>
        </p:txBody>
      </p:sp>
      <p:sp>
        <p:nvSpPr>
          <p:cNvPr id="3" name="Content Placeholder 2"/>
          <p:cNvSpPr>
            <a:spLocks noGrp="1"/>
          </p:cNvSpPr>
          <p:nvPr>
            <p:ph idx="1"/>
          </p:nvPr>
        </p:nvSpPr>
        <p:spPr/>
        <p:txBody>
          <a:bodyPr>
            <a:normAutofit fontScale="62500" lnSpcReduction="20000"/>
          </a:bodyPr>
          <a:lstStyle/>
          <a:p>
            <a:pPr lvl="1"/>
            <a:r>
              <a:rPr lang="en-GB" dirty="0" smtClean="0"/>
              <a:t>Conceptualisation </a:t>
            </a:r>
            <a:r>
              <a:rPr lang="en-GB" dirty="0"/>
              <a:t>of social </a:t>
            </a:r>
            <a:r>
              <a:rPr lang="en-GB" dirty="0" smtClean="0"/>
              <a:t>determinants</a:t>
            </a:r>
          </a:p>
          <a:p>
            <a:pPr lvl="1"/>
            <a:r>
              <a:rPr lang="en-GB" dirty="0" smtClean="0"/>
              <a:t>Identify </a:t>
            </a:r>
            <a:r>
              <a:rPr lang="en-GB" dirty="0"/>
              <a:t>the social determinants of health and social care</a:t>
            </a:r>
          </a:p>
          <a:p>
            <a:pPr lvl="1"/>
            <a:r>
              <a:rPr lang="en-GB" dirty="0" smtClean="0"/>
              <a:t>Discuss </a:t>
            </a:r>
            <a:r>
              <a:rPr lang="en-GB" dirty="0"/>
              <a:t>Health inequalities</a:t>
            </a:r>
          </a:p>
          <a:p>
            <a:endParaRPr lang="en-GB" dirty="0"/>
          </a:p>
          <a:p>
            <a:r>
              <a:rPr lang="en-GB" u="sng" dirty="0"/>
              <a:t>Student </a:t>
            </a:r>
            <a:r>
              <a:rPr lang="en-GB" u="sng" dirty="0" smtClean="0"/>
              <a:t>Activity</a:t>
            </a:r>
          </a:p>
          <a:p>
            <a:r>
              <a:rPr lang="en-GB" u="sng" dirty="0" smtClean="0"/>
              <a:t>Read</a:t>
            </a:r>
            <a:endParaRPr lang="en-GB" dirty="0"/>
          </a:p>
          <a:p>
            <a:r>
              <a:rPr lang="en-GB" dirty="0">
                <a:hlinkClick r:id="rId2"/>
              </a:rPr>
              <a:t>http://</a:t>
            </a:r>
            <a:r>
              <a:rPr lang="en-GB" dirty="0" smtClean="0">
                <a:hlinkClick r:id="rId2"/>
              </a:rPr>
              <a:t>www.scie.org.uk/workforce/socialcareandhealthinequalities</a:t>
            </a:r>
            <a:endParaRPr lang="en-GB" dirty="0" smtClean="0"/>
          </a:p>
          <a:p>
            <a:r>
              <a:rPr lang="en-GB" b="1" u="sng" dirty="0">
                <a:hlinkClick r:id="rId3"/>
              </a:rPr>
              <a:t>http://www.kingsfund.org.uk/topics/public-health/how-healthy-are-we</a:t>
            </a:r>
            <a:endParaRPr lang="en-GB" dirty="0"/>
          </a:p>
          <a:p>
            <a:r>
              <a:rPr lang="en-GB" dirty="0" smtClean="0"/>
              <a:t> </a:t>
            </a:r>
            <a:r>
              <a:rPr lang="en-GB" dirty="0"/>
              <a:t>Read-An overview of lifestyles and wider characteristics linked to Healthy Life</a:t>
            </a:r>
          </a:p>
          <a:p>
            <a:r>
              <a:rPr lang="en-GB" dirty="0"/>
              <a:t>Expectancy in England: June 2017</a:t>
            </a:r>
          </a:p>
          <a:p>
            <a:r>
              <a:rPr lang="en-GB" dirty="0"/>
              <a:t>Read Chapter 4 Core Text</a:t>
            </a:r>
          </a:p>
        </p:txBody>
      </p:sp>
    </p:spTree>
    <p:extLst>
      <p:ext uri="{BB962C8B-B14F-4D97-AF65-F5344CB8AC3E}">
        <p14:creationId xmlns:p14="http://schemas.microsoft.com/office/powerpoint/2010/main" val="1138159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Social characteristics of health and social care</a:t>
            </a:r>
          </a:p>
        </p:txBody>
      </p:sp>
      <p:sp>
        <p:nvSpPr>
          <p:cNvPr id="3" name="Content Placeholder 2"/>
          <p:cNvSpPr>
            <a:spLocks noGrp="1"/>
          </p:cNvSpPr>
          <p:nvPr>
            <p:ph idx="1"/>
          </p:nvPr>
        </p:nvSpPr>
        <p:spPr/>
        <p:txBody>
          <a:bodyPr>
            <a:normAutofit fontScale="85000" lnSpcReduction="20000"/>
          </a:bodyPr>
          <a:lstStyle/>
          <a:p>
            <a:r>
              <a:rPr lang="en-GB" dirty="0"/>
              <a:t>The concept of social health </a:t>
            </a:r>
            <a:r>
              <a:rPr lang="en-GB" dirty="0" smtClean="0"/>
              <a:t>forms </a:t>
            </a:r>
            <a:r>
              <a:rPr lang="en-GB" dirty="0"/>
              <a:t>one of the three pillars of most definitions of health. </a:t>
            </a:r>
            <a:endParaRPr lang="en-GB" dirty="0" smtClean="0"/>
          </a:p>
          <a:p>
            <a:r>
              <a:rPr lang="en-GB" dirty="0" smtClean="0"/>
              <a:t>Social </a:t>
            </a:r>
            <a:r>
              <a:rPr lang="en-GB" dirty="0"/>
              <a:t>health can refer both to a characteristic of a society, and of individuals</a:t>
            </a:r>
            <a:r>
              <a:rPr lang="en-GB" dirty="0" smtClean="0"/>
              <a:t>.</a:t>
            </a:r>
          </a:p>
          <a:p>
            <a:r>
              <a:rPr lang="en-GB" dirty="0" smtClean="0"/>
              <a:t>A </a:t>
            </a:r>
            <a:r>
              <a:rPr lang="en-GB" dirty="0"/>
              <a:t>society is healthy when there is equal opportunity for all and access by all to the goods and services essential to full functioning as a citizen" </a:t>
            </a:r>
            <a:endParaRPr lang="en-GB" dirty="0" smtClean="0"/>
          </a:p>
          <a:p>
            <a:r>
              <a:rPr lang="en-GB" dirty="0" smtClean="0"/>
              <a:t>Indicators </a:t>
            </a:r>
            <a:r>
              <a:rPr lang="en-GB" dirty="0"/>
              <a:t>of the health of a society might include the existence of the rule of law, equality in the distribution of wealth, public accessibility of the decision-making process, and the level of social capital.</a:t>
            </a:r>
          </a:p>
          <a:p>
            <a:endParaRPr lang="en-GB" dirty="0"/>
          </a:p>
        </p:txBody>
      </p:sp>
    </p:spTree>
    <p:extLst>
      <p:ext uri="{BB962C8B-B14F-4D97-AF65-F5344CB8AC3E}">
        <p14:creationId xmlns:p14="http://schemas.microsoft.com/office/powerpoint/2010/main" val="2746025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determinants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768" y="2780928"/>
            <a:ext cx="5760639" cy="2670249"/>
          </a:xfrm>
        </p:spPr>
      </p:pic>
    </p:spTree>
    <p:extLst>
      <p:ext uri="{BB962C8B-B14F-4D97-AF65-F5344CB8AC3E}">
        <p14:creationId xmlns:p14="http://schemas.microsoft.com/office/powerpoint/2010/main" val="936564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Complex interaction</a:t>
            </a:r>
            <a:endParaRPr lang="en-GB" dirty="0"/>
          </a:p>
        </p:txBody>
      </p:sp>
      <p:sp>
        <p:nvSpPr>
          <p:cNvPr id="3" name="Content Placeholder 2"/>
          <p:cNvSpPr>
            <a:spLocks noGrp="1"/>
          </p:cNvSpPr>
          <p:nvPr>
            <p:ph idx="1"/>
          </p:nvPr>
        </p:nvSpPr>
        <p:spPr/>
        <p:txBody>
          <a:bodyPr>
            <a:normAutofit/>
          </a:bodyPr>
          <a:lstStyle/>
          <a:p>
            <a:r>
              <a:rPr lang="en-GB" b="1" dirty="0"/>
              <a:t>Health is dependant on our genes, our lifestyles, environment and health </a:t>
            </a:r>
            <a:r>
              <a:rPr lang="en-GB" b="1" dirty="0" smtClean="0"/>
              <a:t>care</a:t>
            </a:r>
          </a:p>
          <a:p>
            <a:r>
              <a:rPr lang="en-GB" dirty="0"/>
              <a:t>We explore how the complex interaction between individual characteristics, lifestyle and the physical, social and economic environment is changing, and how that will affect future trends in health</a:t>
            </a:r>
            <a:r>
              <a:rPr lang="en-GB" dirty="0" smtClean="0"/>
              <a:t>.</a:t>
            </a:r>
          </a:p>
          <a:p>
            <a:r>
              <a:rPr lang="en-GB" sz="1100" dirty="0" smtClean="0">
                <a:hlinkClick r:id="rId2"/>
              </a:rPr>
              <a:t>http</a:t>
            </a:r>
            <a:r>
              <a:rPr lang="en-GB" sz="1100" dirty="0">
                <a:hlinkClick r:id="rId2"/>
              </a:rPr>
              <a:t>://</a:t>
            </a:r>
            <a:r>
              <a:rPr lang="en-GB" sz="1100" dirty="0" smtClean="0">
                <a:hlinkClick r:id="rId2"/>
              </a:rPr>
              <a:t>www.kingsfund.org.uk/time-to-think-differently/trends/broader-determinants-health</a:t>
            </a:r>
            <a:endParaRPr lang="en-GB" sz="1100" dirty="0" smtClean="0"/>
          </a:p>
          <a:p>
            <a:endParaRPr lang="en-GB" dirty="0"/>
          </a:p>
        </p:txBody>
      </p:sp>
    </p:spTree>
    <p:extLst>
      <p:ext uri="{BB962C8B-B14F-4D97-AF65-F5344CB8AC3E}">
        <p14:creationId xmlns:p14="http://schemas.microsoft.com/office/powerpoint/2010/main" val="213579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Post NHS</a:t>
            </a:r>
            <a:endParaRPr lang="en-GB" dirty="0"/>
          </a:p>
        </p:txBody>
      </p:sp>
      <p:sp>
        <p:nvSpPr>
          <p:cNvPr id="3" name="Content Placeholder 2"/>
          <p:cNvSpPr>
            <a:spLocks noGrp="1"/>
          </p:cNvSpPr>
          <p:nvPr>
            <p:ph idx="1"/>
          </p:nvPr>
        </p:nvSpPr>
        <p:spPr/>
        <p:txBody>
          <a:bodyPr>
            <a:normAutofit/>
          </a:bodyPr>
          <a:lstStyle/>
          <a:p>
            <a:r>
              <a:rPr lang="en-GB" dirty="0"/>
              <a:t>In August 1980 </a:t>
            </a:r>
            <a:r>
              <a:rPr lang="en-GB" dirty="0" smtClean="0"/>
              <a:t>the </a:t>
            </a:r>
            <a:r>
              <a:rPr lang="en-GB" dirty="0"/>
              <a:t>Black Report </a:t>
            </a:r>
            <a:r>
              <a:rPr lang="en-GB" dirty="0" smtClean="0"/>
              <a:t> was published</a:t>
            </a:r>
          </a:p>
          <a:p>
            <a:r>
              <a:rPr lang="en-GB" dirty="0" smtClean="0"/>
              <a:t>The </a:t>
            </a:r>
            <a:r>
              <a:rPr lang="en-GB" dirty="0"/>
              <a:t>Report showed in great detail the extent of which ill-health and death are unequally distributed among the population of Britain, and suggested that these inequalities have been widening rather than diminishing since the establishment of the National Health Service in 1948</a:t>
            </a:r>
          </a:p>
        </p:txBody>
      </p:sp>
    </p:spTree>
    <p:extLst>
      <p:ext uri="{BB962C8B-B14F-4D97-AF65-F5344CB8AC3E}">
        <p14:creationId xmlns:p14="http://schemas.microsoft.com/office/powerpoint/2010/main" val="1188831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1980 the Black Report</a:t>
            </a:r>
          </a:p>
        </p:txBody>
      </p:sp>
      <p:sp>
        <p:nvSpPr>
          <p:cNvPr id="3" name="Content Placeholder 2"/>
          <p:cNvSpPr>
            <a:spLocks noGrp="1"/>
          </p:cNvSpPr>
          <p:nvPr>
            <p:ph idx="1"/>
          </p:nvPr>
        </p:nvSpPr>
        <p:spPr/>
        <p:txBody>
          <a:bodyPr>
            <a:normAutofit fontScale="85000" lnSpcReduction="20000"/>
          </a:bodyPr>
          <a:lstStyle/>
          <a:p>
            <a:r>
              <a:rPr lang="en-GB" dirty="0"/>
              <a:t>Report concluded that these inequalities were not mainly attributable to failings in the NHS, but rather to many other social inequalities influencing </a:t>
            </a:r>
            <a:r>
              <a:rPr lang="en-GB" dirty="0" smtClean="0"/>
              <a:t>health</a:t>
            </a:r>
          </a:p>
          <a:p>
            <a:r>
              <a:rPr lang="en-GB" dirty="0" smtClean="0"/>
              <a:t>income</a:t>
            </a:r>
          </a:p>
          <a:p>
            <a:r>
              <a:rPr lang="en-GB" dirty="0" smtClean="0"/>
              <a:t>Education</a:t>
            </a:r>
          </a:p>
          <a:p>
            <a:r>
              <a:rPr lang="en-GB" dirty="0" smtClean="0"/>
              <a:t>Housing</a:t>
            </a:r>
          </a:p>
          <a:p>
            <a:r>
              <a:rPr lang="en-GB" dirty="0" smtClean="0"/>
              <a:t>Diet</a:t>
            </a:r>
          </a:p>
          <a:p>
            <a:r>
              <a:rPr lang="en-GB" dirty="0" smtClean="0"/>
              <a:t>Employment</a:t>
            </a:r>
          </a:p>
          <a:p>
            <a:r>
              <a:rPr lang="en-GB" dirty="0" smtClean="0"/>
              <a:t>Working conditions</a:t>
            </a:r>
            <a:endParaRPr lang="en-GB" dirty="0"/>
          </a:p>
        </p:txBody>
      </p:sp>
    </p:spTree>
    <p:extLst>
      <p:ext uri="{BB962C8B-B14F-4D97-AF65-F5344CB8AC3E}">
        <p14:creationId xmlns:p14="http://schemas.microsoft.com/office/powerpoint/2010/main" val="3242691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Health inequalities </a:t>
            </a:r>
          </a:p>
        </p:txBody>
      </p:sp>
      <p:sp>
        <p:nvSpPr>
          <p:cNvPr id="3" name="Content Placeholder 2"/>
          <p:cNvSpPr>
            <a:spLocks noGrp="1"/>
          </p:cNvSpPr>
          <p:nvPr>
            <p:ph idx="1"/>
          </p:nvPr>
        </p:nvSpPr>
        <p:spPr/>
        <p:txBody>
          <a:bodyPr>
            <a:normAutofit fontScale="92500"/>
          </a:bodyPr>
          <a:lstStyle/>
          <a:p>
            <a:r>
              <a:rPr lang="en-GB" dirty="0"/>
              <a:t>Health inequalities are unjust disparities in </a:t>
            </a:r>
            <a:r>
              <a:rPr lang="en-GB" dirty="0" smtClean="0"/>
              <a:t>health </a:t>
            </a:r>
            <a:r>
              <a:rPr lang="en-GB" dirty="0"/>
              <a:t>outcomes between individuals or groups. </a:t>
            </a:r>
            <a:endParaRPr lang="en-GB" dirty="0" smtClean="0"/>
          </a:p>
          <a:p>
            <a:r>
              <a:rPr lang="en-GB" dirty="0" smtClean="0"/>
              <a:t>They </a:t>
            </a:r>
            <a:r>
              <a:rPr lang="en-GB" dirty="0"/>
              <a:t>arise from differences in social and economic conditions that influence people’s behaviours and lifestyle choices, their risk of illness and actions taken to deal with illness when it </a:t>
            </a:r>
            <a:r>
              <a:rPr lang="en-GB" dirty="0" smtClean="0"/>
              <a:t>occurs</a:t>
            </a:r>
          </a:p>
          <a:p>
            <a:r>
              <a:rPr lang="en-GB" dirty="0" smtClean="0"/>
              <a:t>Inequalities </a:t>
            </a:r>
            <a:r>
              <a:rPr lang="en-GB" dirty="0"/>
              <a:t>in these social determinants of health are not inevitable, and are therefore considered </a:t>
            </a:r>
            <a:r>
              <a:rPr lang="en-GB" b="1" dirty="0"/>
              <a:t>avoidable and unfair. </a:t>
            </a:r>
            <a:endParaRPr lang="en-GB" b="1" dirty="0" smtClean="0"/>
          </a:p>
        </p:txBody>
      </p:sp>
    </p:spTree>
    <p:extLst>
      <p:ext uri="{BB962C8B-B14F-4D97-AF65-F5344CB8AC3E}">
        <p14:creationId xmlns:p14="http://schemas.microsoft.com/office/powerpoint/2010/main" val="1929143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Whitehall </a:t>
            </a:r>
            <a:r>
              <a:rPr lang="en-GB" dirty="0" smtClean="0"/>
              <a:t>study (1991)</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The Whitehall study of </a:t>
            </a:r>
            <a:r>
              <a:rPr lang="en-GB" dirty="0"/>
              <a:t>British civil servants begun in 1967, showed a steep inverse association between social class, as assessed by grade of employment, and mortality from a wide range of diseases. </a:t>
            </a:r>
            <a:endParaRPr lang="en-GB" dirty="0" smtClean="0"/>
          </a:p>
          <a:p>
            <a:r>
              <a:rPr lang="en-GB" dirty="0" smtClean="0"/>
              <a:t>Findings</a:t>
            </a:r>
          </a:p>
          <a:p>
            <a:r>
              <a:rPr lang="en-GB" dirty="0" smtClean="0"/>
              <a:t>found </a:t>
            </a:r>
            <a:r>
              <a:rPr lang="en-GB" dirty="0"/>
              <a:t>an inverse association between employment grade and prevalence of angina, electrocardiogram evidence of ischaemia, and symptoms of chronic bronchitis. </a:t>
            </a:r>
            <a:endParaRPr lang="en-GB" dirty="0" smtClean="0"/>
          </a:p>
          <a:p>
            <a:r>
              <a:rPr lang="en-GB" dirty="0" smtClean="0"/>
              <a:t>Self-perceived </a:t>
            </a:r>
            <a:r>
              <a:rPr lang="en-GB" dirty="0"/>
              <a:t>health status and symptoms were worse in subjects in lower status jobs. </a:t>
            </a:r>
            <a:endParaRPr lang="en-GB" dirty="0" smtClean="0"/>
          </a:p>
          <a:p>
            <a:r>
              <a:rPr lang="en-GB" dirty="0" smtClean="0"/>
              <a:t>There </a:t>
            </a:r>
            <a:r>
              <a:rPr lang="en-GB" dirty="0"/>
              <a:t>were clear employment-grade differences in health-risk behaviours including smoking, diet, and exercise</a:t>
            </a:r>
            <a:r>
              <a:rPr lang="en-GB" dirty="0" smtClean="0"/>
              <a:t>,</a:t>
            </a:r>
          </a:p>
          <a:p>
            <a:r>
              <a:rPr lang="en-GB" dirty="0" smtClean="0"/>
              <a:t> </a:t>
            </a:r>
            <a:r>
              <a:rPr lang="en-GB" dirty="0"/>
              <a:t>in economic circumstances, </a:t>
            </a:r>
            <a:endParaRPr lang="en-GB" dirty="0" smtClean="0"/>
          </a:p>
          <a:p>
            <a:r>
              <a:rPr lang="en-GB" dirty="0" smtClean="0"/>
              <a:t>in </a:t>
            </a:r>
            <a:r>
              <a:rPr lang="en-GB" dirty="0"/>
              <a:t>possible effects of early-life environment as reflected by height, in social circumstances at work </a:t>
            </a:r>
            <a:r>
              <a:rPr lang="en-GB" dirty="0" smtClean="0"/>
              <a:t>(e.g., </a:t>
            </a:r>
            <a:r>
              <a:rPr lang="en-GB" dirty="0"/>
              <a:t>monotonous work characterised by low control and low satisfaction), and in social supports</a:t>
            </a:r>
            <a:r>
              <a:rPr lang="en-GB" dirty="0" smtClean="0"/>
              <a:t>..</a:t>
            </a:r>
            <a:endParaRPr lang="en-GB" dirty="0"/>
          </a:p>
        </p:txBody>
      </p:sp>
    </p:spTree>
    <p:extLst>
      <p:ext uri="{BB962C8B-B14F-4D97-AF65-F5344CB8AC3E}">
        <p14:creationId xmlns:p14="http://schemas.microsoft.com/office/powerpoint/2010/main" val="22199070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604</TotalTime>
  <Words>836</Words>
  <Application>Microsoft Office PowerPoint</Application>
  <PresentationFormat>On-screen Show (4:3)</PresentationFormat>
  <Paragraphs>103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Parallax</vt:lpstr>
      <vt:lpstr>Social determinants of health</vt:lpstr>
      <vt:lpstr>Aim</vt:lpstr>
      <vt:lpstr>Social characteristics of health and social care</vt:lpstr>
      <vt:lpstr>Social determinants</vt:lpstr>
      <vt:lpstr>Complex interaction</vt:lpstr>
      <vt:lpstr> Post NHS</vt:lpstr>
      <vt:lpstr>1980 the Black Report</vt:lpstr>
      <vt:lpstr>Health inequalities </vt:lpstr>
      <vt:lpstr>The Whitehall study (1991)</vt:lpstr>
      <vt:lpstr>Inequalities</vt:lpstr>
      <vt:lpstr>Inequalities</vt:lpstr>
      <vt:lpstr>Marmot Report</vt:lpstr>
      <vt:lpstr>What causes this inequality</vt:lpstr>
      <vt:lpstr>Health Inequalities in County Durham</vt:lpstr>
      <vt:lpstr>Activity Health Inequalities in County Durham</vt:lpstr>
      <vt:lpstr>Activity  Disease and poor health</vt:lpstr>
      <vt:lpstr>Plenary</vt:lpstr>
    </vt:vector>
  </TitlesOfParts>
  <Company>New College Durham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determinants of health</dc:title>
  <dc:creator>Jo Thomas</dc:creator>
  <cp:lastModifiedBy>106080</cp:lastModifiedBy>
  <cp:revision>38</cp:revision>
  <cp:lastPrinted>2017-10-02T14:13:53Z</cp:lastPrinted>
  <dcterms:created xsi:type="dcterms:W3CDTF">2013-10-08T07:39:28Z</dcterms:created>
  <dcterms:modified xsi:type="dcterms:W3CDTF">2018-10-10T15:00:40Z</dcterms:modified>
</cp:coreProperties>
</file>