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6" r:id="rId3"/>
    <p:sldId id="267" r:id="rId4"/>
    <p:sldId id="257" r:id="rId5"/>
    <p:sldId id="258" r:id="rId6"/>
    <p:sldId id="259" r:id="rId7"/>
    <p:sldId id="260" r:id="rId8"/>
    <p:sldId id="261"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DDC59-9A04-475D-A28B-36CC1E7D26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ABE9CA-969A-4EEE-B048-944831878ABF}">
      <dgm:prSet/>
      <dgm:spPr/>
      <dgm:t>
        <a:bodyPr/>
        <a:lstStyle/>
        <a:p>
          <a:r>
            <a:rPr lang="en-GB"/>
            <a:t>At the end of this session, students will be able to ;</a:t>
          </a:r>
          <a:endParaRPr lang="en-US"/>
        </a:p>
      </dgm:t>
    </dgm:pt>
    <dgm:pt modelId="{EEBEB216-3916-411F-86BF-62DC50D168B1}" type="parTrans" cxnId="{48F722EC-A61B-4F1F-A824-32A156B3B999}">
      <dgm:prSet/>
      <dgm:spPr/>
      <dgm:t>
        <a:bodyPr/>
        <a:lstStyle/>
        <a:p>
          <a:endParaRPr lang="en-US"/>
        </a:p>
      </dgm:t>
    </dgm:pt>
    <dgm:pt modelId="{51E95146-E04E-430D-B807-5B875FC07B04}" type="sibTrans" cxnId="{48F722EC-A61B-4F1F-A824-32A156B3B999}">
      <dgm:prSet/>
      <dgm:spPr/>
      <dgm:t>
        <a:bodyPr/>
        <a:lstStyle/>
        <a:p>
          <a:endParaRPr lang="en-US"/>
        </a:p>
      </dgm:t>
    </dgm:pt>
    <dgm:pt modelId="{3061E919-70EC-44BF-A409-C848F1D957E1}">
      <dgm:prSet/>
      <dgm:spPr/>
      <dgm:t>
        <a:bodyPr/>
        <a:lstStyle/>
        <a:p>
          <a:r>
            <a:rPr lang="en-GB"/>
            <a:t>1-Describe the Basic structure of An organisation.</a:t>
          </a:r>
          <a:endParaRPr lang="en-US"/>
        </a:p>
      </dgm:t>
    </dgm:pt>
    <dgm:pt modelId="{0135C138-421F-4D85-9077-576525B51C27}" type="parTrans" cxnId="{AA1689B3-D8E8-43B1-8B40-06D44B5DBBD8}">
      <dgm:prSet/>
      <dgm:spPr/>
      <dgm:t>
        <a:bodyPr/>
        <a:lstStyle/>
        <a:p>
          <a:endParaRPr lang="en-US"/>
        </a:p>
      </dgm:t>
    </dgm:pt>
    <dgm:pt modelId="{3FF6F473-B09E-41D6-A417-67F3BA61C1A7}" type="sibTrans" cxnId="{AA1689B3-D8E8-43B1-8B40-06D44B5DBBD8}">
      <dgm:prSet/>
      <dgm:spPr/>
      <dgm:t>
        <a:bodyPr/>
        <a:lstStyle/>
        <a:p>
          <a:endParaRPr lang="en-US"/>
        </a:p>
      </dgm:t>
    </dgm:pt>
    <dgm:pt modelId="{568D00B5-A008-43F9-B456-DEF18DB159C6}">
      <dgm:prSet/>
      <dgm:spPr/>
      <dgm:t>
        <a:bodyPr/>
        <a:lstStyle/>
        <a:p>
          <a:r>
            <a:rPr lang="en-GB"/>
            <a:t>2-Explain the functions Of An Organisation. </a:t>
          </a:r>
          <a:endParaRPr lang="en-US"/>
        </a:p>
      </dgm:t>
    </dgm:pt>
    <dgm:pt modelId="{D0366243-E60D-40CD-AABF-9C10228CA915}" type="parTrans" cxnId="{1089DB63-4AC8-4565-9C05-7EA8796FD9D5}">
      <dgm:prSet/>
      <dgm:spPr/>
      <dgm:t>
        <a:bodyPr/>
        <a:lstStyle/>
        <a:p>
          <a:endParaRPr lang="en-US"/>
        </a:p>
      </dgm:t>
    </dgm:pt>
    <dgm:pt modelId="{39590816-B39D-4032-928A-7181CF206957}" type="sibTrans" cxnId="{1089DB63-4AC8-4565-9C05-7EA8796FD9D5}">
      <dgm:prSet/>
      <dgm:spPr/>
      <dgm:t>
        <a:bodyPr/>
        <a:lstStyle/>
        <a:p>
          <a:endParaRPr lang="en-US"/>
        </a:p>
      </dgm:t>
    </dgm:pt>
    <dgm:pt modelId="{C343E280-6C58-45CB-96E8-29945220241D}" type="pres">
      <dgm:prSet presAssocID="{E90DDC59-9A04-475D-A28B-36CC1E7D2607}" presName="root" presStyleCnt="0">
        <dgm:presLayoutVars>
          <dgm:dir/>
          <dgm:resizeHandles val="exact"/>
        </dgm:presLayoutVars>
      </dgm:prSet>
      <dgm:spPr/>
    </dgm:pt>
    <dgm:pt modelId="{B98AC900-6A04-418D-ABE7-1792D7F72045}" type="pres">
      <dgm:prSet presAssocID="{EBABE9CA-969A-4EEE-B048-944831878ABF}" presName="compNode" presStyleCnt="0"/>
      <dgm:spPr/>
    </dgm:pt>
    <dgm:pt modelId="{EF9300CA-ADD9-4EFA-A7EA-5189D55A418C}" type="pres">
      <dgm:prSet presAssocID="{EBABE9CA-969A-4EEE-B048-944831878ABF}" presName="bgRect" presStyleLbl="bgShp" presStyleIdx="0" presStyleCnt="3"/>
      <dgm:spPr/>
    </dgm:pt>
    <dgm:pt modelId="{F3CEEF12-EE11-40BD-AFAF-DF3F94B8A543}" type="pres">
      <dgm:prSet presAssocID="{EBABE9CA-969A-4EEE-B048-944831878A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35EFB5EA-5BEC-4598-87D5-FCC83F67339F}" type="pres">
      <dgm:prSet presAssocID="{EBABE9CA-969A-4EEE-B048-944831878ABF}" presName="spaceRect" presStyleCnt="0"/>
      <dgm:spPr/>
    </dgm:pt>
    <dgm:pt modelId="{800D91A0-C348-429E-BD1F-A0534908BAA8}" type="pres">
      <dgm:prSet presAssocID="{EBABE9CA-969A-4EEE-B048-944831878ABF}" presName="parTx" presStyleLbl="revTx" presStyleIdx="0" presStyleCnt="3">
        <dgm:presLayoutVars>
          <dgm:chMax val="0"/>
          <dgm:chPref val="0"/>
        </dgm:presLayoutVars>
      </dgm:prSet>
      <dgm:spPr/>
    </dgm:pt>
    <dgm:pt modelId="{4A977F7B-4B0B-4AE1-A2B2-CFAD421BFAE4}" type="pres">
      <dgm:prSet presAssocID="{51E95146-E04E-430D-B807-5B875FC07B04}" presName="sibTrans" presStyleCnt="0"/>
      <dgm:spPr/>
    </dgm:pt>
    <dgm:pt modelId="{08A30545-C4D2-4F5F-89B5-3E92AAFE62F6}" type="pres">
      <dgm:prSet presAssocID="{3061E919-70EC-44BF-A409-C848F1D957E1}" presName="compNode" presStyleCnt="0"/>
      <dgm:spPr/>
    </dgm:pt>
    <dgm:pt modelId="{DA422E78-9F6B-462F-AB9E-C45CFDC5BE34}" type="pres">
      <dgm:prSet presAssocID="{3061E919-70EC-44BF-A409-C848F1D957E1}" presName="bgRect" presStyleLbl="bgShp" presStyleIdx="1" presStyleCnt="3"/>
      <dgm:spPr/>
    </dgm:pt>
    <dgm:pt modelId="{D91ADC87-0478-4F68-86D0-292A6F05EB24}" type="pres">
      <dgm:prSet presAssocID="{3061E919-70EC-44BF-A409-C848F1D957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FDD30D2C-2E49-4B3F-B6C8-5260DD805B70}" type="pres">
      <dgm:prSet presAssocID="{3061E919-70EC-44BF-A409-C848F1D957E1}" presName="spaceRect" presStyleCnt="0"/>
      <dgm:spPr/>
    </dgm:pt>
    <dgm:pt modelId="{AFD8DD40-E7E0-40FE-9A5A-8F8C88694CA9}" type="pres">
      <dgm:prSet presAssocID="{3061E919-70EC-44BF-A409-C848F1D957E1}" presName="parTx" presStyleLbl="revTx" presStyleIdx="1" presStyleCnt="3">
        <dgm:presLayoutVars>
          <dgm:chMax val="0"/>
          <dgm:chPref val="0"/>
        </dgm:presLayoutVars>
      </dgm:prSet>
      <dgm:spPr/>
    </dgm:pt>
    <dgm:pt modelId="{7B8B7F26-FA14-4670-AFA2-993A64E38DFD}" type="pres">
      <dgm:prSet presAssocID="{3FF6F473-B09E-41D6-A417-67F3BA61C1A7}" presName="sibTrans" presStyleCnt="0"/>
      <dgm:spPr/>
    </dgm:pt>
    <dgm:pt modelId="{65089672-B1BC-4AD0-A602-093FF95F8399}" type="pres">
      <dgm:prSet presAssocID="{568D00B5-A008-43F9-B456-DEF18DB159C6}" presName="compNode" presStyleCnt="0"/>
      <dgm:spPr/>
    </dgm:pt>
    <dgm:pt modelId="{036539FE-317C-43AD-8985-CA00192117D7}" type="pres">
      <dgm:prSet presAssocID="{568D00B5-A008-43F9-B456-DEF18DB159C6}" presName="bgRect" presStyleLbl="bgShp" presStyleIdx="2" presStyleCnt="3"/>
      <dgm:spPr/>
    </dgm:pt>
    <dgm:pt modelId="{A4C3FDD1-8559-4823-970A-050E9C1D9917}" type="pres">
      <dgm:prSet presAssocID="{568D00B5-A008-43F9-B456-DEF18DB159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755F29B7-65E3-46D2-AD94-CDB45A99D22E}" type="pres">
      <dgm:prSet presAssocID="{568D00B5-A008-43F9-B456-DEF18DB159C6}" presName="spaceRect" presStyleCnt="0"/>
      <dgm:spPr/>
    </dgm:pt>
    <dgm:pt modelId="{38C062E9-96E0-4D8F-B224-F115862FB432}" type="pres">
      <dgm:prSet presAssocID="{568D00B5-A008-43F9-B456-DEF18DB159C6}" presName="parTx" presStyleLbl="revTx" presStyleIdx="2" presStyleCnt="3">
        <dgm:presLayoutVars>
          <dgm:chMax val="0"/>
          <dgm:chPref val="0"/>
        </dgm:presLayoutVars>
      </dgm:prSet>
      <dgm:spPr/>
    </dgm:pt>
  </dgm:ptLst>
  <dgm:cxnLst>
    <dgm:cxn modelId="{D1031607-08FB-4823-8A75-DE9CFB3E3DBE}" type="presOf" srcId="{EBABE9CA-969A-4EEE-B048-944831878ABF}" destId="{800D91A0-C348-429E-BD1F-A0534908BAA8}" srcOrd="0" destOrd="0" presId="urn:microsoft.com/office/officeart/2018/2/layout/IconVerticalSolidList"/>
    <dgm:cxn modelId="{3EDAB80B-6347-4C05-A351-69FCF9565025}" type="presOf" srcId="{568D00B5-A008-43F9-B456-DEF18DB159C6}" destId="{38C062E9-96E0-4D8F-B224-F115862FB432}" srcOrd="0" destOrd="0" presId="urn:microsoft.com/office/officeart/2018/2/layout/IconVerticalSolidList"/>
    <dgm:cxn modelId="{26AE021B-D67F-45FE-A03B-655722D00966}" type="presOf" srcId="{3061E919-70EC-44BF-A409-C848F1D957E1}" destId="{AFD8DD40-E7E0-40FE-9A5A-8F8C88694CA9}" srcOrd="0" destOrd="0" presId="urn:microsoft.com/office/officeart/2018/2/layout/IconVerticalSolidList"/>
    <dgm:cxn modelId="{1089DB63-4AC8-4565-9C05-7EA8796FD9D5}" srcId="{E90DDC59-9A04-475D-A28B-36CC1E7D2607}" destId="{568D00B5-A008-43F9-B456-DEF18DB159C6}" srcOrd="2" destOrd="0" parTransId="{D0366243-E60D-40CD-AABF-9C10228CA915}" sibTransId="{39590816-B39D-4032-928A-7181CF206957}"/>
    <dgm:cxn modelId="{AA1689B3-D8E8-43B1-8B40-06D44B5DBBD8}" srcId="{E90DDC59-9A04-475D-A28B-36CC1E7D2607}" destId="{3061E919-70EC-44BF-A409-C848F1D957E1}" srcOrd="1" destOrd="0" parTransId="{0135C138-421F-4D85-9077-576525B51C27}" sibTransId="{3FF6F473-B09E-41D6-A417-67F3BA61C1A7}"/>
    <dgm:cxn modelId="{C59D62E6-E5D5-4991-B5E0-A6A78DF87345}" type="presOf" srcId="{E90DDC59-9A04-475D-A28B-36CC1E7D2607}" destId="{C343E280-6C58-45CB-96E8-29945220241D}" srcOrd="0" destOrd="0" presId="urn:microsoft.com/office/officeart/2018/2/layout/IconVerticalSolidList"/>
    <dgm:cxn modelId="{48F722EC-A61B-4F1F-A824-32A156B3B999}" srcId="{E90DDC59-9A04-475D-A28B-36CC1E7D2607}" destId="{EBABE9CA-969A-4EEE-B048-944831878ABF}" srcOrd="0" destOrd="0" parTransId="{EEBEB216-3916-411F-86BF-62DC50D168B1}" sibTransId="{51E95146-E04E-430D-B807-5B875FC07B04}"/>
    <dgm:cxn modelId="{BAC18185-AD20-4BBF-A9DF-41AECF3F864F}" type="presParOf" srcId="{C343E280-6C58-45CB-96E8-29945220241D}" destId="{B98AC900-6A04-418D-ABE7-1792D7F72045}" srcOrd="0" destOrd="0" presId="urn:microsoft.com/office/officeart/2018/2/layout/IconVerticalSolidList"/>
    <dgm:cxn modelId="{B675503C-76D4-4905-B135-9350DEFD8E12}" type="presParOf" srcId="{B98AC900-6A04-418D-ABE7-1792D7F72045}" destId="{EF9300CA-ADD9-4EFA-A7EA-5189D55A418C}" srcOrd="0" destOrd="0" presId="urn:microsoft.com/office/officeart/2018/2/layout/IconVerticalSolidList"/>
    <dgm:cxn modelId="{9D51E5A1-8D02-43C1-A102-DEAE1ADEAE56}" type="presParOf" srcId="{B98AC900-6A04-418D-ABE7-1792D7F72045}" destId="{F3CEEF12-EE11-40BD-AFAF-DF3F94B8A543}" srcOrd="1" destOrd="0" presId="urn:microsoft.com/office/officeart/2018/2/layout/IconVerticalSolidList"/>
    <dgm:cxn modelId="{A07C11BA-8F32-457C-96F5-D4C36B06C36E}" type="presParOf" srcId="{B98AC900-6A04-418D-ABE7-1792D7F72045}" destId="{35EFB5EA-5BEC-4598-87D5-FCC83F67339F}" srcOrd="2" destOrd="0" presId="urn:microsoft.com/office/officeart/2018/2/layout/IconVerticalSolidList"/>
    <dgm:cxn modelId="{74E15A88-7EE5-4982-B6B5-70EDB271AA03}" type="presParOf" srcId="{B98AC900-6A04-418D-ABE7-1792D7F72045}" destId="{800D91A0-C348-429E-BD1F-A0534908BAA8}" srcOrd="3" destOrd="0" presId="urn:microsoft.com/office/officeart/2018/2/layout/IconVerticalSolidList"/>
    <dgm:cxn modelId="{3A6F98E4-48B2-4DCF-9EF3-6DF837B8B17D}" type="presParOf" srcId="{C343E280-6C58-45CB-96E8-29945220241D}" destId="{4A977F7B-4B0B-4AE1-A2B2-CFAD421BFAE4}" srcOrd="1" destOrd="0" presId="urn:microsoft.com/office/officeart/2018/2/layout/IconVerticalSolidList"/>
    <dgm:cxn modelId="{174F5300-CAE9-4917-855C-E41902FF8FB4}" type="presParOf" srcId="{C343E280-6C58-45CB-96E8-29945220241D}" destId="{08A30545-C4D2-4F5F-89B5-3E92AAFE62F6}" srcOrd="2" destOrd="0" presId="urn:microsoft.com/office/officeart/2018/2/layout/IconVerticalSolidList"/>
    <dgm:cxn modelId="{93DE5526-023A-4B23-B05A-F9248919F74F}" type="presParOf" srcId="{08A30545-C4D2-4F5F-89B5-3E92AAFE62F6}" destId="{DA422E78-9F6B-462F-AB9E-C45CFDC5BE34}" srcOrd="0" destOrd="0" presId="urn:microsoft.com/office/officeart/2018/2/layout/IconVerticalSolidList"/>
    <dgm:cxn modelId="{EC03B07F-E1F7-42FD-900E-DDEBC61C25B7}" type="presParOf" srcId="{08A30545-C4D2-4F5F-89B5-3E92AAFE62F6}" destId="{D91ADC87-0478-4F68-86D0-292A6F05EB24}" srcOrd="1" destOrd="0" presId="urn:microsoft.com/office/officeart/2018/2/layout/IconVerticalSolidList"/>
    <dgm:cxn modelId="{4F7A6F18-FED7-4B2A-8214-ED621EEB36EB}" type="presParOf" srcId="{08A30545-C4D2-4F5F-89B5-3E92AAFE62F6}" destId="{FDD30D2C-2E49-4B3F-B6C8-5260DD805B70}" srcOrd="2" destOrd="0" presId="urn:microsoft.com/office/officeart/2018/2/layout/IconVerticalSolidList"/>
    <dgm:cxn modelId="{C6D0A7AB-153F-4F97-ABDB-76DEE3129051}" type="presParOf" srcId="{08A30545-C4D2-4F5F-89B5-3E92AAFE62F6}" destId="{AFD8DD40-E7E0-40FE-9A5A-8F8C88694CA9}" srcOrd="3" destOrd="0" presId="urn:microsoft.com/office/officeart/2018/2/layout/IconVerticalSolidList"/>
    <dgm:cxn modelId="{8CD42943-1158-40EE-A89E-F54BD10D2E5B}" type="presParOf" srcId="{C343E280-6C58-45CB-96E8-29945220241D}" destId="{7B8B7F26-FA14-4670-AFA2-993A64E38DFD}" srcOrd="3" destOrd="0" presId="urn:microsoft.com/office/officeart/2018/2/layout/IconVerticalSolidList"/>
    <dgm:cxn modelId="{9DFD54CD-72B3-499C-9AD5-45C65AEBB5A0}" type="presParOf" srcId="{C343E280-6C58-45CB-96E8-29945220241D}" destId="{65089672-B1BC-4AD0-A602-093FF95F8399}" srcOrd="4" destOrd="0" presId="urn:microsoft.com/office/officeart/2018/2/layout/IconVerticalSolidList"/>
    <dgm:cxn modelId="{A2D79D8D-DC7B-45FA-A25A-0484A5254A3E}" type="presParOf" srcId="{65089672-B1BC-4AD0-A602-093FF95F8399}" destId="{036539FE-317C-43AD-8985-CA00192117D7}" srcOrd="0" destOrd="0" presId="urn:microsoft.com/office/officeart/2018/2/layout/IconVerticalSolidList"/>
    <dgm:cxn modelId="{BE29BFBC-480A-44E9-A6C3-E4CA09A57B09}" type="presParOf" srcId="{65089672-B1BC-4AD0-A602-093FF95F8399}" destId="{A4C3FDD1-8559-4823-970A-050E9C1D9917}" srcOrd="1" destOrd="0" presId="urn:microsoft.com/office/officeart/2018/2/layout/IconVerticalSolidList"/>
    <dgm:cxn modelId="{1C33B1DD-40FC-4D37-8A6B-754098FC06B5}" type="presParOf" srcId="{65089672-B1BC-4AD0-A602-093FF95F8399}" destId="{755F29B7-65E3-46D2-AD94-CDB45A99D22E}" srcOrd="2" destOrd="0" presId="urn:microsoft.com/office/officeart/2018/2/layout/IconVerticalSolidList"/>
    <dgm:cxn modelId="{02FA7169-90F6-4049-A985-EC3A8EDDC283}" type="presParOf" srcId="{65089672-B1BC-4AD0-A602-093FF95F8399}" destId="{38C062E9-96E0-4D8F-B224-F115862FB43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1DCD58-0052-4933-BAD1-493CB30333B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929745F7-6C73-47EC-A7BE-F94327B48513}">
      <dgm:prSet/>
      <dgm:spPr/>
      <dgm:t>
        <a:bodyPr/>
        <a:lstStyle/>
        <a:p>
          <a:r>
            <a:rPr lang="en-GB"/>
            <a:t>Class Discussion </a:t>
          </a:r>
          <a:endParaRPr lang="en-US"/>
        </a:p>
      </dgm:t>
    </dgm:pt>
    <dgm:pt modelId="{15178A97-E4AC-4B46-A2BD-9D6D39F997D3}" type="parTrans" cxnId="{2AF955D3-23D1-4BFE-9312-2EFD85D34573}">
      <dgm:prSet/>
      <dgm:spPr/>
      <dgm:t>
        <a:bodyPr/>
        <a:lstStyle/>
        <a:p>
          <a:endParaRPr lang="en-US"/>
        </a:p>
      </dgm:t>
    </dgm:pt>
    <dgm:pt modelId="{24F6506C-FDEC-486F-B568-176163127AD4}" type="sibTrans" cxnId="{2AF955D3-23D1-4BFE-9312-2EFD85D34573}">
      <dgm:prSet/>
      <dgm:spPr/>
      <dgm:t>
        <a:bodyPr/>
        <a:lstStyle/>
        <a:p>
          <a:endParaRPr lang="en-US"/>
        </a:p>
      </dgm:t>
    </dgm:pt>
    <dgm:pt modelId="{6A96060A-9DEA-4600-9240-ACE79E158CD6}">
      <dgm:prSet/>
      <dgm:spPr/>
      <dgm:t>
        <a:bodyPr/>
        <a:lstStyle/>
        <a:p>
          <a:r>
            <a:rPr lang="en-GB"/>
            <a:t>What is An Organisation ?</a:t>
          </a:r>
          <a:endParaRPr lang="en-US"/>
        </a:p>
      </dgm:t>
    </dgm:pt>
    <dgm:pt modelId="{A9F4F537-215C-4692-81D4-A123D449412D}" type="parTrans" cxnId="{DFF3E323-B711-4D69-AB44-30E48FC45061}">
      <dgm:prSet/>
      <dgm:spPr/>
      <dgm:t>
        <a:bodyPr/>
        <a:lstStyle/>
        <a:p>
          <a:endParaRPr lang="en-US"/>
        </a:p>
      </dgm:t>
    </dgm:pt>
    <dgm:pt modelId="{F6C8CE9B-6715-4497-8783-5DDD5CD3C131}" type="sibTrans" cxnId="{DFF3E323-B711-4D69-AB44-30E48FC45061}">
      <dgm:prSet/>
      <dgm:spPr/>
      <dgm:t>
        <a:bodyPr/>
        <a:lstStyle/>
        <a:p>
          <a:endParaRPr lang="en-US"/>
        </a:p>
      </dgm:t>
    </dgm:pt>
    <dgm:pt modelId="{B50D39BF-84C0-48EA-926F-FB24EF755024}" type="pres">
      <dgm:prSet presAssocID="{EE1DCD58-0052-4933-BAD1-493CB30333B3}" presName="linear" presStyleCnt="0">
        <dgm:presLayoutVars>
          <dgm:dir/>
          <dgm:animLvl val="lvl"/>
          <dgm:resizeHandles val="exact"/>
        </dgm:presLayoutVars>
      </dgm:prSet>
      <dgm:spPr/>
    </dgm:pt>
    <dgm:pt modelId="{77BD8683-6950-4562-9929-5ADA7F235AD6}" type="pres">
      <dgm:prSet presAssocID="{929745F7-6C73-47EC-A7BE-F94327B48513}" presName="parentLin" presStyleCnt="0"/>
      <dgm:spPr/>
    </dgm:pt>
    <dgm:pt modelId="{1328F02B-AF8C-4CCC-8DE0-A7EE4F4240E3}" type="pres">
      <dgm:prSet presAssocID="{929745F7-6C73-47EC-A7BE-F94327B48513}" presName="parentLeftMargin" presStyleLbl="node1" presStyleIdx="0" presStyleCnt="2"/>
      <dgm:spPr/>
    </dgm:pt>
    <dgm:pt modelId="{867A43F9-273F-40AC-9776-26F2BB489CDA}" type="pres">
      <dgm:prSet presAssocID="{929745F7-6C73-47EC-A7BE-F94327B48513}" presName="parentText" presStyleLbl="node1" presStyleIdx="0" presStyleCnt="2">
        <dgm:presLayoutVars>
          <dgm:chMax val="0"/>
          <dgm:bulletEnabled val="1"/>
        </dgm:presLayoutVars>
      </dgm:prSet>
      <dgm:spPr/>
    </dgm:pt>
    <dgm:pt modelId="{43CD7203-172B-4CE3-9084-E8A017F0087A}" type="pres">
      <dgm:prSet presAssocID="{929745F7-6C73-47EC-A7BE-F94327B48513}" presName="negativeSpace" presStyleCnt="0"/>
      <dgm:spPr/>
    </dgm:pt>
    <dgm:pt modelId="{B1457AF3-0105-4059-9063-EA20144DB3F2}" type="pres">
      <dgm:prSet presAssocID="{929745F7-6C73-47EC-A7BE-F94327B48513}" presName="childText" presStyleLbl="conFgAcc1" presStyleIdx="0" presStyleCnt="2">
        <dgm:presLayoutVars>
          <dgm:bulletEnabled val="1"/>
        </dgm:presLayoutVars>
      </dgm:prSet>
      <dgm:spPr/>
    </dgm:pt>
    <dgm:pt modelId="{3BA739A2-AB42-4287-8348-AF535029D596}" type="pres">
      <dgm:prSet presAssocID="{24F6506C-FDEC-486F-B568-176163127AD4}" presName="spaceBetweenRectangles" presStyleCnt="0"/>
      <dgm:spPr/>
    </dgm:pt>
    <dgm:pt modelId="{DCB68B61-FD0B-4982-8C4D-E92DF2146900}" type="pres">
      <dgm:prSet presAssocID="{6A96060A-9DEA-4600-9240-ACE79E158CD6}" presName="parentLin" presStyleCnt="0"/>
      <dgm:spPr/>
    </dgm:pt>
    <dgm:pt modelId="{9D2C6BC5-BD9E-4F2E-AB90-D2CF42587C5A}" type="pres">
      <dgm:prSet presAssocID="{6A96060A-9DEA-4600-9240-ACE79E158CD6}" presName="parentLeftMargin" presStyleLbl="node1" presStyleIdx="0" presStyleCnt="2"/>
      <dgm:spPr/>
    </dgm:pt>
    <dgm:pt modelId="{9FB3D58D-64E2-4BA8-8537-9B75855212CE}" type="pres">
      <dgm:prSet presAssocID="{6A96060A-9DEA-4600-9240-ACE79E158CD6}" presName="parentText" presStyleLbl="node1" presStyleIdx="1" presStyleCnt="2">
        <dgm:presLayoutVars>
          <dgm:chMax val="0"/>
          <dgm:bulletEnabled val="1"/>
        </dgm:presLayoutVars>
      </dgm:prSet>
      <dgm:spPr/>
    </dgm:pt>
    <dgm:pt modelId="{6A81A01D-D7F6-4799-85C8-BF71FE67A257}" type="pres">
      <dgm:prSet presAssocID="{6A96060A-9DEA-4600-9240-ACE79E158CD6}" presName="negativeSpace" presStyleCnt="0"/>
      <dgm:spPr/>
    </dgm:pt>
    <dgm:pt modelId="{09CC5510-3027-4EF4-B103-5AAAD161D45C}" type="pres">
      <dgm:prSet presAssocID="{6A96060A-9DEA-4600-9240-ACE79E158CD6}" presName="childText" presStyleLbl="conFgAcc1" presStyleIdx="1" presStyleCnt="2">
        <dgm:presLayoutVars>
          <dgm:bulletEnabled val="1"/>
        </dgm:presLayoutVars>
      </dgm:prSet>
      <dgm:spPr/>
    </dgm:pt>
  </dgm:ptLst>
  <dgm:cxnLst>
    <dgm:cxn modelId="{E2CA290F-0B5E-4FE2-8E5B-89A971F9803B}" type="presOf" srcId="{929745F7-6C73-47EC-A7BE-F94327B48513}" destId="{867A43F9-273F-40AC-9776-26F2BB489CDA}" srcOrd="1" destOrd="0" presId="urn:microsoft.com/office/officeart/2005/8/layout/list1"/>
    <dgm:cxn modelId="{DFF3E323-B711-4D69-AB44-30E48FC45061}" srcId="{EE1DCD58-0052-4933-BAD1-493CB30333B3}" destId="{6A96060A-9DEA-4600-9240-ACE79E158CD6}" srcOrd="1" destOrd="0" parTransId="{A9F4F537-215C-4692-81D4-A123D449412D}" sibTransId="{F6C8CE9B-6715-4497-8783-5DDD5CD3C131}"/>
    <dgm:cxn modelId="{24964426-BC46-430B-9851-6DD8F19303C1}" type="presOf" srcId="{929745F7-6C73-47EC-A7BE-F94327B48513}" destId="{1328F02B-AF8C-4CCC-8DE0-A7EE4F4240E3}" srcOrd="0" destOrd="0" presId="urn:microsoft.com/office/officeart/2005/8/layout/list1"/>
    <dgm:cxn modelId="{BF68D436-DA9E-4C7B-8A7D-80C766CDD586}" type="presOf" srcId="{EE1DCD58-0052-4933-BAD1-493CB30333B3}" destId="{B50D39BF-84C0-48EA-926F-FB24EF755024}" srcOrd="0" destOrd="0" presId="urn:microsoft.com/office/officeart/2005/8/layout/list1"/>
    <dgm:cxn modelId="{A4496773-18BE-49E4-9E52-D3F77A0A28CC}" type="presOf" srcId="{6A96060A-9DEA-4600-9240-ACE79E158CD6}" destId="{9D2C6BC5-BD9E-4F2E-AB90-D2CF42587C5A}" srcOrd="0" destOrd="0" presId="urn:microsoft.com/office/officeart/2005/8/layout/list1"/>
    <dgm:cxn modelId="{0D70F6C8-3331-4083-A05A-AFCDE8E7D85E}" type="presOf" srcId="{6A96060A-9DEA-4600-9240-ACE79E158CD6}" destId="{9FB3D58D-64E2-4BA8-8537-9B75855212CE}" srcOrd="1" destOrd="0" presId="urn:microsoft.com/office/officeart/2005/8/layout/list1"/>
    <dgm:cxn modelId="{2AF955D3-23D1-4BFE-9312-2EFD85D34573}" srcId="{EE1DCD58-0052-4933-BAD1-493CB30333B3}" destId="{929745F7-6C73-47EC-A7BE-F94327B48513}" srcOrd="0" destOrd="0" parTransId="{15178A97-E4AC-4B46-A2BD-9D6D39F997D3}" sibTransId="{24F6506C-FDEC-486F-B568-176163127AD4}"/>
    <dgm:cxn modelId="{DA777969-4CA1-4D0D-AE2E-B6404BDE52A5}" type="presParOf" srcId="{B50D39BF-84C0-48EA-926F-FB24EF755024}" destId="{77BD8683-6950-4562-9929-5ADA7F235AD6}" srcOrd="0" destOrd="0" presId="urn:microsoft.com/office/officeart/2005/8/layout/list1"/>
    <dgm:cxn modelId="{63E647C5-E606-470D-8A0F-76C068B17D5C}" type="presParOf" srcId="{77BD8683-6950-4562-9929-5ADA7F235AD6}" destId="{1328F02B-AF8C-4CCC-8DE0-A7EE4F4240E3}" srcOrd="0" destOrd="0" presId="urn:microsoft.com/office/officeart/2005/8/layout/list1"/>
    <dgm:cxn modelId="{F6252E90-76AA-4D72-9C43-4C014C77F601}" type="presParOf" srcId="{77BD8683-6950-4562-9929-5ADA7F235AD6}" destId="{867A43F9-273F-40AC-9776-26F2BB489CDA}" srcOrd="1" destOrd="0" presId="urn:microsoft.com/office/officeart/2005/8/layout/list1"/>
    <dgm:cxn modelId="{C4067299-D0DF-447F-AF3D-19E88CEC2CD5}" type="presParOf" srcId="{B50D39BF-84C0-48EA-926F-FB24EF755024}" destId="{43CD7203-172B-4CE3-9084-E8A017F0087A}" srcOrd="1" destOrd="0" presId="urn:microsoft.com/office/officeart/2005/8/layout/list1"/>
    <dgm:cxn modelId="{7BA19299-4C0F-46C9-8C42-64F0D81DF861}" type="presParOf" srcId="{B50D39BF-84C0-48EA-926F-FB24EF755024}" destId="{B1457AF3-0105-4059-9063-EA20144DB3F2}" srcOrd="2" destOrd="0" presId="urn:microsoft.com/office/officeart/2005/8/layout/list1"/>
    <dgm:cxn modelId="{662A0CAA-19C7-4C36-A666-503C820BD126}" type="presParOf" srcId="{B50D39BF-84C0-48EA-926F-FB24EF755024}" destId="{3BA739A2-AB42-4287-8348-AF535029D596}" srcOrd="3" destOrd="0" presId="urn:microsoft.com/office/officeart/2005/8/layout/list1"/>
    <dgm:cxn modelId="{AB7D8E7E-2298-470E-9EC5-D024B536FAA7}" type="presParOf" srcId="{B50D39BF-84C0-48EA-926F-FB24EF755024}" destId="{DCB68B61-FD0B-4982-8C4D-E92DF2146900}" srcOrd="4" destOrd="0" presId="urn:microsoft.com/office/officeart/2005/8/layout/list1"/>
    <dgm:cxn modelId="{4BBA36C2-07AB-421C-B3C1-C29BF70843EE}" type="presParOf" srcId="{DCB68B61-FD0B-4982-8C4D-E92DF2146900}" destId="{9D2C6BC5-BD9E-4F2E-AB90-D2CF42587C5A}" srcOrd="0" destOrd="0" presId="urn:microsoft.com/office/officeart/2005/8/layout/list1"/>
    <dgm:cxn modelId="{3C4038FE-98F1-43A2-B706-137FDCAE8865}" type="presParOf" srcId="{DCB68B61-FD0B-4982-8C4D-E92DF2146900}" destId="{9FB3D58D-64E2-4BA8-8537-9B75855212CE}" srcOrd="1" destOrd="0" presId="urn:microsoft.com/office/officeart/2005/8/layout/list1"/>
    <dgm:cxn modelId="{4F1FBADB-D9CF-4435-A7D8-B1F73EC28C68}" type="presParOf" srcId="{B50D39BF-84C0-48EA-926F-FB24EF755024}" destId="{6A81A01D-D7F6-4799-85C8-BF71FE67A257}" srcOrd="5" destOrd="0" presId="urn:microsoft.com/office/officeart/2005/8/layout/list1"/>
    <dgm:cxn modelId="{DA2E885F-F879-47D8-81FB-36336CE12AB6}" type="presParOf" srcId="{B50D39BF-84C0-48EA-926F-FB24EF755024}" destId="{09CC5510-3027-4EF4-B103-5AAAD161D45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088B73-A55B-432B-AD9B-53B195A65A75}"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6DAB8454-054F-4B94-A93A-798004350B8A}">
      <dgm:prSet/>
      <dgm:spPr/>
      <dgm:t>
        <a:bodyPr/>
        <a:lstStyle/>
        <a:p>
          <a:r>
            <a:rPr lang="en-GB"/>
            <a:t>The purpose of structure is the division of work among members of the organisation and the co-ordination of their activities so they are directed towards the goals and objectives of the organisation. Structure makes possible the application of the process of management and creates a framework of order and command through which the activities of the organisation can be planned, organised, directed and controlled. The structure defines tasks and responsibilities, work roles and relationships, and channels of communication.</a:t>
          </a:r>
          <a:endParaRPr lang="en-US"/>
        </a:p>
      </dgm:t>
    </dgm:pt>
    <dgm:pt modelId="{54A69905-6EC1-4281-BAC4-6F402D87289F}" type="parTrans" cxnId="{94BEC36B-E888-4468-A88F-1DDC022AE317}">
      <dgm:prSet/>
      <dgm:spPr/>
      <dgm:t>
        <a:bodyPr/>
        <a:lstStyle/>
        <a:p>
          <a:endParaRPr lang="en-US"/>
        </a:p>
      </dgm:t>
    </dgm:pt>
    <dgm:pt modelId="{A9A7EB08-68BC-4349-9023-ECA6F2F8612D}" type="sibTrans" cxnId="{94BEC36B-E888-4468-A88F-1DDC022AE317}">
      <dgm:prSet/>
      <dgm:spPr/>
      <dgm:t>
        <a:bodyPr/>
        <a:lstStyle/>
        <a:p>
          <a:endParaRPr lang="en-US"/>
        </a:p>
      </dgm:t>
    </dgm:pt>
    <dgm:pt modelId="{1DEEEED3-5C4B-42B9-A82B-A8B9BA07D3BB}">
      <dgm:prSet/>
      <dgm:spPr/>
      <dgm:t>
        <a:bodyPr/>
        <a:lstStyle/>
        <a:p>
          <a:r>
            <a:rPr lang="en-GB"/>
            <a:t>Underlying the effective management of people is the requirement for a clear understanding of the nature of the business in which the organisation is engaged. If the organisation is to be successful then its structure must be related to its objectives and to its strategy. Structure must be designed to be appropriate to environmental influences, the continued development of the business and the management of opportunities and risks (Mullins, 2016. p,395)</a:t>
          </a:r>
          <a:endParaRPr lang="en-US"/>
        </a:p>
      </dgm:t>
    </dgm:pt>
    <dgm:pt modelId="{77D4A4F2-0AEB-4B21-B2C5-FC4393DC07BF}" type="parTrans" cxnId="{3C54432B-7F57-403E-BE5E-A427C9104D41}">
      <dgm:prSet/>
      <dgm:spPr/>
      <dgm:t>
        <a:bodyPr/>
        <a:lstStyle/>
        <a:p>
          <a:endParaRPr lang="en-US"/>
        </a:p>
      </dgm:t>
    </dgm:pt>
    <dgm:pt modelId="{AF5AEC80-0018-417C-AF2B-A377547FE30B}" type="sibTrans" cxnId="{3C54432B-7F57-403E-BE5E-A427C9104D41}">
      <dgm:prSet/>
      <dgm:spPr/>
      <dgm:t>
        <a:bodyPr/>
        <a:lstStyle/>
        <a:p>
          <a:endParaRPr lang="en-US"/>
        </a:p>
      </dgm:t>
    </dgm:pt>
    <dgm:pt modelId="{79F098D9-D483-4C87-B82B-20CA6CFA4EF3}" type="pres">
      <dgm:prSet presAssocID="{B8088B73-A55B-432B-AD9B-53B195A65A75}" presName="Name0" presStyleCnt="0">
        <dgm:presLayoutVars>
          <dgm:dir/>
          <dgm:animLvl val="lvl"/>
          <dgm:resizeHandles val="exact"/>
        </dgm:presLayoutVars>
      </dgm:prSet>
      <dgm:spPr/>
    </dgm:pt>
    <dgm:pt modelId="{F2D192E4-A256-499D-AB3A-22450F8C00AE}" type="pres">
      <dgm:prSet presAssocID="{1DEEEED3-5C4B-42B9-A82B-A8B9BA07D3BB}" presName="boxAndChildren" presStyleCnt="0"/>
      <dgm:spPr/>
    </dgm:pt>
    <dgm:pt modelId="{DFDA7353-252C-4A09-BEAB-7AC1C2951400}" type="pres">
      <dgm:prSet presAssocID="{1DEEEED3-5C4B-42B9-A82B-A8B9BA07D3BB}" presName="parentTextBox" presStyleLbl="node1" presStyleIdx="0" presStyleCnt="2"/>
      <dgm:spPr/>
    </dgm:pt>
    <dgm:pt modelId="{6ECFF7BF-41AE-4DD0-958A-6D031FE0D8C9}" type="pres">
      <dgm:prSet presAssocID="{A9A7EB08-68BC-4349-9023-ECA6F2F8612D}" presName="sp" presStyleCnt="0"/>
      <dgm:spPr/>
    </dgm:pt>
    <dgm:pt modelId="{04055ADF-F067-4041-92FC-4E55FBFBDD0D}" type="pres">
      <dgm:prSet presAssocID="{6DAB8454-054F-4B94-A93A-798004350B8A}" presName="arrowAndChildren" presStyleCnt="0"/>
      <dgm:spPr/>
    </dgm:pt>
    <dgm:pt modelId="{372EF279-6693-4F2A-B92B-9CF97397B171}" type="pres">
      <dgm:prSet presAssocID="{6DAB8454-054F-4B94-A93A-798004350B8A}" presName="parentTextArrow" presStyleLbl="node1" presStyleIdx="1" presStyleCnt="2"/>
      <dgm:spPr/>
    </dgm:pt>
  </dgm:ptLst>
  <dgm:cxnLst>
    <dgm:cxn modelId="{9064002B-55D3-4B1A-82B0-933812DA6BC5}" type="presOf" srcId="{6DAB8454-054F-4B94-A93A-798004350B8A}" destId="{372EF279-6693-4F2A-B92B-9CF97397B171}" srcOrd="0" destOrd="0" presId="urn:microsoft.com/office/officeart/2005/8/layout/process4"/>
    <dgm:cxn modelId="{3C54432B-7F57-403E-BE5E-A427C9104D41}" srcId="{B8088B73-A55B-432B-AD9B-53B195A65A75}" destId="{1DEEEED3-5C4B-42B9-A82B-A8B9BA07D3BB}" srcOrd="1" destOrd="0" parTransId="{77D4A4F2-0AEB-4B21-B2C5-FC4393DC07BF}" sibTransId="{AF5AEC80-0018-417C-AF2B-A377547FE30B}"/>
    <dgm:cxn modelId="{94BEC36B-E888-4468-A88F-1DDC022AE317}" srcId="{B8088B73-A55B-432B-AD9B-53B195A65A75}" destId="{6DAB8454-054F-4B94-A93A-798004350B8A}" srcOrd="0" destOrd="0" parTransId="{54A69905-6EC1-4281-BAC4-6F402D87289F}" sibTransId="{A9A7EB08-68BC-4349-9023-ECA6F2F8612D}"/>
    <dgm:cxn modelId="{93780388-C7F5-4C6E-B82E-76119272A608}" type="presOf" srcId="{B8088B73-A55B-432B-AD9B-53B195A65A75}" destId="{79F098D9-D483-4C87-B82B-20CA6CFA4EF3}" srcOrd="0" destOrd="0" presId="urn:microsoft.com/office/officeart/2005/8/layout/process4"/>
    <dgm:cxn modelId="{D99620AB-586C-4C93-B3A1-5BDCA5EADE76}" type="presOf" srcId="{1DEEEED3-5C4B-42B9-A82B-A8B9BA07D3BB}" destId="{DFDA7353-252C-4A09-BEAB-7AC1C2951400}" srcOrd="0" destOrd="0" presId="urn:microsoft.com/office/officeart/2005/8/layout/process4"/>
    <dgm:cxn modelId="{A1CA50B6-F5B1-4A98-A6E4-AB670113F04B}" type="presParOf" srcId="{79F098D9-D483-4C87-B82B-20CA6CFA4EF3}" destId="{F2D192E4-A256-499D-AB3A-22450F8C00AE}" srcOrd="0" destOrd="0" presId="urn:microsoft.com/office/officeart/2005/8/layout/process4"/>
    <dgm:cxn modelId="{922327B5-9E0E-426C-893F-EEE5BFF06208}" type="presParOf" srcId="{F2D192E4-A256-499D-AB3A-22450F8C00AE}" destId="{DFDA7353-252C-4A09-BEAB-7AC1C2951400}" srcOrd="0" destOrd="0" presId="urn:microsoft.com/office/officeart/2005/8/layout/process4"/>
    <dgm:cxn modelId="{2C71B2CC-0140-4E24-AA1D-863C4779C3E5}" type="presParOf" srcId="{79F098D9-D483-4C87-B82B-20CA6CFA4EF3}" destId="{6ECFF7BF-41AE-4DD0-958A-6D031FE0D8C9}" srcOrd="1" destOrd="0" presId="urn:microsoft.com/office/officeart/2005/8/layout/process4"/>
    <dgm:cxn modelId="{1C1B8D9E-B6E0-489B-9C0B-321050DDAE3D}" type="presParOf" srcId="{79F098D9-D483-4C87-B82B-20CA6CFA4EF3}" destId="{04055ADF-F067-4041-92FC-4E55FBFBDD0D}" srcOrd="2" destOrd="0" presId="urn:microsoft.com/office/officeart/2005/8/layout/process4"/>
    <dgm:cxn modelId="{46E75C2D-8B09-49EA-BB3D-A26858DFF1B8}" type="presParOf" srcId="{04055ADF-F067-4041-92FC-4E55FBFBDD0D}" destId="{372EF279-6693-4F2A-B92B-9CF97397B17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300CA-ADD9-4EFA-A7EA-5189D55A418C}">
      <dsp:nvSpPr>
        <dsp:cNvPr id="0" name=""/>
        <dsp:cNvSpPr/>
      </dsp:nvSpPr>
      <dsp:spPr>
        <a:xfrm>
          <a:off x="0" y="566"/>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EEF12-EE11-40BD-AFAF-DF3F94B8A543}">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0D91A0-C348-429E-BD1F-A0534908BAA8}">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GB" sz="2500" kern="1200"/>
            <a:t>At the end of this session, students will be able to ;</a:t>
          </a:r>
          <a:endParaRPr lang="en-US" sz="2500" kern="1200"/>
        </a:p>
      </dsp:txBody>
      <dsp:txXfrm>
        <a:off x="1529865" y="566"/>
        <a:ext cx="4383571" cy="1324558"/>
      </dsp:txXfrm>
    </dsp:sp>
    <dsp:sp modelId="{DA422E78-9F6B-462F-AB9E-C45CFDC5BE34}">
      <dsp:nvSpPr>
        <dsp:cNvPr id="0" name=""/>
        <dsp:cNvSpPr/>
      </dsp:nvSpPr>
      <dsp:spPr>
        <a:xfrm>
          <a:off x="0" y="1656264"/>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ADC87-0478-4F68-86D0-292A6F05EB24}">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D8DD40-E7E0-40FE-9A5A-8F8C88694CA9}">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GB" sz="2500" kern="1200"/>
            <a:t>1-Describe the Basic structure of An organisation.</a:t>
          </a:r>
          <a:endParaRPr lang="en-US" sz="2500" kern="1200"/>
        </a:p>
      </dsp:txBody>
      <dsp:txXfrm>
        <a:off x="1529865" y="1656264"/>
        <a:ext cx="4383571" cy="1324558"/>
      </dsp:txXfrm>
    </dsp:sp>
    <dsp:sp modelId="{036539FE-317C-43AD-8985-CA00192117D7}">
      <dsp:nvSpPr>
        <dsp:cNvPr id="0" name=""/>
        <dsp:cNvSpPr/>
      </dsp:nvSpPr>
      <dsp:spPr>
        <a:xfrm>
          <a:off x="0" y="3311963"/>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3FDD1-8559-4823-970A-050E9C1D9917}">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C062E9-96E0-4D8F-B224-F115862FB432}">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GB" sz="2500" kern="1200"/>
            <a:t>2-Explain the functions Of An Organisation. </a:t>
          </a:r>
          <a:endParaRPr lang="en-US" sz="2500" kern="1200"/>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57AF3-0105-4059-9063-EA20144DB3F2}">
      <dsp:nvSpPr>
        <dsp:cNvPr id="0" name=""/>
        <dsp:cNvSpPr/>
      </dsp:nvSpPr>
      <dsp:spPr>
        <a:xfrm>
          <a:off x="0" y="951444"/>
          <a:ext cx="5913437" cy="12348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67A43F9-273F-40AC-9776-26F2BB489CDA}">
      <dsp:nvSpPr>
        <dsp:cNvPr id="0" name=""/>
        <dsp:cNvSpPr/>
      </dsp:nvSpPr>
      <dsp:spPr>
        <a:xfrm>
          <a:off x="295671" y="228203"/>
          <a:ext cx="4139405" cy="144648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2178050">
            <a:lnSpc>
              <a:spcPct val="90000"/>
            </a:lnSpc>
            <a:spcBef>
              <a:spcPct val="0"/>
            </a:spcBef>
            <a:spcAft>
              <a:spcPct val="35000"/>
            </a:spcAft>
            <a:buNone/>
          </a:pPr>
          <a:r>
            <a:rPr lang="en-GB" sz="4900" kern="1200"/>
            <a:t>Class Discussion </a:t>
          </a:r>
          <a:endParaRPr lang="en-US" sz="4900" kern="1200"/>
        </a:p>
      </dsp:txBody>
      <dsp:txXfrm>
        <a:off x="366282" y="298814"/>
        <a:ext cx="3998183" cy="1305258"/>
      </dsp:txXfrm>
    </dsp:sp>
    <dsp:sp modelId="{09CC5510-3027-4EF4-B103-5AAAD161D45C}">
      <dsp:nvSpPr>
        <dsp:cNvPr id="0" name=""/>
        <dsp:cNvSpPr/>
      </dsp:nvSpPr>
      <dsp:spPr>
        <a:xfrm>
          <a:off x="0" y="3174084"/>
          <a:ext cx="5913437" cy="1234800"/>
        </a:xfrm>
        <a:prstGeom prst="rect">
          <a:avLst/>
        </a:prstGeom>
        <a:solidFill>
          <a:schemeClr val="lt1">
            <a:alpha val="90000"/>
            <a:hueOff val="0"/>
            <a:satOff val="0"/>
            <a:lumOff val="0"/>
            <a:alphaOff val="0"/>
          </a:schemeClr>
        </a:solidFill>
        <a:ln w="9525" cap="flat" cmpd="sng" algn="ctr">
          <a:solidFill>
            <a:schemeClr val="accent2">
              <a:hueOff val="-3392975"/>
              <a:satOff val="11185"/>
              <a:lumOff val="11961"/>
              <a:alphaOff val="0"/>
            </a:schemeClr>
          </a:solidFill>
          <a:prstDash val="solid"/>
        </a:ln>
        <a:effectLst/>
      </dsp:spPr>
      <dsp:style>
        <a:lnRef idx="1">
          <a:scrgbClr r="0" g="0" b="0"/>
        </a:lnRef>
        <a:fillRef idx="1">
          <a:scrgbClr r="0" g="0" b="0"/>
        </a:fillRef>
        <a:effectRef idx="0">
          <a:scrgbClr r="0" g="0" b="0"/>
        </a:effectRef>
        <a:fontRef idx="minor"/>
      </dsp:style>
    </dsp:sp>
    <dsp:sp modelId="{9FB3D58D-64E2-4BA8-8537-9B75855212CE}">
      <dsp:nvSpPr>
        <dsp:cNvPr id="0" name=""/>
        <dsp:cNvSpPr/>
      </dsp:nvSpPr>
      <dsp:spPr>
        <a:xfrm>
          <a:off x="295671" y="2450844"/>
          <a:ext cx="4139405" cy="144648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2178050">
            <a:lnSpc>
              <a:spcPct val="90000"/>
            </a:lnSpc>
            <a:spcBef>
              <a:spcPct val="0"/>
            </a:spcBef>
            <a:spcAft>
              <a:spcPct val="35000"/>
            </a:spcAft>
            <a:buNone/>
          </a:pPr>
          <a:r>
            <a:rPr lang="en-GB" sz="4900" kern="1200"/>
            <a:t>What is An Organisation ?</a:t>
          </a:r>
          <a:endParaRPr lang="en-US" sz="4900" kern="1200"/>
        </a:p>
      </dsp:txBody>
      <dsp:txXfrm>
        <a:off x="366282" y="2521455"/>
        <a:ext cx="3998183" cy="13052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A7353-252C-4A09-BEAB-7AC1C2951400}">
      <dsp:nvSpPr>
        <dsp:cNvPr id="0" name=""/>
        <dsp:cNvSpPr/>
      </dsp:nvSpPr>
      <dsp:spPr>
        <a:xfrm>
          <a:off x="0" y="2798728"/>
          <a:ext cx="5913437" cy="1836268"/>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Underlying the effective management of people is the requirement for a clear understanding of the nature of the business in which the organisation is engaged. If the organisation is to be successful then its structure must be related to its objectives and to its strategy. Structure must be designed to be appropriate to environmental influences, the continued development of the business and the management of opportunities and risks (Mullins, 2016. p,395)</a:t>
          </a:r>
          <a:endParaRPr lang="en-US" sz="1500" kern="1200"/>
        </a:p>
      </dsp:txBody>
      <dsp:txXfrm>
        <a:off x="0" y="2798728"/>
        <a:ext cx="5913437" cy="1836268"/>
      </dsp:txXfrm>
    </dsp:sp>
    <dsp:sp modelId="{372EF279-6693-4F2A-B92B-9CF97397B171}">
      <dsp:nvSpPr>
        <dsp:cNvPr id="0" name=""/>
        <dsp:cNvSpPr/>
      </dsp:nvSpPr>
      <dsp:spPr>
        <a:xfrm rot="10800000">
          <a:off x="0" y="2090"/>
          <a:ext cx="5913437" cy="2824181"/>
        </a:xfrm>
        <a:prstGeom prst="upArrowCallou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The purpose of structure is the division of work among members of the organisation and the co-ordination of their activities so they are directed towards the goals and objectives of the organisation. Structure makes possible the application of the process of management and creates a framework of order and command through which the activities of the organisation can be planned, organised, directed and controlled. The structure defines tasks and responsibilities, work roles and relationships, and channels of communication.</a:t>
          </a:r>
          <a:endParaRPr lang="en-US" sz="1500" kern="1200"/>
        </a:p>
      </dsp:txBody>
      <dsp:txXfrm rot="10800000">
        <a:off x="0" y="2090"/>
        <a:ext cx="5913437" cy="18350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F3437-349B-4EBB-884B-F4C9DA089E93}" type="datetimeFigureOut">
              <a:rPr lang="en-GB" smtClean="0"/>
              <a:t>12/01/2021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CB241-D4AD-4667-A3C7-07445DA9A401}" type="slidenum">
              <a:rPr lang="en-GB" smtClean="0"/>
              <a:t>‹#›</a:t>
            </a:fld>
            <a:endParaRPr lang="en-GB"/>
          </a:p>
        </p:txBody>
      </p:sp>
    </p:spTree>
    <p:extLst>
      <p:ext uri="{BB962C8B-B14F-4D97-AF65-F5344CB8AC3E}">
        <p14:creationId xmlns:p14="http://schemas.microsoft.com/office/powerpoint/2010/main" val="940916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3F8A7D-4E37-4F75-A177-1AB5B08AFB70}" type="datetime1">
              <a:rPr lang="en-US" smtClean="0"/>
              <a:t>1/12/2021</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Created by;  Oluwafemi Esan.</a:t>
            </a:r>
          </a:p>
        </p:txBody>
      </p:sp>
      <p:sp>
        <p:nvSpPr>
          <p:cNvPr id="6" name="Slide Number Placeholder 5"/>
          <p:cNvSpPr>
            <a:spLocks noGrp="1"/>
          </p:cNvSpPr>
          <p:nvPr>
            <p:ph type="sldNum" sz="quarter" idx="12"/>
          </p:nvPr>
        </p:nvSpPr>
        <p:spPr>
          <a:xfrm>
            <a:off x="1437664" y="798973"/>
            <a:ext cx="811019" cy="503578"/>
          </a:xfrm>
        </p:spPr>
        <p:txBody>
          <a:bodyPr/>
          <a:lstStyle/>
          <a:p>
            <a:fld id="{83713A51-8ABD-47AA-AFFA-351B6F71BC0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905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03C0D-7C94-49AE-AA3D-45D222DF96AD}" type="datetime1">
              <a:rPr lang="en-US" smtClean="0"/>
              <a:t>1/12/2021</a:t>
            </a:fld>
            <a:endParaRPr lang="en-US"/>
          </a:p>
        </p:txBody>
      </p:sp>
      <p:sp>
        <p:nvSpPr>
          <p:cNvPr id="5" name="Footer Placeholder 4"/>
          <p:cNvSpPr>
            <a:spLocks noGrp="1"/>
          </p:cNvSpPr>
          <p:nvPr>
            <p:ph type="ftr" sz="quarter" idx="11"/>
          </p:nvPr>
        </p:nvSpPr>
        <p:spPr/>
        <p:txBody>
          <a:bodyPr/>
          <a:lstStyle/>
          <a:p>
            <a:r>
              <a:rPr lang="en-US"/>
              <a:t>Created by;  Oluwafemi Esan.</a:t>
            </a:r>
          </a:p>
        </p:txBody>
      </p:sp>
      <p:sp>
        <p:nvSpPr>
          <p:cNvPr id="6" name="Slide Number Placeholder 5"/>
          <p:cNvSpPr>
            <a:spLocks noGrp="1"/>
          </p:cNvSpPr>
          <p:nvPr>
            <p:ph type="sldNum" sz="quarter" idx="12"/>
          </p:nvPr>
        </p:nvSpPr>
        <p:spPr/>
        <p:txBody>
          <a:bodyPr/>
          <a:lstStyle/>
          <a:p>
            <a:fld id="{83713A51-8ABD-47AA-AFFA-351B6F71BC0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974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FE351-140B-4967-9D74-FE981AC93E35}" type="datetime1">
              <a:rPr lang="en-US" smtClean="0"/>
              <a:t>1/12/2021</a:t>
            </a:fld>
            <a:endParaRPr lang="en-US"/>
          </a:p>
        </p:txBody>
      </p:sp>
      <p:sp>
        <p:nvSpPr>
          <p:cNvPr id="5" name="Footer Placeholder 4"/>
          <p:cNvSpPr>
            <a:spLocks noGrp="1"/>
          </p:cNvSpPr>
          <p:nvPr>
            <p:ph type="ftr" sz="quarter" idx="11"/>
          </p:nvPr>
        </p:nvSpPr>
        <p:spPr/>
        <p:txBody>
          <a:bodyPr/>
          <a:lstStyle/>
          <a:p>
            <a:r>
              <a:rPr lang="en-US"/>
              <a:t>Created by;  Oluwafemi Esan.</a:t>
            </a:r>
          </a:p>
        </p:txBody>
      </p:sp>
      <p:sp>
        <p:nvSpPr>
          <p:cNvPr id="6" name="Slide Number Placeholder 5"/>
          <p:cNvSpPr>
            <a:spLocks noGrp="1"/>
          </p:cNvSpPr>
          <p:nvPr>
            <p:ph type="sldNum" sz="quarter" idx="12"/>
          </p:nvPr>
        </p:nvSpPr>
        <p:spPr/>
        <p:txBody>
          <a:bodyPr/>
          <a:lstStyle/>
          <a:p>
            <a:fld id="{83713A51-8ABD-47AA-AFFA-351B6F71BC0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098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E4B4E-4E7C-410E-81B2-DC84BFD20F56}" type="datetime1">
              <a:rPr lang="en-US" smtClean="0"/>
              <a:t>1/12/2021</a:t>
            </a:fld>
            <a:endParaRPr lang="en-US"/>
          </a:p>
        </p:txBody>
      </p:sp>
      <p:sp>
        <p:nvSpPr>
          <p:cNvPr id="5" name="Footer Placeholder 4"/>
          <p:cNvSpPr>
            <a:spLocks noGrp="1"/>
          </p:cNvSpPr>
          <p:nvPr>
            <p:ph type="ftr" sz="quarter" idx="11"/>
          </p:nvPr>
        </p:nvSpPr>
        <p:spPr/>
        <p:txBody>
          <a:bodyPr/>
          <a:lstStyle/>
          <a:p>
            <a:r>
              <a:rPr lang="en-US"/>
              <a:t>Created by;  Oluwafemi Esan.</a:t>
            </a:r>
          </a:p>
        </p:txBody>
      </p:sp>
      <p:sp>
        <p:nvSpPr>
          <p:cNvPr id="6" name="Slide Number Placeholder 5"/>
          <p:cNvSpPr>
            <a:spLocks noGrp="1"/>
          </p:cNvSpPr>
          <p:nvPr>
            <p:ph type="sldNum" sz="quarter" idx="12"/>
          </p:nvPr>
        </p:nvSpPr>
        <p:spPr/>
        <p:txBody>
          <a:bodyPr/>
          <a:lstStyle/>
          <a:p>
            <a:fld id="{83713A51-8ABD-47AA-AFFA-351B6F71BC0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297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45B02-88DB-456F-8953-3A48585BDDBE}" type="datetime1">
              <a:rPr lang="en-US" smtClean="0"/>
              <a:t>1/12/2021</a:t>
            </a:fld>
            <a:endParaRPr lang="en-US"/>
          </a:p>
        </p:txBody>
      </p:sp>
      <p:sp>
        <p:nvSpPr>
          <p:cNvPr id="5" name="Footer Placeholder 4"/>
          <p:cNvSpPr>
            <a:spLocks noGrp="1"/>
          </p:cNvSpPr>
          <p:nvPr>
            <p:ph type="ftr" sz="quarter" idx="11"/>
          </p:nvPr>
        </p:nvSpPr>
        <p:spPr/>
        <p:txBody>
          <a:bodyPr/>
          <a:lstStyle/>
          <a:p>
            <a:r>
              <a:rPr lang="en-US"/>
              <a:t>Created by;  Oluwafemi Esan.</a:t>
            </a:r>
          </a:p>
        </p:txBody>
      </p:sp>
      <p:sp>
        <p:nvSpPr>
          <p:cNvPr id="6" name="Slide Number Placeholder 5"/>
          <p:cNvSpPr>
            <a:spLocks noGrp="1"/>
          </p:cNvSpPr>
          <p:nvPr>
            <p:ph type="sldNum" sz="quarter" idx="12"/>
          </p:nvPr>
        </p:nvSpPr>
        <p:spPr/>
        <p:txBody>
          <a:bodyPr/>
          <a:lstStyle/>
          <a:p>
            <a:fld id="{83713A51-8ABD-47AA-AFFA-351B6F71BC0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477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0101B-4D5A-4786-9517-0B3C05CE7297}" type="datetime1">
              <a:rPr lang="en-US" smtClean="0"/>
              <a:t>1/12/2021</a:t>
            </a:fld>
            <a:endParaRPr lang="en-US"/>
          </a:p>
        </p:txBody>
      </p:sp>
      <p:sp>
        <p:nvSpPr>
          <p:cNvPr id="6" name="Footer Placeholder 5"/>
          <p:cNvSpPr>
            <a:spLocks noGrp="1"/>
          </p:cNvSpPr>
          <p:nvPr>
            <p:ph type="ftr" sz="quarter" idx="11"/>
          </p:nvPr>
        </p:nvSpPr>
        <p:spPr/>
        <p:txBody>
          <a:bodyPr/>
          <a:lstStyle/>
          <a:p>
            <a:r>
              <a:rPr lang="en-US"/>
              <a:t>Created by;  Oluwafemi Esan.</a:t>
            </a:r>
          </a:p>
        </p:txBody>
      </p:sp>
      <p:sp>
        <p:nvSpPr>
          <p:cNvPr id="7" name="Slide Number Placeholder 6"/>
          <p:cNvSpPr>
            <a:spLocks noGrp="1"/>
          </p:cNvSpPr>
          <p:nvPr>
            <p:ph type="sldNum" sz="quarter" idx="12"/>
          </p:nvPr>
        </p:nvSpPr>
        <p:spPr/>
        <p:txBody>
          <a:bodyPr/>
          <a:lstStyle/>
          <a:p>
            <a:fld id="{83713A51-8ABD-47AA-AFFA-351B6F71BC0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032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9D026-39D4-4450-80D4-4C1F76C9AB7C}" type="datetime1">
              <a:rPr lang="en-US" smtClean="0"/>
              <a:t>1/12/2021</a:t>
            </a:fld>
            <a:endParaRPr lang="en-US"/>
          </a:p>
        </p:txBody>
      </p:sp>
      <p:sp>
        <p:nvSpPr>
          <p:cNvPr id="8" name="Footer Placeholder 7"/>
          <p:cNvSpPr>
            <a:spLocks noGrp="1"/>
          </p:cNvSpPr>
          <p:nvPr>
            <p:ph type="ftr" sz="quarter" idx="11"/>
          </p:nvPr>
        </p:nvSpPr>
        <p:spPr/>
        <p:txBody>
          <a:bodyPr/>
          <a:lstStyle/>
          <a:p>
            <a:r>
              <a:rPr lang="en-US"/>
              <a:t>Created by;  Oluwafemi Esan.</a:t>
            </a:r>
          </a:p>
        </p:txBody>
      </p:sp>
      <p:sp>
        <p:nvSpPr>
          <p:cNvPr id="9" name="Slide Number Placeholder 8"/>
          <p:cNvSpPr>
            <a:spLocks noGrp="1"/>
          </p:cNvSpPr>
          <p:nvPr>
            <p:ph type="sldNum" sz="quarter" idx="12"/>
          </p:nvPr>
        </p:nvSpPr>
        <p:spPr/>
        <p:txBody>
          <a:bodyPr/>
          <a:lstStyle/>
          <a:p>
            <a:fld id="{83713A51-8ABD-47AA-AFFA-351B6F71BC0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57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931C4-8A85-401A-AD83-351DE77A34F6}" type="datetime1">
              <a:rPr lang="en-US" smtClean="0"/>
              <a:t>1/12/2021</a:t>
            </a:fld>
            <a:endParaRPr lang="en-US"/>
          </a:p>
        </p:txBody>
      </p:sp>
      <p:sp>
        <p:nvSpPr>
          <p:cNvPr id="4" name="Footer Placeholder 3"/>
          <p:cNvSpPr>
            <a:spLocks noGrp="1"/>
          </p:cNvSpPr>
          <p:nvPr>
            <p:ph type="ftr" sz="quarter" idx="11"/>
          </p:nvPr>
        </p:nvSpPr>
        <p:spPr/>
        <p:txBody>
          <a:bodyPr/>
          <a:lstStyle/>
          <a:p>
            <a:r>
              <a:rPr lang="en-US"/>
              <a:t>Created by;  Oluwafemi Esan.</a:t>
            </a:r>
          </a:p>
        </p:txBody>
      </p:sp>
      <p:sp>
        <p:nvSpPr>
          <p:cNvPr id="5" name="Slide Number Placeholder 4"/>
          <p:cNvSpPr>
            <a:spLocks noGrp="1"/>
          </p:cNvSpPr>
          <p:nvPr>
            <p:ph type="sldNum" sz="quarter" idx="12"/>
          </p:nvPr>
        </p:nvSpPr>
        <p:spPr/>
        <p:txBody>
          <a:bodyPr/>
          <a:lstStyle/>
          <a:p>
            <a:fld id="{83713A51-8ABD-47AA-AFFA-351B6F71BC0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819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6621D-F6B2-408E-A4F8-F77B8A721304}" type="datetime1">
              <a:rPr lang="en-US" smtClean="0"/>
              <a:t>1/12/2021</a:t>
            </a:fld>
            <a:endParaRPr lang="en-US"/>
          </a:p>
        </p:txBody>
      </p:sp>
      <p:sp>
        <p:nvSpPr>
          <p:cNvPr id="3" name="Footer Placeholder 2"/>
          <p:cNvSpPr>
            <a:spLocks noGrp="1"/>
          </p:cNvSpPr>
          <p:nvPr>
            <p:ph type="ftr" sz="quarter" idx="11"/>
          </p:nvPr>
        </p:nvSpPr>
        <p:spPr/>
        <p:txBody>
          <a:bodyPr/>
          <a:lstStyle/>
          <a:p>
            <a:r>
              <a:rPr lang="en-US"/>
              <a:t>Created by;  Oluwafemi Esan.</a:t>
            </a:r>
          </a:p>
        </p:txBody>
      </p:sp>
      <p:sp>
        <p:nvSpPr>
          <p:cNvPr id="4" name="Slide Number Placeholder 3"/>
          <p:cNvSpPr>
            <a:spLocks noGrp="1"/>
          </p:cNvSpPr>
          <p:nvPr>
            <p:ph type="sldNum" sz="quarter" idx="12"/>
          </p:nvPr>
        </p:nvSpPr>
        <p:spPr/>
        <p:txBody>
          <a:bodyPr/>
          <a:lstStyle/>
          <a:p>
            <a:fld id="{83713A51-8ABD-47AA-AFFA-351B6F71BC06}" type="slidenum">
              <a:rPr lang="en-US" smtClean="0"/>
              <a:t>‹#›</a:t>
            </a:fld>
            <a:endParaRPr lang="en-US"/>
          </a:p>
        </p:txBody>
      </p:sp>
    </p:spTree>
    <p:extLst>
      <p:ext uri="{BB962C8B-B14F-4D97-AF65-F5344CB8AC3E}">
        <p14:creationId xmlns:p14="http://schemas.microsoft.com/office/powerpoint/2010/main" val="395298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8B5DB-A281-4E73-96CD-99742F93C436}" type="datetime1">
              <a:rPr lang="en-US" smtClean="0"/>
              <a:t>1/12/2021</a:t>
            </a:fld>
            <a:endParaRPr lang="en-US"/>
          </a:p>
        </p:txBody>
      </p:sp>
      <p:sp>
        <p:nvSpPr>
          <p:cNvPr id="6" name="Footer Placeholder 5"/>
          <p:cNvSpPr>
            <a:spLocks noGrp="1"/>
          </p:cNvSpPr>
          <p:nvPr>
            <p:ph type="ftr" sz="quarter" idx="11"/>
          </p:nvPr>
        </p:nvSpPr>
        <p:spPr/>
        <p:txBody>
          <a:bodyPr/>
          <a:lstStyle/>
          <a:p>
            <a:r>
              <a:rPr lang="en-US"/>
              <a:t>Created by;  Oluwafemi Esan.</a:t>
            </a:r>
          </a:p>
        </p:txBody>
      </p:sp>
      <p:sp>
        <p:nvSpPr>
          <p:cNvPr id="7" name="Slide Number Placeholder 6"/>
          <p:cNvSpPr>
            <a:spLocks noGrp="1"/>
          </p:cNvSpPr>
          <p:nvPr>
            <p:ph type="sldNum" sz="quarter" idx="12"/>
          </p:nvPr>
        </p:nvSpPr>
        <p:spPr/>
        <p:txBody>
          <a:bodyPr/>
          <a:lstStyle/>
          <a:p>
            <a:fld id="{83713A51-8ABD-47AA-AFFA-351B6F71BC0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122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C3D3B53-F783-4BA2-AAA9-96C0E5154F5E}" type="datetime1">
              <a:rPr lang="en-US" smtClean="0"/>
              <a:t>1/12/2021</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Created by;  Oluwafemi Esan.</a:t>
            </a:r>
          </a:p>
        </p:txBody>
      </p:sp>
      <p:sp>
        <p:nvSpPr>
          <p:cNvPr id="7" name="Slide Number Placeholder 6"/>
          <p:cNvSpPr>
            <a:spLocks noGrp="1"/>
          </p:cNvSpPr>
          <p:nvPr>
            <p:ph type="sldNum" sz="quarter" idx="12"/>
          </p:nvPr>
        </p:nvSpPr>
        <p:spPr/>
        <p:txBody>
          <a:bodyPr/>
          <a:lstStyle/>
          <a:p>
            <a:fld id="{83713A51-8ABD-47AA-AFFA-351B6F71BC0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37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5EF8AF8-A15B-4C95-922B-097733161E47}" type="datetime1">
              <a:rPr lang="en-US" smtClean="0"/>
              <a:t>1/12/2021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Oluwafemi Esan.</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3713A51-8ABD-47AA-AFFA-351B6F71BC0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467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550F1-C823-437A-85C0-1451D4C3C6C4}"/>
              </a:ext>
            </a:extLst>
          </p:cNvPr>
          <p:cNvSpPr>
            <a:spLocks noGrp="1"/>
          </p:cNvSpPr>
          <p:nvPr>
            <p:ph type="ctrTitle"/>
          </p:nvPr>
        </p:nvSpPr>
        <p:spPr>
          <a:xfrm>
            <a:off x="5078896" y="643467"/>
            <a:ext cx="5975956" cy="4127545"/>
          </a:xfrm>
        </p:spPr>
        <p:txBody>
          <a:bodyPr anchor="ctr">
            <a:normAutofit/>
          </a:bodyPr>
          <a:lstStyle/>
          <a:p>
            <a:r>
              <a:rPr lang="en-GB" sz="4800"/>
              <a:t>Work related learning</a:t>
            </a:r>
            <a:endParaRPr lang="en-US" sz="4800"/>
          </a:p>
        </p:txBody>
      </p:sp>
      <p:sp>
        <p:nvSpPr>
          <p:cNvPr id="11" name="Rectangle 10">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C43BFEA-57E8-4E32-9C55-CE64EB35E6EA}"/>
              </a:ext>
            </a:extLst>
          </p:cNvPr>
          <p:cNvSpPr>
            <a:spLocks noGrp="1"/>
          </p:cNvSpPr>
          <p:nvPr>
            <p:ph type="subTitle" idx="1"/>
          </p:nvPr>
        </p:nvSpPr>
        <p:spPr>
          <a:xfrm>
            <a:off x="5078896" y="5118231"/>
            <a:ext cx="5975956" cy="977621"/>
          </a:xfrm>
        </p:spPr>
        <p:txBody>
          <a:bodyPr>
            <a:normAutofit/>
          </a:bodyPr>
          <a:lstStyle/>
          <a:p>
            <a:r>
              <a:rPr lang="en-GB" b="1" dirty="0">
                <a:solidFill>
                  <a:srgbClr val="FFFFFF"/>
                </a:solidFill>
              </a:rPr>
              <a:t>Week 5 organisational  structure and functions</a:t>
            </a:r>
            <a:endParaRPr lang="en-US" b="1" dirty="0">
              <a:solidFill>
                <a:srgbClr val="FFFFFF"/>
              </a:solidFill>
            </a:endParaRPr>
          </a:p>
        </p:txBody>
      </p:sp>
      <p:pic>
        <p:nvPicPr>
          <p:cNvPr id="5" name="Picture 4">
            <a:extLst>
              <a:ext uri="{FF2B5EF4-FFF2-40B4-BE49-F238E27FC236}">
                <a16:creationId xmlns:a16="http://schemas.microsoft.com/office/drawing/2014/main" id="{95AB1826-9E29-4600-9752-818C5512B722}"/>
              </a:ext>
            </a:extLst>
          </p:cNvPr>
          <p:cNvPicPr>
            <a:picLocks noChangeAspect="1"/>
          </p:cNvPicPr>
          <p:nvPr/>
        </p:nvPicPr>
        <p:blipFill rotWithShape="1">
          <a:blip r:embed="rId2"/>
          <a:srcRect l="14868" r="40200" b="-1"/>
          <a:stretch/>
        </p:blipFill>
        <p:spPr>
          <a:xfrm>
            <a:off x="3179" y="-2"/>
            <a:ext cx="4651117" cy="6858002"/>
          </a:xfrm>
          <a:prstGeom prst="rect">
            <a:avLst/>
          </a:prstGeom>
        </p:spPr>
      </p:pic>
      <p:sp>
        <p:nvSpPr>
          <p:cNvPr id="4" name="Footer Placeholder 3">
            <a:extLst>
              <a:ext uri="{FF2B5EF4-FFF2-40B4-BE49-F238E27FC236}">
                <a16:creationId xmlns:a16="http://schemas.microsoft.com/office/drawing/2014/main" id="{11564D79-16C0-4189-9286-A6096CCF02B6}"/>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286100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11A5-2AA3-4A9D-8F3E-9D35A55A2070}"/>
              </a:ext>
            </a:extLst>
          </p:cNvPr>
          <p:cNvSpPr>
            <a:spLocks noGrp="1"/>
          </p:cNvSpPr>
          <p:nvPr>
            <p:ph type="title"/>
          </p:nvPr>
        </p:nvSpPr>
        <p:spPr>
          <a:xfrm>
            <a:off x="1451579" y="804520"/>
            <a:ext cx="9603275" cy="572868"/>
          </a:xfrm>
        </p:spPr>
        <p:txBody>
          <a:bodyPr>
            <a:normAutofit/>
          </a:bodyPr>
          <a:lstStyle/>
          <a:p>
            <a:r>
              <a:rPr lang="en-GB" sz="2800"/>
              <a:t>Division of work for major purpose or function</a:t>
            </a:r>
            <a:endParaRPr lang="en-US" sz="2800" dirty="0"/>
          </a:p>
        </p:txBody>
      </p:sp>
      <p:pic>
        <p:nvPicPr>
          <p:cNvPr id="4" name="Content Placeholder 3">
            <a:extLst>
              <a:ext uri="{FF2B5EF4-FFF2-40B4-BE49-F238E27FC236}">
                <a16:creationId xmlns:a16="http://schemas.microsoft.com/office/drawing/2014/main" id="{31E66846-395E-4A2A-9B32-BE22C5673800}"/>
              </a:ext>
            </a:extLst>
          </p:cNvPr>
          <p:cNvPicPr>
            <a:picLocks noGrp="1" noChangeAspect="1"/>
          </p:cNvPicPr>
          <p:nvPr>
            <p:ph idx="1"/>
          </p:nvPr>
        </p:nvPicPr>
        <p:blipFill rotWithShape="1">
          <a:blip r:embed="rId2"/>
          <a:srcRect l="33238" t="40283" r="23582" b="26315"/>
          <a:stretch/>
        </p:blipFill>
        <p:spPr>
          <a:xfrm>
            <a:off x="1354238" y="1979271"/>
            <a:ext cx="9954228" cy="3194613"/>
          </a:xfrm>
          <a:prstGeom prst="rect">
            <a:avLst/>
          </a:prstGeom>
        </p:spPr>
      </p:pic>
      <p:sp>
        <p:nvSpPr>
          <p:cNvPr id="3" name="Footer Placeholder 2">
            <a:extLst>
              <a:ext uri="{FF2B5EF4-FFF2-40B4-BE49-F238E27FC236}">
                <a16:creationId xmlns:a16="http://schemas.microsoft.com/office/drawing/2014/main" id="{2611E1A8-6C03-4A6D-B7E7-FDB5F12000EF}"/>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192732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F310-68DC-40B1-A6C1-C447B06CBEAA}"/>
              </a:ext>
            </a:extLst>
          </p:cNvPr>
          <p:cNvSpPr>
            <a:spLocks noGrp="1"/>
          </p:cNvSpPr>
          <p:nvPr>
            <p:ph type="title"/>
          </p:nvPr>
        </p:nvSpPr>
        <p:spPr>
          <a:xfrm>
            <a:off x="1451579" y="804519"/>
            <a:ext cx="9603275" cy="746489"/>
          </a:xfrm>
        </p:spPr>
        <p:txBody>
          <a:bodyPr/>
          <a:lstStyle/>
          <a:p>
            <a:r>
              <a:rPr lang="en-GB" dirty="0"/>
              <a:t>task and element functions</a:t>
            </a:r>
            <a:endParaRPr lang="en-US" dirty="0"/>
          </a:p>
        </p:txBody>
      </p:sp>
      <p:sp>
        <p:nvSpPr>
          <p:cNvPr id="3" name="Content Placeholder 2">
            <a:extLst>
              <a:ext uri="{FF2B5EF4-FFF2-40B4-BE49-F238E27FC236}">
                <a16:creationId xmlns:a16="http://schemas.microsoft.com/office/drawing/2014/main" id="{D25F6AB1-60FE-4CEE-97D3-A53773D61FD9}"/>
              </a:ext>
            </a:extLst>
          </p:cNvPr>
          <p:cNvSpPr>
            <a:spLocks noGrp="1"/>
          </p:cNvSpPr>
          <p:nvPr>
            <p:ph idx="1"/>
          </p:nvPr>
        </p:nvSpPr>
        <p:spPr>
          <a:xfrm>
            <a:off x="733647" y="1736204"/>
            <a:ext cx="10321207" cy="3993264"/>
          </a:xfrm>
        </p:spPr>
        <p:txBody>
          <a:bodyPr>
            <a:noAutofit/>
          </a:bodyPr>
          <a:lstStyle/>
          <a:p>
            <a:pPr marL="0" indent="0">
              <a:buNone/>
            </a:pPr>
            <a:r>
              <a:rPr lang="en-GB" sz="2400" dirty="0"/>
              <a:t>In order to produce some product, or provide some service, there are four essential functions that the organisation must perform: </a:t>
            </a:r>
          </a:p>
          <a:p>
            <a:pPr>
              <a:lnSpc>
                <a:spcPct val="100000"/>
              </a:lnSpc>
              <a:buFont typeface="Wingdings" panose="05000000000000000000" pitchFamily="2" charset="2"/>
              <a:buChar char="§"/>
            </a:pPr>
            <a:r>
              <a:rPr lang="en-GB" sz="2400" dirty="0"/>
              <a:t>The product or service must be developed. </a:t>
            </a:r>
          </a:p>
          <a:p>
            <a:pPr>
              <a:lnSpc>
                <a:spcPct val="100000"/>
              </a:lnSpc>
              <a:buFont typeface="Wingdings" panose="05000000000000000000" pitchFamily="2" charset="2"/>
              <a:buChar char="§"/>
            </a:pPr>
            <a:r>
              <a:rPr lang="en-GB" sz="2400" dirty="0"/>
              <a:t>Something of value must be created – the production or manufacture of a product or provision of a service. </a:t>
            </a:r>
          </a:p>
          <a:p>
            <a:pPr>
              <a:lnSpc>
                <a:spcPct val="100000"/>
              </a:lnSpc>
              <a:buFont typeface="Wingdings" panose="05000000000000000000" pitchFamily="2" charset="2"/>
              <a:buChar char="§"/>
            </a:pPr>
            <a:r>
              <a:rPr lang="en-GB" sz="2400" dirty="0"/>
              <a:t>The product or services must be marketed, and distributed or made available to those who are to use them. </a:t>
            </a:r>
          </a:p>
          <a:p>
            <a:pPr>
              <a:lnSpc>
                <a:spcPct val="100000"/>
              </a:lnSpc>
              <a:buFont typeface="Wingdings" panose="05000000000000000000" pitchFamily="2" charset="2"/>
              <a:buChar char="§"/>
            </a:pPr>
            <a:r>
              <a:rPr lang="en-GB" sz="2400" dirty="0"/>
              <a:t>Finance is needed in order to make available resources for the development, creation and distribution of the products or services provided.</a:t>
            </a:r>
            <a:endParaRPr lang="en-US" sz="2400" dirty="0"/>
          </a:p>
        </p:txBody>
      </p:sp>
      <p:sp>
        <p:nvSpPr>
          <p:cNvPr id="4" name="Footer Placeholder 3">
            <a:extLst>
              <a:ext uri="{FF2B5EF4-FFF2-40B4-BE49-F238E27FC236}">
                <a16:creationId xmlns:a16="http://schemas.microsoft.com/office/drawing/2014/main" id="{B020B0F3-DDEA-46BE-845B-F8B3C25CA69C}"/>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10219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04AC-A95E-4685-A51C-6C1469AB696D}"/>
              </a:ext>
            </a:extLst>
          </p:cNvPr>
          <p:cNvSpPr>
            <a:spLocks noGrp="1"/>
          </p:cNvSpPr>
          <p:nvPr>
            <p:ph type="title"/>
          </p:nvPr>
        </p:nvSpPr>
        <p:spPr/>
        <p:txBody>
          <a:bodyPr/>
          <a:lstStyle/>
          <a:p>
            <a:r>
              <a:rPr lang="en-GB" dirty="0"/>
              <a:t>Reflection </a:t>
            </a:r>
            <a:endParaRPr lang="en-US" dirty="0"/>
          </a:p>
        </p:txBody>
      </p:sp>
      <p:sp>
        <p:nvSpPr>
          <p:cNvPr id="3" name="Content Placeholder 2">
            <a:extLst>
              <a:ext uri="{FF2B5EF4-FFF2-40B4-BE49-F238E27FC236}">
                <a16:creationId xmlns:a16="http://schemas.microsoft.com/office/drawing/2014/main" id="{A9F94720-62A4-4ABB-B5D6-4DC97CC42CBB}"/>
              </a:ext>
            </a:extLst>
          </p:cNvPr>
          <p:cNvSpPr>
            <a:spLocks noGrp="1"/>
          </p:cNvSpPr>
          <p:nvPr>
            <p:ph idx="1"/>
          </p:nvPr>
        </p:nvSpPr>
        <p:spPr/>
        <p:txBody>
          <a:bodyPr/>
          <a:lstStyle/>
          <a:p>
            <a:r>
              <a:rPr lang="en-GB" sz="2500" dirty="0">
                <a:solidFill>
                  <a:prstClr val="black"/>
                </a:solidFill>
              </a:rPr>
              <a:t>Determine your career pathway into the selected organisation?</a:t>
            </a:r>
          </a:p>
          <a:p>
            <a:r>
              <a:rPr lang="en-GB" sz="2500" dirty="0">
                <a:solidFill>
                  <a:prstClr val="black"/>
                </a:solidFill>
              </a:rPr>
              <a:t>Which function in an organisation you are interested with?</a:t>
            </a:r>
          </a:p>
          <a:p>
            <a:r>
              <a:rPr lang="en-GB" sz="2500" dirty="0">
                <a:solidFill>
                  <a:prstClr val="black"/>
                </a:solidFill>
              </a:rPr>
              <a:t>Have a reflection on your skills and abilities to achieve this goal</a:t>
            </a:r>
          </a:p>
          <a:p>
            <a:r>
              <a:rPr lang="en-GB" sz="2500" dirty="0">
                <a:solidFill>
                  <a:prstClr val="black"/>
                </a:solidFill>
              </a:rPr>
              <a:t>How you would meet the person specification of the selected career pathway into the selected organisation.</a:t>
            </a:r>
          </a:p>
          <a:p>
            <a:endParaRPr lang="en-GB" sz="2500" dirty="0">
              <a:solidFill>
                <a:prstClr val="black"/>
              </a:solidFill>
            </a:endParaRPr>
          </a:p>
          <a:p>
            <a:pPr marL="0" indent="0">
              <a:buNone/>
            </a:pPr>
            <a:endParaRPr lang="en-US" dirty="0"/>
          </a:p>
        </p:txBody>
      </p:sp>
      <p:sp>
        <p:nvSpPr>
          <p:cNvPr id="4" name="Footer Placeholder 3">
            <a:extLst>
              <a:ext uri="{FF2B5EF4-FFF2-40B4-BE49-F238E27FC236}">
                <a16:creationId xmlns:a16="http://schemas.microsoft.com/office/drawing/2014/main" id="{9230E5E3-546E-40D9-87B7-0B8C0B1D4F6B}"/>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221638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A305-C2D6-4E6E-B2FB-EC9884C4F548}"/>
              </a:ext>
            </a:extLst>
          </p:cNvPr>
          <p:cNvSpPr>
            <a:spLocks noGrp="1"/>
          </p:cNvSpPr>
          <p:nvPr>
            <p:ph type="title"/>
          </p:nvPr>
        </p:nvSpPr>
        <p:spPr/>
        <p:txBody>
          <a:bodyPr/>
          <a:lstStyle/>
          <a:p>
            <a:r>
              <a:rPr lang="en-GB" dirty="0"/>
              <a:t>Reference:</a:t>
            </a:r>
            <a:endParaRPr lang="en-US" dirty="0"/>
          </a:p>
        </p:txBody>
      </p:sp>
      <p:sp>
        <p:nvSpPr>
          <p:cNvPr id="3" name="Content Placeholder 2">
            <a:extLst>
              <a:ext uri="{FF2B5EF4-FFF2-40B4-BE49-F238E27FC236}">
                <a16:creationId xmlns:a16="http://schemas.microsoft.com/office/drawing/2014/main" id="{53E5C604-1331-4DAA-BC25-6955BC4BEC59}"/>
              </a:ext>
            </a:extLst>
          </p:cNvPr>
          <p:cNvSpPr>
            <a:spLocks noGrp="1"/>
          </p:cNvSpPr>
          <p:nvPr>
            <p:ph idx="1"/>
          </p:nvPr>
        </p:nvSpPr>
        <p:spPr/>
        <p:txBody>
          <a:bodyPr/>
          <a:lstStyle/>
          <a:p>
            <a:br>
              <a:rPr lang="en-US" dirty="0"/>
            </a:br>
            <a:r>
              <a:rPr lang="en-US" u="sng" dirty="0"/>
              <a:t>Mullins, Laurie J (2016)</a:t>
            </a:r>
            <a:r>
              <a:rPr lang="en-US" b="1" dirty="0"/>
              <a:t> </a:t>
            </a:r>
            <a:r>
              <a:rPr lang="en-US" i="1" dirty="0"/>
              <a:t>Management and </a:t>
            </a:r>
            <a:r>
              <a:rPr lang="en-US" i="1" dirty="0" err="1"/>
              <a:t>organisational</a:t>
            </a:r>
            <a:r>
              <a:rPr lang="en-US" i="1" dirty="0"/>
              <a:t> behavior. 11</a:t>
            </a:r>
            <a:r>
              <a:rPr lang="en-US" i="1" baseline="30000" dirty="0"/>
              <a:t>th</a:t>
            </a:r>
            <a:r>
              <a:rPr lang="en-US" i="1" dirty="0"/>
              <a:t> ed. </a:t>
            </a:r>
            <a:r>
              <a:rPr lang="en-US" dirty="0"/>
              <a:t>Pearson Education. pp, 395-400</a:t>
            </a:r>
            <a:endParaRPr lang="en-US" i="1" dirty="0"/>
          </a:p>
          <a:p>
            <a:endParaRPr lang="en-US" dirty="0"/>
          </a:p>
        </p:txBody>
      </p:sp>
      <p:sp>
        <p:nvSpPr>
          <p:cNvPr id="4" name="Footer Placeholder 3">
            <a:extLst>
              <a:ext uri="{FF2B5EF4-FFF2-40B4-BE49-F238E27FC236}">
                <a16:creationId xmlns:a16="http://schemas.microsoft.com/office/drawing/2014/main" id="{BC11010F-8B73-4933-B260-9B6B516C8F65}"/>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330735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6DB56FF-B601-4DC7-91F6-03556E0F76C9}"/>
              </a:ext>
            </a:extLst>
          </p:cNvPr>
          <p:cNvSpPr>
            <a:spLocks noGrp="1"/>
          </p:cNvSpPr>
          <p:nvPr>
            <p:ph type="title"/>
          </p:nvPr>
        </p:nvSpPr>
        <p:spPr>
          <a:xfrm>
            <a:off x="1451579" y="2303047"/>
            <a:ext cx="3272093" cy="2674198"/>
          </a:xfrm>
        </p:spPr>
        <p:txBody>
          <a:bodyPr anchor="t">
            <a:normAutofit/>
          </a:bodyPr>
          <a:lstStyle/>
          <a:p>
            <a:r>
              <a:rPr lang="en-GB" dirty="0"/>
              <a:t>Learning outcomes </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6998ED5-D71B-47DE-9016-65D9B25511E5}"/>
              </a:ext>
            </a:extLst>
          </p:cNvPr>
          <p:cNvGraphicFramePr>
            <a:graphicFrameLocks noGrp="1"/>
          </p:cNvGraphicFramePr>
          <p:nvPr>
            <p:ph idx="1"/>
            <p:extLst>
              <p:ext uri="{D42A27DB-BD31-4B8C-83A1-F6EECF244321}">
                <p14:modId xmlns:p14="http://schemas.microsoft.com/office/powerpoint/2010/main" val="81299663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AFF0255C-6C2C-4C25-B29E-9704A72581EC}"/>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87491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9A81EA3-CFC9-43CA-81BE-403EDC7D41C9}"/>
              </a:ext>
            </a:extLst>
          </p:cNvPr>
          <p:cNvSpPr>
            <a:spLocks noGrp="1"/>
          </p:cNvSpPr>
          <p:nvPr>
            <p:ph type="title"/>
          </p:nvPr>
        </p:nvSpPr>
        <p:spPr>
          <a:xfrm>
            <a:off x="1451579" y="2303047"/>
            <a:ext cx="3272093" cy="2674198"/>
          </a:xfrm>
        </p:spPr>
        <p:txBody>
          <a:bodyPr anchor="t">
            <a:normAutofit/>
          </a:bodyPr>
          <a:lstStyle/>
          <a:p>
            <a:r>
              <a:rPr lang="en-GB" dirty="0"/>
              <a:t>LO1 Activity -15 mins </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5229DC9-F389-4A91-BB4A-9EFC59443F42}"/>
              </a:ext>
            </a:extLst>
          </p:cNvPr>
          <p:cNvGraphicFramePr>
            <a:graphicFrameLocks noGrp="1"/>
          </p:cNvGraphicFramePr>
          <p:nvPr>
            <p:ph idx="1"/>
            <p:extLst>
              <p:ext uri="{D42A27DB-BD31-4B8C-83A1-F6EECF244321}">
                <p14:modId xmlns:p14="http://schemas.microsoft.com/office/powerpoint/2010/main" val="140019076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8FA339FF-E6DD-439C-B6A3-771C101F0294}"/>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264848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6B838C5-8695-4C3C-BF7A-78847D5CEB8E}"/>
              </a:ext>
            </a:extLst>
          </p:cNvPr>
          <p:cNvSpPr>
            <a:spLocks noGrp="1"/>
          </p:cNvSpPr>
          <p:nvPr>
            <p:ph type="title"/>
          </p:nvPr>
        </p:nvSpPr>
        <p:spPr>
          <a:xfrm>
            <a:off x="1451579" y="2303047"/>
            <a:ext cx="3272093" cy="2674198"/>
          </a:xfrm>
        </p:spPr>
        <p:txBody>
          <a:bodyPr anchor="t">
            <a:normAutofit/>
          </a:bodyPr>
          <a:lstStyle/>
          <a:p>
            <a:r>
              <a:rPr lang="en-GB"/>
              <a:t>the purpose and importance of structure</a:t>
            </a:r>
            <a:br>
              <a:rPr lang="en-GB" b="1"/>
            </a:br>
            <a:endParaRPr lang="en-US" dirty="0"/>
          </a:p>
        </p:txBody>
      </p:sp>
      <p:cxnSp>
        <p:nvCxnSpPr>
          <p:cNvPr id="22"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4"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2">
            <a:extLst>
              <a:ext uri="{FF2B5EF4-FFF2-40B4-BE49-F238E27FC236}">
                <a16:creationId xmlns:a16="http://schemas.microsoft.com/office/drawing/2014/main" id="{9D5D2565-CFF3-433C-9C87-AD12F235B454}"/>
              </a:ext>
            </a:extLst>
          </p:cNvPr>
          <p:cNvGraphicFramePr>
            <a:graphicFrameLocks noGrp="1"/>
          </p:cNvGraphicFramePr>
          <p:nvPr>
            <p:ph idx="1"/>
            <p:extLst>
              <p:ext uri="{D42A27DB-BD31-4B8C-83A1-F6EECF244321}">
                <p14:modId xmlns:p14="http://schemas.microsoft.com/office/powerpoint/2010/main" val="269081335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CC9636EC-5694-4AE7-BC47-C1BF267E6B08}"/>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333598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D0EE-7F05-49B2-ADE0-CA8EA9F10ADD}"/>
              </a:ext>
            </a:extLst>
          </p:cNvPr>
          <p:cNvSpPr>
            <a:spLocks noGrp="1"/>
          </p:cNvSpPr>
          <p:nvPr>
            <p:ph type="title"/>
          </p:nvPr>
        </p:nvSpPr>
        <p:spPr>
          <a:xfrm>
            <a:off x="838200" y="365126"/>
            <a:ext cx="10515600" cy="411052"/>
          </a:xfrm>
        </p:spPr>
        <p:txBody>
          <a:bodyPr>
            <a:normAutofit fontScale="90000"/>
          </a:bodyPr>
          <a:lstStyle/>
          <a:p>
            <a:r>
              <a:rPr lang="en-GB" b="1" dirty="0"/>
              <a:t>Conti…</a:t>
            </a:r>
            <a:endParaRPr lang="en-US" b="1" dirty="0"/>
          </a:p>
        </p:txBody>
      </p:sp>
      <p:sp>
        <p:nvSpPr>
          <p:cNvPr id="3" name="Content Placeholder 2">
            <a:extLst>
              <a:ext uri="{FF2B5EF4-FFF2-40B4-BE49-F238E27FC236}">
                <a16:creationId xmlns:a16="http://schemas.microsoft.com/office/drawing/2014/main" id="{A32C289A-A16A-438E-94DD-074FBD727DAE}"/>
              </a:ext>
            </a:extLst>
          </p:cNvPr>
          <p:cNvSpPr>
            <a:spLocks noGrp="1"/>
          </p:cNvSpPr>
          <p:nvPr>
            <p:ph idx="1"/>
          </p:nvPr>
        </p:nvSpPr>
        <p:spPr>
          <a:xfrm>
            <a:off x="342900" y="1771650"/>
            <a:ext cx="12153900" cy="4225113"/>
          </a:xfrm>
        </p:spPr>
        <p:txBody>
          <a:bodyPr>
            <a:noAutofit/>
          </a:bodyPr>
          <a:lstStyle/>
          <a:p>
            <a:r>
              <a:rPr lang="en-GB" sz="2400" dirty="0"/>
              <a:t>Underlying the effective management of people is the requirement for a clear understanding of the nature of the business in which the organisation is engaged. If the organisation is to be successful then its structure must be related to its objectives and to its strategy. Structure must be designed to be appropriate to environmental influences, the continued development of the business and the management of opportunities and risks.</a:t>
            </a:r>
          </a:p>
          <a:p>
            <a:r>
              <a:rPr lang="en-GB" sz="2400" dirty="0"/>
              <a:t>Good organisation structure does not by itself produce good performance. But a poor organisation structure makes good performance impossible, no matter how good the individual managers may be. To improve organisation structure . . . will therefore always improve performance.</a:t>
            </a:r>
          </a:p>
        </p:txBody>
      </p:sp>
      <p:sp>
        <p:nvSpPr>
          <p:cNvPr id="4" name="Footer Placeholder 3">
            <a:extLst>
              <a:ext uri="{FF2B5EF4-FFF2-40B4-BE49-F238E27FC236}">
                <a16:creationId xmlns:a16="http://schemas.microsoft.com/office/drawing/2014/main" id="{6BAE294C-A107-42B1-A164-042C09B1DDA1}"/>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39712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559E-E045-4A76-89CD-BD7C6654762A}"/>
              </a:ext>
            </a:extLst>
          </p:cNvPr>
          <p:cNvSpPr>
            <a:spLocks noGrp="1"/>
          </p:cNvSpPr>
          <p:nvPr>
            <p:ph type="title"/>
          </p:nvPr>
        </p:nvSpPr>
        <p:spPr>
          <a:xfrm>
            <a:off x="1451579" y="231494"/>
            <a:ext cx="9603275" cy="694481"/>
          </a:xfrm>
        </p:spPr>
        <p:txBody>
          <a:bodyPr/>
          <a:lstStyle/>
          <a:p>
            <a:r>
              <a:rPr lang="en-GB" dirty="0"/>
              <a:t>Conti…</a:t>
            </a:r>
            <a:endParaRPr lang="en-US" dirty="0"/>
          </a:p>
        </p:txBody>
      </p:sp>
      <p:sp>
        <p:nvSpPr>
          <p:cNvPr id="3" name="Content Placeholder 2">
            <a:extLst>
              <a:ext uri="{FF2B5EF4-FFF2-40B4-BE49-F238E27FC236}">
                <a16:creationId xmlns:a16="http://schemas.microsoft.com/office/drawing/2014/main" id="{71CE7499-8977-45E0-94AD-406082B8FA88}"/>
              </a:ext>
            </a:extLst>
          </p:cNvPr>
          <p:cNvSpPr>
            <a:spLocks noGrp="1"/>
          </p:cNvSpPr>
          <p:nvPr>
            <p:ph idx="1"/>
          </p:nvPr>
        </p:nvSpPr>
        <p:spPr>
          <a:xfrm>
            <a:off x="1451578" y="1111169"/>
            <a:ext cx="9603275" cy="3993265"/>
          </a:xfrm>
        </p:spPr>
        <p:txBody>
          <a:bodyPr>
            <a:normAutofit fontScale="85000" lnSpcReduction="20000"/>
          </a:bodyPr>
          <a:lstStyle/>
          <a:p>
            <a:pPr marL="0" indent="0">
              <a:buNone/>
            </a:pPr>
            <a:r>
              <a:rPr lang="en-GB" sz="2200" dirty="0"/>
              <a:t>Structure provides the framework for the activities of the organisation and must harmonise with its goals and objectives. The purpose of structure may be summarised as to provide for: </a:t>
            </a:r>
          </a:p>
          <a:p>
            <a:pPr>
              <a:buFont typeface="Wingdings" panose="05000000000000000000" pitchFamily="2" charset="2"/>
              <a:buChar char="§"/>
            </a:pPr>
            <a:r>
              <a:rPr lang="en-GB" sz="2200" dirty="0"/>
              <a:t>economic and efficient performance of the organisation and level of resource utilisation; </a:t>
            </a:r>
          </a:p>
          <a:p>
            <a:pPr>
              <a:buFont typeface="Wingdings" panose="05000000000000000000" pitchFamily="2" charset="2"/>
              <a:buChar char="§"/>
            </a:pPr>
            <a:r>
              <a:rPr lang="en-GB" sz="2200" dirty="0"/>
              <a:t>monitoring activities of the organisation; </a:t>
            </a:r>
          </a:p>
          <a:p>
            <a:pPr>
              <a:buFont typeface="Wingdings" panose="05000000000000000000" pitchFamily="2" charset="2"/>
              <a:buChar char="§"/>
            </a:pPr>
            <a:r>
              <a:rPr lang="en-GB" sz="2200" dirty="0"/>
              <a:t>accountability for areas of work undertaken by groups and individual members of the organisation; </a:t>
            </a:r>
          </a:p>
          <a:p>
            <a:pPr>
              <a:buFont typeface="Wingdings" panose="05000000000000000000" pitchFamily="2" charset="2"/>
              <a:buChar char="§"/>
            </a:pPr>
            <a:r>
              <a:rPr lang="en-GB" sz="2200" dirty="0"/>
              <a:t>co-ordination of different parts of the organisation and different areas of work; </a:t>
            </a:r>
          </a:p>
          <a:p>
            <a:pPr>
              <a:buFont typeface="Wingdings" panose="05000000000000000000" pitchFamily="2" charset="2"/>
              <a:buChar char="§"/>
            </a:pPr>
            <a:r>
              <a:rPr lang="en-GB" sz="2200" dirty="0"/>
              <a:t>flexibility in order to respond to future demands and developments, and to adapt to changing environmental influences; and </a:t>
            </a:r>
          </a:p>
          <a:p>
            <a:pPr>
              <a:buFont typeface="Wingdings" panose="05000000000000000000" pitchFamily="2" charset="2"/>
              <a:buChar char="§"/>
            </a:pPr>
            <a:r>
              <a:rPr lang="en-GB" sz="2200" dirty="0"/>
              <a:t>social satisfaction of members working in the organisation.</a:t>
            </a:r>
            <a:endParaRPr lang="en-US" sz="2200" dirty="0"/>
          </a:p>
          <a:p>
            <a:pPr marL="0" indent="0">
              <a:buNone/>
            </a:pPr>
            <a:endParaRPr lang="en-US" dirty="0"/>
          </a:p>
        </p:txBody>
      </p:sp>
      <p:sp>
        <p:nvSpPr>
          <p:cNvPr id="4" name="Footer Placeholder 3">
            <a:extLst>
              <a:ext uri="{FF2B5EF4-FFF2-40B4-BE49-F238E27FC236}">
                <a16:creationId xmlns:a16="http://schemas.microsoft.com/office/drawing/2014/main" id="{9D476338-CC95-40B7-8A5C-6D3706856E40}"/>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308028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27AC-9A92-4000-9D44-AF2C143B2C3A}"/>
              </a:ext>
            </a:extLst>
          </p:cNvPr>
          <p:cNvSpPr>
            <a:spLocks noGrp="1"/>
          </p:cNvSpPr>
          <p:nvPr>
            <p:ph type="title"/>
          </p:nvPr>
        </p:nvSpPr>
        <p:spPr/>
        <p:txBody>
          <a:bodyPr/>
          <a:lstStyle/>
          <a:p>
            <a:r>
              <a:rPr lang="en-GB" dirty="0"/>
              <a:t>Critical Review and Reflection </a:t>
            </a:r>
            <a:endParaRPr lang="en-US" dirty="0"/>
          </a:p>
        </p:txBody>
      </p:sp>
      <p:sp>
        <p:nvSpPr>
          <p:cNvPr id="3" name="Content Placeholder 2">
            <a:extLst>
              <a:ext uri="{FF2B5EF4-FFF2-40B4-BE49-F238E27FC236}">
                <a16:creationId xmlns:a16="http://schemas.microsoft.com/office/drawing/2014/main" id="{6BE93489-4C8E-4211-9569-E10628018B3F}"/>
              </a:ext>
            </a:extLst>
          </p:cNvPr>
          <p:cNvSpPr>
            <a:spLocks noGrp="1"/>
          </p:cNvSpPr>
          <p:nvPr>
            <p:ph idx="1"/>
          </p:nvPr>
        </p:nvSpPr>
        <p:spPr/>
        <p:txBody>
          <a:bodyPr/>
          <a:lstStyle/>
          <a:p>
            <a:pPr marL="0" indent="0">
              <a:buNone/>
            </a:pPr>
            <a:r>
              <a:rPr lang="en-GB" dirty="0"/>
              <a:t>Personalities are an important part of the work organisation. Whatever its formal structure, in practice the actual operations of the organisation and success in meeting its objectives will depend upon the behaviour and actions of people within the structure. </a:t>
            </a:r>
          </a:p>
          <a:p>
            <a:pPr marL="0" indent="0">
              <a:buNone/>
            </a:pPr>
            <a:endParaRPr lang="en-GB" dirty="0"/>
          </a:p>
          <a:p>
            <a:pPr marL="0" indent="0">
              <a:buNone/>
            </a:pPr>
            <a:r>
              <a:rPr lang="en-GB" b="1" dirty="0">
                <a:solidFill>
                  <a:srgbClr val="FF0000"/>
                </a:solidFill>
              </a:rPr>
              <a:t>To what extent do YOU think people give shape and personality to the formal structure of  YOUR </a:t>
            </a:r>
            <a:r>
              <a:rPr lang="en-GB" b="1" dirty="0">
                <a:solidFill>
                  <a:srgbClr val="FF0000"/>
                </a:solidFill>
                <a:highlight>
                  <a:srgbClr val="FFFF00"/>
                </a:highlight>
              </a:rPr>
              <a:t>selected Health and Social Care </a:t>
            </a:r>
            <a:r>
              <a:rPr lang="en-GB" b="1" dirty="0">
                <a:solidFill>
                  <a:srgbClr val="FF0000"/>
                </a:solidFill>
              </a:rPr>
              <a:t>organisation?</a:t>
            </a:r>
            <a:endParaRPr lang="en-US" b="1" dirty="0">
              <a:solidFill>
                <a:srgbClr val="FF0000"/>
              </a:solidFill>
            </a:endParaRPr>
          </a:p>
        </p:txBody>
      </p:sp>
      <p:sp>
        <p:nvSpPr>
          <p:cNvPr id="4" name="Footer Placeholder 3">
            <a:extLst>
              <a:ext uri="{FF2B5EF4-FFF2-40B4-BE49-F238E27FC236}">
                <a16:creationId xmlns:a16="http://schemas.microsoft.com/office/drawing/2014/main" id="{2D5E8479-D77D-4A01-9E86-91F609C50BA9}"/>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307811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39A5-FFC7-438A-A215-57465908F407}"/>
              </a:ext>
            </a:extLst>
          </p:cNvPr>
          <p:cNvSpPr>
            <a:spLocks noGrp="1"/>
          </p:cNvSpPr>
          <p:nvPr>
            <p:ph type="title"/>
          </p:nvPr>
        </p:nvSpPr>
        <p:spPr/>
        <p:txBody>
          <a:bodyPr/>
          <a:lstStyle/>
          <a:p>
            <a:r>
              <a:rPr lang="en-GB" dirty="0"/>
              <a:t>working together and major function</a:t>
            </a:r>
            <a:endParaRPr lang="en-US" dirty="0"/>
          </a:p>
        </p:txBody>
      </p:sp>
      <p:sp>
        <p:nvSpPr>
          <p:cNvPr id="3" name="Content Placeholder 2">
            <a:extLst>
              <a:ext uri="{FF2B5EF4-FFF2-40B4-BE49-F238E27FC236}">
                <a16:creationId xmlns:a16="http://schemas.microsoft.com/office/drawing/2014/main" id="{0BDDC243-A948-48F1-A5BC-9F3733ACF33A}"/>
              </a:ext>
            </a:extLst>
          </p:cNvPr>
          <p:cNvSpPr>
            <a:spLocks noGrp="1"/>
          </p:cNvSpPr>
          <p:nvPr>
            <p:ph idx="1"/>
          </p:nvPr>
        </p:nvSpPr>
        <p:spPr/>
        <p:txBody>
          <a:bodyPr>
            <a:normAutofit lnSpcReduction="10000"/>
          </a:bodyPr>
          <a:lstStyle/>
          <a:p>
            <a:pPr marL="0" indent="0">
              <a:buNone/>
            </a:pPr>
            <a:r>
              <a:rPr lang="en-GB" dirty="0"/>
              <a:t>Within the formal structure, work has to be divided among its members and different jobs related to each other. The division of work and the grouping together of people should, wherever possible, be organised by reference to some common characteristic that forms a logical link between the activities involved. Work can be divided, and activities linked together, in a variety of ways. </a:t>
            </a:r>
          </a:p>
          <a:p>
            <a:pPr marL="0" indent="0">
              <a:buNone/>
            </a:pPr>
            <a:r>
              <a:rPr lang="en-GB" dirty="0"/>
              <a:t>The most common basis for grouping activities is according to specialisation, the use of the same set of resources, or the shared expertise of members of staff. It is a matter for decision in each organisation as to which activities are important enough to be organised into separate functions, departments or sections. </a:t>
            </a:r>
          </a:p>
        </p:txBody>
      </p:sp>
      <p:sp>
        <p:nvSpPr>
          <p:cNvPr id="4" name="Footer Placeholder 3">
            <a:extLst>
              <a:ext uri="{FF2B5EF4-FFF2-40B4-BE49-F238E27FC236}">
                <a16:creationId xmlns:a16="http://schemas.microsoft.com/office/drawing/2014/main" id="{2DF6A405-04E4-43BC-B0A8-43E932B00813}"/>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95679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6">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
            <a:extLst>
              <a:ext uri="{FF2B5EF4-FFF2-40B4-BE49-F238E27FC236}">
                <a16:creationId xmlns:a16="http://schemas.microsoft.com/office/drawing/2014/main" id="{4C56E715-348D-4514-937A-1F835A1E7AB0}"/>
              </a:ext>
            </a:extLst>
          </p:cNvPr>
          <p:cNvPicPr>
            <a:picLocks noChangeAspect="1"/>
          </p:cNvPicPr>
          <p:nvPr/>
        </p:nvPicPr>
        <p:blipFill rotWithShape="1">
          <a:blip r:embed="rId3">
            <a:alphaModFix amt="50000"/>
          </a:blip>
          <a:srcRect l="3"/>
          <a:stretch/>
        </p:blipFill>
        <p:spPr>
          <a:xfrm>
            <a:off x="20" y="10"/>
            <a:ext cx="12191675" cy="6857990"/>
          </a:xfrm>
          <a:prstGeom prst="rect">
            <a:avLst/>
          </a:prstGeom>
        </p:spPr>
      </p:pic>
      <p:sp>
        <p:nvSpPr>
          <p:cNvPr id="2" name="Title 1">
            <a:extLst>
              <a:ext uri="{FF2B5EF4-FFF2-40B4-BE49-F238E27FC236}">
                <a16:creationId xmlns:a16="http://schemas.microsoft.com/office/drawing/2014/main" id="{C55A9066-7E81-442D-AD02-F1536447EC82}"/>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dirty="0"/>
              <a:t>LO2 Activity – Individual Research -15mins.</a:t>
            </a:r>
          </a:p>
        </p:txBody>
      </p:sp>
      <p:sp>
        <p:nvSpPr>
          <p:cNvPr id="3" name="Content Placeholder 2">
            <a:extLst>
              <a:ext uri="{FF2B5EF4-FFF2-40B4-BE49-F238E27FC236}">
                <a16:creationId xmlns:a16="http://schemas.microsoft.com/office/drawing/2014/main" id="{D075512C-EF37-4C0E-80DA-7C7208D7642B}"/>
              </a:ext>
            </a:extLst>
          </p:cNvPr>
          <p:cNvSpPr>
            <a:spLocks noGrp="1"/>
          </p:cNvSpPr>
          <p:nvPr>
            <p:ph idx="1"/>
          </p:nvPr>
        </p:nvSpPr>
        <p:spPr>
          <a:xfrm>
            <a:off x="968056" y="996610"/>
            <a:ext cx="3363901" cy="4864780"/>
          </a:xfrm>
        </p:spPr>
        <p:txBody>
          <a:bodyPr vert="horz" lIns="91440" tIns="91440" rIns="91440" bIns="91440" rtlCol="0" anchor="ctr">
            <a:normAutofit/>
          </a:bodyPr>
          <a:lstStyle/>
          <a:p>
            <a:pPr marL="0" indent="0" algn="r">
              <a:buNone/>
            </a:pPr>
            <a:r>
              <a:rPr lang="en-US" cap="all"/>
              <a:t>Identify the functions Of a Health and social care Organisation </a:t>
            </a:r>
          </a:p>
        </p:txBody>
      </p:sp>
      <p:cxnSp>
        <p:nvCxnSpPr>
          <p:cNvPr id="33" name="Straight Connector 18">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7549746-7AD2-42E9-B64D-27F11994A44E}"/>
              </a:ext>
            </a:extLst>
          </p:cNvPr>
          <p:cNvSpPr>
            <a:spLocks noGrp="1"/>
          </p:cNvSpPr>
          <p:nvPr>
            <p:ph type="ftr" sz="quarter" idx="11"/>
          </p:nvPr>
        </p:nvSpPr>
        <p:spPr/>
        <p:txBody>
          <a:bodyPr/>
          <a:lstStyle/>
          <a:p>
            <a:r>
              <a:rPr lang="en-US"/>
              <a:t>Created by;  Oluwafemi Esan.</a:t>
            </a:r>
          </a:p>
        </p:txBody>
      </p:sp>
    </p:spTree>
    <p:extLst>
      <p:ext uri="{BB962C8B-B14F-4D97-AF65-F5344CB8AC3E}">
        <p14:creationId xmlns:p14="http://schemas.microsoft.com/office/powerpoint/2010/main" val="27772059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928</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vt:lpstr>
      <vt:lpstr>Gallery</vt:lpstr>
      <vt:lpstr>Work related learning</vt:lpstr>
      <vt:lpstr>Learning outcomes </vt:lpstr>
      <vt:lpstr>LO1 Activity -15 mins </vt:lpstr>
      <vt:lpstr>the purpose and importance of structure </vt:lpstr>
      <vt:lpstr>Conti…</vt:lpstr>
      <vt:lpstr>Conti…</vt:lpstr>
      <vt:lpstr>Critical Review and Reflection </vt:lpstr>
      <vt:lpstr>working together and major function</vt:lpstr>
      <vt:lpstr>LO2 Activity – Individual Research -15mins.</vt:lpstr>
      <vt:lpstr>Division of work for major purpose or function</vt:lpstr>
      <vt:lpstr>task and element functions</vt:lpstr>
      <vt:lpstr>Reflection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related learning</dc:title>
  <dc:creator>Femi Esan</dc:creator>
  <cp:lastModifiedBy>Femi Esan</cp:lastModifiedBy>
  <cp:revision>2</cp:revision>
  <dcterms:created xsi:type="dcterms:W3CDTF">2021-01-12T17:56:00Z</dcterms:created>
  <dcterms:modified xsi:type="dcterms:W3CDTF">2021-01-12T17:58:14Z</dcterms:modified>
</cp:coreProperties>
</file>