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0" r:id="rId3"/>
    <p:sldId id="263" r:id="rId4"/>
    <p:sldId id="266" r:id="rId5"/>
    <p:sldId id="267" r:id="rId6"/>
    <p:sldId id="268" r:id="rId7"/>
    <p:sldId id="261" r:id="rId8"/>
    <p:sldId id="270" r:id="rId9"/>
    <p:sldId id="271" r:id="rId10"/>
    <p:sldId id="272" r:id="rId11"/>
    <p:sldId id="273" r:id="rId12"/>
    <p:sldId id="274" r:id="rId13"/>
    <p:sldId id="275" r:id="rId14"/>
    <p:sldId id="258" r:id="rId15"/>
    <p:sldId id="259" r:id="rId16"/>
    <p:sldId id="26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126" y="12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EF4CEEBC-7DD0-4332-A9A9-535397AA4ED7}" type="datetimeFigureOut">
              <a:rPr lang="en-GB" smtClean="0"/>
              <a:t>28/11/2018</a:t>
            </a:fld>
            <a:endParaRPr lang="en-GB"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GB" dirty="0"/>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88D8A6FD-406C-453E-83C0-91A64B2E8BDB}" type="slidenum">
              <a:rPr lang="en-GB" smtClean="0"/>
              <a:t>‹#›</a:t>
            </a:fld>
            <a:endParaRPr lang="en-GB" dirty="0"/>
          </a:p>
        </p:txBody>
      </p:sp>
    </p:spTree>
    <p:extLst>
      <p:ext uri="{BB962C8B-B14F-4D97-AF65-F5344CB8AC3E}">
        <p14:creationId xmlns:p14="http://schemas.microsoft.com/office/powerpoint/2010/main" val="613490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F4CEEBC-7DD0-4332-A9A9-535397AA4ED7}" type="datetimeFigureOut">
              <a:rPr lang="en-GB" smtClean="0"/>
              <a:t>28/11/2018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8D8A6FD-406C-453E-83C0-91A64B2E8BDB}" type="slidenum">
              <a:rPr lang="en-GB" smtClean="0"/>
              <a:t>‹#›</a:t>
            </a:fld>
            <a:endParaRPr lang="en-GB" dirty="0"/>
          </a:p>
        </p:txBody>
      </p:sp>
    </p:spTree>
    <p:extLst>
      <p:ext uri="{BB962C8B-B14F-4D97-AF65-F5344CB8AC3E}">
        <p14:creationId xmlns:p14="http://schemas.microsoft.com/office/powerpoint/2010/main" val="3005068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EF4CEEBC-7DD0-4332-A9A9-535397AA4ED7}" type="datetimeFigureOut">
              <a:rPr lang="en-GB" smtClean="0"/>
              <a:t>28/11/2018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8D8A6FD-406C-453E-83C0-91A64B2E8BDB}" type="slidenum">
              <a:rPr lang="en-GB" smtClean="0"/>
              <a:t>‹#›</a:t>
            </a:fld>
            <a:endParaRPr lang="en-GB" dirty="0"/>
          </a:p>
        </p:txBody>
      </p:sp>
    </p:spTree>
    <p:extLst>
      <p:ext uri="{BB962C8B-B14F-4D97-AF65-F5344CB8AC3E}">
        <p14:creationId xmlns:p14="http://schemas.microsoft.com/office/powerpoint/2010/main" val="35219049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smtClean="0"/>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EF4CEEBC-7DD0-4332-A9A9-535397AA4ED7}" type="datetimeFigureOut">
              <a:rPr lang="en-GB" smtClean="0"/>
              <a:t>28/11/2018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8D8A6FD-406C-453E-83C0-91A64B2E8BDB}" type="slidenum">
              <a:rPr lang="en-GB" smtClean="0"/>
              <a:t>‹#›</a:t>
            </a:fld>
            <a:endParaRPr lang="en-GB" dirty="0"/>
          </a:p>
        </p:txBody>
      </p:sp>
    </p:spTree>
    <p:extLst>
      <p:ext uri="{BB962C8B-B14F-4D97-AF65-F5344CB8AC3E}">
        <p14:creationId xmlns:p14="http://schemas.microsoft.com/office/powerpoint/2010/main" val="33108909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F4CEEBC-7DD0-4332-A9A9-535397AA4ED7}" type="datetimeFigureOut">
              <a:rPr lang="en-GB" smtClean="0"/>
              <a:t>28/11/2018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8D8A6FD-406C-453E-83C0-91A64B2E8BDB}" type="slidenum">
              <a:rPr lang="en-GB" smtClean="0"/>
              <a:t>‹#›</a:t>
            </a:fld>
            <a:endParaRPr lang="en-GB" dirty="0"/>
          </a:p>
        </p:txBody>
      </p:sp>
    </p:spTree>
    <p:extLst>
      <p:ext uri="{BB962C8B-B14F-4D97-AF65-F5344CB8AC3E}">
        <p14:creationId xmlns:p14="http://schemas.microsoft.com/office/powerpoint/2010/main" val="17154776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F4CEEBC-7DD0-4332-A9A9-535397AA4ED7}" type="datetimeFigureOut">
              <a:rPr lang="en-GB" smtClean="0"/>
              <a:t>28/11/2018</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88D8A6FD-406C-453E-83C0-91A64B2E8BDB}" type="slidenum">
              <a:rPr lang="en-GB" smtClean="0"/>
              <a:t>‹#›</a:t>
            </a:fld>
            <a:endParaRPr lang="en-GB" dirty="0"/>
          </a:p>
        </p:txBody>
      </p:sp>
    </p:spTree>
    <p:extLst>
      <p:ext uri="{BB962C8B-B14F-4D97-AF65-F5344CB8AC3E}">
        <p14:creationId xmlns:p14="http://schemas.microsoft.com/office/powerpoint/2010/main" val="5760351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F4CEEBC-7DD0-4332-A9A9-535397AA4ED7}" type="datetimeFigureOut">
              <a:rPr lang="en-GB" smtClean="0"/>
              <a:t>28/11/2018</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88D8A6FD-406C-453E-83C0-91A64B2E8BDB}" type="slidenum">
              <a:rPr lang="en-GB" smtClean="0"/>
              <a:t>‹#›</a:t>
            </a:fld>
            <a:endParaRPr lang="en-GB" dirty="0"/>
          </a:p>
        </p:txBody>
      </p:sp>
    </p:spTree>
    <p:extLst>
      <p:ext uri="{BB962C8B-B14F-4D97-AF65-F5344CB8AC3E}">
        <p14:creationId xmlns:p14="http://schemas.microsoft.com/office/powerpoint/2010/main" val="40116240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4CEEBC-7DD0-4332-A9A9-535397AA4ED7}" type="datetimeFigureOut">
              <a:rPr lang="en-GB" smtClean="0"/>
              <a:t>28/11/2018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8D8A6FD-406C-453E-83C0-91A64B2E8BDB}" type="slidenum">
              <a:rPr lang="en-GB" smtClean="0"/>
              <a:t>‹#›</a:t>
            </a:fld>
            <a:endParaRPr lang="en-GB" dirty="0"/>
          </a:p>
        </p:txBody>
      </p:sp>
    </p:spTree>
    <p:extLst>
      <p:ext uri="{BB962C8B-B14F-4D97-AF65-F5344CB8AC3E}">
        <p14:creationId xmlns:p14="http://schemas.microsoft.com/office/powerpoint/2010/main" val="16322542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4CEEBC-7DD0-4332-A9A9-535397AA4ED7}" type="datetimeFigureOut">
              <a:rPr lang="en-GB" smtClean="0"/>
              <a:t>28/11/2018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8D8A6FD-406C-453E-83C0-91A64B2E8BDB}" type="slidenum">
              <a:rPr lang="en-GB" smtClean="0"/>
              <a:t>‹#›</a:t>
            </a:fld>
            <a:endParaRPr lang="en-GB" dirty="0"/>
          </a:p>
        </p:txBody>
      </p:sp>
    </p:spTree>
    <p:extLst>
      <p:ext uri="{BB962C8B-B14F-4D97-AF65-F5344CB8AC3E}">
        <p14:creationId xmlns:p14="http://schemas.microsoft.com/office/powerpoint/2010/main" val="274757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4CEEBC-7DD0-4332-A9A9-535397AA4ED7}" type="datetimeFigureOut">
              <a:rPr lang="en-GB" smtClean="0"/>
              <a:t>28/11/2018</a:t>
            </a:fld>
            <a:endParaRPr lang="en-GB" dirty="0"/>
          </a:p>
        </p:txBody>
      </p:sp>
      <p:sp>
        <p:nvSpPr>
          <p:cNvPr id="5" name="Footer Placeholder 4"/>
          <p:cNvSpPr>
            <a:spLocks noGrp="1"/>
          </p:cNvSpPr>
          <p:nvPr>
            <p:ph type="ftr" sz="quarter" idx="11"/>
          </p:nvPr>
        </p:nvSpPr>
        <p:spPr/>
        <p:txBody>
          <a:bodyPr/>
          <a:lstStyle>
            <a:lvl1pPr>
              <a:defRPr sz="1000" b="1"/>
            </a:lvl1pPr>
          </a:lstStyle>
          <a:p>
            <a:endParaRPr lang="en-GB" dirty="0"/>
          </a:p>
        </p:txBody>
      </p:sp>
      <p:sp>
        <p:nvSpPr>
          <p:cNvPr id="6" name="Slide Number Placeholder 5"/>
          <p:cNvSpPr>
            <a:spLocks noGrp="1"/>
          </p:cNvSpPr>
          <p:nvPr>
            <p:ph type="sldNum" sz="quarter" idx="12"/>
          </p:nvPr>
        </p:nvSpPr>
        <p:spPr/>
        <p:txBody>
          <a:bodyPr/>
          <a:lstStyle/>
          <a:p>
            <a:fld id="{88D8A6FD-406C-453E-83C0-91A64B2E8BDB}" type="slidenum">
              <a:rPr lang="en-GB" smtClean="0"/>
              <a:t>‹#›</a:t>
            </a:fld>
            <a:endParaRPr lang="en-GB" dirty="0"/>
          </a:p>
        </p:txBody>
      </p:sp>
    </p:spTree>
    <p:extLst>
      <p:ext uri="{BB962C8B-B14F-4D97-AF65-F5344CB8AC3E}">
        <p14:creationId xmlns:p14="http://schemas.microsoft.com/office/powerpoint/2010/main" val="2422905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F4CEEBC-7DD0-4332-A9A9-535397AA4ED7}" type="datetimeFigureOut">
              <a:rPr lang="en-GB" smtClean="0"/>
              <a:t>28/11/2018</a:t>
            </a:fld>
            <a:endParaRPr lang="en-GB" dirty="0"/>
          </a:p>
        </p:txBody>
      </p:sp>
      <p:sp>
        <p:nvSpPr>
          <p:cNvPr id="5" name="Footer Placeholder 4"/>
          <p:cNvSpPr>
            <a:spLocks noGrp="1"/>
          </p:cNvSpPr>
          <p:nvPr>
            <p:ph type="ftr" sz="quarter" idx="11"/>
          </p:nvPr>
        </p:nvSpPr>
        <p:spPr/>
        <p:txBody>
          <a:bodyPr/>
          <a:lstStyle>
            <a:lvl1pPr>
              <a:defRPr sz="1000" b="1"/>
            </a:lvl1pPr>
          </a:lstStyle>
          <a:p>
            <a:endParaRPr lang="en-GB"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8D8A6FD-406C-453E-83C0-91A64B2E8BDB}" type="slidenum">
              <a:rPr lang="en-GB" smtClean="0"/>
              <a:t>‹#›</a:t>
            </a:fld>
            <a:endParaRPr lang="en-GB" dirty="0"/>
          </a:p>
        </p:txBody>
      </p:sp>
    </p:spTree>
    <p:extLst>
      <p:ext uri="{BB962C8B-B14F-4D97-AF65-F5344CB8AC3E}">
        <p14:creationId xmlns:p14="http://schemas.microsoft.com/office/powerpoint/2010/main" val="2661126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F4CEEBC-7DD0-4332-A9A9-535397AA4ED7}" type="datetimeFigureOut">
              <a:rPr lang="en-GB" smtClean="0"/>
              <a:t>28/11/2018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88D8A6FD-406C-453E-83C0-91A64B2E8BDB}" type="slidenum">
              <a:rPr lang="en-GB" smtClean="0"/>
              <a:t>‹#›</a:t>
            </a:fld>
            <a:endParaRPr lang="en-GB" dirty="0"/>
          </a:p>
        </p:txBody>
      </p:sp>
    </p:spTree>
    <p:extLst>
      <p:ext uri="{BB962C8B-B14F-4D97-AF65-F5344CB8AC3E}">
        <p14:creationId xmlns:p14="http://schemas.microsoft.com/office/powerpoint/2010/main" val="188309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F4CEEBC-7DD0-4332-A9A9-535397AA4ED7}" type="datetimeFigureOut">
              <a:rPr lang="en-GB" smtClean="0"/>
              <a:t>28/11/2018</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88D8A6FD-406C-453E-83C0-91A64B2E8BDB}" type="slidenum">
              <a:rPr lang="en-GB" smtClean="0"/>
              <a:t>‹#›</a:t>
            </a:fld>
            <a:endParaRPr lang="en-GB" dirty="0"/>
          </a:p>
        </p:txBody>
      </p:sp>
    </p:spTree>
    <p:extLst>
      <p:ext uri="{BB962C8B-B14F-4D97-AF65-F5344CB8AC3E}">
        <p14:creationId xmlns:p14="http://schemas.microsoft.com/office/powerpoint/2010/main" val="3128346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F4CEEBC-7DD0-4332-A9A9-535397AA4ED7}" type="datetimeFigureOut">
              <a:rPr lang="en-GB" smtClean="0"/>
              <a:t>28/11/2018</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88D8A6FD-406C-453E-83C0-91A64B2E8BDB}" type="slidenum">
              <a:rPr lang="en-GB" smtClean="0"/>
              <a:t>‹#›</a:t>
            </a:fld>
            <a:endParaRPr lang="en-GB" dirty="0"/>
          </a:p>
        </p:txBody>
      </p:sp>
    </p:spTree>
    <p:extLst>
      <p:ext uri="{BB962C8B-B14F-4D97-AF65-F5344CB8AC3E}">
        <p14:creationId xmlns:p14="http://schemas.microsoft.com/office/powerpoint/2010/main" val="1779767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4CEEBC-7DD0-4332-A9A9-535397AA4ED7}" type="datetimeFigureOut">
              <a:rPr lang="en-GB" smtClean="0"/>
              <a:t>28/11/2018</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8D8A6FD-406C-453E-83C0-91A64B2E8BDB}" type="slidenum">
              <a:rPr lang="en-GB" smtClean="0"/>
              <a:t>‹#›</a:t>
            </a:fld>
            <a:endParaRPr lang="en-GB" dirty="0"/>
          </a:p>
        </p:txBody>
      </p:sp>
    </p:spTree>
    <p:extLst>
      <p:ext uri="{BB962C8B-B14F-4D97-AF65-F5344CB8AC3E}">
        <p14:creationId xmlns:p14="http://schemas.microsoft.com/office/powerpoint/2010/main" val="1959049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F4CEEBC-7DD0-4332-A9A9-535397AA4ED7}" type="datetimeFigureOut">
              <a:rPr lang="en-GB" smtClean="0"/>
              <a:t>28/11/2018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8D8A6FD-406C-453E-83C0-91A64B2E8BDB}" type="slidenum">
              <a:rPr lang="en-GB" smtClean="0"/>
              <a:t>‹#›</a:t>
            </a:fld>
            <a:endParaRPr lang="en-GB" dirty="0"/>
          </a:p>
        </p:txBody>
      </p:sp>
    </p:spTree>
    <p:extLst>
      <p:ext uri="{BB962C8B-B14F-4D97-AF65-F5344CB8AC3E}">
        <p14:creationId xmlns:p14="http://schemas.microsoft.com/office/powerpoint/2010/main" val="2222185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F4CEEBC-7DD0-4332-A9A9-535397AA4ED7}" type="datetimeFigureOut">
              <a:rPr lang="en-GB" smtClean="0"/>
              <a:t>28/11/2018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8D8A6FD-406C-453E-83C0-91A64B2E8BDB}" type="slidenum">
              <a:rPr lang="en-GB" smtClean="0"/>
              <a:t>‹#›</a:t>
            </a:fld>
            <a:endParaRPr lang="en-GB" dirty="0"/>
          </a:p>
        </p:txBody>
      </p:sp>
    </p:spTree>
    <p:extLst>
      <p:ext uri="{BB962C8B-B14F-4D97-AF65-F5344CB8AC3E}">
        <p14:creationId xmlns:p14="http://schemas.microsoft.com/office/powerpoint/2010/main" val="2639069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EF4CEEBC-7DD0-4332-A9A9-535397AA4ED7}" type="datetimeFigureOut">
              <a:rPr lang="en-GB" smtClean="0"/>
              <a:t>28/11/2018</a:t>
            </a:fld>
            <a:endParaRPr lang="en-GB"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GB" dirty="0"/>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88D8A6FD-406C-453E-83C0-91A64B2E8BDB}" type="slidenum">
              <a:rPr lang="en-GB" smtClean="0"/>
              <a:t>‹#›</a:t>
            </a:fld>
            <a:endParaRPr lang="en-GB" dirty="0"/>
          </a:p>
        </p:txBody>
      </p:sp>
    </p:spTree>
    <p:extLst>
      <p:ext uri="{BB962C8B-B14F-4D97-AF65-F5344CB8AC3E}">
        <p14:creationId xmlns:p14="http://schemas.microsoft.com/office/powerpoint/2010/main" val="177785005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ww.skillsforcare.org.uk/Documents/Learning-and-development/Care-Certificate/Standard-4.pdf"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scie.org.uk/socialcaretv/video-player.asp?guid=775ce383-6f43-4377-90e4-03ef71c16d28"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ww.scie.org.uk/socialcaretv/video-player.asp?guid=385b994d-f0bb-4d85-88a4-3a59bbea6e49"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Equality and Diversity</a:t>
            </a:r>
            <a:endParaRPr lang="en-GB" dirty="0"/>
          </a:p>
        </p:txBody>
      </p:sp>
      <p:sp>
        <p:nvSpPr>
          <p:cNvPr id="3" name="Subtitle 2"/>
          <p:cNvSpPr>
            <a:spLocks noGrp="1"/>
          </p:cNvSpPr>
          <p:nvPr>
            <p:ph type="subTitle" idx="1"/>
          </p:nvPr>
        </p:nvSpPr>
        <p:spPr/>
        <p:txBody>
          <a:bodyPr>
            <a:normAutofit/>
          </a:bodyPr>
          <a:lstStyle/>
          <a:p>
            <a:endParaRPr lang="en-GB" dirty="0"/>
          </a:p>
        </p:txBody>
      </p:sp>
    </p:spTree>
    <p:extLst>
      <p:ext uri="{BB962C8B-B14F-4D97-AF65-F5344CB8AC3E}">
        <p14:creationId xmlns:p14="http://schemas.microsoft.com/office/powerpoint/2010/main" val="3768496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Nine Protected Characteristics</a:t>
            </a:r>
            <a:endParaRPr lang="en-GB" dirty="0"/>
          </a:p>
        </p:txBody>
      </p:sp>
      <p:sp>
        <p:nvSpPr>
          <p:cNvPr id="3" name="Content Placeholder 2"/>
          <p:cNvSpPr>
            <a:spLocks noGrp="1"/>
          </p:cNvSpPr>
          <p:nvPr>
            <p:ph idx="1"/>
          </p:nvPr>
        </p:nvSpPr>
        <p:spPr/>
        <p:txBody>
          <a:bodyPr>
            <a:normAutofit fontScale="85000" lnSpcReduction="20000"/>
          </a:bodyPr>
          <a:lstStyle/>
          <a:p>
            <a:pPr marL="68580" indent="0">
              <a:buNone/>
            </a:pPr>
            <a:r>
              <a:rPr lang="en-GB" dirty="0"/>
              <a:t>The Equality Act 2010 </a:t>
            </a:r>
            <a:r>
              <a:rPr lang="en-GB" dirty="0" smtClean="0"/>
              <a:t>has </a:t>
            </a:r>
            <a:r>
              <a:rPr lang="en-GB" dirty="0"/>
              <a:t>extended the protection from the 6 equality strands to 9 Protected characteristics, which are</a:t>
            </a:r>
            <a:r>
              <a:rPr lang="en-GB" dirty="0" smtClean="0"/>
              <a:t>:</a:t>
            </a:r>
          </a:p>
          <a:p>
            <a:r>
              <a:rPr lang="en-GB" dirty="0" smtClean="0"/>
              <a:t>age</a:t>
            </a:r>
            <a:endParaRPr lang="en-GB" dirty="0"/>
          </a:p>
          <a:p>
            <a:r>
              <a:rPr lang="en-GB" dirty="0" smtClean="0"/>
              <a:t>disability</a:t>
            </a:r>
            <a:endParaRPr lang="en-GB" dirty="0"/>
          </a:p>
          <a:p>
            <a:r>
              <a:rPr lang="en-GB" dirty="0" smtClean="0"/>
              <a:t>gender </a:t>
            </a:r>
            <a:r>
              <a:rPr lang="en-GB" dirty="0"/>
              <a:t>reassignment</a:t>
            </a:r>
          </a:p>
          <a:p>
            <a:r>
              <a:rPr lang="en-GB" dirty="0" smtClean="0"/>
              <a:t>marriage </a:t>
            </a:r>
            <a:r>
              <a:rPr lang="en-GB" dirty="0"/>
              <a:t>and civil partnership</a:t>
            </a:r>
          </a:p>
          <a:p>
            <a:r>
              <a:rPr lang="en-GB" dirty="0" smtClean="0"/>
              <a:t>pregnancy </a:t>
            </a:r>
            <a:r>
              <a:rPr lang="en-GB" dirty="0"/>
              <a:t>and maternity</a:t>
            </a:r>
          </a:p>
          <a:p>
            <a:r>
              <a:rPr lang="en-GB" dirty="0" smtClean="0"/>
              <a:t>race</a:t>
            </a:r>
            <a:endParaRPr lang="en-GB" dirty="0"/>
          </a:p>
          <a:p>
            <a:r>
              <a:rPr lang="en-GB" dirty="0" smtClean="0"/>
              <a:t>religion </a:t>
            </a:r>
            <a:r>
              <a:rPr lang="en-GB" dirty="0"/>
              <a:t>and belief</a:t>
            </a:r>
          </a:p>
          <a:p>
            <a:r>
              <a:rPr lang="en-GB" dirty="0" smtClean="0"/>
              <a:t>sex</a:t>
            </a:r>
            <a:endParaRPr lang="en-GB" dirty="0"/>
          </a:p>
          <a:p>
            <a:r>
              <a:rPr lang="en-GB" dirty="0" smtClean="0"/>
              <a:t>sexual </a:t>
            </a:r>
            <a:r>
              <a:rPr lang="en-GB" dirty="0"/>
              <a:t>orientation</a:t>
            </a:r>
          </a:p>
          <a:p>
            <a:pPr marL="68580" indent="0">
              <a:buNone/>
            </a:pP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6080" y="3573017"/>
            <a:ext cx="2228850" cy="2047875"/>
          </a:xfrm>
          <a:prstGeom prst="rect">
            <a:avLst/>
          </a:prstGeom>
        </p:spPr>
      </p:pic>
    </p:spTree>
    <p:extLst>
      <p:ext uri="{BB962C8B-B14F-4D97-AF65-F5344CB8AC3E}">
        <p14:creationId xmlns:p14="http://schemas.microsoft.com/office/powerpoint/2010/main" val="2688492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additive="base">
                                        <p:cTn id="4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3">
                                            <p:txEl>
                                              <p:pRg st="6" end="6"/>
                                            </p:txEl>
                                          </p:spTgt>
                                        </p:tgtEl>
                                        <p:attrNameLst>
                                          <p:attrName>style.visibility</p:attrName>
                                        </p:attrNameLst>
                                      </p:cBhvr>
                                      <p:to>
                                        <p:strVal val="visible"/>
                                      </p:to>
                                    </p:set>
                                    <p:anim calcmode="lin" valueType="num">
                                      <p:cBhvr additive="base">
                                        <p:cTn id="48"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3">
                                            <p:txEl>
                                              <p:pRg st="7" end="7"/>
                                            </p:txEl>
                                          </p:spTgt>
                                        </p:tgtEl>
                                        <p:attrNameLst>
                                          <p:attrName>style.visibility</p:attrName>
                                        </p:attrNameLst>
                                      </p:cBhvr>
                                      <p:to>
                                        <p:strVal val="visible"/>
                                      </p:to>
                                    </p:set>
                                    <p:anim calcmode="lin" valueType="num">
                                      <p:cBhvr additive="base">
                                        <p:cTn id="54"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3">
                                            <p:txEl>
                                              <p:pRg st="8" end="8"/>
                                            </p:txEl>
                                          </p:spTgt>
                                        </p:tgtEl>
                                        <p:attrNameLst>
                                          <p:attrName>style.visibility</p:attrName>
                                        </p:attrNameLst>
                                      </p:cBhvr>
                                      <p:to>
                                        <p:strVal val="visible"/>
                                      </p:to>
                                    </p:set>
                                    <p:anim calcmode="lin" valueType="num">
                                      <p:cBhvr additive="base">
                                        <p:cTn id="60"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3">
                                            <p:txEl>
                                              <p:pRg st="9" end="9"/>
                                            </p:txEl>
                                          </p:spTgt>
                                        </p:tgtEl>
                                        <p:attrNameLst>
                                          <p:attrName>style.visibility</p:attrName>
                                        </p:attrNameLst>
                                      </p:cBhvr>
                                      <p:to>
                                        <p:strVal val="visible"/>
                                      </p:to>
                                    </p:set>
                                    <p:anim calcmode="lin" valueType="num">
                                      <p:cBhvr additive="base">
                                        <p:cTn id="66"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Historical Context</a:t>
            </a:r>
          </a:p>
        </p:txBody>
      </p:sp>
      <p:sp>
        <p:nvSpPr>
          <p:cNvPr id="3" name="Content Placeholder 2"/>
          <p:cNvSpPr>
            <a:spLocks noGrp="1"/>
          </p:cNvSpPr>
          <p:nvPr>
            <p:ph idx="1"/>
          </p:nvPr>
        </p:nvSpPr>
        <p:spPr/>
        <p:txBody>
          <a:bodyPr/>
          <a:lstStyle/>
          <a:p>
            <a:pPr marL="68580" indent="0">
              <a:buNone/>
            </a:pPr>
            <a:r>
              <a:rPr lang="en-GB" dirty="0" smtClean="0"/>
              <a:t>Each characteristic has historically been the source of significant discrimination and each is seen as beyond the individual’s control (Burchardt 2006)</a:t>
            </a:r>
          </a:p>
          <a:p>
            <a:pPr marL="68580" indent="0">
              <a:buNone/>
            </a:pPr>
            <a:endParaRPr lang="en-GB" dirty="0" smtClean="0"/>
          </a:p>
          <a:p>
            <a:pPr marL="68580" indent="0">
              <a:buNone/>
            </a:pPr>
            <a:r>
              <a:rPr lang="en-GB" dirty="0" smtClean="0"/>
              <a:t>The six strands reflect the historical development of prevalent social attitudes and values</a:t>
            </a:r>
            <a:endParaRPr lang="en-GB" dirty="0"/>
          </a:p>
        </p:txBody>
      </p:sp>
    </p:spTree>
    <p:extLst>
      <p:ext uri="{BB962C8B-B14F-4D97-AF65-F5344CB8AC3E}">
        <p14:creationId xmlns:p14="http://schemas.microsoft.com/office/powerpoint/2010/main" val="3936175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GB" dirty="0" smtClean="0"/>
              <a:t>Historical Context - examples</a:t>
            </a:r>
            <a:endParaRPr lang="en-GB" dirty="0"/>
          </a:p>
        </p:txBody>
      </p:sp>
      <p:sp>
        <p:nvSpPr>
          <p:cNvPr id="9" name="Content Placeholder 8"/>
          <p:cNvSpPr>
            <a:spLocks noGrp="1"/>
          </p:cNvSpPr>
          <p:nvPr>
            <p:ph idx="1"/>
          </p:nvPr>
        </p:nvSpPr>
        <p:spPr/>
        <p:txBody>
          <a:bodyPr>
            <a:normAutofit/>
          </a:bodyPr>
          <a:lstStyle/>
          <a:p>
            <a:r>
              <a:rPr lang="en-GB" dirty="0"/>
              <a:t>Gender – universal suffrage and the emergence of feminism</a:t>
            </a:r>
          </a:p>
          <a:p>
            <a:r>
              <a:rPr lang="en-GB" dirty="0"/>
              <a:t>Race (ethnicity)- the move to abolish colonialism and slavery</a:t>
            </a:r>
          </a:p>
          <a:p>
            <a:r>
              <a:rPr lang="en-GB" dirty="0"/>
              <a:t>Disability (ability) – ‘Spastics society and retards’ – children classed as educationally subnormal’</a:t>
            </a:r>
          </a:p>
          <a:p>
            <a:r>
              <a:rPr lang="en-GB" dirty="0"/>
              <a:t>Sexual orientation – illegal Oscar Wilde jailed for being homosexual</a:t>
            </a:r>
          </a:p>
          <a:p>
            <a:r>
              <a:rPr lang="en-GB" dirty="0"/>
              <a:t>Age – ageism, age of consent</a:t>
            </a:r>
          </a:p>
          <a:p>
            <a:r>
              <a:rPr lang="en-GB" dirty="0"/>
              <a:t>Faith – religious wars – Henry VIII – reformation abolition of the monastery</a:t>
            </a:r>
          </a:p>
          <a:p>
            <a:endParaRPr lang="en-GB" dirty="0"/>
          </a:p>
        </p:txBody>
      </p:sp>
    </p:spTree>
    <p:extLst>
      <p:ext uri="{BB962C8B-B14F-4D97-AF65-F5344CB8AC3E}">
        <p14:creationId xmlns:p14="http://schemas.microsoft.com/office/powerpoint/2010/main" val="3697744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 calcmode="lin" valueType="num">
                                      <p:cBhvr additive="base">
                                        <p:cTn id="12"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9">
                                            <p:txEl>
                                              <p:pRg st="1" end="1"/>
                                            </p:txEl>
                                          </p:spTgt>
                                        </p:tgtEl>
                                        <p:attrNameLst>
                                          <p:attrName>style.visibility</p:attrName>
                                        </p:attrNameLst>
                                      </p:cBhvr>
                                      <p:to>
                                        <p:strVal val="visible"/>
                                      </p:to>
                                    </p:set>
                                    <p:anim calcmode="lin" valueType="num">
                                      <p:cBhvr additive="base">
                                        <p:cTn id="18"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9">
                                            <p:txEl>
                                              <p:pRg st="2" end="2"/>
                                            </p:txEl>
                                          </p:spTgt>
                                        </p:tgtEl>
                                        <p:attrNameLst>
                                          <p:attrName>style.visibility</p:attrName>
                                        </p:attrNameLst>
                                      </p:cBhvr>
                                      <p:to>
                                        <p:strVal val="visible"/>
                                      </p:to>
                                    </p:set>
                                    <p:anim calcmode="lin" valueType="num">
                                      <p:cBhvr additive="base">
                                        <p:cTn id="24"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9">
                                            <p:txEl>
                                              <p:pRg st="3" end="3"/>
                                            </p:txEl>
                                          </p:spTgt>
                                        </p:tgtEl>
                                        <p:attrNameLst>
                                          <p:attrName>style.visibility</p:attrName>
                                        </p:attrNameLst>
                                      </p:cBhvr>
                                      <p:to>
                                        <p:strVal val="visible"/>
                                      </p:to>
                                    </p:set>
                                    <p:anim calcmode="lin" valueType="num">
                                      <p:cBhvr additive="base">
                                        <p:cTn id="30"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9">
                                            <p:txEl>
                                              <p:pRg st="4" end="4"/>
                                            </p:txEl>
                                          </p:spTgt>
                                        </p:tgtEl>
                                        <p:attrNameLst>
                                          <p:attrName>style.visibility</p:attrName>
                                        </p:attrNameLst>
                                      </p:cBhvr>
                                      <p:to>
                                        <p:strVal val="visible"/>
                                      </p:to>
                                    </p:set>
                                    <p:anim calcmode="lin" valueType="num">
                                      <p:cBhvr additive="base">
                                        <p:cTn id="36"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9">
                                            <p:txEl>
                                              <p:pRg st="5" end="5"/>
                                            </p:txEl>
                                          </p:spTgt>
                                        </p:tgtEl>
                                        <p:attrNameLst>
                                          <p:attrName>style.visibility</p:attrName>
                                        </p:attrNameLst>
                                      </p:cBhvr>
                                      <p:to>
                                        <p:strVal val="visible"/>
                                      </p:to>
                                    </p:set>
                                    <p:anim calcmode="lin" valueType="num">
                                      <p:cBhvr additive="base">
                                        <p:cTn id="42"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Care Standards 4</a:t>
            </a:r>
            <a:endParaRPr lang="en-GB" dirty="0"/>
          </a:p>
        </p:txBody>
      </p:sp>
      <p:sp>
        <p:nvSpPr>
          <p:cNvPr id="3" name="Content Placeholder 2"/>
          <p:cNvSpPr>
            <a:spLocks noGrp="1"/>
          </p:cNvSpPr>
          <p:nvPr>
            <p:ph idx="1"/>
          </p:nvPr>
        </p:nvSpPr>
        <p:spPr/>
        <p:txBody>
          <a:bodyPr>
            <a:normAutofit/>
          </a:bodyPr>
          <a:lstStyle/>
          <a:p>
            <a:r>
              <a:rPr lang="en-GB" dirty="0" smtClean="0"/>
              <a:t>Within Health and Social Care</a:t>
            </a:r>
          </a:p>
          <a:p>
            <a:r>
              <a:rPr lang="en-GB" dirty="0" smtClean="0"/>
              <a:t>CQS set</a:t>
            </a:r>
            <a:r>
              <a:rPr lang="en-US" dirty="0" smtClean="0"/>
              <a:t> quality standards</a:t>
            </a:r>
          </a:p>
          <a:p>
            <a:r>
              <a:rPr lang="en-US" dirty="0" smtClean="0"/>
              <a:t>These include the fundamental standards – the standards below which care must never fall.</a:t>
            </a:r>
            <a:r>
              <a:rPr lang="en-GB" dirty="0" smtClean="0"/>
              <a:t> </a:t>
            </a:r>
          </a:p>
          <a:p>
            <a:r>
              <a:rPr lang="en-GB" dirty="0" smtClean="0"/>
              <a:t>Care Standards 4- Promoting equality and respecting diversity are central to life today. To provide care and support that meets the needs of everyone you have to understand what these terms mean and take account of them in your work. </a:t>
            </a:r>
          </a:p>
          <a:p>
            <a:r>
              <a:rPr lang="en-GB" dirty="0" smtClean="0">
                <a:hlinkClick r:id="rId2"/>
              </a:rPr>
              <a:t>http://www.skillsforcare.org.uk/Documents/Learning-and-development/Care-Certificate/Standard-4.pdf</a:t>
            </a:r>
            <a:endParaRPr lang="en-GB" dirty="0" smtClean="0"/>
          </a:p>
          <a:p>
            <a:endParaRPr lang="en-GB" dirty="0"/>
          </a:p>
        </p:txBody>
      </p:sp>
    </p:spTree>
    <p:extLst>
      <p:ext uri="{BB962C8B-B14F-4D97-AF65-F5344CB8AC3E}">
        <p14:creationId xmlns:p14="http://schemas.microsoft.com/office/powerpoint/2010/main" val="687284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Marginalised groups in Society</a:t>
            </a:r>
            <a:endParaRPr lang="en-GB" dirty="0"/>
          </a:p>
        </p:txBody>
      </p:sp>
      <p:sp>
        <p:nvSpPr>
          <p:cNvPr id="3" name="Content Placeholder 2"/>
          <p:cNvSpPr>
            <a:spLocks noGrp="1"/>
          </p:cNvSpPr>
          <p:nvPr>
            <p:ph idx="1"/>
          </p:nvPr>
        </p:nvSpPr>
        <p:spPr/>
        <p:txBody>
          <a:bodyPr/>
          <a:lstStyle/>
          <a:p>
            <a:r>
              <a:rPr lang="en-GB" dirty="0" smtClean="0"/>
              <a:t>Watch the video Travellers</a:t>
            </a:r>
          </a:p>
          <a:p>
            <a:r>
              <a:rPr lang="en-GB" u="sng" dirty="0" smtClean="0">
                <a:hlinkClick r:id="rId2"/>
              </a:rPr>
              <a:t>http://www.scie.org.uk/socialcaretv/video-player.asp?guid=775ce383-6f43-4377-90e4-03ef71c16d28</a:t>
            </a:r>
            <a:endParaRPr lang="en-GB" dirty="0" smtClean="0"/>
          </a:p>
          <a:p>
            <a:r>
              <a:rPr lang="en-US" dirty="0" smtClean="0"/>
              <a:t>Gypsy travelers are the largest ethnic minority group in many local authorities.</a:t>
            </a:r>
          </a:p>
          <a:p>
            <a:r>
              <a:rPr lang="en-US" dirty="0" smtClean="0"/>
              <a:t>What are the barriers to accessing services Gypsy travelers experience.</a:t>
            </a:r>
          </a:p>
          <a:p>
            <a:r>
              <a:rPr lang="en-US" dirty="0" smtClean="0"/>
              <a:t>What strategies / ways of working would reduce the likelihood of discrimination </a:t>
            </a:r>
          </a:p>
          <a:p>
            <a:endParaRPr lang="en-GB" dirty="0"/>
          </a:p>
        </p:txBody>
      </p:sp>
    </p:spTree>
    <p:extLst>
      <p:ext uri="{BB962C8B-B14F-4D97-AF65-F5344CB8AC3E}">
        <p14:creationId xmlns:p14="http://schemas.microsoft.com/office/powerpoint/2010/main" val="3298660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Promoting equality and  respecting diversity</a:t>
            </a:r>
            <a:br>
              <a:rPr lang="en-US" dirty="0" smtClean="0"/>
            </a:br>
            <a:r>
              <a:rPr lang="en-GB" dirty="0" smtClean="0"/>
              <a:t>Black and ethnic minority groups</a:t>
            </a:r>
            <a:br>
              <a:rPr lang="en-GB" dirty="0" smtClean="0"/>
            </a:b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Watch the video </a:t>
            </a:r>
            <a:r>
              <a:rPr lang="en-US" dirty="0" smtClean="0"/>
              <a:t>Black and ethnic minority groups</a:t>
            </a:r>
          </a:p>
          <a:p>
            <a:r>
              <a:rPr lang="en-GB" u="sng" dirty="0" smtClean="0">
                <a:hlinkClick r:id="rId2"/>
              </a:rPr>
              <a:t>http://www.scie.org.uk/socialcaretv/video-player.asp?guid=385b994d-f0bb-4d85-88a4-3a59bbea6e49</a:t>
            </a:r>
            <a:endParaRPr lang="en-GB" dirty="0" smtClean="0"/>
          </a:p>
          <a:p>
            <a:r>
              <a:rPr lang="en-US" dirty="0" smtClean="0"/>
              <a:t>Commissioners and housing and social care professionals should understand the important link between housing and mental wellbeing.</a:t>
            </a:r>
          </a:p>
          <a:p>
            <a:r>
              <a:rPr lang="en-US" dirty="0" smtClean="0"/>
              <a:t>Why might older people from BME backgrounds not be able to access housing services and repairs.</a:t>
            </a:r>
          </a:p>
          <a:p>
            <a:r>
              <a:rPr lang="en-US" dirty="0" smtClean="0"/>
              <a:t>Promoting equality and  respecting diversity </a:t>
            </a:r>
          </a:p>
          <a:p>
            <a:r>
              <a:rPr lang="en-US" dirty="0" smtClean="0"/>
              <a:t>What range of services would ensure that individuals are able to live comfortably and safely at home. This includes facilitating access to any necessary aids and adaptations. </a:t>
            </a:r>
          </a:p>
        </p:txBody>
      </p:sp>
    </p:spTree>
    <p:extLst>
      <p:ext uri="{BB962C8B-B14F-4D97-AF65-F5344CB8AC3E}">
        <p14:creationId xmlns:p14="http://schemas.microsoft.com/office/powerpoint/2010/main" val="3904913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Self directed Learning</a:t>
            </a:r>
            <a:endParaRPr lang="en-GB" dirty="0"/>
          </a:p>
        </p:txBody>
      </p:sp>
      <p:sp>
        <p:nvSpPr>
          <p:cNvPr id="3" name="Content Placeholder 2"/>
          <p:cNvSpPr>
            <a:spLocks noGrp="1"/>
          </p:cNvSpPr>
          <p:nvPr>
            <p:ph idx="1"/>
          </p:nvPr>
        </p:nvSpPr>
        <p:spPr/>
        <p:txBody>
          <a:bodyPr/>
          <a:lstStyle/>
          <a:p>
            <a:r>
              <a:rPr lang="en-US" dirty="0" smtClean="0"/>
              <a:t> Explore the Human Rights Act</a:t>
            </a:r>
          </a:p>
          <a:p>
            <a:r>
              <a:rPr lang="en-US" dirty="0" smtClean="0"/>
              <a:t>How will this influence the care</a:t>
            </a:r>
            <a:endParaRPr lang="en-GB" dirty="0"/>
          </a:p>
        </p:txBody>
      </p:sp>
    </p:spTree>
    <p:extLst>
      <p:ext uri="{BB962C8B-B14F-4D97-AF65-F5344CB8AC3E}">
        <p14:creationId xmlns:p14="http://schemas.microsoft.com/office/powerpoint/2010/main" val="8251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Aim</a:t>
            </a:r>
            <a:endParaRPr lang="en-GB" dirty="0"/>
          </a:p>
        </p:txBody>
      </p:sp>
      <p:sp>
        <p:nvSpPr>
          <p:cNvPr id="3" name="Content Placeholder 2"/>
          <p:cNvSpPr>
            <a:spLocks noGrp="1"/>
          </p:cNvSpPr>
          <p:nvPr>
            <p:ph idx="1"/>
          </p:nvPr>
        </p:nvSpPr>
        <p:spPr/>
        <p:txBody>
          <a:bodyPr/>
          <a:lstStyle/>
          <a:p>
            <a:r>
              <a:rPr lang="en-US" dirty="0" smtClean="0"/>
              <a:t>Understand the importance of equality, diversity and human rights in a health and social care setting</a:t>
            </a:r>
          </a:p>
          <a:p>
            <a:r>
              <a:rPr lang="en-US" dirty="0" smtClean="0"/>
              <a:t>Explore The Equality Act (2010) </a:t>
            </a:r>
          </a:p>
          <a:p>
            <a:r>
              <a:rPr lang="en-US" dirty="0" smtClean="0"/>
              <a:t>Explore how to identify prejudice and the impact it has on behavior.</a:t>
            </a:r>
          </a:p>
          <a:p>
            <a:r>
              <a:rPr lang="en-US" dirty="0" smtClean="0"/>
              <a:t>Self directed</a:t>
            </a:r>
          </a:p>
          <a:p>
            <a:r>
              <a:rPr lang="en-US" dirty="0" smtClean="0"/>
              <a:t>The Human Rights Act (1998) - the FREDA principles</a:t>
            </a:r>
          </a:p>
          <a:p>
            <a:endParaRPr lang="en-GB" dirty="0"/>
          </a:p>
        </p:txBody>
      </p:sp>
    </p:spTree>
    <p:extLst>
      <p:ext uri="{BB962C8B-B14F-4D97-AF65-F5344CB8AC3E}">
        <p14:creationId xmlns:p14="http://schemas.microsoft.com/office/powerpoint/2010/main" val="2441887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Activity What does equality and diversity mean?</a:t>
            </a:r>
            <a:endParaRPr lang="en-GB" dirty="0"/>
          </a:p>
        </p:txBody>
      </p:sp>
      <p:sp>
        <p:nvSpPr>
          <p:cNvPr id="3" name="Content Placeholder 2"/>
          <p:cNvSpPr>
            <a:spLocks noGrp="1"/>
          </p:cNvSpPr>
          <p:nvPr>
            <p:ph idx="1"/>
          </p:nvPr>
        </p:nvSpPr>
        <p:spPr>
          <a:solidFill>
            <a:schemeClr val="accent6">
              <a:lumMod val="20000"/>
              <a:lumOff val="80000"/>
            </a:schemeClr>
          </a:solidFill>
        </p:spPr>
        <p:txBody>
          <a:bodyPr/>
          <a:lstStyle/>
          <a:p>
            <a:r>
              <a:rPr lang="en-GB" dirty="0" smtClean="0"/>
              <a:t>Individually define </a:t>
            </a:r>
          </a:p>
          <a:p>
            <a:r>
              <a:rPr lang="en-GB" dirty="0" smtClean="0"/>
              <a:t>Equality and Diversity in Care</a:t>
            </a:r>
            <a:r>
              <a:rPr lang="en-GB" dirty="0"/>
              <a:t> </a:t>
            </a:r>
            <a:endParaRPr lang="en-GB" dirty="0" smtClean="0"/>
          </a:p>
          <a:p>
            <a:r>
              <a:rPr lang="en-GB" dirty="0" smtClean="0"/>
              <a:t>Inclusion </a:t>
            </a:r>
            <a:endParaRPr lang="en-GB" dirty="0"/>
          </a:p>
          <a:p>
            <a:r>
              <a:rPr lang="en-GB" dirty="0" smtClean="0"/>
              <a:t>Discrimination </a:t>
            </a:r>
            <a:r>
              <a:rPr lang="en-GB" dirty="0"/>
              <a:t>	</a:t>
            </a:r>
          </a:p>
          <a:p>
            <a:endParaRPr lang="en-GB" dirty="0" smtClean="0"/>
          </a:p>
          <a:p>
            <a:r>
              <a:rPr lang="en-GB" dirty="0" smtClean="0"/>
              <a:t>Feedback</a:t>
            </a:r>
          </a:p>
          <a:p>
            <a:endParaRPr lang="en-GB" dirty="0"/>
          </a:p>
        </p:txBody>
      </p:sp>
    </p:spTree>
    <p:extLst>
      <p:ext uri="{BB962C8B-B14F-4D97-AF65-F5344CB8AC3E}">
        <p14:creationId xmlns:p14="http://schemas.microsoft.com/office/powerpoint/2010/main" val="2338760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Equality</a:t>
            </a:r>
            <a:endParaRPr lang="en-GB" dirty="0"/>
          </a:p>
        </p:txBody>
      </p:sp>
      <p:sp>
        <p:nvSpPr>
          <p:cNvPr id="3" name="Content Placeholder 2"/>
          <p:cNvSpPr>
            <a:spLocks noGrp="1"/>
          </p:cNvSpPr>
          <p:nvPr>
            <p:ph idx="1"/>
          </p:nvPr>
        </p:nvSpPr>
        <p:spPr/>
        <p:txBody>
          <a:bodyPr/>
          <a:lstStyle/>
          <a:p>
            <a:r>
              <a:rPr lang="en-US" dirty="0" smtClean="0"/>
              <a:t>Equality is about treating people alike according to their needs. </a:t>
            </a:r>
          </a:p>
          <a:p>
            <a:r>
              <a:rPr lang="en-US" dirty="0" smtClean="0"/>
              <a:t>You should make sure that everyone is given equality of opportunity. For example, you may need to give information in different formats (for example Braille) or make sure there is access to a building for an individual in a wheelchair (Skills for Care,2017).</a:t>
            </a:r>
          </a:p>
          <a:p>
            <a:endParaRPr lang="en-GB" dirty="0"/>
          </a:p>
        </p:txBody>
      </p:sp>
    </p:spTree>
    <p:extLst>
      <p:ext uri="{BB962C8B-B14F-4D97-AF65-F5344CB8AC3E}">
        <p14:creationId xmlns:p14="http://schemas.microsoft.com/office/powerpoint/2010/main" val="2174190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Diversity</a:t>
            </a:r>
            <a:endParaRPr lang="en-GB" dirty="0"/>
          </a:p>
        </p:txBody>
      </p:sp>
      <p:sp>
        <p:nvSpPr>
          <p:cNvPr id="3" name="Content Placeholder 2"/>
          <p:cNvSpPr>
            <a:spLocks noGrp="1"/>
          </p:cNvSpPr>
          <p:nvPr>
            <p:ph idx="1"/>
          </p:nvPr>
        </p:nvSpPr>
        <p:spPr/>
        <p:txBody>
          <a:bodyPr>
            <a:normAutofit fontScale="92500" lnSpcReduction="10000"/>
          </a:bodyPr>
          <a:lstStyle/>
          <a:p>
            <a:r>
              <a:rPr lang="en-US" dirty="0" smtClean="0"/>
              <a:t>Diversity can be described as ‘difference’. All individuals are different; the many different parts of a person’s character and identity make them unique. Examples of the things that make up diversity are:</a:t>
            </a:r>
          </a:p>
          <a:p>
            <a:r>
              <a:rPr lang="en-US" dirty="0" smtClean="0"/>
              <a:t>Promoting equality and  respecting diversity are central to life today. To provide care and support that meets the needs of everyone you have to understand what these terms mean and take account of them in your work. (Skills for Care,2017).</a:t>
            </a:r>
          </a:p>
          <a:p>
            <a:r>
              <a:rPr lang="en-US" b="1" dirty="0" smtClean="0"/>
              <a:t>Age</a:t>
            </a:r>
            <a:r>
              <a:rPr lang="en-US" dirty="0" smtClean="0"/>
              <a:t>, Appearance, </a:t>
            </a:r>
            <a:r>
              <a:rPr lang="en-US" b="1" dirty="0" smtClean="0"/>
              <a:t>Ability</a:t>
            </a:r>
            <a:r>
              <a:rPr lang="en-US" dirty="0" smtClean="0"/>
              <a:t>, </a:t>
            </a:r>
            <a:r>
              <a:rPr lang="en-US" b="1" dirty="0" smtClean="0"/>
              <a:t>Disability</a:t>
            </a:r>
          </a:p>
          <a:p>
            <a:r>
              <a:rPr lang="en-US" dirty="0" smtClean="0"/>
              <a:t>Job role, Health, Background, </a:t>
            </a:r>
            <a:r>
              <a:rPr lang="en-US" b="1" dirty="0" smtClean="0"/>
              <a:t>Gender</a:t>
            </a:r>
          </a:p>
          <a:p>
            <a:r>
              <a:rPr lang="en-US" dirty="0" smtClean="0"/>
              <a:t>Family, Friends, </a:t>
            </a:r>
            <a:r>
              <a:rPr lang="en-US" b="1" dirty="0" smtClean="0"/>
              <a:t>Sexual orientation</a:t>
            </a:r>
            <a:r>
              <a:rPr lang="en-US" dirty="0" smtClean="0"/>
              <a:t>, </a:t>
            </a:r>
            <a:r>
              <a:rPr lang="en-US" b="1" dirty="0" smtClean="0"/>
              <a:t>Religion</a:t>
            </a:r>
          </a:p>
          <a:p>
            <a:r>
              <a:rPr lang="en-US" dirty="0" smtClean="0"/>
              <a:t>Belief, Values, </a:t>
            </a:r>
            <a:r>
              <a:rPr lang="en-US" b="1" dirty="0" smtClean="0"/>
              <a:t>Culture</a:t>
            </a:r>
            <a:r>
              <a:rPr lang="en-US" dirty="0" smtClean="0"/>
              <a:t>,  </a:t>
            </a:r>
            <a:r>
              <a:rPr lang="en-US" b="1" dirty="0" smtClean="0"/>
              <a:t>Race</a:t>
            </a:r>
            <a:r>
              <a:rPr lang="en-US" dirty="0" smtClean="0"/>
              <a:t> , National origins, Marital status. </a:t>
            </a:r>
            <a:r>
              <a:rPr lang="en-US" b="1" dirty="0" smtClean="0"/>
              <a:t>Pregnancy</a:t>
            </a:r>
            <a:endParaRPr lang="en-GB" b="1" dirty="0"/>
          </a:p>
        </p:txBody>
      </p:sp>
    </p:spTree>
    <p:extLst>
      <p:ext uri="{BB962C8B-B14F-4D97-AF65-F5344CB8AC3E}">
        <p14:creationId xmlns:p14="http://schemas.microsoft.com/office/powerpoint/2010/main" val="3969836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Inclusion and Discrimination </a:t>
            </a:r>
            <a:endParaRPr lang="en-GB" dirty="0"/>
          </a:p>
        </p:txBody>
      </p:sp>
      <p:sp>
        <p:nvSpPr>
          <p:cNvPr id="3" name="Content Placeholder 2"/>
          <p:cNvSpPr>
            <a:spLocks noGrp="1"/>
          </p:cNvSpPr>
          <p:nvPr>
            <p:ph idx="1"/>
          </p:nvPr>
        </p:nvSpPr>
        <p:spPr/>
        <p:txBody>
          <a:bodyPr>
            <a:normAutofit fontScale="92500" lnSpcReduction="10000"/>
          </a:bodyPr>
          <a:lstStyle/>
          <a:p>
            <a:r>
              <a:rPr lang="en-US" dirty="0" smtClean="0"/>
              <a:t>Inclusion is ‘being included within either a group or society as a whole’. Inclusion links with diversity and equality. It is important to understand someone’s differences so that you can include them and treat them equally and fairly. People can feel excluded if they are not able to join in with activities. Excluding people because of their differences is known as ‘discrimination’. All workers in health and social care must make sure that they work in an inclusive way to ensure that everyone has the opportunity to take part when they want to. This is especially true about people taking part in their own care and support so that it is truly centered on them as a person. (Skills for Care,2017). </a:t>
            </a:r>
          </a:p>
          <a:p>
            <a:r>
              <a:rPr lang="en-US" dirty="0" smtClean="0"/>
              <a:t>Discrimination is action that is often based on a person’s negative attitude towards others. The following can all lead to discrimination: labelling stereotyping and prejudice (Skills for Care,2017).</a:t>
            </a:r>
            <a:endParaRPr lang="en-GB" dirty="0"/>
          </a:p>
        </p:txBody>
      </p:sp>
    </p:spTree>
    <p:extLst>
      <p:ext uri="{BB962C8B-B14F-4D97-AF65-F5344CB8AC3E}">
        <p14:creationId xmlns:p14="http://schemas.microsoft.com/office/powerpoint/2010/main" val="1718063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Key Legislation to protect equality and diversity in care</a:t>
            </a:r>
            <a:endParaRPr lang="en-GB" dirty="0"/>
          </a:p>
        </p:txBody>
      </p:sp>
      <p:sp>
        <p:nvSpPr>
          <p:cNvPr id="3" name="Content Placeholder 2"/>
          <p:cNvSpPr>
            <a:spLocks noGrp="1"/>
          </p:cNvSpPr>
          <p:nvPr>
            <p:ph idx="1"/>
          </p:nvPr>
        </p:nvSpPr>
        <p:spPr/>
        <p:txBody>
          <a:bodyPr>
            <a:normAutofit/>
          </a:bodyPr>
          <a:lstStyle/>
          <a:p>
            <a:r>
              <a:rPr lang="en-US" dirty="0" smtClean="0"/>
              <a:t>Equality Act 2010</a:t>
            </a:r>
          </a:p>
          <a:p>
            <a:r>
              <a:rPr lang="en-US" dirty="0" smtClean="0"/>
              <a:t>Mental Capacity Act 2005</a:t>
            </a:r>
          </a:p>
          <a:p>
            <a:r>
              <a:rPr lang="en-US" dirty="0" smtClean="0"/>
              <a:t>Mental Health Act 1983 </a:t>
            </a:r>
          </a:p>
          <a:p>
            <a:r>
              <a:rPr lang="en-US" dirty="0" smtClean="0"/>
              <a:t>Legislation protecting vulnerable people from abuse</a:t>
            </a:r>
          </a:p>
          <a:p>
            <a:r>
              <a:rPr lang="en-US" dirty="0" smtClean="0"/>
              <a:t>Information legislation</a:t>
            </a:r>
          </a:p>
          <a:p>
            <a:r>
              <a:rPr lang="en-US" dirty="0" smtClean="0"/>
              <a:t>Health and safety legislation</a:t>
            </a:r>
          </a:p>
          <a:p>
            <a:r>
              <a:rPr lang="en-US" dirty="0" smtClean="0"/>
              <a:t>Human Rights Act 1998</a:t>
            </a:r>
            <a:endParaRPr lang="en-GB" dirty="0"/>
          </a:p>
        </p:txBody>
      </p:sp>
    </p:spTree>
    <p:extLst>
      <p:ext uri="{BB962C8B-B14F-4D97-AF65-F5344CB8AC3E}">
        <p14:creationId xmlns:p14="http://schemas.microsoft.com/office/powerpoint/2010/main" val="1231672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Historical Context</a:t>
            </a:r>
            <a:endParaRPr lang="en-GB" dirty="0"/>
          </a:p>
        </p:txBody>
      </p:sp>
      <p:sp>
        <p:nvSpPr>
          <p:cNvPr id="3" name="Content Placeholder 2"/>
          <p:cNvSpPr>
            <a:spLocks noGrp="1"/>
          </p:cNvSpPr>
          <p:nvPr>
            <p:ph idx="1"/>
          </p:nvPr>
        </p:nvSpPr>
        <p:spPr/>
        <p:txBody>
          <a:bodyPr>
            <a:normAutofit/>
          </a:bodyPr>
          <a:lstStyle/>
          <a:p>
            <a:r>
              <a:rPr lang="en-GB" dirty="0" smtClean="0"/>
              <a:t>Equality and Human Rights are a central focus of policy makers, academics, public sector, private and voluntary organisations</a:t>
            </a:r>
          </a:p>
          <a:p>
            <a:endParaRPr lang="en-GB" dirty="0"/>
          </a:p>
          <a:p>
            <a:r>
              <a:rPr lang="en-GB" dirty="0" smtClean="0"/>
              <a:t>What are the origins of equality?</a:t>
            </a:r>
          </a:p>
          <a:p>
            <a:pPr marL="68580" indent="0">
              <a:buNone/>
            </a:pPr>
            <a:endParaRPr lang="en-GB" dirty="0" smtClean="0"/>
          </a:p>
          <a:p>
            <a:r>
              <a:rPr lang="en-GB" dirty="0" smtClean="0"/>
              <a:t>We need to understand equality before discussing inequality</a:t>
            </a:r>
          </a:p>
          <a:p>
            <a:endParaRPr lang="en-GB" dirty="0" smtClean="0"/>
          </a:p>
          <a:p>
            <a:endParaRPr lang="en-GB" dirty="0"/>
          </a:p>
        </p:txBody>
      </p:sp>
    </p:spTree>
    <p:extLst>
      <p:ext uri="{BB962C8B-B14F-4D97-AF65-F5344CB8AC3E}">
        <p14:creationId xmlns:p14="http://schemas.microsoft.com/office/powerpoint/2010/main" val="1892602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 calcmode="lin" valueType="num">
                                      <p:cBhvr additive="base">
                                        <p:cTn id="2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Six Strands of Equality</a:t>
            </a:r>
            <a:endParaRPr lang="en-GB" dirty="0"/>
          </a:p>
        </p:txBody>
      </p:sp>
      <p:sp>
        <p:nvSpPr>
          <p:cNvPr id="3" name="Content Placeholder 2"/>
          <p:cNvSpPr>
            <a:spLocks noGrp="1"/>
          </p:cNvSpPr>
          <p:nvPr>
            <p:ph idx="1"/>
          </p:nvPr>
        </p:nvSpPr>
        <p:spPr/>
        <p:txBody>
          <a:bodyPr/>
          <a:lstStyle/>
          <a:p>
            <a:pPr marL="68580" indent="0">
              <a:buNone/>
            </a:pPr>
            <a:endParaRPr lang="en-GB" dirty="0" smtClean="0"/>
          </a:p>
          <a:p>
            <a:r>
              <a:rPr lang="en-GB" dirty="0" smtClean="0"/>
              <a:t>Gender</a:t>
            </a:r>
          </a:p>
          <a:p>
            <a:r>
              <a:rPr lang="en-GB" dirty="0" smtClean="0"/>
              <a:t>Race (ethnicity)</a:t>
            </a:r>
          </a:p>
          <a:p>
            <a:r>
              <a:rPr lang="en-GB" dirty="0" smtClean="0"/>
              <a:t>Disability (ability)</a:t>
            </a:r>
          </a:p>
          <a:p>
            <a:r>
              <a:rPr lang="en-GB" dirty="0" smtClean="0"/>
              <a:t>Sexual orientation</a:t>
            </a:r>
          </a:p>
          <a:p>
            <a:r>
              <a:rPr lang="en-GB" dirty="0" smtClean="0"/>
              <a:t>Age</a:t>
            </a:r>
          </a:p>
          <a:p>
            <a:r>
              <a:rPr lang="en-GB" dirty="0" smtClean="0"/>
              <a:t>Faith</a:t>
            </a:r>
          </a:p>
          <a:p>
            <a:endParaRPr lang="en-GB" dirty="0" smtClean="0"/>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9868" y="2780929"/>
            <a:ext cx="2699079" cy="2479923"/>
          </a:xfrm>
          <a:prstGeom prst="rect">
            <a:avLst/>
          </a:prstGeom>
        </p:spPr>
      </p:pic>
    </p:spTree>
    <p:extLst>
      <p:ext uri="{BB962C8B-B14F-4D97-AF65-F5344CB8AC3E}">
        <p14:creationId xmlns:p14="http://schemas.microsoft.com/office/powerpoint/2010/main" val="1253138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 calcmode="lin" valueType="num">
                                      <p:cBhvr additive="base">
                                        <p:cTn id="3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 calcmode="lin" valueType="num">
                                      <p:cBhvr additive="base">
                                        <p:cTn id="36"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 calcmode="lin" valueType="num">
                                      <p:cBhvr additive="base">
                                        <p:cTn id="42"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Ion Boardroom</Template>
  <TotalTime>258</TotalTime>
  <Words>881</Words>
  <Application>Microsoft Office PowerPoint</Application>
  <PresentationFormat>Widescreen</PresentationFormat>
  <Paragraphs>93</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Wingdings 3</vt:lpstr>
      <vt:lpstr>Ion Boardroom</vt:lpstr>
      <vt:lpstr>Equality and Diversity</vt:lpstr>
      <vt:lpstr>Aim</vt:lpstr>
      <vt:lpstr>Activity What does equality and diversity mean?</vt:lpstr>
      <vt:lpstr>Equality</vt:lpstr>
      <vt:lpstr>Diversity</vt:lpstr>
      <vt:lpstr>Inclusion and Discrimination </vt:lpstr>
      <vt:lpstr>Key Legislation to protect equality and diversity in care</vt:lpstr>
      <vt:lpstr>Historical Context</vt:lpstr>
      <vt:lpstr>Six Strands of Equality</vt:lpstr>
      <vt:lpstr>Nine Protected Characteristics</vt:lpstr>
      <vt:lpstr>Historical Context</vt:lpstr>
      <vt:lpstr>Historical Context - examples</vt:lpstr>
      <vt:lpstr>Care Standards 4</vt:lpstr>
      <vt:lpstr>Marginalised groups in Society</vt:lpstr>
      <vt:lpstr>Promoting equality and  respecting diversity Black and ethnic minority groups </vt:lpstr>
      <vt:lpstr>Self directed Learning</vt:lpstr>
    </vt:vector>
  </TitlesOfParts>
  <Company>New College Durham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 Thomas</dc:creator>
  <cp:lastModifiedBy>106080</cp:lastModifiedBy>
  <cp:revision>12</cp:revision>
  <dcterms:created xsi:type="dcterms:W3CDTF">2017-11-21T11:29:19Z</dcterms:created>
  <dcterms:modified xsi:type="dcterms:W3CDTF">2018-11-28T13:38:28Z</dcterms:modified>
</cp:coreProperties>
</file>