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56" r:id="rId2"/>
    <p:sldId id="257" r:id="rId3"/>
    <p:sldId id="259" r:id="rId4"/>
    <p:sldId id="261" r:id="rId5"/>
    <p:sldId id="278" r:id="rId6"/>
    <p:sldId id="279" r:id="rId7"/>
    <p:sldId id="280" r:id="rId8"/>
    <p:sldId id="271" r:id="rId9"/>
    <p:sldId id="281" r:id="rId10"/>
    <p:sldId id="282" r:id="rId11"/>
    <p:sldId id="274" r:id="rId12"/>
    <p:sldId id="283" r:id="rId13"/>
    <p:sldId id="258" r:id="rId14"/>
    <p:sldId id="268" r:id="rId15"/>
    <p:sldId id="260" r:id="rId16"/>
    <p:sldId id="277" r:id="rId17"/>
    <p:sldId id="262" r:id="rId18"/>
    <p:sldId id="265" r:id="rId19"/>
    <p:sldId id="267" r:id="rId20"/>
    <p:sldId id="263" r:id="rId21"/>
    <p:sldId id="264" r:id="rId22"/>
    <p:sldId id="266" r:id="rId23"/>
    <p:sldId id="269" r:id="rId24"/>
    <p:sldId id="270" r:id="rId25"/>
    <p:sldId id="276" r:id="rId26"/>
    <p:sldId id="285" r:id="rId27"/>
    <p:sldId id="286" r:id="rId2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40D04CA-4B26-4869-9898-437F8756B297}" type="datetimeFigureOut">
              <a:rPr lang="en-GB" smtClean="0"/>
              <a:t>28/11/2018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78207E8-01E3-4D01-8BB6-557B7FFF8FB3}" type="slidenum">
              <a:rPr lang="en-GB" smtClean="0"/>
              <a:t>‹#›</a:t>
            </a:fld>
            <a:endParaRPr lang="en-GB"/>
          </a:p>
        </p:txBody>
      </p:sp>
    </p:spTree>
    <p:extLst>
      <p:ext uri="{BB962C8B-B14F-4D97-AF65-F5344CB8AC3E}">
        <p14:creationId xmlns:p14="http://schemas.microsoft.com/office/powerpoint/2010/main" val="26030105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428747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42735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28663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3686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54877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099001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23948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10441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21696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87070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37402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96191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299268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3"/>
          <p:cNvSpPr>
            <a:spLocks noGrp="1"/>
          </p:cNvSpPr>
          <p:nvPr>
            <p:ph type="ftr" sz="quarter" idx="11"/>
          </p:nvPr>
        </p:nvSpPr>
        <p:spPr/>
        <p:txBody>
          <a:bodyPr/>
          <a:lstStyle/>
          <a:p>
            <a:endParaRPr lang="en-GB" dirty="0"/>
          </a:p>
        </p:txBody>
      </p:sp>
      <p:sp>
        <p:nvSpPr>
          <p:cNvPr id="6" name="Slide Number Placeholder 4"/>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03693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2"/>
          <p:cNvSpPr>
            <a:spLocks noGrp="1"/>
          </p:cNvSpPr>
          <p:nvPr>
            <p:ph type="ftr" sz="quarter" idx="11"/>
          </p:nvPr>
        </p:nvSpPr>
        <p:spPr/>
        <p:txBody>
          <a:bodyPr/>
          <a:lstStyle/>
          <a:p>
            <a:endParaRPr lang="en-GB" dirty="0"/>
          </a:p>
        </p:txBody>
      </p:sp>
      <p:sp>
        <p:nvSpPr>
          <p:cNvPr id="6" name="Slide Number Placeholder 3"/>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16845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5" name="Footer Placeholder 5"/>
          <p:cNvSpPr>
            <a:spLocks noGrp="1"/>
          </p:cNvSpPr>
          <p:nvPr>
            <p:ph type="ftr" sz="quarter" idx="11"/>
          </p:nvPr>
        </p:nvSpPr>
        <p:spPr/>
        <p:txBody>
          <a:bodyPr/>
          <a:lstStyle/>
          <a:p>
            <a:endParaRPr lang="en-GB" dirty="0"/>
          </a:p>
        </p:txBody>
      </p:sp>
      <p:sp>
        <p:nvSpPr>
          <p:cNvPr id="6"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79113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90D96B-5115-490D-A400-13F438B8342B}"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796A0F4-8040-4A12-8392-25EAC53C0A76}" type="slidenum">
              <a:rPr lang="en-GB" smtClean="0"/>
              <a:t>‹#›</a:t>
            </a:fld>
            <a:endParaRPr lang="en-GB" dirty="0"/>
          </a:p>
        </p:txBody>
      </p:sp>
    </p:spTree>
    <p:extLst>
      <p:ext uri="{BB962C8B-B14F-4D97-AF65-F5344CB8AC3E}">
        <p14:creationId xmlns:p14="http://schemas.microsoft.com/office/powerpoint/2010/main" val="377208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90D96B-5115-490D-A400-13F438B8342B}" type="datetimeFigureOut">
              <a:rPr lang="en-GB" smtClean="0"/>
              <a:t>28/11/2018</a:t>
            </a:fld>
            <a:endParaRPr lang="en-GB"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96A0F4-8040-4A12-8392-25EAC53C0A76}" type="slidenum">
              <a:rPr lang="en-GB" smtClean="0"/>
              <a:t>‹#›</a:t>
            </a:fld>
            <a:endParaRPr lang="en-GB" dirty="0"/>
          </a:p>
        </p:txBody>
      </p:sp>
    </p:spTree>
    <p:extLst>
      <p:ext uri="{BB962C8B-B14F-4D97-AF65-F5344CB8AC3E}">
        <p14:creationId xmlns:p14="http://schemas.microsoft.com/office/powerpoint/2010/main" val="3954210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cie.org.uk/publications/guides/guide15/files/factsheets/choiceandcontrol.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cie.org.uk/socialcaretv/video-player.asp?v=choice-and-contr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ie.org.uk/publications/guides/guide15/files/factsheets/communicatio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cie.org.uk/publications/guides/guide15/files/factsheets/privacy.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cie.org.uk/publications/guides/guide15/files/factsheets/personalhygiene.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cie.org.uk/publications/guides/guide15/files/factsheets/practicalassistance.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cie.org.uk/publications/guides/guide15/factors/socialinclusion/index.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cie.org.uk/publications/guides/guide15/dignitychallenge/index.asp" TargetMode="External"/><Relationship Id="rId2" Type="http://schemas.openxmlformats.org/officeDocument/2006/relationships/hyperlink" Target="http://www.bing.com/videos/search?q=youtube+winterbourne&amp;FORM=VIRE4#view=detail&amp;mid=12646A3A57E1490E649A12646A3A57E1490E649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cie.org.uk/publications/guides/guide15/legislation/humanrightsact/index.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Dignity in Care </a:t>
            </a:r>
            <a:endParaRPr lang="en-GB" dirty="0"/>
          </a:p>
        </p:txBody>
      </p:sp>
      <p:sp>
        <p:nvSpPr>
          <p:cNvPr id="3" name="Subtitle 2"/>
          <p:cNvSpPr>
            <a:spLocks noGrp="1"/>
          </p:cNvSpPr>
          <p:nvPr>
            <p:ph type="subTitle" idx="1"/>
          </p:nvPr>
        </p:nvSpPr>
        <p:spPr/>
        <p:txBody>
          <a:bodyPr/>
          <a:lstStyle/>
          <a:p>
            <a:r>
              <a:rPr lang="en-GB" dirty="0" smtClean="0"/>
              <a:t>Work </a:t>
            </a:r>
            <a:r>
              <a:rPr lang="en-GB" dirty="0" smtClean="0"/>
              <a:t>Related Learning</a:t>
            </a:r>
            <a:endParaRPr lang="en-GB" dirty="0"/>
          </a:p>
        </p:txBody>
      </p:sp>
    </p:spTree>
    <p:extLst>
      <p:ext uri="{BB962C8B-B14F-4D97-AF65-F5344CB8AC3E}">
        <p14:creationId xmlns:p14="http://schemas.microsoft.com/office/powerpoint/2010/main" val="312095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Human Rights Act 1998 </a:t>
            </a:r>
            <a:endParaRPr lang="en-GB" dirty="0"/>
          </a:p>
        </p:txBody>
      </p:sp>
      <p:sp>
        <p:nvSpPr>
          <p:cNvPr id="3" name="Content Placeholder 2"/>
          <p:cNvSpPr>
            <a:spLocks noGrp="1"/>
          </p:cNvSpPr>
          <p:nvPr>
            <p:ph idx="1"/>
          </p:nvPr>
        </p:nvSpPr>
        <p:spPr/>
        <p:txBody>
          <a:bodyPr>
            <a:normAutofit/>
          </a:bodyPr>
          <a:lstStyle/>
          <a:p>
            <a:r>
              <a:rPr lang="en-US" dirty="0"/>
              <a:t>The Human Rights Act 1998 (HRA), which incorporates the European Convention on Human Rights into English law, protects all citizens from action by public authorities that threaten their fundamental freedoms. </a:t>
            </a:r>
            <a:endParaRPr lang="en-US" dirty="0" smtClean="0"/>
          </a:p>
          <a:p>
            <a:r>
              <a:rPr lang="en-US" dirty="0" smtClean="0"/>
              <a:t>These </a:t>
            </a:r>
            <a:r>
              <a:rPr lang="en-US" dirty="0"/>
              <a:t>include freedom from 'degrading’ treatment, which affects the person’s human dignity (Article 3), and from arbitrary detention (Article 5). Article 8 also protects a person’s private life, including 'his home and correspondence’. Although 'human dignity’ is not explicitly mentioned in the Convention, the High Court has held that it is implicit in almost every one of the Convention’s provisions (High Court of Justice, 2003).</a:t>
            </a:r>
            <a:endParaRPr lang="en-GB" dirty="0"/>
          </a:p>
        </p:txBody>
      </p:sp>
    </p:spTree>
    <p:extLst>
      <p:ext uri="{BB962C8B-B14F-4D97-AF65-F5344CB8AC3E}">
        <p14:creationId xmlns:p14="http://schemas.microsoft.com/office/powerpoint/2010/main" val="158459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key legislation</a:t>
            </a:r>
            <a:br>
              <a:rPr lang="en-GB" dirty="0"/>
            </a:br>
            <a:endParaRPr lang="en-GB" dirty="0"/>
          </a:p>
        </p:txBody>
      </p:sp>
      <p:sp>
        <p:nvSpPr>
          <p:cNvPr id="3" name="Content Placeholder 2"/>
          <p:cNvSpPr>
            <a:spLocks noGrp="1"/>
          </p:cNvSpPr>
          <p:nvPr>
            <p:ph idx="1"/>
          </p:nvPr>
        </p:nvSpPr>
        <p:spPr>
          <a:xfrm>
            <a:off x="838200" y="1346200"/>
            <a:ext cx="10515600" cy="4830763"/>
          </a:xfrm>
        </p:spPr>
        <p:txBody>
          <a:bodyPr>
            <a:normAutofit fontScale="85000" lnSpcReduction="20000"/>
          </a:bodyPr>
          <a:lstStyle/>
          <a:p>
            <a:r>
              <a:rPr lang="en-GB" b="1" dirty="0" smtClean="0"/>
              <a:t>Equality </a:t>
            </a:r>
            <a:r>
              <a:rPr lang="en-GB" b="1" dirty="0"/>
              <a:t>Act </a:t>
            </a:r>
            <a:r>
              <a:rPr lang="en-GB" b="1" dirty="0" smtClean="0"/>
              <a:t>2010</a:t>
            </a:r>
            <a:endParaRPr lang="en-US" b="1" dirty="0" smtClean="0"/>
          </a:p>
          <a:p>
            <a:r>
              <a:rPr lang="en-US" dirty="0" smtClean="0"/>
              <a:t>From </a:t>
            </a:r>
            <a:r>
              <a:rPr lang="en-US" dirty="0"/>
              <a:t>October 2007, the Commission for Equality and Human Rights has had the duty to combat age discrimination, made under the Equality Act 2006. </a:t>
            </a:r>
            <a:endParaRPr lang="en-GB" dirty="0"/>
          </a:p>
          <a:p>
            <a:r>
              <a:rPr lang="en-GB" b="1" dirty="0" smtClean="0"/>
              <a:t>Mental </a:t>
            </a:r>
            <a:r>
              <a:rPr lang="en-GB" b="1" dirty="0"/>
              <a:t>Capacity Act </a:t>
            </a:r>
            <a:r>
              <a:rPr lang="en-GB" b="1" dirty="0" smtClean="0"/>
              <a:t>2005</a:t>
            </a:r>
          </a:p>
          <a:p>
            <a:r>
              <a:rPr lang="en-US" dirty="0" smtClean="0"/>
              <a:t>The </a:t>
            </a:r>
            <a:r>
              <a:rPr lang="en-US" dirty="0"/>
              <a:t>Mental Capacity Act provides the legal framework for decision-making when a person may lack capacity to make decisions themselves. This provides a range of safeguards including access to the Court of Protection to challenge decisions and the availability of Independent Mental Capacity Advocates in some situations for people who don’t have family or friends who can represent them. Other safeguards for people with mental health problems are as follows</a:t>
            </a:r>
            <a:endParaRPr lang="en-GB" dirty="0"/>
          </a:p>
          <a:p>
            <a:r>
              <a:rPr lang="en-GB" b="1" dirty="0" smtClean="0"/>
              <a:t>Mental </a:t>
            </a:r>
            <a:r>
              <a:rPr lang="en-GB" b="1" dirty="0"/>
              <a:t>Health Act 1983 </a:t>
            </a:r>
          </a:p>
          <a:p>
            <a:r>
              <a:rPr lang="en-GB" b="1" dirty="0" smtClean="0"/>
              <a:t>Legislation </a:t>
            </a:r>
            <a:r>
              <a:rPr lang="en-GB" b="1" dirty="0"/>
              <a:t>protecting vulnerable people from </a:t>
            </a:r>
            <a:r>
              <a:rPr lang="en-GB" b="1" dirty="0" smtClean="0"/>
              <a:t>abuse</a:t>
            </a:r>
          </a:p>
          <a:p>
            <a:r>
              <a:rPr lang="en-US" dirty="0" smtClean="0"/>
              <a:t>From </a:t>
            </a:r>
            <a:r>
              <a:rPr lang="en-US" dirty="0"/>
              <a:t>October 2009, the Vetting and Barring Scheme began to register the workforce to prevent unsuitable people from working with ‘vulnerable adults’. No Secrets, statutory guidance on the safeguarding of adults, is currently under review </a:t>
            </a:r>
            <a:endParaRPr lang="en-GB" dirty="0"/>
          </a:p>
          <a:p>
            <a:r>
              <a:rPr lang="en-GB" b="1" dirty="0" smtClean="0"/>
              <a:t>Information </a:t>
            </a:r>
            <a:r>
              <a:rPr lang="en-GB" b="1" dirty="0"/>
              <a:t>legislation</a:t>
            </a:r>
          </a:p>
          <a:p>
            <a:r>
              <a:rPr lang="en-GB" b="1" dirty="0" smtClean="0"/>
              <a:t>Health </a:t>
            </a:r>
            <a:r>
              <a:rPr lang="en-GB" b="1" dirty="0"/>
              <a:t>and safety </a:t>
            </a:r>
            <a:r>
              <a:rPr lang="en-GB" b="1" dirty="0" smtClean="0"/>
              <a:t>legislation Week 13</a:t>
            </a:r>
          </a:p>
          <a:p>
            <a:r>
              <a:rPr lang="en-GB" dirty="0" smtClean="0"/>
              <a:t>Activity Please read about these pieces of legislation and the impact on dignity</a:t>
            </a:r>
            <a:endParaRPr lang="en-GB" dirty="0"/>
          </a:p>
          <a:p>
            <a:endParaRPr lang="en-GB" dirty="0"/>
          </a:p>
          <a:p>
            <a:endParaRPr lang="en-GB" dirty="0"/>
          </a:p>
        </p:txBody>
      </p:sp>
    </p:spTree>
    <p:extLst>
      <p:ext uri="{BB962C8B-B14F-4D97-AF65-F5344CB8AC3E}">
        <p14:creationId xmlns:p14="http://schemas.microsoft.com/office/powerpoint/2010/main" val="41923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Week 15</a:t>
            </a:r>
            <a:endParaRPr lang="en-GB" dirty="0"/>
          </a:p>
        </p:txBody>
      </p:sp>
      <p:sp>
        <p:nvSpPr>
          <p:cNvPr id="3" name="Content Placeholder 2"/>
          <p:cNvSpPr>
            <a:spLocks noGrp="1"/>
          </p:cNvSpPr>
          <p:nvPr>
            <p:ph idx="1"/>
          </p:nvPr>
        </p:nvSpPr>
        <p:spPr/>
        <p:txBody>
          <a:bodyPr/>
          <a:lstStyle/>
          <a:p>
            <a:r>
              <a:rPr lang="en-US" dirty="0"/>
              <a:t>The rights of older people receiving health and social care services to safe, fair and high-quality provision are supported in a number of ways:</a:t>
            </a:r>
          </a:p>
          <a:p>
            <a:r>
              <a:rPr lang="en-US" dirty="0" smtClean="0"/>
              <a:t>Standards  of quality </a:t>
            </a:r>
            <a:r>
              <a:rPr lang="en-US" dirty="0"/>
              <a:t>and safety in health and social </a:t>
            </a:r>
            <a:r>
              <a:rPr lang="en-US" dirty="0" smtClean="0"/>
              <a:t>care are </a:t>
            </a:r>
            <a:r>
              <a:rPr lang="en-US" dirty="0"/>
              <a:t>published by the Care Quality </a:t>
            </a:r>
            <a:r>
              <a:rPr lang="en-US" dirty="0" smtClean="0"/>
              <a:t>Commission. </a:t>
            </a:r>
            <a:r>
              <a:rPr lang="en-US" dirty="0"/>
              <a:t>These are part of </a:t>
            </a:r>
            <a:r>
              <a:rPr lang="en-US" dirty="0" smtClean="0"/>
              <a:t> the registration </a:t>
            </a:r>
            <a:r>
              <a:rPr lang="en-US" dirty="0"/>
              <a:t>system for care providers, designed to ‘make sure that services </a:t>
            </a:r>
            <a:r>
              <a:rPr lang="en-US" dirty="0" smtClean="0"/>
              <a:t>meet </a:t>
            </a:r>
            <a:r>
              <a:rPr lang="en-US" dirty="0"/>
              <a:t>essential standards of quality and safety that respect their dignity and protect their rights’. </a:t>
            </a:r>
            <a:endParaRPr lang="en-GB" dirty="0"/>
          </a:p>
        </p:txBody>
      </p:sp>
    </p:spTree>
    <p:extLst>
      <p:ext uri="{BB962C8B-B14F-4D97-AF65-F5344CB8AC3E}">
        <p14:creationId xmlns:p14="http://schemas.microsoft.com/office/powerpoint/2010/main" val="111011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Promoting dignity in care</a:t>
            </a:r>
            <a:endParaRPr lang="en-GB" dirty="0"/>
          </a:p>
        </p:txBody>
      </p:sp>
      <p:sp>
        <p:nvSpPr>
          <p:cNvPr id="3" name="Content Placeholder 2"/>
          <p:cNvSpPr>
            <a:spLocks noGrp="1"/>
          </p:cNvSpPr>
          <p:nvPr>
            <p:ph idx="1"/>
          </p:nvPr>
        </p:nvSpPr>
        <p:spPr/>
        <p:txBody>
          <a:bodyPr/>
          <a:lstStyle/>
          <a:p>
            <a:r>
              <a:rPr lang="en-GB" dirty="0" smtClean="0"/>
              <a:t>Research indicates that there are eight main factors that promote dignity in care. </a:t>
            </a:r>
          </a:p>
          <a:p>
            <a:r>
              <a:rPr lang="en-GB" dirty="0" smtClean="0"/>
              <a:t>Each of these Dignity Factors contributes to a person's sense of self respect, and they should all be present in care.</a:t>
            </a:r>
            <a:endParaRPr lang="en-GB" dirty="0"/>
          </a:p>
        </p:txBody>
      </p:sp>
    </p:spTree>
    <p:extLst>
      <p:ext uri="{BB962C8B-B14F-4D97-AF65-F5344CB8AC3E}">
        <p14:creationId xmlns:p14="http://schemas.microsoft.com/office/powerpoint/2010/main" val="107508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Dignity Factors</a:t>
            </a:r>
            <a:endParaRPr lang="en-GB" dirty="0"/>
          </a:p>
        </p:txBody>
      </p:sp>
      <p:sp>
        <p:nvSpPr>
          <p:cNvPr id="3" name="Content Placeholder 2"/>
          <p:cNvSpPr>
            <a:spLocks noGrp="1"/>
          </p:cNvSpPr>
          <p:nvPr>
            <p:ph idx="1"/>
          </p:nvPr>
        </p:nvSpPr>
        <p:spPr/>
        <p:txBody>
          <a:bodyPr>
            <a:normAutofit/>
          </a:bodyPr>
          <a:lstStyle/>
          <a:p>
            <a:r>
              <a:rPr lang="en-GB" dirty="0"/>
              <a:t>Choice and </a:t>
            </a:r>
            <a:r>
              <a:rPr lang="en-GB" dirty="0" smtClean="0"/>
              <a:t>control</a:t>
            </a:r>
          </a:p>
          <a:p>
            <a:r>
              <a:rPr lang="en-GB" dirty="0" smtClean="0"/>
              <a:t>Communication </a:t>
            </a:r>
            <a:r>
              <a:rPr lang="en-GB" dirty="0"/>
              <a:t>in </a:t>
            </a:r>
            <a:r>
              <a:rPr lang="en-GB" dirty="0" smtClean="0"/>
              <a:t>practice</a:t>
            </a:r>
          </a:p>
          <a:p>
            <a:r>
              <a:rPr lang="en-GB" dirty="0"/>
              <a:t>Privacy</a:t>
            </a:r>
          </a:p>
          <a:p>
            <a:r>
              <a:rPr lang="en-GB" dirty="0" smtClean="0"/>
              <a:t>Personal hygiene</a:t>
            </a:r>
          </a:p>
          <a:p>
            <a:r>
              <a:rPr lang="en-GB" dirty="0"/>
              <a:t>Practical </a:t>
            </a:r>
            <a:r>
              <a:rPr lang="en-GB" dirty="0" smtClean="0"/>
              <a:t>assistance</a:t>
            </a:r>
          </a:p>
          <a:p>
            <a:r>
              <a:rPr lang="en-GB" dirty="0" smtClean="0"/>
              <a:t>Social inclusion</a:t>
            </a:r>
          </a:p>
          <a:p>
            <a:r>
              <a:rPr lang="en-GB" dirty="0" smtClean="0"/>
              <a:t>Pain management</a:t>
            </a:r>
          </a:p>
          <a:p>
            <a:r>
              <a:rPr lang="en-GB" dirty="0"/>
              <a:t>Eating and nutritional care</a:t>
            </a:r>
            <a:br>
              <a:rPr lang="en-GB" dirty="0"/>
            </a:br>
            <a:endParaRPr lang="en-GB" dirty="0"/>
          </a:p>
        </p:txBody>
      </p:sp>
    </p:spTree>
    <p:extLst>
      <p:ext uri="{BB962C8B-B14F-4D97-AF65-F5344CB8AC3E}">
        <p14:creationId xmlns:p14="http://schemas.microsoft.com/office/powerpoint/2010/main" val="257404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-Choice </a:t>
            </a:r>
            <a:r>
              <a:rPr lang="en-GB" dirty="0" smtClean="0"/>
              <a:t>and control </a:t>
            </a:r>
            <a:endParaRPr lang="en-GB" dirty="0"/>
          </a:p>
        </p:txBody>
      </p:sp>
      <p:sp>
        <p:nvSpPr>
          <p:cNvPr id="3" name="Content Placeholder 2"/>
          <p:cNvSpPr>
            <a:spLocks noGrp="1"/>
          </p:cNvSpPr>
          <p:nvPr>
            <p:ph idx="1"/>
          </p:nvPr>
        </p:nvSpPr>
        <p:spPr/>
        <p:txBody>
          <a:bodyPr>
            <a:normAutofit/>
          </a:bodyPr>
          <a:lstStyle/>
          <a:p>
            <a:r>
              <a:rPr lang="en-GB" dirty="0" smtClean="0"/>
              <a:t>Choice and control are key defining aspects of dignity. </a:t>
            </a:r>
          </a:p>
          <a:p>
            <a:r>
              <a:rPr lang="en-GB" dirty="0" smtClean="0"/>
              <a:t>Known as ‘autonomy’- is a key factor relating to the dignity of older people and is set within the context of human rights and equality.</a:t>
            </a:r>
          </a:p>
          <a:p>
            <a:r>
              <a:rPr lang="en-GB" dirty="0" smtClean="0"/>
              <a:t> Dictionary definitions of autonomy include: 'the power of self direction’ and 'the ability to make independent choices’.</a:t>
            </a:r>
          </a:p>
          <a:p>
            <a:r>
              <a:rPr lang="en-GB" dirty="0" smtClean="0"/>
              <a:t>The three key principles of advocacy are: independence, inclusion and empowerment.</a:t>
            </a:r>
          </a:p>
          <a:p>
            <a:r>
              <a:rPr lang="en-GB" b="1" dirty="0" smtClean="0"/>
              <a:t>Enabling people to make choices about the way they live and the care they receive</a:t>
            </a:r>
          </a:p>
          <a:p>
            <a:r>
              <a:rPr lang="en-GB" sz="1100" dirty="0" smtClean="0">
                <a:hlinkClick r:id="rId2"/>
              </a:rPr>
              <a:t>http://www.scie.org.uk/publications/guides/guide15/files/factsheets/choiceandcontrol.pdf</a:t>
            </a:r>
            <a:endParaRPr lang="en-GB" sz="1100" dirty="0" smtClean="0"/>
          </a:p>
        </p:txBody>
      </p:sp>
    </p:spTree>
    <p:extLst>
      <p:ext uri="{BB962C8B-B14F-4D97-AF65-F5344CB8AC3E}">
        <p14:creationId xmlns:p14="http://schemas.microsoft.com/office/powerpoint/2010/main" val="375987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Watch the video Dignity </a:t>
            </a:r>
            <a:r>
              <a:rPr lang="en-GB" dirty="0"/>
              <a:t>in care: choice and control (13 minutes) </a:t>
            </a:r>
            <a:r>
              <a:rPr lang="en-GB" dirty="0">
                <a:hlinkClick r:id="rId2"/>
              </a:rPr>
              <a:t>http://</a:t>
            </a:r>
            <a:r>
              <a:rPr lang="en-GB" dirty="0" smtClean="0">
                <a:hlinkClick r:id="rId2"/>
              </a:rPr>
              <a:t>www.scie.org.uk/socialcaretv/video-player.asp?v=choice-and-control</a:t>
            </a:r>
            <a:endParaRPr lang="en-GB" dirty="0" smtClean="0"/>
          </a:p>
          <a:p>
            <a:r>
              <a:rPr lang="en-GB" dirty="0" smtClean="0"/>
              <a:t> How do we ensure choice and control?</a:t>
            </a:r>
            <a:endParaRPr lang="en-GB" dirty="0"/>
          </a:p>
        </p:txBody>
      </p:sp>
    </p:spTree>
    <p:extLst>
      <p:ext uri="{BB962C8B-B14F-4D97-AF65-F5344CB8AC3E}">
        <p14:creationId xmlns:p14="http://schemas.microsoft.com/office/powerpoint/2010/main" val="376727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-Communication </a:t>
            </a:r>
            <a:r>
              <a:rPr lang="en-GB" dirty="0" smtClean="0"/>
              <a:t>in practice</a:t>
            </a:r>
            <a:endParaRPr lang="en-GB" dirty="0"/>
          </a:p>
        </p:txBody>
      </p:sp>
      <p:sp>
        <p:nvSpPr>
          <p:cNvPr id="3" name="Content Placeholder 2"/>
          <p:cNvSpPr>
            <a:spLocks noGrp="1"/>
          </p:cNvSpPr>
          <p:nvPr>
            <p:ph idx="1"/>
          </p:nvPr>
        </p:nvSpPr>
        <p:spPr/>
        <p:txBody>
          <a:bodyPr>
            <a:normAutofit lnSpcReduction="10000"/>
          </a:bodyPr>
          <a:lstStyle/>
          <a:p>
            <a:r>
              <a:rPr lang="en-GB" dirty="0" smtClean="0"/>
              <a:t>Dignity is threatened by 'treating adults 'like babies' because of actual or assumed incapacity... using patronising tones of voice’. </a:t>
            </a:r>
          </a:p>
          <a:p>
            <a:r>
              <a:rPr lang="en-GB" b="1" dirty="0" smtClean="0"/>
              <a:t>Speaking to people respectfully and listening to what they have to say; ensuring clear dialogue between workers and serv</a:t>
            </a:r>
            <a:r>
              <a:rPr lang="en-GB" dirty="0" smtClean="0"/>
              <a:t>ices. </a:t>
            </a:r>
          </a:p>
          <a:p>
            <a:r>
              <a:rPr lang="en-GB" dirty="0" smtClean="0"/>
              <a:t>Respect has been summarised in terms of courtesy, good communication and taking time </a:t>
            </a:r>
          </a:p>
          <a:p>
            <a:r>
              <a:rPr lang="en-GB" dirty="0" smtClean="0"/>
              <a:t>In order to maintain control and independence, people need information about what they are entitled to and what they can expect from services, and they need it at the right time. </a:t>
            </a:r>
          </a:p>
          <a:p>
            <a:r>
              <a:rPr lang="en-GB" dirty="0" smtClean="0"/>
              <a:t>A good patient experience was seen as synonymous with 'having information to make choices, to feel confident and to feel in control’.</a:t>
            </a:r>
          </a:p>
          <a:p>
            <a:r>
              <a:rPr lang="en-GB" sz="1100" dirty="0" smtClean="0">
                <a:hlinkClick r:id="rId2"/>
              </a:rPr>
              <a:t>http://www.scie.org.uk/publications/guides/guide15/files/factsheets/communication.pdf</a:t>
            </a:r>
            <a:endParaRPr lang="en-GB" sz="1100" dirty="0" smtClean="0"/>
          </a:p>
          <a:p>
            <a:endParaRPr lang="en-GB" dirty="0"/>
          </a:p>
        </p:txBody>
      </p:sp>
    </p:spTree>
    <p:extLst>
      <p:ext uri="{BB962C8B-B14F-4D97-AF65-F5344CB8AC3E}">
        <p14:creationId xmlns:p14="http://schemas.microsoft.com/office/powerpoint/2010/main" val="255333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Dignity factors -Privacy</a:t>
            </a:r>
          </a:p>
        </p:txBody>
      </p:sp>
      <p:sp>
        <p:nvSpPr>
          <p:cNvPr id="3" name="Content Placeholder 2"/>
          <p:cNvSpPr>
            <a:spLocks noGrp="1"/>
          </p:cNvSpPr>
          <p:nvPr>
            <p:ph idx="1"/>
          </p:nvPr>
        </p:nvSpPr>
        <p:spPr/>
        <p:txBody>
          <a:bodyPr>
            <a:normAutofit lnSpcReduction="10000"/>
          </a:bodyPr>
          <a:lstStyle/>
          <a:p>
            <a:r>
              <a:rPr lang="en-GB" dirty="0" smtClean="0"/>
              <a:t>Article </a:t>
            </a:r>
            <a:r>
              <a:rPr lang="en-GB" dirty="0"/>
              <a:t>8 of the Human Rights Act (1998) gives the right to respect for private and family life, home and correspondence.</a:t>
            </a:r>
          </a:p>
          <a:p>
            <a:r>
              <a:rPr lang="en-GB" dirty="0" smtClean="0"/>
              <a:t>Some </a:t>
            </a:r>
            <a:r>
              <a:rPr lang="en-GB" dirty="0"/>
              <a:t>hospital staff need additional training on the issues of dignity, respect and privacy. 'This is particularly true of staff caring for older people with mental health needs’ (Commission for Healthcare Audit and Inspection, 2006).</a:t>
            </a:r>
          </a:p>
          <a:p>
            <a:r>
              <a:rPr lang="en-GB" dirty="0" smtClean="0"/>
              <a:t>Older </a:t>
            </a:r>
            <a:r>
              <a:rPr lang="en-GB" dirty="0"/>
              <a:t>people prefer single-sex facilities (Woolhead et al., 2004, PRIAE/Help the Aged, 2001, Cardiff University, 2001-2004, DH, 2006d).</a:t>
            </a:r>
          </a:p>
          <a:p>
            <a:r>
              <a:rPr lang="en-GB" dirty="0" smtClean="0"/>
              <a:t>The </a:t>
            </a:r>
            <a:r>
              <a:rPr lang="en-GB" dirty="0"/>
              <a:t>Department of Health has given a clear public commitment to eliminating mixed-sex accommodation for hospital inpatients</a:t>
            </a:r>
          </a:p>
          <a:p>
            <a:r>
              <a:rPr lang="en-GB" dirty="0">
                <a:hlinkClick r:id="rId2"/>
              </a:rPr>
              <a:t>http://</a:t>
            </a:r>
            <a:r>
              <a:rPr lang="en-GB" dirty="0" smtClean="0">
                <a:hlinkClick r:id="rId2"/>
              </a:rPr>
              <a:t>www.scie.org.uk/publications/guides/guide15/files/factsheets/privacy.pdf</a:t>
            </a:r>
            <a:endParaRPr lang="en-GB" dirty="0" smtClean="0"/>
          </a:p>
          <a:p>
            <a:endParaRPr lang="en-GB" dirty="0"/>
          </a:p>
        </p:txBody>
      </p:sp>
    </p:spTree>
    <p:extLst>
      <p:ext uri="{BB962C8B-B14F-4D97-AF65-F5344CB8AC3E}">
        <p14:creationId xmlns:p14="http://schemas.microsoft.com/office/powerpoint/2010/main" val="33582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Privacy</a:t>
            </a:r>
            <a:endParaRPr lang="en-GB" dirty="0"/>
          </a:p>
        </p:txBody>
      </p:sp>
      <p:sp>
        <p:nvSpPr>
          <p:cNvPr id="3" name="Content Placeholder 2"/>
          <p:cNvSpPr>
            <a:spLocks noGrp="1"/>
          </p:cNvSpPr>
          <p:nvPr>
            <p:ph idx="1"/>
          </p:nvPr>
        </p:nvSpPr>
        <p:spPr>
          <a:solidFill>
            <a:schemeClr val="accent4">
              <a:lumMod val="20000"/>
              <a:lumOff val="80000"/>
            </a:schemeClr>
          </a:solidFill>
        </p:spPr>
        <p:txBody>
          <a:bodyPr/>
          <a:lstStyle/>
          <a:p>
            <a:endParaRPr lang="en-GB" dirty="0" smtClean="0"/>
          </a:p>
          <a:p>
            <a:r>
              <a:rPr lang="en-GB" dirty="0" smtClean="0"/>
              <a:t>“</a:t>
            </a:r>
            <a:r>
              <a:rPr lang="en-GB" dirty="0"/>
              <a:t>Staff knock before entering. </a:t>
            </a:r>
            <a:r>
              <a:rPr lang="en-GB" b="1" dirty="0"/>
              <a:t>Dignity means being able to go to the loo and close the doo</a:t>
            </a:r>
            <a:r>
              <a:rPr lang="en-GB" dirty="0"/>
              <a:t>r; dignity means when you have a bath, not having fun poked at your body”</a:t>
            </a:r>
          </a:p>
        </p:txBody>
      </p:sp>
    </p:spTree>
    <p:extLst>
      <p:ext uri="{BB962C8B-B14F-4D97-AF65-F5344CB8AC3E}">
        <p14:creationId xmlns:p14="http://schemas.microsoft.com/office/powerpoint/2010/main" val="123102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session</a:t>
            </a:r>
            <a:endParaRPr lang="en-GB" dirty="0"/>
          </a:p>
        </p:txBody>
      </p:sp>
      <p:sp>
        <p:nvSpPr>
          <p:cNvPr id="3" name="Content Placeholder 2"/>
          <p:cNvSpPr>
            <a:spLocks noGrp="1"/>
          </p:cNvSpPr>
          <p:nvPr>
            <p:ph idx="1"/>
          </p:nvPr>
        </p:nvSpPr>
        <p:spPr/>
        <p:txBody>
          <a:bodyPr>
            <a:normAutofit/>
          </a:bodyPr>
          <a:lstStyle/>
          <a:p>
            <a:r>
              <a:rPr lang="en-GB" dirty="0" smtClean="0"/>
              <a:t>By the end of the session most students will have an understanding of the concept of dignity in care</a:t>
            </a:r>
          </a:p>
          <a:p>
            <a:r>
              <a:rPr lang="en-GB" dirty="0" smtClean="0"/>
              <a:t>Factors that protect dignity-Explore the 8 Factors of dignity</a:t>
            </a:r>
          </a:p>
          <a:p>
            <a:r>
              <a:rPr lang="en-GB" dirty="0" smtClean="0"/>
              <a:t>Factors that prevent dignity</a:t>
            </a:r>
          </a:p>
          <a:p>
            <a:r>
              <a:rPr lang="en-GB" dirty="0" smtClean="0"/>
              <a:t>Apply to  Winterbourne care home and apply the </a:t>
            </a:r>
            <a:r>
              <a:rPr lang="en-GB" smtClean="0"/>
              <a:t>lessons to your </a:t>
            </a:r>
            <a:r>
              <a:rPr lang="en-GB" dirty="0" smtClean="0"/>
              <a:t>skills </a:t>
            </a:r>
          </a:p>
          <a:p>
            <a:endParaRPr lang="en-GB" dirty="0"/>
          </a:p>
        </p:txBody>
      </p:sp>
    </p:spTree>
    <p:extLst>
      <p:ext uri="{BB962C8B-B14F-4D97-AF65-F5344CB8AC3E}">
        <p14:creationId xmlns:p14="http://schemas.microsoft.com/office/powerpoint/2010/main" val="147275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-Personal </a:t>
            </a:r>
            <a:r>
              <a:rPr lang="en-GB" dirty="0" smtClean="0"/>
              <a:t>hygiene</a:t>
            </a:r>
            <a:endParaRPr lang="en-GB" dirty="0"/>
          </a:p>
        </p:txBody>
      </p:sp>
      <p:sp>
        <p:nvSpPr>
          <p:cNvPr id="3" name="Content Placeholder 2"/>
          <p:cNvSpPr>
            <a:spLocks noGrp="1"/>
          </p:cNvSpPr>
          <p:nvPr>
            <p:ph idx="1"/>
          </p:nvPr>
        </p:nvSpPr>
        <p:spPr/>
        <p:txBody>
          <a:bodyPr>
            <a:normAutofit lnSpcReduction="10000"/>
          </a:bodyPr>
          <a:lstStyle/>
          <a:p>
            <a:r>
              <a:rPr lang="en-GB" b="1" dirty="0" smtClean="0"/>
              <a:t>A person’s appearance is integral to their self-respect</a:t>
            </a:r>
            <a:r>
              <a:rPr lang="en-GB" dirty="0" smtClean="0"/>
              <a:t> and older people need to receive appropriate levels of support to maintain the standards they are used to. </a:t>
            </a:r>
          </a:p>
          <a:p>
            <a:r>
              <a:rPr lang="en-GB" dirty="0" smtClean="0"/>
              <a:t>Enabling people to maintain their usual standards of personal hygiene</a:t>
            </a:r>
          </a:p>
          <a:p>
            <a:r>
              <a:rPr lang="en-GB" dirty="0" smtClean="0"/>
              <a:t>Personal preferences should be respected, as well as choice in how support is provided</a:t>
            </a:r>
          </a:p>
          <a:p>
            <a:r>
              <a:rPr lang="en-GB" dirty="0" smtClean="0"/>
              <a:t>Dignity in Older Europeans study (Cardiff University, 2001 - 2004) found that the self-respect of older people could be undermined by neglect of patients’ appearance and clothing and that, even in death, maintaining a respectable appearance is very important to people</a:t>
            </a:r>
          </a:p>
          <a:p>
            <a:r>
              <a:rPr lang="en-GB" sz="1100" dirty="0" smtClean="0">
                <a:hlinkClick r:id="rId2"/>
              </a:rPr>
              <a:t>http://www.scie.org.uk/publications/guides/guide15/files/factsheets/personalhygiene.pdf</a:t>
            </a:r>
            <a:endParaRPr lang="en-GB" sz="1100" dirty="0" smtClean="0"/>
          </a:p>
          <a:p>
            <a:endParaRPr lang="en-GB" dirty="0" smtClean="0"/>
          </a:p>
          <a:p>
            <a:endParaRPr lang="en-GB" dirty="0"/>
          </a:p>
        </p:txBody>
      </p:sp>
    </p:spTree>
    <p:extLst>
      <p:ext uri="{BB962C8B-B14F-4D97-AF65-F5344CB8AC3E}">
        <p14:creationId xmlns:p14="http://schemas.microsoft.com/office/powerpoint/2010/main" val="155632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-Practical </a:t>
            </a:r>
            <a:r>
              <a:rPr lang="en-GB" dirty="0" smtClean="0"/>
              <a:t>assistance</a:t>
            </a:r>
            <a:endParaRPr lang="en-GB" dirty="0"/>
          </a:p>
        </p:txBody>
      </p:sp>
      <p:sp>
        <p:nvSpPr>
          <p:cNvPr id="3" name="Content Placeholder 2"/>
          <p:cNvSpPr>
            <a:spLocks noGrp="1"/>
          </p:cNvSpPr>
          <p:nvPr>
            <p:ph idx="1"/>
          </p:nvPr>
        </p:nvSpPr>
        <p:spPr/>
        <p:txBody>
          <a:bodyPr>
            <a:normAutofit fontScale="92500"/>
          </a:bodyPr>
          <a:lstStyle/>
          <a:p>
            <a:r>
              <a:rPr lang="en-GB" dirty="0" smtClean="0"/>
              <a:t>The Older People’s Inquiry, </a:t>
            </a:r>
            <a:r>
              <a:rPr lang="en-GB" b="1" dirty="0" smtClean="0"/>
              <a:t>'That little bit of help' </a:t>
            </a:r>
            <a:r>
              <a:rPr lang="en-GB" dirty="0" smtClean="0"/>
              <a:t>(108kb PDF file) (JRF, 2005), found that: 'older people really valued support which enabled them to live in their own homes - for example, help with cleaning, DIY, gardening, care of pets, chiropody, transport and befriending’. </a:t>
            </a:r>
          </a:p>
          <a:p>
            <a:r>
              <a:rPr lang="en-GB" dirty="0" smtClean="0"/>
              <a:t>The absence of such ‘low level’ support can restrict independence and undermine dignity. </a:t>
            </a:r>
          </a:p>
          <a:p>
            <a:r>
              <a:rPr lang="en-GB" dirty="0" smtClean="0"/>
              <a:t>For people residing in residential care practical assistance to support the highest possible levels of independence can also support dignity.</a:t>
            </a:r>
          </a:p>
          <a:p>
            <a:r>
              <a:rPr lang="en-GB" dirty="0" smtClean="0"/>
              <a:t>Having a clean home is particularly important to older women in terms of maintaining their dignity and self-respect (Godfrey et al., 2000). </a:t>
            </a:r>
            <a:r>
              <a:rPr lang="en-GB" dirty="0" smtClean="0">
                <a:hlinkClick r:id="rId2"/>
              </a:rPr>
              <a:t>http://www.scie.org.uk/publications/guides/guide15/files/factsheets/practicalassistance.pdf</a:t>
            </a:r>
            <a:endParaRPr lang="en-GB" dirty="0" smtClean="0"/>
          </a:p>
          <a:p>
            <a:endParaRPr lang="en-GB" dirty="0" smtClean="0"/>
          </a:p>
        </p:txBody>
      </p:sp>
    </p:spTree>
    <p:extLst>
      <p:ext uri="{BB962C8B-B14F-4D97-AF65-F5344CB8AC3E}">
        <p14:creationId xmlns:p14="http://schemas.microsoft.com/office/powerpoint/2010/main" val="4188678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GB" dirty="0"/>
              <a:t>Dignity factors -Social </a:t>
            </a:r>
            <a:r>
              <a:rPr lang="en-GB" dirty="0" smtClean="0"/>
              <a:t>inclusion- Week 12</a:t>
            </a:r>
            <a:r>
              <a:rPr lang="en-GB" dirty="0"/>
              <a:t/>
            </a:r>
            <a:br>
              <a:rPr lang="en-GB" dirty="0"/>
            </a:br>
            <a:endParaRPr lang="en-GB" dirty="0"/>
          </a:p>
        </p:txBody>
      </p:sp>
      <p:sp>
        <p:nvSpPr>
          <p:cNvPr id="3" name="Content Placeholder 2"/>
          <p:cNvSpPr>
            <a:spLocks noGrp="1"/>
          </p:cNvSpPr>
          <p:nvPr>
            <p:ph idx="1"/>
          </p:nvPr>
        </p:nvSpPr>
        <p:spPr>
          <a:xfrm>
            <a:off x="838200" y="1320800"/>
            <a:ext cx="10515600" cy="4856163"/>
          </a:xfrm>
        </p:spPr>
        <p:txBody>
          <a:bodyPr>
            <a:normAutofit fontScale="92500" lnSpcReduction="20000"/>
          </a:bodyPr>
          <a:lstStyle/>
          <a:p>
            <a:r>
              <a:rPr lang="en-GB" b="1" dirty="0"/>
              <a:t>Supporting people to keep in contact with family and friends, and to participate in social activities. </a:t>
            </a:r>
            <a:endParaRPr lang="en-GB" b="1" dirty="0" smtClean="0"/>
          </a:p>
          <a:p>
            <a:r>
              <a:rPr lang="en-GB" dirty="0" smtClean="0"/>
              <a:t>Promote </a:t>
            </a:r>
            <a:r>
              <a:rPr lang="en-GB" dirty="0"/>
              <a:t>and support access to social networks.</a:t>
            </a:r>
          </a:p>
          <a:p>
            <a:r>
              <a:rPr lang="en-GB" dirty="0" smtClean="0"/>
              <a:t>Resolve </a:t>
            </a:r>
            <a:r>
              <a:rPr lang="en-GB" dirty="0"/>
              <a:t>transport issues so that they do not prevent people from participating in the wider community.</a:t>
            </a:r>
          </a:p>
          <a:p>
            <a:r>
              <a:rPr lang="en-GB" dirty="0" smtClean="0"/>
              <a:t>Build </a:t>
            </a:r>
            <a:r>
              <a:rPr lang="en-GB" dirty="0"/>
              <a:t>links with community projects, community centres and schools to increase levels of social contact between people from different generations.</a:t>
            </a:r>
          </a:p>
          <a:p>
            <a:r>
              <a:rPr lang="en-GB" dirty="0" smtClean="0"/>
              <a:t>Identify</a:t>
            </a:r>
            <a:r>
              <a:rPr lang="en-GB" dirty="0"/>
              <a:t>, respect and use people’s skills, including the skills of older people gained in previous employment.</a:t>
            </a:r>
          </a:p>
          <a:p>
            <a:r>
              <a:rPr lang="en-GB" dirty="0" smtClean="0"/>
              <a:t>Give </a:t>
            </a:r>
            <a:r>
              <a:rPr lang="en-GB" dirty="0"/>
              <a:t>people ordinary opportunities to participate in the wider community through person-centred care planning.</a:t>
            </a:r>
          </a:p>
          <a:p>
            <a:r>
              <a:rPr lang="en-GB" dirty="0" smtClean="0"/>
              <a:t>Involve </a:t>
            </a:r>
            <a:r>
              <a:rPr lang="en-GB" dirty="0"/>
              <a:t>people in service planning and ensure ideas and suggestions are acted upon.</a:t>
            </a:r>
          </a:p>
          <a:p>
            <a:r>
              <a:rPr lang="en-GB" dirty="0" smtClean="0">
                <a:hlinkClick r:id="rId2"/>
              </a:rPr>
              <a:t>http</a:t>
            </a:r>
            <a:r>
              <a:rPr lang="en-GB" dirty="0">
                <a:hlinkClick r:id="rId2"/>
              </a:rPr>
              <a:t>://</a:t>
            </a:r>
            <a:r>
              <a:rPr lang="en-GB" dirty="0" smtClean="0">
                <a:hlinkClick r:id="rId2"/>
              </a:rPr>
              <a:t>www.scie.org.uk/publications/guides/guide15/factors/socialinclusion/index.asp</a:t>
            </a:r>
            <a:endParaRPr lang="en-GB" dirty="0" smtClean="0"/>
          </a:p>
          <a:p>
            <a:endParaRPr lang="en-GB" dirty="0"/>
          </a:p>
        </p:txBody>
      </p:sp>
    </p:spTree>
    <p:extLst>
      <p:ext uri="{BB962C8B-B14F-4D97-AF65-F5344CB8AC3E}">
        <p14:creationId xmlns:p14="http://schemas.microsoft.com/office/powerpoint/2010/main" val="410737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 Pain </a:t>
            </a:r>
            <a:r>
              <a:rPr lang="en-GB" dirty="0" smtClean="0"/>
              <a:t>management</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Ensuring </a:t>
            </a:r>
            <a:r>
              <a:rPr lang="en-GB" dirty="0"/>
              <a:t>that people living with pain have the right help and medication to reduce suffering and improve their quality of life.</a:t>
            </a:r>
          </a:p>
          <a:p>
            <a:r>
              <a:rPr lang="en-GB" dirty="0" smtClean="0"/>
              <a:t>“</a:t>
            </a:r>
            <a:r>
              <a:rPr lang="en-GB" dirty="0"/>
              <a:t>I think what worries me the most about pain is how it takes over and becomes the centre of your life. It shouldn't really be like that</a:t>
            </a:r>
            <a:r>
              <a:rPr lang="en-GB" dirty="0" smtClean="0"/>
              <a:t>”</a:t>
            </a:r>
            <a:endParaRPr lang="en-GB" dirty="0"/>
          </a:p>
        </p:txBody>
      </p:sp>
    </p:spTree>
    <p:extLst>
      <p:ext uri="{BB962C8B-B14F-4D97-AF65-F5344CB8AC3E}">
        <p14:creationId xmlns:p14="http://schemas.microsoft.com/office/powerpoint/2010/main" val="10009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Dignity factors - Eating and nutritional care</a:t>
            </a:r>
            <a:br>
              <a:rPr lang="en-GB" dirty="0"/>
            </a:br>
            <a:endParaRPr lang="en-GB" dirty="0"/>
          </a:p>
        </p:txBody>
      </p:sp>
      <p:sp>
        <p:nvSpPr>
          <p:cNvPr id="3" name="Content Placeholder 2"/>
          <p:cNvSpPr>
            <a:spLocks noGrp="1"/>
          </p:cNvSpPr>
          <p:nvPr>
            <p:ph idx="1"/>
          </p:nvPr>
        </p:nvSpPr>
        <p:spPr/>
        <p:txBody>
          <a:bodyPr/>
          <a:lstStyle/>
          <a:p>
            <a:r>
              <a:rPr lang="en-GB" dirty="0" smtClean="0"/>
              <a:t>Providing </a:t>
            </a:r>
            <a:r>
              <a:rPr lang="en-GB" dirty="0"/>
              <a:t>a choice of nutritious, appetising meals, that meet the needs and choices of individuals, and support with eating where needed.</a:t>
            </a:r>
          </a:p>
          <a:p>
            <a:r>
              <a:rPr lang="en-GB" dirty="0" smtClean="0"/>
              <a:t>“</a:t>
            </a:r>
            <a:r>
              <a:rPr lang="en-GB" dirty="0"/>
              <a:t>Mealtimes aren't just about the food we eat. It's about who you eat it with, where you sit, is it comfortable</a:t>
            </a:r>
          </a:p>
          <a:p>
            <a:endParaRPr lang="en-GB" dirty="0"/>
          </a:p>
        </p:txBody>
      </p:sp>
    </p:spTree>
    <p:extLst>
      <p:ext uri="{BB962C8B-B14F-4D97-AF65-F5344CB8AC3E}">
        <p14:creationId xmlns:p14="http://schemas.microsoft.com/office/powerpoint/2010/main" val="330281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threatens dignity</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Prejudice</a:t>
            </a:r>
          </a:p>
          <a:p>
            <a:r>
              <a:rPr lang="en-GB" dirty="0" smtClean="0"/>
              <a:t>Inequality</a:t>
            </a:r>
            <a:r>
              <a:rPr lang="en-GB" dirty="0"/>
              <a:t>, disadvantage and </a:t>
            </a:r>
            <a:r>
              <a:rPr lang="en-GB" dirty="0" smtClean="0"/>
              <a:t>discrimination</a:t>
            </a:r>
          </a:p>
          <a:p>
            <a:r>
              <a:rPr lang="en-GB" dirty="0" smtClean="0"/>
              <a:t>Abuse</a:t>
            </a:r>
          </a:p>
          <a:p>
            <a:r>
              <a:rPr lang="en-US" dirty="0" smtClean="0"/>
              <a:t>Many </a:t>
            </a:r>
            <a:r>
              <a:rPr lang="en-US" dirty="0"/>
              <a:t>of the threats to dignity take place at an apparently small-scale, practical level. </a:t>
            </a:r>
            <a:endParaRPr lang="en-US" dirty="0" smtClean="0"/>
          </a:p>
          <a:p>
            <a:pPr lvl="1"/>
            <a:r>
              <a:rPr lang="en-US" dirty="0" smtClean="0"/>
              <a:t>treating </a:t>
            </a:r>
            <a:r>
              <a:rPr lang="en-US" dirty="0"/>
              <a:t>adults 'like babies’ because of actual or assumed incapacity - giving them mashed food, insisting on early bedtimes, using patronising tones of voice </a:t>
            </a:r>
          </a:p>
          <a:p>
            <a:pPr lvl="1"/>
            <a:r>
              <a:rPr lang="en-US" dirty="0"/>
              <a:t>seeing pain as an unavoidable and therefore tolerable consequence of older age</a:t>
            </a:r>
          </a:p>
          <a:p>
            <a:pPr lvl="1"/>
            <a:r>
              <a:rPr lang="en-US" dirty="0" smtClean="0"/>
              <a:t>care </a:t>
            </a:r>
            <a:r>
              <a:rPr lang="en-US" dirty="0"/>
              <a:t>which treats people as objects, or language which labels them as 'conditions’ or problems </a:t>
            </a:r>
          </a:p>
          <a:p>
            <a:pPr lvl="1"/>
            <a:r>
              <a:rPr lang="en-US" dirty="0"/>
              <a:t>poor environments and dirt </a:t>
            </a:r>
          </a:p>
          <a:p>
            <a:pPr lvl="1"/>
            <a:r>
              <a:rPr lang="en-US" dirty="0"/>
              <a:t>never stopping for a conversation, or taking time to get to know older patients or residents as real people with personalities and histories</a:t>
            </a:r>
          </a:p>
          <a:p>
            <a:endParaRPr lang="en-GB" dirty="0"/>
          </a:p>
        </p:txBody>
      </p:sp>
    </p:spTree>
    <p:extLst>
      <p:ext uri="{BB962C8B-B14F-4D97-AF65-F5344CB8AC3E}">
        <p14:creationId xmlns:p14="http://schemas.microsoft.com/office/powerpoint/2010/main" val="139674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Watch the you tube video about Winterbourne care home</a:t>
            </a:r>
          </a:p>
          <a:p>
            <a:r>
              <a:rPr lang="en-US" dirty="0" smtClean="0">
                <a:hlinkClick r:id="rId2"/>
              </a:rPr>
              <a:t>http</a:t>
            </a:r>
            <a:r>
              <a:rPr lang="en-US" dirty="0">
                <a:hlinkClick r:id="rId2"/>
              </a:rPr>
              <a:t>://www.bing.com/videos/search?q=youtube+winterbourne&amp;FORM=VIRE4#view=detail&amp;mid=12646A3A57E1490E649A12646A3A57E1490E649A</a:t>
            </a:r>
            <a:endParaRPr lang="en-US" dirty="0"/>
          </a:p>
          <a:p>
            <a:endParaRPr lang="en-US" dirty="0" smtClean="0"/>
          </a:p>
          <a:p>
            <a:r>
              <a:rPr lang="en-US" dirty="0" smtClean="0"/>
              <a:t> Identify the aspects of dignity which were abused</a:t>
            </a:r>
          </a:p>
          <a:p>
            <a:r>
              <a:rPr lang="en-US" dirty="0" smtClean="0"/>
              <a:t>In pairs discuss how you </a:t>
            </a:r>
            <a:r>
              <a:rPr lang="en-US" dirty="0"/>
              <a:t>would </a:t>
            </a:r>
            <a:r>
              <a:rPr lang="en-US" dirty="0" smtClean="0"/>
              <a:t>improve the way in which you support </a:t>
            </a:r>
            <a:r>
              <a:rPr lang="en-US" dirty="0"/>
              <a:t>people with the same respect you would want for yourself or a member of your </a:t>
            </a:r>
            <a:r>
              <a:rPr lang="en-US" dirty="0" smtClean="0"/>
              <a:t>family.</a:t>
            </a:r>
          </a:p>
          <a:p>
            <a:r>
              <a:rPr lang="en-US" dirty="0" smtClean="0"/>
              <a:t>What type of training would you want</a:t>
            </a:r>
          </a:p>
          <a:p>
            <a:r>
              <a:rPr lang="en-US" dirty="0" smtClean="0"/>
              <a:t>Feedback</a:t>
            </a:r>
          </a:p>
          <a:p>
            <a:r>
              <a:rPr lang="en-US" dirty="0" smtClean="0"/>
              <a:t>Read the Dignity Challenge</a:t>
            </a:r>
          </a:p>
          <a:p>
            <a:r>
              <a:rPr lang="en-US" dirty="0">
                <a:hlinkClick r:id="rId3"/>
              </a:rPr>
              <a:t>http://</a:t>
            </a:r>
            <a:r>
              <a:rPr lang="en-US" dirty="0" smtClean="0">
                <a:hlinkClick r:id="rId3"/>
              </a:rPr>
              <a:t>www.scie.org.uk/publications/guides/guide15/dignitychallenge/index.asp</a:t>
            </a:r>
            <a:endParaRPr lang="en-US" dirty="0" smtClean="0"/>
          </a:p>
          <a:p>
            <a:endParaRPr lang="en-US" dirty="0"/>
          </a:p>
          <a:p>
            <a:endParaRPr lang="en-GB" dirty="0"/>
          </a:p>
        </p:txBody>
      </p:sp>
    </p:spTree>
    <p:extLst>
      <p:ext uri="{BB962C8B-B14F-4D97-AF65-F5344CB8AC3E}">
        <p14:creationId xmlns:p14="http://schemas.microsoft.com/office/powerpoint/2010/main" val="3384296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Plenary</a:t>
            </a:r>
            <a:endParaRPr lang="en-GB" dirty="0"/>
          </a:p>
        </p:txBody>
      </p:sp>
      <p:sp>
        <p:nvSpPr>
          <p:cNvPr id="3" name="Content Placeholder 2"/>
          <p:cNvSpPr>
            <a:spLocks noGrp="1"/>
          </p:cNvSpPr>
          <p:nvPr>
            <p:ph idx="1"/>
          </p:nvPr>
        </p:nvSpPr>
        <p:spPr/>
        <p:txBody>
          <a:bodyPr>
            <a:normAutofit/>
          </a:bodyPr>
          <a:lstStyle/>
          <a:p>
            <a:r>
              <a:rPr lang="en-GB" dirty="0" smtClean="0"/>
              <a:t> An understanding of the concept of dignity in care</a:t>
            </a:r>
          </a:p>
          <a:p>
            <a:r>
              <a:rPr lang="en-GB" dirty="0" smtClean="0"/>
              <a:t>Factors that protect dignity-Explore the 8 Factors of dignity</a:t>
            </a:r>
          </a:p>
          <a:p>
            <a:r>
              <a:rPr lang="en-GB" dirty="0" smtClean="0"/>
              <a:t>Factors that prevent dignity</a:t>
            </a:r>
          </a:p>
          <a:p>
            <a:r>
              <a:rPr lang="en-GB" dirty="0" smtClean="0"/>
              <a:t>Applied to Winterbourne Care Home and developing personal skills </a:t>
            </a:r>
          </a:p>
          <a:p>
            <a:endParaRPr lang="en-GB" dirty="0"/>
          </a:p>
        </p:txBody>
      </p:sp>
    </p:spTree>
    <p:extLst>
      <p:ext uri="{BB962C8B-B14F-4D97-AF65-F5344CB8AC3E}">
        <p14:creationId xmlns:p14="http://schemas.microsoft.com/office/powerpoint/2010/main" val="51389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What does dignity mean?</a:t>
            </a:r>
            <a:endParaRPr lang="en-GB" dirty="0"/>
          </a:p>
        </p:txBody>
      </p:sp>
      <p:sp>
        <p:nvSpPr>
          <p:cNvPr id="3" name="Content Placeholder 2"/>
          <p:cNvSpPr>
            <a:spLocks noGrp="1"/>
          </p:cNvSpPr>
          <p:nvPr>
            <p:ph idx="1"/>
          </p:nvPr>
        </p:nvSpPr>
        <p:spPr>
          <a:solidFill>
            <a:schemeClr val="accent6">
              <a:lumMod val="20000"/>
              <a:lumOff val="80000"/>
            </a:schemeClr>
          </a:solidFill>
        </p:spPr>
        <p:txBody>
          <a:bodyPr/>
          <a:lstStyle/>
          <a:p>
            <a:r>
              <a:rPr lang="en-GB" dirty="0" smtClean="0"/>
              <a:t>Individually define and identify the characteristics of dignity and Dignity in Care</a:t>
            </a:r>
          </a:p>
          <a:p>
            <a:r>
              <a:rPr lang="en-GB" dirty="0" smtClean="0"/>
              <a:t>Feedback</a:t>
            </a:r>
          </a:p>
          <a:p>
            <a:endParaRPr lang="en-GB" dirty="0"/>
          </a:p>
        </p:txBody>
      </p:sp>
    </p:spTree>
    <p:extLst>
      <p:ext uri="{BB962C8B-B14F-4D97-AF65-F5344CB8AC3E}">
        <p14:creationId xmlns:p14="http://schemas.microsoft.com/office/powerpoint/2010/main" val="420185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dignity?</a:t>
            </a:r>
            <a:endParaRPr lang="en-GB" dirty="0"/>
          </a:p>
        </p:txBody>
      </p:sp>
      <p:sp>
        <p:nvSpPr>
          <p:cNvPr id="3" name="Content Placeholder 2"/>
          <p:cNvSpPr>
            <a:spLocks noGrp="1"/>
          </p:cNvSpPr>
          <p:nvPr>
            <p:ph idx="1"/>
          </p:nvPr>
        </p:nvSpPr>
        <p:spPr/>
        <p:txBody>
          <a:bodyPr/>
          <a:lstStyle/>
          <a:p>
            <a:endParaRPr lang="en-GB" dirty="0" smtClean="0"/>
          </a:p>
          <a:p>
            <a:endParaRPr lang="en-GB" dirty="0" smtClean="0"/>
          </a:p>
          <a:p>
            <a:r>
              <a:rPr lang="en-GB" dirty="0" smtClean="0"/>
              <a:t>“For me, dignity is about seeing the individual person and respecting their own space and their way of life”</a:t>
            </a:r>
          </a:p>
          <a:p>
            <a:endParaRPr lang="en-GB" dirty="0"/>
          </a:p>
          <a:p>
            <a:endParaRPr lang="en-GB" dirty="0"/>
          </a:p>
        </p:txBody>
      </p:sp>
    </p:spTree>
    <p:extLst>
      <p:ext uri="{BB962C8B-B14F-4D97-AF65-F5344CB8AC3E}">
        <p14:creationId xmlns:p14="http://schemas.microsoft.com/office/powerpoint/2010/main" val="420721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protects dignity?</a:t>
            </a:r>
            <a:endParaRPr lang="en-GB" dirty="0"/>
          </a:p>
        </p:txBody>
      </p:sp>
      <p:sp>
        <p:nvSpPr>
          <p:cNvPr id="3" name="Content Placeholder 2"/>
          <p:cNvSpPr>
            <a:spLocks noGrp="1"/>
          </p:cNvSpPr>
          <p:nvPr>
            <p:ph idx="1"/>
          </p:nvPr>
        </p:nvSpPr>
        <p:spPr/>
        <p:txBody>
          <a:bodyPr>
            <a:normAutofit/>
          </a:bodyPr>
          <a:lstStyle/>
          <a:p>
            <a:endParaRPr lang="en-US" dirty="0"/>
          </a:p>
          <a:p>
            <a:r>
              <a:rPr lang="en-US" dirty="0" smtClean="0"/>
              <a:t>Resilience</a:t>
            </a:r>
            <a:endParaRPr lang="en-US" dirty="0"/>
          </a:p>
          <a:p>
            <a:endParaRPr lang="en-US" dirty="0"/>
          </a:p>
          <a:p>
            <a:r>
              <a:rPr lang="en-US" dirty="0" smtClean="0"/>
              <a:t>Rights</a:t>
            </a:r>
            <a:endParaRPr lang="en-US" dirty="0"/>
          </a:p>
          <a:p>
            <a:endParaRPr lang="en-US" dirty="0"/>
          </a:p>
          <a:p>
            <a:r>
              <a:rPr lang="en-US" dirty="0" smtClean="0"/>
              <a:t>The </a:t>
            </a:r>
            <a:r>
              <a:rPr lang="en-US" dirty="0"/>
              <a:t>person, at the </a:t>
            </a:r>
            <a:r>
              <a:rPr lang="en-US" dirty="0" smtClean="0"/>
              <a:t>center</a:t>
            </a:r>
          </a:p>
          <a:p>
            <a:endParaRPr lang="en-US" dirty="0"/>
          </a:p>
          <a:p>
            <a:r>
              <a:rPr lang="en-US" dirty="0" smtClean="0"/>
              <a:t>Benchmarks </a:t>
            </a:r>
            <a:r>
              <a:rPr lang="en-US" dirty="0"/>
              <a:t>for privacy and dignity</a:t>
            </a:r>
          </a:p>
          <a:p>
            <a:endParaRPr lang="en-GB" dirty="0"/>
          </a:p>
        </p:txBody>
      </p:sp>
    </p:spTree>
    <p:extLst>
      <p:ext uri="{BB962C8B-B14F-4D97-AF65-F5344CB8AC3E}">
        <p14:creationId xmlns:p14="http://schemas.microsoft.com/office/powerpoint/2010/main" val="322535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Resilience</a:t>
            </a:r>
            <a:br>
              <a:rPr lang="en-GB" dirty="0"/>
            </a:br>
            <a:endParaRPr lang="en-GB" dirty="0"/>
          </a:p>
        </p:txBody>
      </p:sp>
      <p:sp>
        <p:nvSpPr>
          <p:cNvPr id="3" name="Content Placeholder 2"/>
          <p:cNvSpPr>
            <a:spLocks noGrp="1"/>
          </p:cNvSpPr>
          <p:nvPr>
            <p:ph idx="1"/>
          </p:nvPr>
        </p:nvSpPr>
        <p:spPr/>
        <p:txBody>
          <a:bodyPr>
            <a:normAutofit/>
          </a:bodyPr>
          <a:lstStyle/>
          <a:p>
            <a:r>
              <a:rPr lang="en-US" dirty="0"/>
              <a:t>Studies have found that the inner strength and resilience of many older people enables them to bear situations which others might find challenging or disabling. </a:t>
            </a:r>
            <a:endParaRPr lang="en-US" dirty="0" smtClean="0"/>
          </a:p>
          <a:p>
            <a:r>
              <a:rPr lang="en-US" dirty="0" smtClean="0"/>
              <a:t>Researchers </a:t>
            </a:r>
            <a:r>
              <a:rPr lang="en-US" dirty="0"/>
              <a:t>in Sweden (Franklin et al., 2006) interviewed a group of very elderly people (aged 85+), living in nursing homes and nearing the end of life. Taped conversations based on questions about the residents’ past and present lives, and views about their future revealed three consistent themes. </a:t>
            </a:r>
            <a:endParaRPr lang="en-US" dirty="0" smtClean="0"/>
          </a:p>
          <a:p>
            <a:r>
              <a:rPr lang="en-US" dirty="0" smtClean="0"/>
              <a:t>The </a:t>
            </a:r>
            <a:r>
              <a:rPr lang="en-US" dirty="0"/>
              <a:t>first two related to very negative aspects of their situation: </a:t>
            </a:r>
            <a:r>
              <a:rPr lang="en-US" dirty="0" smtClean="0"/>
              <a:t>'unrecognizable’ </a:t>
            </a:r>
            <a:r>
              <a:rPr lang="en-US" dirty="0"/>
              <a:t>bodies, and dependency or fragility. Both undermined their self-respect and dignity, often as a result of the attitudes of others.</a:t>
            </a:r>
            <a:endParaRPr lang="en-GB" dirty="0"/>
          </a:p>
        </p:txBody>
      </p:sp>
    </p:spTree>
    <p:extLst>
      <p:ext uri="{BB962C8B-B14F-4D97-AF65-F5344CB8AC3E}">
        <p14:creationId xmlns:p14="http://schemas.microsoft.com/office/powerpoint/2010/main" val="245522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Resilience</a:t>
            </a:r>
            <a:br>
              <a:rPr lang="en-GB" dirty="0"/>
            </a:br>
            <a:endParaRPr lang="en-GB" dirty="0"/>
          </a:p>
        </p:txBody>
      </p:sp>
      <p:sp>
        <p:nvSpPr>
          <p:cNvPr id="3" name="Content Placeholder 2"/>
          <p:cNvSpPr>
            <a:spLocks noGrp="1"/>
          </p:cNvSpPr>
          <p:nvPr>
            <p:ph idx="1"/>
          </p:nvPr>
        </p:nvSpPr>
        <p:spPr/>
        <p:txBody>
          <a:bodyPr/>
          <a:lstStyle/>
          <a:p>
            <a:r>
              <a:rPr lang="en-US" dirty="0"/>
              <a:t>But the third theme demonstrated that a sense of self-worth, coherence and meaning was strongly maintained by many of the older people despite the sometimes grim aspects of their daily lives</a:t>
            </a:r>
            <a:r>
              <a:rPr lang="en-US" dirty="0" smtClean="0"/>
              <a:t>.</a:t>
            </a:r>
          </a:p>
          <a:p>
            <a:r>
              <a:rPr lang="en-US" dirty="0" smtClean="0"/>
              <a:t> </a:t>
            </a:r>
            <a:r>
              <a:rPr lang="en-US" dirty="0"/>
              <a:t>References to their families and their previous lives, a focus on small pleasures, and finding ways of 'being needed’ all helped. Other people – especially family members, but also key staff – reinforced this strength, and enabled them still to enjoy life</a:t>
            </a:r>
            <a:endParaRPr lang="en-GB" dirty="0"/>
          </a:p>
        </p:txBody>
      </p:sp>
    </p:spTree>
    <p:extLst>
      <p:ext uri="{BB962C8B-B14F-4D97-AF65-F5344CB8AC3E}">
        <p14:creationId xmlns:p14="http://schemas.microsoft.com/office/powerpoint/2010/main" val="349018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Legislation</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a:t>
            </a:r>
            <a:r>
              <a:rPr lang="en-GB" dirty="0"/>
              <a:t>Every breach of human dignity not only affects the individual victim, but also society as a whole, by raising the question of how we choose to live (and die) and relate to each other. It thereby calls into question the state's role in protecting our dignity</a:t>
            </a:r>
            <a:r>
              <a:rPr lang="en-GB" dirty="0" smtClean="0"/>
              <a:t>.”Dupre </a:t>
            </a:r>
            <a:r>
              <a:rPr lang="en-GB" dirty="0"/>
              <a:t>2011 </a:t>
            </a:r>
            <a:endParaRPr lang="en-GB" dirty="0" smtClean="0"/>
          </a:p>
          <a:p>
            <a:r>
              <a:rPr lang="en-GB" dirty="0"/>
              <a:t>Further </a:t>
            </a:r>
            <a:r>
              <a:rPr lang="en-GB" dirty="0" smtClean="0"/>
              <a:t>reading </a:t>
            </a:r>
            <a:r>
              <a:rPr lang="en-GB" dirty="0" smtClean="0">
                <a:hlinkClick r:id="rId2"/>
              </a:rPr>
              <a:t>http</a:t>
            </a:r>
            <a:r>
              <a:rPr lang="en-GB" dirty="0">
                <a:hlinkClick r:id="rId2"/>
              </a:rPr>
              <a:t>://</a:t>
            </a:r>
            <a:r>
              <a:rPr lang="en-GB" dirty="0" smtClean="0">
                <a:hlinkClick r:id="rId2"/>
              </a:rPr>
              <a:t>www.scie.org.uk/publications/guides/guide15/legislation/humanrightsact/index.asp</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168368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Rights</a:t>
            </a:r>
            <a:endParaRPr lang="en-GB" dirty="0"/>
          </a:p>
        </p:txBody>
      </p:sp>
      <p:sp>
        <p:nvSpPr>
          <p:cNvPr id="3" name="Content Placeholder 2"/>
          <p:cNvSpPr>
            <a:spLocks noGrp="1"/>
          </p:cNvSpPr>
          <p:nvPr>
            <p:ph idx="1"/>
          </p:nvPr>
        </p:nvSpPr>
        <p:spPr/>
        <p:txBody>
          <a:bodyPr>
            <a:normAutofit/>
          </a:bodyPr>
          <a:lstStyle/>
          <a:p>
            <a:r>
              <a:rPr lang="en-US" dirty="0" smtClean="0"/>
              <a:t>Service users </a:t>
            </a:r>
            <a:r>
              <a:rPr lang="en-US" dirty="0"/>
              <a:t>receiving care at home, in hospital or care homes have a wide range of rights, and some analysts (Townsend, 2006) see the enforcement of these rights, and increased insistence on them by people who use services, as the best way to overcome embedded systems and outdated attitudes. </a:t>
            </a:r>
            <a:endParaRPr lang="en-US" dirty="0" smtClean="0"/>
          </a:p>
          <a:p>
            <a:r>
              <a:rPr lang="en-US" dirty="0" smtClean="0"/>
              <a:t>Rights </a:t>
            </a:r>
            <a:r>
              <a:rPr lang="en-US" dirty="0"/>
              <a:t>particularly relevant to dignity in care include the right to life, the right not to be subjected to inhuman or degrading treatment and the right to a family life. </a:t>
            </a:r>
          </a:p>
          <a:p>
            <a:r>
              <a:rPr lang="en-US" dirty="0"/>
              <a:t>A balance has to be reached between rights and responsibilities. Not all rights are absolute and frequently practitioners are required to balance competing rights.</a:t>
            </a:r>
            <a:endParaRPr lang="en-GB" dirty="0"/>
          </a:p>
        </p:txBody>
      </p:sp>
    </p:spTree>
    <p:extLst>
      <p:ext uri="{BB962C8B-B14F-4D97-AF65-F5344CB8AC3E}">
        <p14:creationId xmlns:p14="http://schemas.microsoft.com/office/powerpoint/2010/main" val="2806108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237</TotalTime>
  <Words>2018</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Dignity in Care </vt:lpstr>
      <vt:lpstr>Aim of the session</vt:lpstr>
      <vt:lpstr>Activity What does dignity mean?</vt:lpstr>
      <vt:lpstr>What is dignity?</vt:lpstr>
      <vt:lpstr>What protects dignity?</vt:lpstr>
      <vt:lpstr>Resilience </vt:lpstr>
      <vt:lpstr>Resilience </vt:lpstr>
      <vt:lpstr>Legislation </vt:lpstr>
      <vt:lpstr>Rights</vt:lpstr>
      <vt:lpstr>The Human Rights Act 1998 </vt:lpstr>
      <vt:lpstr>Other key legislation </vt:lpstr>
      <vt:lpstr>Standards Week 15</vt:lpstr>
      <vt:lpstr>Promoting dignity in care</vt:lpstr>
      <vt:lpstr>Dignity Factors</vt:lpstr>
      <vt:lpstr>Dignity factors -Choice and control </vt:lpstr>
      <vt:lpstr>Activity</vt:lpstr>
      <vt:lpstr>Dignity factors -Communication in practice</vt:lpstr>
      <vt:lpstr> Dignity factors -Privacy</vt:lpstr>
      <vt:lpstr>Privacy</vt:lpstr>
      <vt:lpstr>Dignity factors -Personal hygiene</vt:lpstr>
      <vt:lpstr>Dignity factors -Practical assistance</vt:lpstr>
      <vt:lpstr> Dignity factors -Social inclusion- Week 12 </vt:lpstr>
      <vt:lpstr>Dignity factors - Pain management </vt:lpstr>
      <vt:lpstr>Dignity factors - Eating and nutritional care </vt:lpstr>
      <vt:lpstr>What threatens dignity</vt:lpstr>
      <vt:lpstr>Activity</vt:lpstr>
      <vt:lpstr> Plenary</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Dignity in Care</dc:title>
  <dc:creator>Jo Thomas</dc:creator>
  <cp:lastModifiedBy>106080</cp:lastModifiedBy>
  <cp:revision>28</cp:revision>
  <cp:lastPrinted>2015-11-19T15:39:53Z</cp:lastPrinted>
  <dcterms:created xsi:type="dcterms:W3CDTF">2015-11-05T12:28:39Z</dcterms:created>
  <dcterms:modified xsi:type="dcterms:W3CDTF">2018-11-28T13:39:16Z</dcterms:modified>
</cp:coreProperties>
</file>