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66" r:id="rId2"/>
    <p:sldId id="967" r:id="rId3"/>
    <p:sldId id="1020" r:id="rId4"/>
    <p:sldId id="1021" r:id="rId5"/>
    <p:sldId id="1024" r:id="rId6"/>
    <p:sldId id="968" r:id="rId7"/>
    <p:sldId id="1018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25" r:id="rId29"/>
    <p:sldId id="1004" r:id="rId30"/>
    <p:sldId id="1005" r:id="rId31"/>
    <p:sldId id="1006" r:id="rId32"/>
    <p:sldId id="1007" r:id="rId33"/>
    <p:sldId id="1008" r:id="rId34"/>
    <p:sldId id="1009" r:id="rId35"/>
    <p:sldId id="1014" r:id="rId36"/>
    <p:sldId id="1015" r:id="rId37"/>
    <p:sldId id="1016" r:id="rId38"/>
    <p:sldId id="1017" r:id="rId39"/>
    <p:sldId id="1026" r:id="rId40"/>
    <p:sldId id="10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5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3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11/01/2023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8136904" cy="37856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</a:t>
            </a:r>
          </a:p>
          <a:p>
            <a:r>
              <a:rPr lang="en-GB" sz="4000" b="1" dirty="0"/>
              <a:t>         Capital Investment Decisions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INVESTMENT APPRAISAL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LONG TERM DECISIONS</a:t>
            </a: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£1,000.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£800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(£1000)         £800         £800	         £800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£1,000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(£1,000)</a:t>
            </a:r>
          </a:p>
          <a:p>
            <a:r>
              <a:rPr lang="en-GB" sz="3600" b="1" dirty="0"/>
              <a:t>   1		    £300</a:t>
            </a:r>
          </a:p>
          <a:p>
            <a:r>
              <a:rPr lang="en-GB" sz="3600" b="1" dirty="0"/>
              <a:t>   2		    £700</a:t>
            </a:r>
          </a:p>
          <a:p>
            <a:r>
              <a:rPr lang="en-GB" sz="3600" b="1" dirty="0"/>
              <a:t>   3	             £600</a:t>
            </a:r>
          </a:p>
          <a:p>
            <a:r>
              <a:rPr lang="en-GB" sz="3600" b="1" dirty="0"/>
              <a:t>   4		    £400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£1,000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r>
              <a:rPr lang="en-GB" sz="3600" b="1" dirty="0"/>
              <a:t>      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      - In helping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					.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(£100)             (£100)</a:t>
            </a:r>
          </a:p>
          <a:p>
            <a:pPr marL="742950" indent="-742950"/>
            <a:r>
              <a:rPr lang="en-GB" sz="3600" b="1" dirty="0"/>
              <a:t>   1             £90                    £5</a:t>
            </a:r>
          </a:p>
          <a:p>
            <a:pPr marL="742950" indent="-742950"/>
            <a:r>
              <a:rPr lang="en-GB" sz="3600" b="1" dirty="0"/>
              <a:t>   2              £5                    £95</a:t>
            </a:r>
          </a:p>
          <a:p>
            <a:pPr marL="742950" indent="-742950"/>
            <a:r>
              <a:rPr lang="en-GB" sz="3600" b="1" dirty="0"/>
              <a:t>   3              £5                    £20</a:t>
            </a:r>
          </a:p>
          <a:p>
            <a:pPr marL="742950" indent="-742950"/>
            <a:r>
              <a:rPr lang="en-GB" sz="3600" b="1" dirty="0"/>
              <a:t>   4			£40	                 £20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(£1000)</a:t>
            </a:r>
          </a:p>
          <a:p>
            <a:pPr marL="742950" indent="-742950"/>
            <a:r>
              <a:rPr lang="en-GB" sz="3600" b="1" dirty="0"/>
              <a:t>   1             £100</a:t>
            </a:r>
          </a:p>
          <a:p>
            <a:pPr marL="742950" indent="-742950"/>
            <a:r>
              <a:rPr lang="en-GB" sz="3600" b="1" dirty="0"/>
              <a:t>   2             £300</a:t>
            </a:r>
          </a:p>
          <a:p>
            <a:pPr marL="742950" indent="-742950"/>
            <a:r>
              <a:rPr lang="en-GB" sz="3600" b="1" dirty="0"/>
              <a:t>   3             £500</a:t>
            </a:r>
          </a:p>
          <a:p>
            <a:pPr marL="742950" indent="-742950"/>
            <a:r>
              <a:rPr lang="en-GB" sz="3600" b="1" dirty="0"/>
              <a:t>   4		        £5,000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Accounting rate of return /ARR or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  <a:p>
            <a:r>
              <a:rPr lang="en-GB" sz="3600" b="1" dirty="0"/>
              <a:t>ARR is also known as ROCE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11649"/>
              </p:ext>
            </p:extLst>
          </p:nvPr>
        </p:nvGraphicFramePr>
        <p:xfrm>
          <a:off x="620589" y="3235020"/>
          <a:ext cx="7308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8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89" y="3235020"/>
                        <a:ext cx="7308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ROCE – </a:t>
            </a:r>
            <a:r>
              <a:rPr lang="en-GB" sz="3600" b="1"/>
              <a:t>say 10%. 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1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£1,000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£400</a:t>
            </a:r>
          </a:p>
          <a:p>
            <a:r>
              <a:rPr lang="en-GB" sz="3600" b="1" dirty="0"/>
              <a:t>Year 2: £600</a:t>
            </a:r>
          </a:p>
          <a:p>
            <a:r>
              <a:rPr lang="en-GB" sz="3600" b="1" dirty="0"/>
              <a:t>Year 3: £300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0      (£1,000)    x     1.0           =       (£1,000)</a:t>
            </a:r>
          </a:p>
          <a:p>
            <a:r>
              <a:rPr lang="en-GB" sz="3600" b="1" dirty="0"/>
              <a:t>   1         £400       x     0.909       =       £363.60</a:t>
            </a:r>
          </a:p>
          <a:p>
            <a:r>
              <a:rPr lang="en-GB" sz="3600" b="1" dirty="0"/>
              <a:t>   2         £600       x     0.826       =       £495.60</a:t>
            </a:r>
          </a:p>
          <a:p>
            <a:r>
              <a:rPr lang="en-GB" sz="3600" b="1" dirty="0"/>
              <a:t>   3         £300       x     0.751       =       </a:t>
            </a:r>
            <a:r>
              <a:rPr lang="en-GB" sz="3600" b="1" u="sng" dirty="0"/>
              <a:t>£225.30</a:t>
            </a:r>
          </a:p>
          <a:p>
            <a:r>
              <a:rPr lang="en-GB" sz="3600" b="1" dirty="0"/>
              <a:t>   Net Present Value:                          </a:t>
            </a:r>
            <a:r>
              <a:rPr lang="en-GB" sz="3600" b="1" u="sng" dirty="0"/>
              <a:t>+ £84.50</a:t>
            </a:r>
          </a:p>
          <a:p>
            <a:r>
              <a:rPr lang="en-GB" sz="3600" b="1" dirty="0"/>
              <a:t>								  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5B39-ABD1-394C-B2DA-1A73106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CFDAF-41BD-9444-9876-6F3A2DC981E1}"/>
              </a:ext>
            </a:extLst>
          </p:cNvPr>
          <p:cNvSpPr/>
          <p:nvPr/>
        </p:nvSpPr>
        <p:spPr>
          <a:xfrm>
            <a:off x="1115616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Alternatively the NPV calculation can be done as follows:</a:t>
            </a:r>
          </a:p>
          <a:p>
            <a:r>
              <a:rPr lang="en-GB" sz="3600" b="1" dirty="0"/>
              <a:t>NPV = £400 x 0.909 + £600 x 0.826 + £300 x 0.751 - £1000</a:t>
            </a:r>
          </a:p>
          <a:p>
            <a:r>
              <a:rPr lang="en-GB" sz="3600" b="1" dirty="0"/>
              <a:t>         = £363.60 + £495.60 + £225.30 – £1000 </a:t>
            </a:r>
          </a:p>
          <a:p>
            <a:r>
              <a:rPr lang="en-GB" sz="3600" b="1" dirty="0"/>
              <a:t>          = £84.50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29932"/>
      </p:ext>
    </p:extLst>
  </p:cSld>
  <p:clrMapOvr>
    <a:masterClrMapping/>
  </p:clrMapOvr>
  <p:transition spd="slow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£84.50 more present value cash </a:t>
            </a:r>
          </a:p>
          <a:p>
            <a:r>
              <a:rPr lang="en-GB" sz="3600" b="1" dirty="0"/>
              <a:t>inflow that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1A53E-0271-7C4C-91F6-5008228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2A7DB-F316-BA4D-837B-E2D99EC034A3}"/>
              </a:ext>
            </a:extLst>
          </p:cNvPr>
          <p:cNvSpPr/>
          <p:nvPr/>
        </p:nvSpPr>
        <p:spPr>
          <a:xfrm>
            <a:off x="539552" y="476672"/>
            <a:ext cx="7776864" cy="64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</p:txBody>
      </p:sp>
    </p:spTree>
    <p:extLst>
      <p:ext uri="{BB962C8B-B14F-4D97-AF65-F5344CB8AC3E}">
        <p14:creationId xmlns:p14="http://schemas.microsoft.com/office/powerpoint/2010/main" val="2400581985"/>
      </p:ext>
    </p:extLst>
  </p:cSld>
  <p:clrMapOvr>
    <a:masterClrMapping/>
  </p:clrMapOvr>
  <p:transition spd="slow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/>
              <a:t>IRR </a:t>
            </a:r>
            <a:r>
              <a:rPr lang="en-GB" sz="3600" b="1" dirty="0"/>
              <a:t>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endParaRPr lang="en-GB" sz="3600" b="1" dirty="0"/>
          </a:p>
          <a:p>
            <a:r>
              <a:rPr lang="en-GB" sz="3600" b="1" dirty="0"/>
              <a:t>There the project’s IRR is 10%.	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2800" b="1" dirty="0"/>
              <a:t>Technically, the “</a:t>
            </a:r>
            <a:r>
              <a:rPr lang="en-GB" sz="2800" b="1" i="1" dirty="0"/>
              <a:t>best</a:t>
            </a:r>
            <a:r>
              <a:rPr lang="en-GB" sz="2800" b="1" dirty="0"/>
              <a:t>” appraisal method is </a:t>
            </a:r>
          </a:p>
          <a:p>
            <a:r>
              <a:rPr lang="en-GB" sz="2800" b="1" i="1" dirty="0"/>
              <a:t>NPV</a:t>
            </a:r>
            <a:r>
              <a:rPr lang="en-GB" sz="2800" b="1" dirty="0"/>
              <a:t>, closely followed by the IRR. The ARR/ROCE is generally considered the worst.</a:t>
            </a:r>
          </a:p>
          <a:p>
            <a:endParaRPr lang="en-GB" sz="2800" b="1" dirty="0"/>
          </a:p>
          <a:p>
            <a:r>
              <a:rPr lang="en-GB" sz="2800" b="1" dirty="0"/>
              <a:t>In practice, probably IRR and Payback are the </a:t>
            </a:r>
          </a:p>
          <a:p>
            <a:r>
              <a:rPr lang="en-GB" sz="2800" b="1" dirty="0"/>
              <a:t>most widely used/popular, (Payback, because</a:t>
            </a:r>
          </a:p>
          <a:p>
            <a:r>
              <a:rPr lang="en-GB" sz="2800" b="1" dirty="0"/>
              <a:t>it’s so simple)...and ARR the least popular.</a:t>
            </a:r>
          </a:p>
          <a:p>
            <a:endParaRPr lang="en-GB" sz="2800" b="1" dirty="0"/>
          </a:p>
          <a:p>
            <a:r>
              <a:rPr lang="en-GB" sz="2800" b="1" dirty="0"/>
              <a:t>And many companies use </a:t>
            </a:r>
            <a:r>
              <a:rPr lang="en-GB" sz="2800" b="1" i="1" dirty="0"/>
              <a:t>two or more </a:t>
            </a:r>
            <a:r>
              <a:rPr lang="en-GB" sz="2800" b="1" dirty="0"/>
              <a:t>of the</a:t>
            </a:r>
          </a:p>
          <a:p>
            <a:r>
              <a:rPr lang="en-GB" sz="2800" b="1" dirty="0"/>
              <a:t>techniques to help them make decisions.  </a:t>
            </a:r>
          </a:p>
          <a:p>
            <a:endParaRPr lang="en-GB" sz="3600" b="1" dirty="0"/>
          </a:p>
          <a:p>
            <a:r>
              <a:rPr lang="en-GB" sz="3600" b="1" dirty="0"/>
              <a:t>Now please attempt the questions below.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D1EAA-FBCE-B44A-A76A-A5D6F84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AC949-4717-8347-95CA-BD2053C22221}"/>
              </a:ext>
            </a:extLst>
          </p:cNvPr>
          <p:cNvSpPr/>
          <p:nvPr/>
        </p:nvSpPr>
        <p:spPr>
          <a:xfrm>
            <a:off x="899592" y="548680"/>
            <a:ext cx="7632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sz="20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 plc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management of G plc is considering investing in three projects. The finance director has prepared the following estimates for the three projects A, B and C are as follows: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-457200" algn="l"/>
                <a:tab pos="450215" algn="l"/>
                <a:tab pos="6750050" algn="r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0E5EF-0E17-E94E-8A50-7315B98B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5246"/>
              </p:ext>
            </p:extLst>
          </p:nvPr>
        </p:nvGraphicFramePr>
        <p:xfrm>
          <a:off x="1115616" y="2132856"/>
          <a:ext cx="6912767" cy="2583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492">
                  <a:extLst>
                    <a:ext uri="{9D8B030D-6E8A-4147-A177-3AD203B41FA5}">
                      <a16:colId xmlns:a16="http://schemas.microsoft.com/office/drawing/2014/main" val="16409489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4042939511"/>
                    </a:ext>
                  </a:extLst>
                </a:gridCol>
                <a:gridCol w="1821500">
                  <a:extLst>
                    <a:ext uri="{9D8B030D-6E8A-4147-A177-3AD203B41FA5}">
                      <a16:colId xmlns:a16="http://schemas.microsoft.com/office/drawing/2014/main" val="1564989334"/>
                    </a:ext>
                  </a:extLst>
                </a:gridCol>
                <a:gridCol w="1520275">
                  <a:extLst>
                    <a:ext uri="{9D8B030D-6E8A-4147-A177-3AD203B41FA5}">
                      <a16:colId xmlns:a16="http://schemas.microsoft.com/office/drawing/2014/main" val="4026850795"/>
                    </a:ext>
                  </a:extLst>
                </a:gridCol>
              </a:tblGrid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Project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      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851789"/>
                  </a:ext>
                </a:extLst>
              </a:tr>
              <a:tr h="738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Cash flows in: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169199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(60,000)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(120,000)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(180,000)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5986412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25,000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50,000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95,000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570670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70,000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390151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Year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32,000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>
                          <a:effectLst/>
                        </a:rPr>
                        <a:t>   80,000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-457200" algn="l"/>
                          <a:tab pos="450215" algn="l"/>
                          <a:tab pos="6750050" algn="r"/>
                        </a:tabLst>
                      </a:pPr>
                      <a:r>
                        <a:rPr lang="en-GB" sz="1600" dirty="0">
                          <a:effectLst/>
                        </a:rPr>
                        <a:t>     58,000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79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56321-2EA2-A94D-8B37-BDE2D041C14C}"/>
              </a:ext>
            </a:extLst>
          </p:cNvPr>
          <p:cNvSpPr txBox="1"/>
          <p:nvPr/>
        </p:nvSpPr>
        <p:spPr>
          <a:xfrm>
            <a:off x="971600" y="5013176"/>
            <a:ext cx="803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company’s cost of capital is 10 %. and company’s required payback is 2 years</a:t>
            </a:r>
          </a:p>
          <a:p>
            <a:r>
              <a:rPr lang="en-GB" b="1" dirty="0"/>
              <a:t>Required:</a:t>
            </a:r>
            <a:endParaRPr lang="en-GB" dirty="0"/>
          </a:p>
          <a:p>
            <a:r>
              <a:rPr lang="en-GB" b="1" dirty="0"/>
              <a:t> a) Calculate the following for the 3 projects A, B and C:</a:t>
            </a:r>
            <a:endParaRPr lang="en-GB" dirty="0"/>
          </a:p>
          <a:p>
            <a:pPr lvl="0"/>
            <a:r>
              <a:rPr lang="en-GB" b="1" dirty="0"/>
              <a:t>payback                                                                                               </a:t>
            </a:r>
            <a:endParaRPr lang="en-GB" dirty="0"/>
          </a:p>
          <a:p>
            <a:pPr lvl="0"/>
            <a:r>
              <a:rPr lang="en-GB" b="1" dirty="0"/>
              <a:t>net present value                                   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433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49483-4778-D648-A163-69FE1EE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E117-77F9-9F40-84BF-A3E79C6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FDA8-33E9-314B-8CA5-76D0A9BC4D08}"/>
              </a:ext>
            </a:extLst>
          </p:cNvPr>
          <p:cNvSpPr txBox="1"/>
          <p:nvPr/>
        </p:nvSpPr>
        <p:spPr>
          <a:xfrm>
            <a:off x="5165124" y="8155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43C2D8-CF17-2B4C-A285-596BA9D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7012"/>
              </p:ext>
            </p:extLst>
          </p:nvPr>
        </p:nvGraphicFramePr>
        <p:xfrm>
          <a:off x="1043608" y="1397000"/>
          <a:ext cx="6576392" cy="420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2326724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3028121526"/>
                    </a:ext>
                  </a:extLst>
                </a:gridCol>
              </a:tblGrid>
              <a:tr h="51497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59891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Owners funds i.e.  Shareholders’ funds/SHF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 – current assets/NCA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4682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Lenders: Non – current liabilities/NCL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38029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Current liabilities/CL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assets/CA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0677"/>
      </p:ext>
    </p:extLst>
  </p:cSld>
  <p:clrMapOvr>
    <a:masterClrMapping/>
  </p:clrMapOvr>
  <p:transition spd="slow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22C29-41E9-9041-B092-C732C775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3FEB8-81F1-C946-9F47-36633F23E904}"/>
              </a:ext>
            </a:extLst>
          </p:cNvPr>
          <p:cNvSpPr/>
          <p:nvPr/>
        </p:nvSpPr>
        <p:spPr>
          <a:xfrm>
            <a:off x="971600" y="692696"/>
            <a:ext cx="68407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b) Rank the three projects in order of investment potential using the above 2 methods.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c) Which project may be recommended if the projects are mutually exclusive. Explain your selection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d) Critically evaluate the above methods.                                        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e) State five other factors that require consideration before a final decision is made. </a:t>
            </a:r>
          </a:p>
          <a:p>
            <a:endParaRPr lang="en-GB" b="1" dirty="0"/>
          </a:p>
          <a:p>
            <a:r>
              <a:rPr lang="en-GB" b="1" dirty="0"/>
              <a:t>f) Calculate the payback and NPV for project D (details are below) and advice on its feasibility. </a:t>
            </a:r>
            <a:endParaRPr lang="en-GB" dirty="0"/>
          </a:p>
          <a:p>
            <a:r>
              <a:rPr lang="en-GB" b="1" dirty="0"/>
              <a:t>Initial investment is £100,000 with an annuity of £35,000 p.a. for 5 years. The residual value of assets is expected to be £14,000.</a:t>
            </a:r>
            <a:endParaRPr lang="en-GB" dirty="0"/>
          </a:p>
          <a:p>
            <a:r>
              <a:rPr lang="en-GB" b="1" dirty="0"/>
              <a:t>Payback required is 3 years and the cost of capital for similar projects are 10%. </a:t>
            </a:r>
            <a:endParaRPr lang="en-GB" dirty="0"/>
          </a:p>
          <a:p>
            <a:r>
              <a:rPr lang="en-GB" b="1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71611"/>
      </p:ext>
    </p:extLst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9EB-37CA-3D4A-81D5-04DF759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82DA-7B26-3546-91D5-23DFCF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73B7F-3267-7F44-A165-3A27CB1B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35"/>
              </p:ext>
            </p:extLst>
          </p:nvPr>
        </p:nvGraphicFramePr>
        <p:xfrm>
          <a:off x="539552" y="1340770"/>
          <a:ext cx="7992888" cy="55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12805428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888955134"/>
                    </a:ext>
                  </a:extLst>
                </a:gridCol>
              </a:tblGrid>
              <a:tr h="443786">
                <a:tc>
                  <a:txBody>
                    <a:bodyPr/>
                    <a:lstStyle/>
                    <a:p>
                      <a:r>
                        <a:rPr lang="en-US" sz="2400" dirty="0"/>
                        <a:t>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6405"/>
                  </a:ext>
                </a:extLst>
              </a:tr>
              <a:tr h="3639048">
                <a:tc>
                  <a:txBody>
                    <a:bodyPr/>
                    <a:lstStyle/>
                    <a:p>
                      <a:r>
                        <a:rPr lang="en-US" sz="2400" dirty="0"/>
                        <a:t>Funds from shareholders /SHF</a:t>
                      </a:r>
                    </a:p>
                    <a:p>
                      <a:r>
                        <a:rPr lang="en-US" sz="2400" dirty="0"/>
                        <a:t>                       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Funds from lenders /NCL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Investment in NCA. (PRODUCTIVE ASSETS – Produce cash flows &amp; profits)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Investment in WORKING CAPITAL = CA – CL </a:t>
                      </a:r>
                    </a:p>
                    <a:p>
                      <a:r>
                        <a:rPr lang="en-US" sz="2400" dirty="0"/>
                        <a:t> – do not produce profits &amp; cash flows (NOT PRODUCTIVE  but it is a necessary investment)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57"/>
                  </a:ext>
                </a:extLst>
              </a:tr>
              <a:tr h="1297870">
                <a:tc>
                  <a:txBody>
                    <a:bodyPr/>
                    <a:lstStyle/>
                    <a:p>
                      <a:r>
                        <a:rPr lang="en-US" sz="2800" dirty="0"/>
                        <a:t>FINANCING DECISIONS</a:t>
                      </a:r>
                    </a:p>
                    <a:p>
                      <a:r>
                        <a:rPr lang="en-US" sz="2800" dirty="0"/>
                        <a:t>MADE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INVESTMENT DECISIONS</a:t>
                      </a:r>
                    </a:p>
                    <a:p>
                      <a:r>
                        <a:rPr lang="en-US" sz="2800" dirty="0"/>
                        <a:t>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84285"/>
      </p:ext>
    </p:extLst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systems. How does the company make these investment decisions?</a:t>
            </a:r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Payback 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Accounting rate of return (ARR) </a:t>
            </a:r>
          </a:p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Net Present Value (NPV)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 (IRR)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 now....(Year 0)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2656</Words>
  <Application>Microsoft Macintosh PowerPoint</Application>
  <PresentationFormat>On-screen Show (4:3)</PresentationFormat>
  <Paragraphs>478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SOFP</vt:lpstr>
      <vt:lpstr>SOFP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934</cp:revision>
  <dcterms:created xsi:type="dcterms:W3CDTF">2013-05-09T15:31:40Z</dcterms:created>
  <dcterms:modified xsi:type="dcterms:W3CDTF">2023-01-11T12:17:07Z</dcterms:modified>
</cp:coreProperties>
</file>