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966" r:id="rId2"/>
    <p:sldId id="967" r:id="rId3"/>
    <p:sldId id="1020" r:id="rId4"/>
    <p:sldId id="1021" r:id="rId5"/>
    <p:sldId id="1024" r:id="rId6"/>
    <p:sldId id="968" r:id="rId7"/>
    <p:sldId id="1018" r:id="rId8"/>
    <p:sldId id="984" r:id="rId9"/>
    <p:sldId id="985" r:id="rId10"/>
    <p:sldId id="986" r:id="rId11"/>
    <p:sldId id="987" r:id="rId12"/>
    <p:sldId id="988" r:id="rId13"/>
    <p:sldId id="989" r:id="rId14"/>
    <p:sldId id="990" r:id="rId15"/>
    <p:sldId id="991" r:id="rId16"/>
    <p:sldId id="992" r:id="rId17"/>
    <p:sldId id="993" r:id="rId18"/>
    <p:sldId id="994" r:id="rId19"/>
    <p:sldId id="995" r:id="rId20"/>
    <p:sldId id="996" r:id="rId21"/>
    <p:sldId id="997" r:id="rId22"/>
    <p:sldId id="998" r:id="rId23"/>
    <p:sldId id="999" r:id="rId24"/>
    <p:sldId id="1000" r:id="rId25"/>
    <p:sldId id="1001" r:id="rId26"/>
    <p:sldId id="1002" r:id="rId27"/>
    <p:sldId id="1003" r:id="rId28"/>
    <p:sldId id="1025" r:id="rId29"/>
    <p:sldId id="1004" r:id="rId30"/>
    <p:sldId id="1005" r:id="rId31"/>
    <p:sldId id="1006" r:id="rId32"/>
    <p:sldId id="1007" r:id="rId33"/>
    <p:sldId id="1008" r:id="rId34"/>
    <p:sldId id="1009" r:id="rId35"/>
    <p:sldId id="1014" r:id="rId36"/>
    <p:sldId id="1015" r:id="rId37"/>
    <p:sldId id="1016" r:id="rId38"/>
    <p:sldId id="1017" r:id="rId39"/>
    <p:sldId id="1026" r:id="rId40"/>
    <p:sldId id="102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0" autoAdjust="0"/>
    <p:restoredTop sz="90347" autoAdjust="0"/>
  </p:normalViewPr>
  <p:slideViewPr>
    <p:cSldViewPr>
      <p:cViewPr varScale="1">
        <p:scale>
          <a:sx n="103" d="100"/>
          <a:sy n="103" d="100"/>
        </p:scale>
        <p:origin x="18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528F1-BD93-4A31-B777-37355354BFFB}" type="datetimeFigureOut">
              <a:rPr lang="en-GB" smtClean="0"/>
              <a:pPr/>
              <a:t>06/05/2022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799F9-063A-4753-9F7F-293930345C2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00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799F9-063A-4753-9F7F-293930345C2B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050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799F9-063A-4753-9F7F-293930345C2B}" type="slidenum">
              <a:rPr lang="en-GB" smtClean="0"/>
              <a:pPr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63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A8D-2D74-429F-90CA-EA1877C633D7}" type="datetime1">
              <a:rPr lang="en-GB" smtClean="0"/>
              <a:pPr/>
              <a:t>06/05/2022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7A4A-1E04-4B9B-B425-D9DC73E75935}" type="datetime1">
              <a:rPr lang="en-GB" smtClean="0"/>
              <a:pPr/>
              <a:t>06/05/2022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333-AB45-4724-96ED-EAE9635B22C4}" type="datetime1">
              <a:rPr lang="en-GB" smtClean="0"/>
              <a:pPr/>
              <a:t>06/05/2022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FC09-9298-4BEE-8746-6C7644965D53}" type="datetime1">
              <a:rPr lang="en-GB" smtClean="0"/>
              <a:pPr/>
              <a:t>06/05/2022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E30-318F-4C16-9790-F08C83659176}" type="datetime1">
              <a:rPr lang="en-GB" smtClean="0"/>
              <a:pPr/>
              <a:t>06/05/2022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0954-B977-433C-9462-AF3464322CF6}" type="datetime1">
              <a:rPr lang="en-GB" smtClean="0"/>
              <a:pPr/>
              <a:t>06/05/2022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F595-EAAE-4DDE-9E1F-C7C108ABE38F}" type="datetime1">
              <a:rPr lang="en-GB" smtClean="0"/>
              <a:pPr/>
              <a:t>06/05/2022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C17A-181C-443A-8A34-D477E77D2624}" type="datetime1">
              <a:rPr lang="en-GB" smtClean="0"/>
              <a:pPr/>
              <a:t>06/05/2022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E8027-76A6-4E33-A356-47C826E45ACA}" type="datetime1">
              <a:rPr lang="en-GB" smtClean="0"/>
              <a:pPr/>
              <a:t>06/05/2022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F641-53A7-44A7-8BD6-4F26BC7C0E05}" type="datetime1">
              <a:rPr lang="en-GB" smtClean="0"/>
              <a:pPr/>
              <a:t>06/05/2022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AF33-33D2-410B-87F7-052514A3EBC2}" type="datetime1">
              <a:rPr lang="en-GB" smtClean="0"/>
              <a:pPr/>
              <a:t>06/05/2022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E5AB-7DE2-4BCF-B365-5C073D053C8D}" type="datetime1">
              <a:rPr lang="en-GB" smtClean="0"/>
              <a:pPr/>
              <a:t>06/05/2022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 dir="d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899592" y="1268760"/>
            <a:ext cx="8136904" cy="378565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b="1" dirty="0"/>
              <a:t>                </a:t>
            </a:r>
          </a:p>
          <a:p>
            <a:r>
              <a:rPr lang="en-GB" sz="4000" b="1" dirty="0"/>
              <a:t>         Capital Investment Decisions</a:t>
            </a:r>
          </a:p>
          <a:p>
            <a:r>
              <a:rPr lang="en-GB" sz="4000" b="1" dirty="0">
                <a:solidFill>
                  <a:srgbClr val="00B0F0"/>
                </a:solidFill>
              </a:rPr>
              <a:t>                               OR</a:t>
            </a:r>
          </a:p>
          <a:p>
            <a:r>
              <a:rPr lang="en-GB" sz="4000" b="1" dirty="0">
                <a:solidFill>
                  <a:srgbClr val="00B0F0"/>
                </a:solidFill>
              </a:rPr>
              <a:t>         INVESTMENT APPRAISAL</a:t>
            </a:r>
          </a:p>
          <a:p>
            <a:r>
              <a:rPr lang="en-GB" sz="4000" b="1" dirty="0">
                <a:solidFill>
                  <a:srgbClr val="00B0F0"/>
                </a:solidFill>
              </a:rPr>
              <a:t>                              OR</a:t>
            </a:r>
          </a:p>
          <a:p>
            <a:r>
              <a:rPr lang="en-GB" sz="4000" b="1" dirty="0">
                <a:solidFill>
                  <a:srgbClr val="00B0F0"/>
                </a:solidFill>
              </a:rPr>
              <a:t>              LONG TERM DECISIONS</a:t>
            </a:r>
          </a:p>
        </p:txBody>
      </p:sp>
    </p:spTree>
    <p:extLst>
      <p:ext uri="{BB962C8B-B14F-4D97-AF65-F5344CB8AC3E}">
        <p14:creationId xmlns:p14="http://schemas.microsoft.com/office/powerpoint/2010/main" val="251260048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46427" y="432623"/>
            <a:ext cx="81063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Suppose we wish to buy a machine that</a:t>
            </a:r>
          </a:p>
          <a:p>
            <a:r>
              <a:rPr lang="en-GB" sz="3600" b="1" dirty="0"/>
              <a:t>costs £1,000. It is expected to produce </a:t>
            </a:r>
          </a:p>
          <a:p>
            <a:r>
              <a:rPr lang="en-GB" sz="3600" b="1" dirty="0"/>
              <a:t>net revenues, (sales revenues, less costs),</a:t>
            </a:r>
          </a:p>
          <a:p>
            <a:r>
              <a:rPr lang="en-GB" sz="3600" b="1" dirty="0"/>
              <a:t>of £800 each year, for 3 years: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3501008"/>
            <a:ext cx="8568952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/>
              <a:t>       </a:t>
            </a:r>
            <a:r>
              <a:rPr lang="en-GB" sz="3600" b="1" dirty="0">
                <a:solidFill>
                  <a:schemeClr val="tx1"/>
                </a:solidFill>
              </a:rPr>
              <a:t>Year 0 	Year 1	Year 2	Year 3</a:t>
            </a:r>
          </a:p>
          <a:p>
            <a:r>
              <a:rPr lang="en-GB" sz="3600" b="1" dirty="0">
                <a:solidFill>
                  <a:schemeClr val="tx1"/>
                </a:solidFill>
              </a:rPr>
              <a:t>      </a:t>
            </a:r>
          </a:p>
          <a:p>
            <a:r>
              <a:rPr lang="en-GB" sz="3600" b="1" dirty="0">
                <a:solidFill>
                  <a:schemeClr val="tx1"/>
                </a:solidFill>
              </a:rPr>
              <a:t>   (£1000)         £800         £800	         £800</a:t>
            </a:r>
            <a:r>
              <a:rPr lang="en-GB" sz="3600" b="1" dirty="0">
                <a:solidFill>
                  <a:schemeClr val="bg1"/>
                </a:solidFill>
              </a:rPr>
              <a:t>	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619672" y="4149080"/>
            <a:ext cx="58326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1367644" y="4401108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455876" y="4401108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5256076" y="4401108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7200292" y="4401108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043608" y="5589240"/>
            <a:ext cx="2736304" cy="10584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Start of the Project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932040" y="5589240"/>
            <a:ext cx="3312368" cy="10081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End of the 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1</a:t>
            </a:r>
            <a:r>
              <a:rPr lang="en-GB" sz="3600" b="1" baseline="30000" dirty="0">
                <a:solidFill>
                  <a:schemeClr val="tx1"/>
                </a:solidFill>
              </a:rPr>
              <a:t>st</a:t>
            </a:r>
            <a:r>
              <a:rPr lang="en-GB" sz="3600" b="1" dirty="0">
                <a:solidFill>
                  <a:schemeClr val="tx1"/>
                </a:solidFill>
              </a:rPr>
              <a:t> Year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10800000">
            <a:off x="1763688" y="4293096"/>
            <a:ext cx="936104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2303748" y="5193196"/>
            <a:ext cx="792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>
            <a:off x="3851920" y="4293096"/>
            <a:ext cx="1656184" cy="12961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86842" y="628652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080687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  <p:bldP spid="28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979712" y="188640"/>
            <a:ext cx="432048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PAYBACK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1268760"/>
            <a:ext cx="9118137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This is a </a:t>
            </a:r>
            <a:r>
              <a:rPr lang="en-GB" sz="3600" b="1" i="1" dirty="0"/>
              <a:t>cash flow </a:t>
            </a:r>
            <a:r>
              <a:rPr lang="en-GB" sz="3600" b="1" dirty="0"/>
              <a:t>based evaluation method.</a:t>
            </a:r>
          </a:p>
          <a:p>
            <a:r>
              <a:rPr lang="en-GB" sz="3600" b="1" dirty="0"/>
              <a:t>It looks at how quickly the investment</a:t>
            </a:r>
          </a:p>
          <a:p>
            <a:r>
              <a:rPr lang="en-GB" sz="3600" b="1" dirty="0"/>
              <a:t>generates sufficient cash flow to “pay back”</a:t>
            </a:r>
          </a:p>
          <a:p>
            <a:r>
              <a:rPr lang="en-GB" sz="3600" b="1" dirty="0"/>
              <a:t>its cost. The </a:t>
            </a:r>
            <a:r>
              <a:rPr lang="en-GB" sz="3600" b="1" i="1" dirty="0"/>
              <a:t>quicker</a:t>
            </a:r>
            <a:r>
              <a:rPr lang="en-GB" sz="3600" b="1" dirty="0"/>
              <a:t> it pays back...the better.</a:t>
            </a:r>
          </a:p>
          <a:p>
            <a:endParaRPr lang="en-GB" sz="1600" b="1" dirty="0"/>
          </a:p>
          <a:p>
            <a:r>
              <a:rPr lang="en-GB" sz="3600" b="1" dirty="0"/>
              <a:t>To make an investment decision, the company </a:t>
            </a:r>
          </a:p>
          <a:p>
            <a:r>
              <a:rPr lang="en-GB" sz="3600" b="1" dirty="0"/>
              <a:t>sets a </a:t>
            </a:r>
            <a:r>
              <a:rPr lang="en-GB" sz="3600" b="1" i="1" dirty="0"/>
              <a:t>maximum acceptable payback period </a:t>
            </a:r>
            <a:r>
              <a:rPr lang="en-GB" sz="3600" b="1" dirty="0"/>
              <a:t>–</a:t>
            </a:r>
          </a:p>
          <a:p>
            <a:r>
              <a:rPr lang="en-GB" sz="3600" b="1" dirty="0"/>
              <a:t>of say, 3 years. </a:t>
            </a:r>
          </a:p>
          <a:p>
            <a:r>
              <a:rPr lang="en-GB" sz="3600" b="1" dirty="0"/>
              <a:t>If the project pays back within this time, its </a:t>
            </a:r>
          </a:p>
          <a:p>
            <a:r>
              <a:rPr lang="en-GB" sz="3600" b="1" dirty="0"/>
              <a:t>acceptable. Otherwise, it is rejected.		 .</a:t>
            </a:r>
          </a:p>
        </p:txBody>
      </p:sp>
    </p:spTree>
    <p:extLst>
      <p:ext uri="{BB962C8B-B14F-4D97-AF65-F5344CB8AC3E}">
        <p14:creationId xmlns:p14="http://schemas.microsoft.com/office/powerpoint/2010/main" val="176980415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907704" y="476672"/>
            <a:ext cx="4896544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Payback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628800"/>
            <a:ext cx="798167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A project costs £1,000 and is expected to</a:t>
            </a:r>
          </a:p>
          <a:p>
            <a:r>
              <a:rPr lang="en-GB" sz="3600" b="1" dirty="0"/>
              <a:t>produce the following net cash flow:</a:t>
            </a:r>
          </a:p>
          <a:p>
            <a:endParaRPr lang="en-GB" sz="3600" b="1" dirty="0"/>
          </a:p>
          <a:p>
            <a:r>
              <a:rPr lang="en-GB" sz="3600" b="1" dirty="0"/>
              <a:t>Year		Cash Flow</a:t>
            </a:r>
          </a:p>
          <a:p>
            <a:r>
              <a:rPr lang="en-GB" sz="3600" b="1" dirty="0"/>
              <a:t>   0		 (£1,000)</a:t>
            </a:r>
          </a:p>
          <a:p>
            <a:r>
              <a:rPr lang="en-GB" sz="3600" b="1" dirty="0"/>
              <a:t>   1		    £300</a:t>
            </a:r>
          </a:p>
          <a:p>
            <a:r>
              <a:rPr lang="en-GB" sz="3600" b="1" dirty="0"/>
              <a:t>   2		    £700</a:t>
            </a:r>
          </a:p>
          <a:p>
            <a:r>
              <a:rPr lang="en-GB" sz="3600" b="1" dirty="0"/>
              <a:t>   3	             £600</a:t>
            </a:r>
          </a:p>
          <a:p>
            <a:r>
              <a:rPr lang="en-GB" sz="3600" b="1" dirty="0"/>
              <a:t>   4		    £400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923928" y="4509120"/>
            <a:ext cx="227456" cy="86409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716017" y="3501008"/>
            <a:ext cx="3672408" cy="286232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/>
              <a:t>The project</a:t>
            </a:r>
          </a:p>
          <a:p>
            <a:r>
              <a:rPr lang="en-GB" sz="3600" b="1" dirty="0"/>
              <a:t>generates enough cash to payback</a:t>
            </a:r>
          </a:p>
          <a:p>
            <a:r>
              <a:rPr lang="en-GB" sz="3600" b="1" dirty="0"/>
              <a:t>its £1,000 cost in just two years....</a:t>
            </a: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rot="10800000" flipH="1">
            <a:off x="4151384" y="4941168"/>
            <a:ext cx="492624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43966" y="614364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179183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build="allAtOnce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332656"/>
            <a:ext cx="878497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b="1" dirty="0"/>
          </a:p>
          <a:p>
            <a:r>
              <a:rPr lang="en-GB" sz="3600" b="1" dirty="0"/>
              <a:t>Therefore, in this example, the project has a </a:t>
            </a:r>
          </a:p>
          <a:p>
            <a:r>
              <a:rPr lang="en-GB" sz="3600" b="1" i="1" dirty="0"/>
              <a:t>2-year payback</a:t>
            </a:r>
            <a:r>
              <a:rPr lang="en-GB" sz="3600" b="1" dirty="0"/>
              <a:t>.</a:t>
            </a:r>
          </a:p>
          <a:p>
            <a:endParaRPr lang="en-GB" sz="2000" b="1" dirty="0"/>
          </a:p>
          <a:p>
            <a:endParaRPr lang="en-GB" sz="2000" b="1" dirty="0"/>
          </a:p>
          <a:p>
            <a:r>
              <a:rPr lang="en-GB" sz="3600" b="1" dirty="0"/>
              <a:t>If the company decide that the </a:t>
            </a:r>
            <a:r>
              <a:rPr lang="en-GB" sz="3600" b="1" i="1" dirty="0"/>
              <a:t>maximum </a:t>
            </a:r>
          </a:p>
          <a:p>
            <a:r>
              <a:rPr lang="en-GB" sz="3600" b="1" dirty="0"/>
              <a:t>acceptable payback period is – say 3 years –</a:t>
            </a:r>
          </a:p>
          <a:p>
            <a:r>
              <a:rPr lang="en-GB" sz="3600" b="1" dirty="0"/>
              <a:t>then the decision advice is: ACCEPT.                .</a:t>
            </a:r>
          </a:p>
          <a:p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33107529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619672" y="260648"/>
            <a:ext cx="5400600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Advantages of Payback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980728"/>
            <a:ext cx="8892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GB" sz="3600" b="1" dirty="0"/>
              <a:t>Quick to calculate.</a:t>
            </a:r>
          </a:p>
          <a:p>
            <a:pPr marL="514350" indent="-514350">
              <a:buAutoNum type="arabicPeriod"/>
            </a:pPr>
            <a:r>
              <a:rPr lang="en-GB" sz="3600" b="1" dirty="0"/>
              <a:t>Simple to understand.</a:t>
            </a:r>
          </a:p>
          <a:p>
            <a:pPr marL="514350" indent="-514350">
              <a:buAutoNum type="arabicPeriod"/>
            </a:pPr>
            <a:r>
              <a:rPr lang="en-GB" sz="3600" b="1" dirty="0"/>
              <a:t>The emphasis on </a:t>
            </a:r>
            <a:r>
              <a:rPr lang="en-GB" sz="3600" b="1" i="1" dirty="0"/>
              <a:t>speed of return</a:t>
            </a:r>
            <a:r>
              <a:rPr lang="en-GB" sz="3600" b="1" dirty="0"/>
              <a:t> is seen as</a:t>
            </a:r>
          </a:p>
          <a:p>
            <a:pPr marL="514350" indent="-514350"/>
            <a:r>
              <a:rPr lang="en-GB" sz="3600" b="1" dirty="0"/>
              <a:t>	being useful:</a:t>
            </a:r>
          </a:p>
          <a:p>
            <a:pPr marL="514350" indent="-514350"/>
            <a:r>
              <a:rPr lang="en-GB" sz="3600" b="1" dirty="0"/>
              <a:t>      - When investment funds are </a:t>
            </a:r>
            <a:r>
              <a:rPr lang="en-GB" sz="3600" b="1" i="1" dirty="0"/>
              <a:t>limited</a:t>
            </a:r>
            <a:r>
              <a:rPr lang="en-GB" sz="3600" b="1" dirty="0"/>
              <a:t>.</a:t>
            </a:r>
          </a:p>
          <a:p>
            <a:pPr marL="514350" indent="-514350"/>
            <a:r>
              <a:rPr lang="en-GB" sz="3600" b="1" dirty="0"/>
              <a:t>      - In helping projects which are thought</a:t>
            </a:r>
          </a:p>
          <a:p>
            <a:pPr marL="514350" indent="-514350"/>
            <a:r>
              <a:rPr lang="en-GB" sz="3600" b="1" dirty="0"/>
              <a:t>		   to be </a:t>
            </a:r>
            <a:r>
              <a:rPr lang="en-GB" sz="3600" b="1" i="1" dirty="0"/>
              <a:t>less risky</a:t>
            </a:r>
            <a:r>
              <a:rPr lang="en-GB" sz="3600" b="1" dirty="0"/>
              <a:t>.					.</a:t>
            </a:r>
          </a:p>
          <a:p>
            <a:pPr marL="514350" indent="-514350"/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410088525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800" decel="100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403648" y="260648"/>
            <a:ext cx="5256584" cy="7920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Problems with Payback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1196752"/>
            <a:ext cx="8487516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3600" b="1" dirty="0"/>
              <a:t>It ignores the </a:t>
            </a:r>
            <a:r>
              <a:rPr lang="en-GB" sz="3600" b="1" i="1" dirty="0"/>
              <a:t>timing</a:t>
            </a:r>
            <a:r>
              <a:rPr lang="en-GB" sz="3600" b="1" dirty="0"/>
              <a:t> of the project cash</a:t>
            </a:r>
          </a:p>
          <a:p>
            <a:pPr marL="742950" indent="-742950"/>
            <a:r>
              <a:rPr lang="en-GB" sz="3600" b="1" dirty="0"/>
              <a:t>	flows. For example, if we have two </a:t>
            </a:r>
          </a:p>
          <a:p>
            <a:pPr marL="742950" indent="-742950"/>
            <a:r>
              <a:rPr lang="en-GB" sz="3600" b="1" dirty="0"/>
              <a:t>	</a:t>
            </a:r>
            <a:r>
              <a:rPr lang="en-GB" sz="3600" b="1" i="1" dirty="0"/>
              <a:t>alternative </a:t>
            </a:r>
            <a:r>
              <a:rPr lang="en-GB" sz="3600" b="1" dirty="0"/>
              <a:t>investment</a:t>
            </a:r>
            <a:r>
              <a:rPr lang="en-GB" sz="3600" b="1" i="1" dirty="0"/>
              <a:t> </a:t>
            </a:r>
            <a:r>
              <a:rPr lang="en-GB" sz="3600" b="1" dirty="0"/>
              <a:t>projects:</a:t>
            </a:r>
          </a:p>
          <a:p>
            <a:pPr marL="742950" indent="-742950"/>
            <a:endParaRPr lang="en-GB" sz="1000" b="1" dirty="0"/>
          </a:p>
          <a:p>
            <a:pPr marL="742950" indent="-742950"/>
            <a:r>
              <a:rPr lang="en-GB" sz="3600" b="1" dirty="0"/>
              <a:t>Year       Project A       Project B</a:t>
            </a:r>
          </a:p>
          <a:p>
            <a:pPr marL="742950" indent="-742950"/>
            <a:r>
              <a:rPr lang="en-GB" sz="3600" b="1" dirty="0"/>
              <a:t>              Cash Flow     Cash Flow</a:t>
            </a:r>
          </a:p>
          <a:p>
            <a:pPr marL="742950" indent="-742950"/>
            <a:r>
              <a:rPr lang="en-GB" sz="3600" b="1" dirty="0"/>
              <a:t>   0	         (£100)             (£100)</a:t>
            </a:r>
          </a:p>
          <a:p>
            <a:pPr marL="742950" indent="-742950"/>
            <a:r>
              <a:rPr lang="en-GB" sz="3600" b="1" dirty="0"/>
              <a:t>   1             £90                    £5</a:t>
            </a:r>
          </a:p>
          <a:p>
            <a:pPr marL="742950" indent="-742950"/>
            <a:r>
              <a:rPr lang="en-GB" sz="3600" b="1" dirty="0"/>
              <a:t>   2              £5                    £95</a:t>
            </a:r>
          </a:p>
          <a:p>
            <a:pPr marL="742950" indent="-742950"/>
            <a:r>
              <a:rPr lang="en-GB" sz="3600" b="1" dirty="0"/>
              <a:t>   3              £5                    £20</a:t>
            </a:r>
          </a:p>
          <a:p>
            <a:pPr marL="742950" indent="-742950"/>
            <a:r>
              <a:rPr lang="en-GB" sz="3600" b="1" dirty="0"/>
              <a:t>   4			£40	                 £20		</a:t>
            </a:r>
          </a:p>
        </p:txBody>
      </p:sp>
      <p:sp>
        <p:nvSpPr>
          <p:cNvPr id="6" name="Freeform 5"/>
          <p:cNvSpPr/>
          <p:nvPr/>
        </p:nvSpPr>
        <p:spPr>
          <a:xfrm>
            <a:off x="1725105" y="4047198"/>
            <a:ext cx="1894788" cy="2353602"/>
          </a:xfrm>
          <a:custGeom>
            <a:avLst/>
            <a:gdLst>
              <a:gd name="connsiteX0" fmla="*/ 1404594 w 1894788"/>
              <a:gd name="connsiteY0" fmla="*/ 176010 h 2353602"/>
              <a:gd name="connsiteX1" fmla="*/ 1319753 w 1894788"/>
              <a:gd name="connsiteY1" fmla="*/ 157157 h 2353602"/>
              <a:gd name="connsiteX2" fmla="*/ 1291472 w 1894788"/>
              <a:gd name="connsiteY2" fmla="*/ 147730 h 2353602"/>
              <a:gd name="connsiteX3" fmla="*/ 1187777 w 1894788"/>
              <a:gd name="connsiteY3" fmla="*/ 128876 h 2353602"/>
              <a:gd name="connsiteX4" fmla="*/ 1121790 w 1894788"/>
              <a:gd name="connsiteY4" fmla="*/ 100596 h 2353602"/>
              <a:gd name="connsiteX5" fmla="*/ 1093509 w 1894788"/>
              <a:gd name="connsiteY5" fmla="*/ 91169 h 2353602"/>
              <a:gd name="connsiteX6" fmla="*/ 989815 w 1894788"/>
              <a:gd name="connsiteY6" fmla="*/ 72315 h 2353602"/>
              <a:gd name="connsiteX7" fmla="*/ 961534 w 1894788"/>
              <a:gd name="connsiteY7" fmla="*/ 53462 h 2353602"/>
              <a:gd name="connsiteX8" fmla="*/ 886120 w 1894788"/>
              <a:gd name="connsiteY8" fmla="*/ 34608 h 2353602"/>
              <a:gd name="connsiteX9" fmla="*/ 857839 w 1894788"/>
              <a:gd name="connsiteY9" fmla="*/ 25181 h 2353602"/>
              <a:gd name="connsiteX10" fmla="*/ 725864 w 1894788"/>
              <a:gd name="connsiteY10" fmla="*/ 15755 h 2353602"/>
              <a:gd name="connsiteX11" fmla="*/ 688157 w 1894788"/>
              <a:gd name="connsiteY11" fmla="*/ 6328 h 2353602"/>
              <a:gd name="connsiteX12" fmla="*/ 433633 w 1894788"/>
              <a:gd name="connsiteY12" fmla="*/ 25181 h 2353602"/>
              <a:gd name="connsiteX13" fmla="*/ 395926 w 1894788"/>
              <a:gd name="connsiteY13" fmla="*/ 53462 h 2353602"/>
              <a:gd name="connsiteX14" fmla="*/ 301658 w 1894788"/>
              <a:gd name="connsiteY14" fmla="*/ 119449 h 2353602"/>
              <a:gd name="connsiteX15" fmla="*/ 273377 w 1894788"/>
              <a:gd name="connsiteY15" fmla="*/ 147730 h 2353602"/>
              <a:gd name="connsiteX16" fmla="*/ 207390 w 1894788"/>
              <a:gd name="connsiteY16" fmla="*/ 194864 h 2353602"/>
              <a:gd name="connsiteX17" fmla="*/ 169683 w 1894788"/>
              <a:gd name="connsiteY17" fmla="*/ 251425 h 2353602"/>
              <a:gd name="connsiteX18" fmla="*/ 122549 w 1894788"/>
              <a:gd name="connsiteY18" fmla="*/ 307986 h 2353602"/>
              <a:gd name="connsiteX19" fmla="*/ 94268 w 1894788"/>
              <a:gd name="connsiteY19" fmla="*/ 373973 h 2353602"/>
              <a:gd name="connsiteX20" fmla="*/ 75415 w 1894788"/>
              <a:gd name="connsiteY20" fmla="*/ 430534 h 2353602"/>
              <a:gd name="connsiteX21" fmla="*/ 56561 w 1894788"/>
              <a:gd name="connsiteY21" fmla="*/ 468241 h 2353602"/>
              <a:gd name="connsiteX22" fmla="*/ 37707 w 1894788"/>
              <a:gd name="connsiteY22" fmla="*/ 562509 h 2353602"/>
              <a:gd name="connsiteX23" fmla="*/ 18854 w 1894788"/>
              <a:gd name="connsiteY23" fmla="*/ 637924 h 2353602"/>
              <a:gd name="connsiteX24" fmla="*/ 9427 w 1894788"/>
              <a:gd name="connsiteY24" fmla="*/ 751045 h 2353602"/>
              <a:gd name="connsiteX25" fmla="*/ 0 w 1894788"/>
              <a:gd name="connsiteY25" fmla="*/ 817033 h 2353602"/>
              <a:gd name="connsiteX26" fmla="*/ 9427 w 1894788"/>
              <a:gd name="connsiteY26" fmla="*/ 1580604 h 2353602"/>
              <a:gd name="connsiteX27" fmla="*/ 18854 w 1894788"/>
              <a:gd name="connsiteY27" fmla="*/ 1656018 h 2353602"/>
              <a:gd name="connsiteX28" fmla="*/ 37707 w 1894788"/>
              <a:gd name="connsiteY28" fmla="*/ 1750287 h 2353602"/>
              <a:gd name="connsiteX29" fmla="*/ 56561 w 1894788"/>
              <a:gd name="connsiteY29" fmla="*/ 1853981 h 2353602"/>
              <a:gd name="connsiteX30" fmla="*/ 75415 w 1894788"/>
              <a:gd name="connsiteY30" fmla="*/ 1938823 h 2353602"/>
              <a:gd name="connsiteX31" fmla="*/ 94268 w 1894788"/>
              <a:gd name="connsiteY31" fmla="*/ 1995383 h 2353602"/>
              <a:gd name="connsiteX32" fmla="*/ 103695 w 1894788"/>
              <a:gd name="connsiteY32" fmla="*/ 2023664 h 2353602"/>
              <a:gd name="connsiteX33" fmla="*/ 131975 w 1894788"/>
              <a:gd name="connsiteY33" fmla="*/ 2051944 h 2353602"/>
              <a:gd name="connsiteX34" fmla="*/ 150829 w 1894788"/>
              <a:gd name="connsiteY34" fmla="*/ 2080225 h 2353602"/>
              <a:gd name="connsiteX35" fmla="*/ 179109 w 1894788"/>
              <a:gd name="connsiteY35" fmla="*/ 2099078 h 2353602"/>
              <a:gd name="connsiteX36" fmla="*/ 188536 w 1894788"/>
              <a:gd name="connsiteY36" fmla="*/ 2127359 h 2353602"/>
              <a:gd name="connsiteX37" fmla="*/ 216817 w 1894788"/>
              <a:gd name="connsiteY37" fmla="*/ 2136786 h 2353602"/>
              <a:gd name="connsiteX38" fmla="*/ 273377 w 1894788"/>
              <a:gd name="connsiteY38" fmla="*/ 2174493 h 2353602"/>
              <a:gd name="connsiteX39" fmla="*/ 301658 w 1894788"/>
              <a:gd name="connsiteY39" fmla="*/ 2183920 h 2353602"/>
              <a:gd name="connsiteX40" fmla="*/ 329938 w 1894788"/>
              <a:gd name="connsiteY40" fmla="*/ 2202773 h 2353602"/>
              <a:gd name="connsiteX41" fmla="*/ 367646 w 1894788"/>
              <a:gd name="connsiteY41" fmla="*/ 2212200 h 2353602"/>
              <a:gd name="connsiteX42" fmla="*/ 395926 w 1894788"/>
              <a:gd name="connsiteY42" fmla="*/ 2231054 h 2353602"/>
              <a:gd name="connsiteX43" fmla="*/ 424206 w 1894788"/>
              <a:gd name="connsiteY43" fmla="*/ 2240480 h 2353602"/>
              <a:gd name="connsiteX44" fmla="*/ 471340 w 1894788"/>
              <a:gd name="connsiteY44" fmla="*/ 2259334 h 2353602"/>
              <a:gd name="connsiteX45" fmla="*/ 499621 w 1894788"/>
              <a:gd name="connsiteY45" fmla="*/ 2278188 h 2353602"/>
              <a:gd name="connsiteX46" fmla="*/ 556182 w 1894788"/>
              <a:gd name="connsiteY46" fmla="*/ 2297041 h 2353602"/>
              <a:gd name="connsiteX47" fmla="*/ 659876 w 1894788"/>
              <a:gd name="connsiteY47" fmla="*/ 2325322 h 2353602"/>
              <a:gd name="connsiteX48" fmla="*/ 744718 w 1894788"/>
              <a:gd name="connsiteY48" fmla="*/ 2334748 h 2353602"/>
              <a:gd name="connsiteX49" fmla="*/ 791852 w 1894788"/>
              <a:gd name="connsiteY49" fmla="*/ 2344175 h 2353602"/>
              <a:gd name="connsiteX50" fmla="*/ 904973 w 1894788"/>
              <a:gd name="connsiteY50" fmla="*/ 2353602 h 2353602"/>
              <a:gd name="connsiteX51" fmla="*/ 1291472 w 1894788"/>
              <a:gd name="connsiteY51" fmla="*/ 2344175 h 2353602"/>
              <a:gd name="connsiteX52" fmla="*/ 1319753 w 1894788"/>
              <a:gd name="connsiteY52" fmla="*/ 2334748 h 2353602"/>
              <a:gd name="connsiteX53" fmla="*/ 1366887 w 1894788"/>
              <a:gd name="connsiteY53" fmla="*/ 2306468 h 2353602"/>
              <a:gd name="connsiteX54" fmla="*/ 1395167 w 1894788"/>
              <a:gd name="connsiteY54" fmla="*/ 2278188 h 2353602"/>
              <a:gd name="connsiteX55" fmla="*/ 1461155 w 1894788"/>
              <a:gd name="connsiteY55" fmla="*/ 2212200 h 2353602"/>
              <a:gd name="connsiteX56" fmla="*/ 1480008 w 1894788"/>
              <a:gd name="connsiteY56" fmla="*/ 2174493 h 2353602"/>
              <a:gd name="connsiteX57" fmla="*/ 1489435 w 1894788"/>
              <a:gd name="connsiteY57" fmla="*/ 2146212 h 2353602"/>
              <a:gd name="connsiteX58" fmla="*/ 1508289 w 1894788"/>
              <a:gd name="connsiteY58" fmla="*/ 2117932 h 2353602"/>
              <a:gd name="connsiteX59" fmla="*/ 1545996 w 1894788"/>
              <a:gd name="connsiteY59" fmla="*/ 2014237 h 2353602"/>
              <a:gd name="connsiteX60" fmla="*/ 1564850 w 1894788"/>
              <a:gd name="connsiteY60" fmla="*/ 1957676 h 2353602"/>
              <a:gd name="connsiteX61" fmla="*/ 1583703 w 1894788"/>
              <a:gd name="connsiteY61" fmla="*/ 1929396 h 2353602"/>
              <a:gd name="connsiteX62" fmla="*/ 1602557 w 1894788"/>
              <a:gd name="connsiteY62" fmla="*/ 1816274 h 2353602"/>
              <a:gd name="connsiteX63" fmla="*/ 1621410 w 1894788"/>
              <a:gd name="connsiteY63" fmla="*/ 1769140 h 2353602"/>
              <a:gd name="connsiteX64" fmla="*/ 1640264 w 1894788"/>
              <a:gd name="connsiteY64" fmla="*/ 1674872 h 2353602"/>
              <a:gd name="connsiteX65" fmla="*/ 1649691 w 1894788"/>
              <a:gd name="connsiteY65" fmla="*/ 1646592 h 2353602"/>
              <a:gd name="connsiteX66" fmla="*/ 1677971 w 1894788"/>
              <a:gd name="connsiteY66" fmla="*/ 1580604 h 2353602"/>
              <a:gd name="connsiteX67" fmla="*/ 1687398 w 1894788"/>
              <a:gd name="connsiteY67" fmla="*/ 1533470 h 2353602"/>
              <a:gd name="connsiteX68" fmla="*/ 1696825 w 1894788"/>
              <a:gd name="connsiteY68" fmla="*/ 1505190 h 2353602"/>
              <a:gd name="connsiteX69" fmla="*/ 1706252 w 1894788"/>
              <a:gd name="connsiteY69" fmla="*/ 1458056 h 2353602"/>
              <a:gd name="connsiteX70" fmla="*/ 1715679 w 1894788"/>
              <a:gd name="connsiteY70" fmla="*/ 1429775 h 2353602"/>
              <a:gd name="connsiteX71" fmla="*/ 1734532 w 1894788"/>
              <a:gd name="connsiteY71" fmla="*/ 1354361 h 2353602"/>
              <a:gd name="connsiteX72" fmla="*/ 1743959 w 1894788"/>
              <a:gd name="connsiteY72" fmla="*/ 1297800 h 2353602"/>
              <a:gd name="connsiteX73" fmla="*/ 1762813 w 1894788"/>
              <a:gd name="connsiteY73" fmla="*/ 1241239 h 2353602"/>
              <a:gd name="connsiteX74" fmla="*/ 1781666 w 1894788"/>
              <a:gd name="connsiteY74" fmla="*/ 1146971 h 2353602"/>
              <a:gd name="connsiteX75" fmla="*/ 1819373 w 1894788"/>
              <a:gd name="connsiteY75" fmla="*/ 1052703 h 2353602"/>
              <a:gd name="connsiteX76" fmla="*/ 1857081 w 1894788"/>
              <a:gd name="connsiteY76" fmla="*/ 958435 h 2353602"/>
              <a:gd name="connsiteX77" fmla="*/ 1885361 w 1894788"/>
              <a:gd name="connsiteY77" fmla="*/ 835887 h 2353602"/>
              <a:gd name="connsiteX78" fmla="*/ 1894788 w 1894788"/>
              <a:gd name="connsiteY78" fmla="*/ 798179 h 2353602"/>
              <a:gd name="connsiteX79" fmla="*/ 1885361 w 1894788"/>
              <a:gd name="connsiteY79" fmla="*/ 656777 h 2353602"/>
              <a:gd name="connsiteX80" fmla="*/ 1875934 w 1894788"/>
              <a:gd name="connsiteY80" fmla="*/ 619070 h 2353602"/>
              <a:gd name="connsiteX81" fmla="*/ 1866507 w 1894788"/>
              <a:gd name="connsiteY81" fmla="*/ 553082 h 2353602"/>
              <a:gd name="connsiteX82" fmla="*/ 1847654 w 1894788"/>
              <a:gd name="connsiteY82" fmla="*/ 487095 h 2353602"/>
              <a:gd name="connsiteX83" fmla="*/ 1838227 w 1894788"/>
              <a:gd name="connsiteY83" fmla="*/ 439961 h 2353602"/>
              <a:gd name="connsiteX84" fmla="*/ 1819373 w 1894788"/>
              <a:gd name="connsiteY84" fmla="*/ 392827 h 2353602"/>
              <a:gd name="connsiteX85" fmla="*/ 1809947 w 1894788"/>
              <a:gd name="connsiteY85" fmla="*/ 355120 h 2353602"/>
              <a:gd name="connsiteX86" fmla="*/ 1772239 w 1894788"/>
              <a:gd name="connsiteY86" fmla="*/ 289132 h 2353602"/>
              <a:gd name="connsiteX87" fmla="*/ 1753386 w 1894788"/>
              <a:gd name="connsiteY87" fmla="*/ 223144 h 2353602"/>
              <a:gd name="connsiteX88" fmla="*/ 1715679 w 1894788"/>
              <a:gd name="connsiteY88" fmla="*/ 128876 h 2353602"/>
              <a:gd name="connsiteX89" fmla="*/ 1706252 w 1894788"/>
              <a:gd name="connsiteY89" fmla="*/ 100596 h 2353602"/>
              <a:gd name="connsiteX90" fmla="*/ 1659118 w 1894788"/>
              <a:gd name="connsiteY90" fmla="*/ 91169 h 2353602"/>
              <a:gd name="connsiteX91" fmla="*/ 1602557 w 1894788"/>
              <a:gd name="connsiteY91" fmla="*/ 72315 h 2353602"/>
              <a:gd name="connsiteX92" fmla="*/ 1555423 w 1894788"/>
              <a:gd name="connsiteY92" fmla="*/ 62889 h 2353602"/>
              <a:gd name="connsiteX93" fmla="*/ 1442301 w 1894788"/>
              <a:gd name="connsiteY93" fmla="*/ 34608 h 2353602"/>
              <a:gd name="connsiteX94" fmla="*/ 1404594 w 1894788"/>
              <a:gd name="connsiteY94" fmla="*/ 25181 h 2353602"/>
              <a:gd name="connsiteX95" fmla="*/ 1366887 w 1894788"/>
              <a:gd name="connsiteY95" fmla="*/ 15755 h 2353602"/>
              <a:gd name="connsiteX96" fmla="*/ 1338606 w 1894788"/>
              <a:gd name="connsiteY96" fmla="*/ 6328 h 2353602"/>
              <a:gd name="connsiteX97" fmla="*/ 1168924 w 1894788"/>
              <a:gd name="connsiteY97" fmla="*/ 15755 h 2353602"/>
              <a:gd name="connsiteX98" fmla="*/ 1112363 w 1894788"/>
              <a:gd name="connsiteY98" fmla="*/ 34608 h 2353602"/>
              <a:gd name="connsiteX99" fmla="*/ 1093509 w 1894788"/>
              <a:gd name="connsiteY99" fmla="*/ 62889 h 2353602"/>
              <a:gd name="connsiteX100" fmla="*/ 1065229 w 1894788"/>
              <a:gd name="connsiteY100" fmla="*/ 81742 h 2353602"/>
              <a:gd name="connsiteX101" fmla="*/ 1046375 w 1894788"/>
              <a:gd name="connsiteY101" fmla="*/ 138303 h 2353602"/>
              <a:gd name="connsiteX102" fmla="*/ 1018095 w 1894788"/>
              <a:gd name="connsiteY102" fmla="*/ 147730 h 23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894788" h="2353602">
                <a:moveTo>
                  <a:pt x="1404594" y="176010"/>
                </a:moveTo>
                <a:cubicBezTo>
                  <a:pt x="1372208" y="169533"/>
                  <a:pt x="1350807" y="166029"/>
                  <a:pt x="1319753" y="157157"/>
                </a:cubicBezTo>
                <a:cubicBezTo>
                  <a:pt x="1310198" y="154427"/>
                  <a:pt x="1301172" y="149886"/>
                  <a:pt x="1291472" y="147730"/>
                </a:cubicBezTo>
                <a:cubicBezTo>
                  <a:pt x="1215839" y="130922"/>
                  <a:pt x="1256393" y="146030"/>
                  <a:pt x="1187777" y="128876"/>
                </a:cubicBezTo>
                <a:cubicBezTo>
                  <a:pt x="1152408" y="120033"/>
                  <a:pt x="1159557" y="116781"/>
                  <a:pt x="1121790" y="100596"/>
                </a:cubicBezTo>
                <a:cubicBezTo>
                  <a:pt x="1112656" y="96682"/>
                  <a:pt x="1103149" y="93579"/>
                  <a:pt x="1093509" y="91169"/>
                </a:cubicBezTo>
                <a:cubicBezTo>
                  <a:pt x="1067159" y="84581"/>
                  <a:pt x="1015028" y="76517"/>
                  <a:pt x="989815" y="72315"/>
                </a:cubicBezTo>
                <a:cubicBezTo>
                  <a:pt x="980388" y="66031"/>
                  <a:pt x="971668" y="58529"/>
                  <a:pt x="961534" y="53462"/>
                </a:cubicBezTo>
                <a:cubicBezTo>
                  <a:pt x="939983" y="42687"/>
                  <a:pt x="907637" y="39987"/>
                  <a:pt x="886120" y="34608"/>
                </a:cubicBezTo>
                <a:cubicBezTo>
                  <a:pt x="876480" y="32198"/>
                  <a:pt x="867708" y="26342"/>
                  <a:pt x="857839" y="25181"/>
                </a:cubicBezTo>
                <a:cubicBezTo>
                  <a:pt x="814037" y="20028"/>
                  <a:pt x="769856" y="18897"/>
                  <a:pt x="725864" y="15755"/>
                </a:cubicBezTo>
                <a:cubicBezTo>
                  <a:pt x="713295" y="12613"/>
                  <a:pt x="701113" y="6328"/>
                  <a:pt x="688157" y="6328"/>
                </a:cubicBezTo>
                <a:cubicBezTo>
                  <a:pt x="498359" y="6328"/>
                  <a:pt x="534364" y="0"/>
                  <a:pt x="433633" y="25181"/>
                </a:cubicBezTo>
                <a:cubicBezTo>
                  <a:pt x="421064" y="34608"/>
                  <a:pt x="408797" y="44452"/>
                  <a:pt x="395926" y="53462"/>
                </a:cubicBezTo>
                <a:cubicBezTo>
                  <a:pt x="366425" y="74113"/>
                  <a:pt x="329665" y="95443"/>
                  <a:pt x="301658" y="119449"/>
                </a:cubicBezTo>
                <a:cubicBezTo>
                  <a:pt x="291536" y="128125"/>
                  <a:pt x="283619" y="139195"/>
                  <a:pt x="273377" y="147730"/>
                </a:cubicBezTo>
                <a:cubicBezTo>
                  <a:pt x="251753" y="165750"/>
                  <a:pt x="226801" y="173026"/>
                  <a:pt x="207390" y="194864"/>
                </a:cubicBezTo>
                <a:cubicBezTo>
                  <a:pt x="192336" y="211800"/>
                  <a:pt x="185706" y="235403"/>
                  <a:pt x="169683" y="251425"/>
                </a:cubicBezTo>
                <a:cubicBezTo>
                  <a:pt x="133391" y="287716"/>
                  <a:pt x="148797" y="268612"/>
                  <a:pt x="122549" y="307986"/>
                </a:cubicBezTo>
                <a:cubicBezTo>
                  <a:pt x="97610" y="407740"/>
                  <a:pt x="131471" y="290267"/>
                  <a:pt x="94268" y="373973"/>
                </a:cubicBezTo>
                <a:cubicBezTo>
                  <a:pt x="86197" y="392134"/>
                  <a:pt x="84303" y="412759"/>
                  <a:pt x="75415" y="430534"/>
                </a:cubicBezTo>
                <a:lnTo>
                  <a:pt x="56561" y="468241"/>
                </a:lnTo>
                <a:cubicBezTo>
                  <a:pt x="33461" y="629937"/>
                  <a:pt x="59647" y="474748"/>
                  <a:pt x="37707" y="562509"/>
                </a:cubicBezTo>
                <a:lnTo>
                  <a:pt x="18854" y="637924"/>
                </a:lnTo>
                <a:cubicBezTo>
                  <a:pt x="15712" y="675631"/>
                  <a:pt x="13388" y="713415"/>
                  <a:pt x="9427" y="751045"/>
                </a:cubicBezTo>
                <a:cubicBezTo>
                  <a:pt x="7101" y="773142"/>
                  <a:pt x="0" y="794814"/>
                  <a:pt x="0" y="817033"/>
                </a:cubicBezTo>
                <a:cubicBezTo>
                  <a:pt x="0" y="1071576"/>
                  <a:pt x="3708" y="1326125"/>
                  <a:pt x="9427" y="1580604"/>
                </a:cubicBezTo>
                <a:cubicBezTo>
                  <a:pt x="9996" y="1605931"/>
                  <a:pt x="15506" y="1630907"/>
                  <a:pt x="18854" y="1656018"/>
                </a:cubicBezTo>
                <a:cubicBezTo>
                  <a:pt x="28483" y="1728232"/>
                  <a:pt x="21794" y="1702542"/>
                  <a:pt x="37707" y="1750287"/>
                </a:cubicBezTo>
                <a:cubicBezTo>
                  <a:pt x="54048" y="1864673"/>
                  <a:pt x="38782" y="1773976"/>
                  <a:pt x="56561" y="1853981"/>
                </a:cubicBezTo>
                <a:cubicBezTo>
                  <a:pt x="64250" y="1888582"/>
                  <a:pt x="65562" y="1905979"/>
                  <a:pt x="75415" y="1938823"/>
                </a:cubicBezTo>
                <a:cubicBezTo>
                  <a:pt x="81125" y="1957858"/>
                  <a:pt x="87984" y="1976530"/>
                  <a:pt x="94268" y="1995383"/>
                </a:cubicBezTo>
                <a:cubicBezTo>
                  <a:pt x="97410" y="2004810"/>
                  <a:pt x="96669" y="2016638"/>
                  <a:pt x="103695" y="2023664"/>
                </a:cubicBezTo>
                <a:cubicBezTo>
                  <a:pt x="113122" y="2033091"/>
                  <a:pt x="123441" y="2041703"/>
                  <a:pt x="131975" y="2051944"/>
                </a:cubicBezTo>
                <a:cubicBezTo>
                  <a:pt x="139228" y="2060648"/>
                  <a:pt x="142818" y="2072214"/>
                  <a:pt x="150829" y="2080225"/>
                </a:cubicBezTo>
                <a:cubicBezTo>
                  <a:pt x="158840" y="2088236"/>
                  <a:pt x="169682" y="2092794"/>
                  <a:pt x="179109" y="2099078"/>
                </a:cubicBezTo>
                <a:cubicBezTo>
                  <a:pt x="182251" y="2108505"/>
                  <a:pt x="181510" y="2120333"/>
                  <a:pt x="188536" y="2127359"/>
                </a:cubicBezTo>
                <a:cubicBezTo>
                  <a:pt x="195562" y="2134385"/>
                  <a:pt x="208131" y="2131960"/>
                  <a:pt x="216817" y="2136786"/>
                </a:cubicBezTo>
                <a:cubicBezTo>
                  <a:pt x="236624" y="2147790"/>
                  <a:pt x="251881" y="2167328"/>
                  <a:pt x="273377" y="2174493"/>
                </a:cubicBezTo>
                <a:cubicBezTo>
                  <a:pt x="282804" y="2177635"/>
                  <a:pt x="292770" y="2179476"/>
                  <a:pt x="301658" y="2183920"/>
                </a:cubicBezTo>
                <a:cubicBezTo>
                  <a:pt x="311791" y="2188987"/>
                  <a:pt x="319525" y="2198310"/>
                  <a:pt x="329938" y="2202773"/>
                </a:cubicBezTo>
                <a:cubicBezTo>
                  <a:pt x="341847" y="2207877"/>
                  <a:pt x="355077" y="2209058"/>
                  <a:pt x="367646" y="2212200"/>
                </a:cubicBezTo>
                <a:cubicBezTo>
                  <a:pt x="377073" y="2218485"/>
                  <a:pt x="385793" y="2225987"/>
                  <a:pt x="395926" y="2231054"/>
                </a:cubicBezTo>
                <a:cubicBezTo>
                  <a:pt x="404813" y="2235498"/>
                  <a:pt x="414902" y="2236991"/>
                  <a:pt x="424206" y="2240480"/>
                </a:cubicBezTo>
                <a:cubicBezTo>
                  <a:pt x="440050" y="2246422"/>
                  <a:pt x="456205" y="2251766"/>
                  <a:pt x="471340" y="2259334"/>
                </a:cubicBezTo>
                <a:cubicBezTo>
                  <a:pt x="481474" y="2264401"/>
                  <a:pt x="489268" y="2273587"/>
                  <a:pt x="499621" y="2278188"/>
                </a:cubicBezTo>
                <a:cubicBezTo>
                  <a:pt x="517782" y="2286259"/>
                  <a:pt x="537328" y="2290757"/>
                  <a:pt x="556182" y="2297041"/>
                </a:cubicBezTo>
                <a:cubicBezTo>
                  <a:pt x="588660" y="2307867"/>
                  <a:pt x="627976" y="2321778"/>
                  <a:pt x="659876" y="2325322"/>
                </a:cubicBezTo>
                <a:cubicBezTo>
                  <a:pt x="688157" y="2328464"/>
                  <a:pt x="716549" y="2330724"/>
                  <a:pt x="744718" y="2334748"/>
                </a:cubicBezTo>
                <a:cubicBezTo>
                  <a:pt x="760579" y="2337014"/>
                  <a:pt x="775939" y="2342303"/>
                  <a:pt x="791852" y="2344175"/>
                </a:cubicBezTo>
                <a:cubicBezTo>
                  <a:pt x="829431" y="2348596"/>
                  <a:pt x="867266" y="2350460"/>
                  <a:pt x="904973" y="2353602"/>
                </a:cubicBezTo>
                <a:cubicBezTo>
                  <a:pt x="1033806" y="2350460"/>
                  <a:pt x="1162734" y="2350027"/>
                  <a:pt x="1291472" y="2344175"/>
                </a:cubicBezTo>
                <a:cubicBezTo>
                  <a:pt x="1301399" y="2343724"/>
                  <a:pt x="1310865" y="2339192"/>
                  <a:pt x="1319753" y="2334748"/>
                </a:cubicBezTo>
                <a:cubicBezTo>
                  <a:pt x="1336141" y="2326554"/>
                  <a:pt x="1352229" y="2317461"/>
                  <a:pt x="1366887" y="2306468"/>
                </a:cubicBezTo>
                <a:cubicBezTo>
                  <a:pt x="1377552" y="2298469"/>
                  <a:pt x="1386388" y="2288221"/>
                  <a:pt x="1395167" y="2278188"/>
                </a:cubicBezTo>
                <a:cubicBezTo>
                  <a:pt x="1450028" y="2215489"/>
                  <a:pt x="1410459" y="2245998"/>
                  <a:pt x="1461155" y="2212200"/>
                </a:cubicBezTo>
                <a:cubicBezTo>
                  <a:pt x="1467439" y="2199631"/>
                  <a:pt x="1474473" y="2187409"/>
                  <a:pt x="1480008" y="2174493"/>
                </a:cubicBezTo>
                <a:cubicBezTo>
                  <a:pt x="1483922" y="2165359"/>
                  <a:pt x="1484991" y="2155100"/>
                  <a:pt x="1489435" y="2146212"/>
                </a:cubicBezTo>
                <a:cubicBezTo>
                  <a:pt x="1494502" y="2136079"/>
                  <a:pt x="1502004" y="2127359"/>
                  <a:pt x="1508289" y="2117932"/>
                </a:cubicBezTo>
                <a:cubicBezTo>
                  <a:pt x="1529890" y="2031526"/>
                  <a:pt x="1512768" y="2064077"/>
                  <a:pt x="1545996" y="2014237"/>
                </a:cubicBezTo>
                <a:cubicBezTo>
                  <a:pt x="1552281" y="1995383"/>
                  <a:pt x="1556779" y="1975837"/>
                  <a:pt x="1564850" y="1957676"/>
                </a:cubicBezTo>
                <a:cubicBezTo>
                  <a:pt x="1569451" y="1947323"/>
                  <a:pt x="1580722" y="1940326"/>
                  <a:pt x="1583703" y="1929396"/>
                </a:cubicBezTo>
                <a:cubicBezTo>
                  <a:pt x="1620788" y="1793417"/>
                  <a:pt x="1573663" y="1902957"/>
                  <a:pt x="1602557" y="1816274"/>
                </a:cubicBezTo>
                <a:cubicBezTo>
                  <a:pt x="1607908" y="1800221"/>
                  <a:pt x="1617050" y="1785490"/>
                  <a:pt x="1621410" y="1769140"/>
                </a:cubicBezTo>
                <a:cubicBezTo>
                  <a:pt x="1629667" y="1738177"/>
                  <a:pt x="1630130" y="1705272"/>
                  <a:pt x="1640264" y="1674872"/>
                </a:cubicBezTo>
                <a:cubicBezTo>
                  <a:pt x="1643406" y="1665445"/>
                  <a:pt x="1645777" y="1655725"/>
                  <a:pt x="1649691" y="1646592"/>
                </a:cubicBezTo>
                <a:cubicBezTo>
                  <a:pt x="1665875" y="1608828"/>
                  <a:pt x="1669129" y="1615971"/>
                  <a:pt x="1677971" y="1580604"/>
                </a:cubicBezTo>
                <a:cubicBezTo>
                  <a:pt x="1681857" y="1565060"/>
                  <a:pt x="1683512" y="1549014"/>
                  <a:pt x="1687398" y="1533470"/>
                </a:cubicBezTo>
                <a:cubicBezTo>
                  <a:pt x="1689808" y="1523830"/>
                  <a:pt x="1694415" y="1514830"/>
                  <a:pt x="1696825" y="1505190"/>
                </a:cubicBezTo>
                <a:cubicBezTo>
                  <a:pt x="1700711" y="1489646"/>
                  <a:pt x="1702366" y="1473600"/>
                  <a:pt x="1706252" y="1458056"/>
                </a:cubicBezTo>
                <a:cubicBezTo>
                  <a:pt x="1708662" y="1448416"/>
                  <a:pt x="1713269" y="1439415"/>
                  <a:pt x="1715679" y="1429775"/>
                </a:cubicBezTo>
                <a:lnTo>
                  <a:pt x="1734532" y="1354361"/>
                </a:lnTo>
                <a:cubicBezTo>
                  <a:pt x="1737674" y="1335507"/>
                  <a:pt x="1739323" y="1316343"/>
                  <a:pt x="1743959" y="1297800"/>
                </a:cubicBezTo>
                <a:cubicBezTo>
                  <a:pt x="1748779" y="1278520"/>
                  <a:pt x="1758916" y="1260727"/>
                  <a:pt x="1762813" y="1241239"/>
                </a:cubicBezTo>
                <a:cubicBezTo>
                  <a:pt x="1769097" y="1209816"/>
                  <a:pt x="1769765" y="1176724"/>
                  <a:pt x="1781666" y="1146971"/>
                </a:cubicBezTo>
                <a:cubicBezTo>
                  <a:pt x="1794235" y="1115548"/>
                  <a:pt x="1808671" y="1084809"/>
                  <a:pt x="1819373" y="1052703"/>
                </a:cubicBezTo>
                <a:cubicBezTo>
                  <a:pt x="1842671" y="982811"/>
                  <a:pt x="1829339" y="1013917"/>
                  <a:pt x="1857081" y="958435"/>
                </a:cubicBezTo>
                <a:cubicBezTo>
                  <a:pt x="1871589" y="885890"/>
                  <a:pt x="1862620" y="926849"/>
                  <a:pt x="1885361" y="835887"/>
                </a:cubicBezTo>
                <a:lnTo>
                  <a:pt x="1894788" y="798179"/>
                </a:lnTo>
                <a:cubicBezTo>
                  <a:pt x="1891646" y="751045"/>
                  <a:pt x="1890306" y="703756"/>
                  <a:pt x="1885361" y="656777"/>
                </a:cubicBezTo>
                <a:cubicBezTo>
                  <a:pt x="1884005" y="643892"/>
                  <a:pt x="1878252" y="631817"/>
                  <a:pt x="1875934" y="619070"/>
                </a:cubicBezTo>
                <a:cubicBezTo>
                  <a:pt x="1871959" y="597209"/>
                  <a:pt x="1870482" y="574943"/>
                  <a:pt x="1866507" y="553082"/>
                </a:cubicBezTo>
                <a:cubicBezTo>
                  <a:pt x="1854750" y="488419"/>
                  <a:pt x="1861117" y="540947"/>
                  <a:pt x="1847654" y="487095"/>
                </a:cubicBezTo>
                <a:cubicBezTo>
                  <a:pt x="1843768" y="471551"/>
                  <a:pt x="1842831" y="455308"/>
                  <a:pt x="1838227" y="439961"/>
                </a:cubicBezTo>
                <a:cubicBezTo>
                  <a:pt x="1833364" y="423753"/>
                  <a:pt x="1824724" y="408880"/>
                  <a:pt x="1819373" y="392827"/>
                </a:cubicBezTo>
                <a:cubicBezTo>
                  <a:pt x="1815276" y="380536"/>
                  <a:pt x="1814496" y="367251"/>
                  <a:pt x="1809947" y="355120"/>
                </a:cubicBezTo>
                <a:cubicBezTo>
                  <a:pt x="1799695" y="327781"/>
                  <a:pt x="1787868" y="312575"/>
                  <a:pt x="1772239" y="289132"/>
                </a:cubicBezTo>
                <a:cubicBezTo>
                  <a:pt x="1767455" y="269995"/>
                  <a:pt x="1761501" y="242079"/>
                  <a:pt x="1753386" y="223144"/>
                </a:cubicBezTo>
                <a:cubicBezTo>
                  <a:pt x="1711772" y="126047"/>
                  <a:pt x="1758594" y="257621"/>
                  <a:pt x="1715679" y="128876"/>
                </a:cubicBezTo>
                <a:cubicBezTo>
                  <a:pt x="1712537" y="119449"/>
                  <a:pt x="1715996" y="102545"/>
                  <a:pt x="1706252" y="100596"/>
                </a:cubicBezTo>
                <a:cubicBezTo>
                  <a:pt x="1690541" y="97454"/>
                  <a:pt x="1674576" y="95385"/>
                  <a:pt x="1659118" y="91169"/>
                </a:cubicBezTo>
                <a:cubicBezTo>
                  <a:pt x="1639945" y="85940"/>
                  <a:pt x="1622045" y="76212"/>
                  <a:pt x="1602557" y="72315"/>
                </a:cubicBezTo>
                <a:cubicBezTo>
                  <a:pt x="1586846" y="69173"/>
                  <a:pt x="1571035" y="66492"/>
                  <a:pt x="1555423" y="62889"/>
                </a:cubicBezTo>
                <a:cubicBezTo>
                  <a:pt x="1555408" y="62886"/>
                  <a:pt x="1461162" y="39323"/>
                  <a:pt x="1442301" y="34608"/>
                </a:cubicBezTo>
                <a:lnTo>
                  <a:pt x="1404594" y="25181"/>
                </a:lnTo>
                <a:cubicBezTo>
                  <a:pt x="1392025" y="22039"/>
                  <a:pt x="1379178" y="19852"/>
                  <a:pt x="1366887" y="15755"/>
                </a:cubicBezTo>
                <a:lnTo>
                  <a:pt x="1338606" y="6328"/>
                </a:lnTo>
                <a:cubicBezTo>
                  <a:pt x="1282045" y="9470"/>
                  <a:pt x="1225134" y="8729"/>
                  <a:pt x="1168924" y="15755"/>
                </a:cubicBezTo>
                <a:cubicBezTo>
                  <a:pt x="1149204" y="18220"/>
                  <a:pt x="1112363" y="34608"/>
                  <a:pt x="1112363" y="34608"/>
                </a:cubicBezTo>
                <a:cubicBezTo>
                  <a:pt x="1106078" y="44035"/>
                  <a:pt x="1101520" y="54878"/>
                  <a:pt x="1093509" y="62889"/>
                </a:cubicBezTo>
                <a:cubicBezTo>
                  <a:pt x="1085498" y="70900"/>
                  <a:pt x="1071234" y="72135"/>
                  <a:pt x="1065229" y="81742"/>
                </a:cubicBezTo>
                <a:cubicBezTo>
                  <a:pt x="1054696" y="98595"/>
                  <a:pt x="1052659" y="119449"/>
                  <a:pt x="1046375" y="138303"/>
                </a:cubicBezTo>
                <a:cubicBezTo>
                  <a:pt x="1034138" y="175014"/>
                  <a:pt x="1043976" y="173609"/>
                  <a:pt x="1018095" y="147730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/>
          <p:cNvSpPr/>
          <p:nvPr/>
        </p:nvSpPr>
        <p:spPr>
          <a:xfrm>
            <a:off x="4364610" y="4072213"/>
            <a:ext cx="1829809" cy="1736248"/>
          </a:xfrm>
          <a:custGeom>
            <a:avLst/>
            <a:gdLst>
              <a:gd name="connsiteX0" fmla="*/ 1593130 w 1829809"/>
              <a:gd name="connsiteY0" fmla="*/ 179276 h 1736248"/>
              <a:gd name="connsiteX1" fmla="*/ 1564850 w 1829809"/>
              <a:gd name="connsiteY1" fmla="*/ 188702 h 1736248"/>
              <a:gd name="connsiteX2" fmla="*/ 1480009 w 1829809"/>
              <a:gd name="connsiteY2" fmla="*/ 150995 h 1736248"/>
              <a:gd name="connsiteX3" fmla="*/ 1442301 w 1829809"/>
              <a:gd name="connsiteY3" fmla="*/ 141568 h 1736248"/>
              <a:gd name="connsiteX4" fmla="*/ 1414021 w 1829809"/>
              <a:gd name="connsiteY4" fmla="*/ 122715 h 1736248"/>
              <a:gd name="connsiteX5" fmla="*/ 1348033 w 1829809"/>
              <a:gd name="connsiteY5" fmla="*/ 103861 h 1736248"/>
              <a:gd name="connsiteX6" fmla="*/ 1282046 w 1829809"/>
              <a:gd name="connsiteY6" fmla="*/ 85008 h 1736248"/>
              <a:gd name="connsiteX7" fmla="*/ 1206631 w 1829809"/>
              <a:gd name="connsiteY7" fmla="*/ 66154 h 1736248"/>
              <a:gd name="connsiteX8" fmla="*/ 1168924 w 1829809"/>
              <a:gd name="connsiteY8" fmla="*/ 56727 h 1736248"/>
              <a:gd name="connsiteX9" fmla="*/ 1102936 w 1829809"/>
              <a:gd name="connsiteY9" fmla="*/ 37874 h 1736248"/>
              <a:gd name="connsiteX10" fmla="*/ 1074656 w 1829809"/>
              <a:gd name="connsiteY10" fmla="*/ 28447 h 1736248"/>
              <a:gd name="connsiteX11" fmla="*/ 895547 w 1829809"/>
              <a:gd name="connsiteY11" fmla="*/ 19020 h 1736248"/>
              <a:gd name="connsiteX12" fmla="*/ 631596 w 1829809"/>
              <a:gd name="connsiteY12" fmla="*/ 9593 h 1736248"/>
              <a:gd name="connsiteX13" fmla="*/ 348792 w 1829809"/>
              <a:gd name="connsiteY13" fmla="*/ 19020 h 1736248"/>
              <a:gd name="connsiteX14" fmla="*/ 311085 w 1829809"/>
              <a:gd name="connsiteY14" fmla="*/ 75581 h 1736248"/>
              <a:gd name="connsiteX15" fmla="*/ 263951 w 1829809"/>
              <a:gd name="connsiteY15" fmla="*/ 141568 h 1736248"/>
              <a:gd name="connsiteX16" fmla="*/ 197963 w 1829809"/>
              <a:gd name="connsiteY16" fmla="*/ 207556 h 1736248"/>
              <a:gd name="connsiteX17" fmla="*/ 131976 w 1829809"/>
              <a:gd name="connsiteY17" fmla="*/ 282971 h 1736248"/>
              <a:gd name="connsiteX18" fmla="*/ 113122 w 1829809"/>
              <a:gd name="connsiteY18" fmla="*/ 311251 h 1736248"/>
              <a:gd name="connsiteX19" fmla="*/ 84842 w 1829809"/>
              <a:gd name="connsiteY19" fmla="*/ 339531 h 1736248"/>
              <a:gd name="connsiteX20" fmla="*/ 75415 w 1829809"/>
              <a:gd name="connsiteY20" fmla="*/ 367812 h 1736248"/>
              <a:gd name="connsiteX21" fmla="*/ 56561 w 1829809"/>
              <a:gd name="connsiteY21" fmla="*/ 396092 h 1736248"/>
              <a:gd name="connsiteX22" fmla="*/ 47134 w 1829809"/>
              <a:gd name="connsiteY22" fmla="*/ 443226 h 1736248"/>
              <a:gd name="connsiteX23" fmla="*/ 28281 w 1829809"/>
              <a:gd name="connsiteY23" fmla="*/ 499787 h 1736248"/>
              <a:gd name="connsiteX24" fmla="*/ 9427 w 1829809"/>
              <a:gd name="connsiteY24" fmla="*/ 603482 h 1736248"/>
              <a:gd name="connsiteX25" fmla="*/ 0 w 1829809"/>
              <a:gd name="connsiteY25" fmla="*/ 660043 h 1736248"/>
              <a:gd name="connsiteX26" fmla="*/ 9427 w 1829809"/>
              <a:gd name="connsiteY26" fmla="*/ 1235078 h 1736248"/>
              <a:gd name="connsiteX27" fmla="*/ 37708 w 1829809"/>
              <a:gd name="connsiteY27" fmla="*/ 1310492 h 1736248"/>
              <a:gd name="connsiteX28" fmla="*/ 65988 w 1829809"/>
              <a:gd name="connsiteY28" fmla="*/ 1367053 h 1736248"/>
              <a:gd name="connsiteX29" fmla="*/ 94268 w 1829809"/>
              <a:gd name="connsiteY29" fmla="*/ 1385907 h 1736248"/>
              <a:gd name="connsiteX30" fmla="*/ 160256 w 1829809"/>
              <a:gd name="connsiteY30" fmla="*/ 1461321 h 1736248"/>
              <a:gd name="connsiteX31" fmla="*/ 226244 w 1829809"/>
              <a:gd name="connsiteY31" fmla="*/ 1546162 h 1736248"/>
              <a:gd name="connsiteX32" fmla="*/ 254524 w 1829809"/>
              <a:gd name="connsiteY32" fmla="*/ 1555589 h 1736248"/>
              <a:gd name="connsiteX33" fmla="*/ 292231 w 1829809"/>
              <a:gd name="connsiteY33" fmla="*/ 1583869 h 1736248"/>
              <a:gd name="connsiteX34" fmla="*/ 320512 w 1829809"/>
              <a:gd name="connsiteY34" fmla="*/ 1593296 h 1736248"/>
              <a:gd name="connsiteX35" fmla="*/ 348792 w 1829809"/>
              <a:gd name="connsiteY35" fmla="*/ 1612150 h 1736248"/>
              <a:gd name="connsiteX36" fmla="*/ 377072 w 1829809"/>
              <a:gd name="connsiteY36" fmla="*/ 1621577 h 1736248"/>
              <a:gd name="connsiteX37" fmla="*/ 509048 w 1829809"/>
              <a:gd name="connsiteY37" fmla="*/ 1678138 h 1736248"/>
              <a:gd name="connsiteX38" fmla="*/ 688157 w 1829809"/>
              <a:gd name="connsiteY38" fmla="*/ 1696991 h 1736248"/>
              <a:gd name="connsiteX39" fmla="*/ 876693 w 1829809"/>
              <a:gd name="connsiteY39" fmla="*/ 1734698 h 1736248"/>
              <a:gd name="connsiteX40" fmla="*/ 1112363 w 1829809"/>
              <a:gd name="connsiteY40" fmla="*/ 1725272 h 1736248"/>
              <a:gd name="connsiteX41" fmla="*/ 1187778 w 1829809"/>
              <a:gd name="connsiteY41" fmla="*/ 1706418 h 1736248"/>
              <a:gd name="connsiteX42" fmla="*/ 1225485 w 1829809"/>
              <a:gd name="connsiteY42" fmla="*/ 1696991 h 1736248"/>
              <a:gd name="connsiteX43" fmla="*/ 1310326 w 1829809"/>
              <a:gd name="connsiteY43" fmla="*/ 1640430 h 1736248"/>
              <a:gd name="connsiteX44" fmla="*/ 1385741 w 1829809"/>
              <a:gd name="connsiteY44" fmla="*/ 1593296 h 1736248"/>
              <a:gd name="connsiteX45" fmla="*/ 1461155 w 1829809"/>
              <a:gd name="connsiteY45" fmla="*/ 1555589 h 1736248"/>
              <a:gd name="connsiteX46" fmla="*/ 1517716 w 1829809"/>
              <a:gd name="connsiteY46" fmla="*/ 1480175 h 1736248"/>
              <a:gd name="connsiteX47" fmla="*/ 1574277 w 1829809"/>
              <a:gd name="connsiteY47" fmla="*/ 1404760 h 1736248"/>
              <a:gd name="connsiteX48" fmla="*/ 1583703 w 1829809"/>
              <a:gd name="connsiteY48" fmla="*/ 1376480 h 1736248"/>
              <a:gd name="connsiteX49" fmla="*/ 1621411 w 1829809"/>
              <a:gd name="connsiteY49" fmla="*/ 1310492 h 1736248"/>
              <a:gd name="connsiteX50" fmla="*/ 1630837 w 1829809"/>
              <a:gd name="connsiteY50" fmla="*/ 1282212 h 1736248"/>
              <a:gd name="connsiteX51" fmla="*/ 1640264 w 1829809"/>
              <a:gd name="connsiteY51" fmla="*/ 1244505 h 1736248"/>
              <a:gd name="connsiteX52" fmla="*/ 1687398 w 1829809"/>
              <a:gd name="connsiteY52" fmla="*/ 1150236 h 1736248"/>
              <a:gd name="connsiteX53" fmla="*/ 1715679 w 1829809"/>
              <a:gd name="connsiteY53" fmla="*/ 1074822 h 1736248"/>
              <a:gd name="connsiteX54" fmla="*/ 1725105 w 1829809"/>
              <a:gd name="connsiteY54" fmla="*/ 1018261 h 1736248"/>
              <a:gd name="connsiteX55" fmla="*/ 1743959 w 1829809"/>
              <a:gd name="connsiteY55" fmla="*/ 961700 h 1736248"/>
              <a:gd name="connsiteX56" fmla="*/ 1753386 w 1829809"/>
              <a:gd name="connsiteY56" fmla="*/ 933420 h 1736248"/>
              <a:gd name="connsiteX57" fmla="*/ 1762813 w 1829809"/>
              <a:gd name="connsiteY57" fmla="*/ 886286 h 1736248"/>
              <a:gd name="connsiteX58" fmla="*/ 1791093 w 1829809"/>
              <a:gd name="connsiteY58" fmla="*/ 792018 h 1736248"/>
              <a:gd name="connsiteX59" fmla="*/ 1800520 w 1829809"/>
              <a:gd name="connsiteY59" fmla="*/ 726030 h 1736248"/>
              <a:gd name="connsiteX60" fmla="*/ 1809947 w 1829809"/>
              <a:gd name="connsiteY60" fmla="*/ 490360 h 1736248"/>
              <a:gd name="connsiteX61" fmla="*/ 1809947 w 1829809"/>
              <a:gd name="connsiteY61" fmla="*/ 264117 h 1736248"/>
              <a:gd name="connsiteX62" fmla="*/ 1791093 w 1829809"/>
              <a:gd name="connsiteY62" fmla="*/ 207556 h 1736248"/>
              <a:gd name="connsiteX63" fmla="*/ 1696825 w 1829809"/>
              <a:gd name="connsiteY63" fmla="*/ 141568 h 1736248"/>
              <a:gd name="connsiteX64" fmla="*/ 1668545 w 1829809"/>
              <a:gd name="connsiteY64" fmla="*/ 132142 h 1736248"/>
              <a:gd name="connsiteX65" fmla="*/ 1574277 w 1829809"/>
              <a:gd name="connsiteY65" fmla="*/ 85008 h 1736248"/>
              <a:gd name="connsiteX66" fmla="*/ 1536569 w 1829809"/>
              <a:gd name="connsiteY66" fmla="*/ 66154 h 1736248"/>
              <a:gd name="connsiteX67" fmla="*/ 1489435 w 1829809"/>
              <a:gd name="connsiteY67" fmla="*/ 56727 h 1736248"/>
              <a:gd name="connsiteX68" fmla="*/ 1451728 w 1829809"/>
              <a:gd name="connsiteY68" fmla="*/ 47300 h 1736248"/>
              <a:gd name="connsiteX69" fmla="*/ 1357460 w 1829809"/>
              <a:gd name="connsiteY69" fmla="*/ 85008 h 1736248"/>
              <a:gd name="connsiteX70" fmla="*/ 1329180 w 1829809"/>
              <a:gd name="connsiteY70" fmla="*/ 94434 h 1736248"/>
              <a:gd name="connsiteX71" fmla="*/ 1300899 w 1829809"/>
              <a:gd name="connsiteY71" fmla="*/ 122715 h 1736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829809" h="1736248">
                <a:moveTo>
                  <a:pt x="1593130" y="179276"/>
                </a:moveTo>
                <a:cubicBezTo>
                  <a:pt x="1583703" y="182418"/>
                  <a:pt x="1574726" y="189799"/>
                  <a:pt x="1564850" y="188702"/>
                </a:cubicBezTo>
                <a:cubicBezTo>
                  <a:pt x="1485691" y="179906"/>
                  <a:pt x="1531580" y="173097"/>
                  <a:pt x="1480009" y="150995"/>
                </a:cubicBezTo>
                <a:cubicBezTo>
                  <a:pt x="1468100" y="145891"/>
                  <a:pt x="1454870" y="144710"/>
                  <a:pt x="1442301" y="141568"/>
                </a:cubicBezTo>
                <a:cubicBezTo>
                  <a:pt x="1432874" y="135284"/>
                  <a:pt x="1424154" y="127782"/>
                  <a:pt x="1414021" y="122715"/>
                </a:cubicBezTo>
                <a:cubicBezTo>
                  <a:pt x="1399569" y="115489"/>
                  <a:pt x="1361325" y="107486"/>
                  <a:pt x="1348033" y="103861"/>
                </a:cubicBezTo>
                <a:cubicBezTo>
                  <a:pt x="1325963" y="97842"/>
                  <a:pt x="1304149" y="90902"/>
                  <a:pt x="1282046" y="85008"/>
                </a:cubicBezTo>
                <a:cubicBezTo>
                  <a:pt x="1257009" y="78331"/>
                  <a:pt x="1231769" y="72439"/>
                  <a:pt x="1206631" y="66154"/>
                </a:cubicBezTo>
                <a:cubicBezTo>
                  <a:pt x="1194062" y="63012"/>
                  <a:pt x="1181215" y="60824"/>
                  <a:pt x="1168924" y="56727"/>
                </a:cubicBezTo>
                <a:cubicBezTo>
                  <a:pt x="1101119" y="34124"/>
                  <a:pt x="1185794" y="61547"/>
                  <a:pt x="1102936" y="37874"/>
                </a:cubicBezTo>
                <a:cubicBezTo>
                  <a:pt x="1093382" y="35144"/>
                  <a:pt x="1084552" y="29347"/>
                  <a:pt x="1074656" y="28447"/>
                </a:cubicBezTo>
                <a:cubicBezTo>
                  <a:pt x="1015116" y="23034"/>
                  <a:pt x="955279" y="21562"/>
                  <a:pt x="895547" y="19020"/>
                </a:cubicBezTo>
                <a:lnTo>
                  <a:pt x="631596" y="9593"/>
                </a:lnTo>
                <a:cubicBezTo>
                  <a:pt x="537328" y="12735"/>
                  <a:pt x="441175" y="0"/>
                  <a:pt x="348792" y="19020"/>
                </a:cubicBezTo>
                <a:cubicBezTo>
                  <a:pt x="326598" y="23589"/>
                  <a:pt x="323654" y="56727"/>
                  <a:pt x="311085" y="75581"/>
                </a:cubicBezTo>
                <a:cubicBezTo>
                  <a:pt x="249795" y="167515"/>
                  <a:pt x="345790" y="24654"/>
                  <a:pt x="263951" y="141568"/>
                </a:cubicBezTo>
                <a:cubicBezTo>
                  <a:pt x="217913" y="207337"/>
                  <a:pt x="248976" y="190552"/>
                  <a:pt x="197963" y="207556"/>
                </a:cubicBezTo>
                <a:cubicBezTo>
                  <a:pt x="153972" y="273544"/>
                  <a:pt x="179109" y="251548"/>
                  <a:pt x="131976" y="282971"/>
                </a:cubicBezTo>
                <a:cubicBezTo>
                  <a:pt x="125691" y="292398"/>
                  <a:pt x="120375" y="302547"/>
                  <a:pt x="113122" y="311251"/>
                </a:cubicBezTo>
                <a:cubicBezTo>
                  <a:pt x="104587" y="321492"/>
                  <a:pt x="92237" y="328439"/>
                  <a:pt x="84842" y="339531"/>
                </a:cubicBezTo>
                <a:cubicBezTo>
                  <a:pt x="79330" y="347799"/>
                  <a:pt x="79859" y="358924"/>
                  <a:pt x="75415" y="367812"/>
                </a:cubicBezTo>
                <a:cubicBezTo>
                  <a:pt x="70348" y="377945"/>
                  <a:pt x="62846" y="386665"/>
                  <a:pt x="56561" y="396092"/>
                </a:cubicBezTo>
                <a:cubicBezTo>
                  <a:pt x="53419" y="411803"/>
                  <a:pt x="51350" y="427768"/>
                  <a:pt x="47134" y="443226"/>
                </a:cubicBezTo>
                <a:cubicBezTo>
                  <a:pt x="41905" y="462399"/>
                  <a:pt x="28281" y="499787"/>
                  <a:pt x="28281" y="499787"/>
                </a:cubicBezTo>
                <a:cubicBezTo>
                  <a:pt x="502" y="666456"/>
                  <a:pt x="35778" y="458553"/>
                  <a:pt x="9427" y="603482"/>
                </a:cubicBezTo>
                <a:cubicBezTo>
                  <a:pt x="6008" y="622287"/>
                  <a:pt x="3142" y="641189"/>
                  <a:pt x="0" y="660043"/>
                </a:cubicBezTo>
                <a:cubicBezTo>
                  <a:pt x="3142" y="851721"/>
                  <a:pt x="3620" y="1043462"/>
                  <a:pt x="9427" y="1235078"/>
                </a:cubicBezTo>
                <a:cubicBezTo>
                  <a:pt x="10721" y="1277790"/>
                  <a:pt x="17288" y="1279863"/>
                  <a:pt x="37708" y="1310492"/>
                </a:cubicBezTo>
                <a:cubicBezTo>
                  <a:pt x="45375" y="1333496"/>
                  <a:pt x="47712" y="1348777"/>
                  <a:pt x="65988" y="1367053"/>
                </a:cubicBezTo>
                <a:cubicBezTo>
                  <a:pt x="73999" y="1375064"/>
                  <a:pt x="84841" y="1379622"/>
                  <a:pt x="94268" y="1385907"/>
                </a:cubicBezTo>
                <a:cubicBezTo>
                  <a:pt x="138261" y="1451894"/>
                  <a:pt x="113123" y="1429898"/>
                  <a:pt x="160256" y="1461321"/>
                </a:cubicBezTo>
                <a:cubicBezTo>
                  <a:pt x="175241" y="1483798"/>
                  <a:pt x="199660" y="1528439"/>
                  <a:pt x="226244" y="1546162"/>
                </a:cubicBezTo>
                <a:cubicBezTo>
                  <a:pt x="234512" y="1551674"/>
                  <a:pt x="245097" y="1552447"/>
                  <a:pt x="254524" y="1555589"/>
                </a:cubicBezTo>
                <a:cubicBezTo>
                  <a:pt x="267093" y="1565016"/>
                  <a:pt x="278590" y="1576074"/>
                  <a:pt x="292231" y="1583869"/>
                </a:cubicBezTo>
                <a:cubicBezTo>
                  <a:pt x="300859" y="1588799"/>
                  <a:pt x="311624" y="1588852"/>
                  <a:pt x="320512" y="1593296"/>
                </a:cubicBezTo>
                <a:cubicBezTo>
                  <a:pt x="330645" y="1598363"/>
                  <a:pt x="338659" y="1607083"/>
                  <a:pt x="348792" y="1612150"/>
                </a:cubicBezTo>
                <a:cubicBezTo>
                  <a:pt x="357680" y="1616594"/>
                  <a:pt x="368026" y="1617465"/>
                  <a:pt x="377072" y="1621577"/>
                </a:cubicBezTo>
                <a:cubicBezTo>
                  <a:pt x="416829" y="1639648"/>
                  <a:pt x="463607" y="1670565"/>
                  <a:pt x="509048" y="1678138"/>
                </a:cubicBezTo>
                <a:cubicBezTo>
                  <a:pt x="606022" y="1694299"/>
                  <a:pt x="546552" y="1686098"/>
                  <a:pt x="688157" y="1696991"/>
                </a:cubicBezTo>
                <a:cubicBezTo>
                  <a:pt x="805924" y="1736248"/>
                  <a:pt x="743310" y="1722573"/>
                  <a:pt x="876693" y="1734698"/>
                </a:cubicBezTo>
                <a:cubicBezTo>
                  <a:pt x="955250" y="1731556"/>
                  <a:pt x="1033918" y="1730502"/>
                  <a:pt x="1112363" y="1725272"/>
                </a:cubicBezTo>
                <a:cubicBezTo>
                  <a:pt x="1149858" y="1722772"/>
                  <a:pt x="1156318" y="1715407"/>
                  <a:pt x="1187778" y="1706418"/>
                </a:cubicBezTo>
                <a:cubicBezTo>
                  <a:pt x="1200235" y="1702859"/>
                  <a:pt x="1212916" y="1700133"/>
                  <a:pt x="1225485" y="1696991"/>
                </a:cubicBezTo>
                <a:lnTo>
                  <a:pt x="1310326" y="1640430"/>
                </a:lnTo>
                <a:cubicBezTo>
                  <a:pt x="1332757" y="1625476"/>
                  <a:pt x="1363007" y="1604663"/>
                  <a:pt x="1385741" y="1593296"/>
                </a:cubicBezTo>
                <a:cubicBezTo>
                  <a:pt x="1410879" y="1580727"/>
                  <a:pt x="1441282" y="1575462"/>
                  <a:pt x="1461155" y="1555589"/>
                </a:cubicBezTo>
                <a:cubicBezTo>
                  <a:pt x="1542700" y="1474044"/>
                  <a:pt x="1464111" y="1560582"/>
                  <a:pt x="1517716" y="1480175"/>
                </a:cubicBezTo>
                <a:cubicBezTo>
                  <a:pt x="1535146" y="1454030"/>
                  <a:pt x="1574277" y="1404760"/>
                  <a:pt x="1574277" y="1404760"/>
                </a:cubicBezTo>
                <a:cubicBezTo>
                  <a:pt x="1577419" y="1395333"/>
                  <a:pt x="1579789" y="1385613"/>
                  <a:pt x="1583703" y="1376480"/>
                </a:cubicBezTo>
                <a:cubicBezTo>
                  <a:pt x="1598054" y="1342995"/>
                  <a:pt x="1602478" y="1338892"/>
                  <a:pt x="1621411" y="1310492"/>
                </a:cubicBezTo>
                <a:cubicBezTo>
                  <a:pt x="1624553" y="1301065"/>
                  <a:pt x="1628107" y="1291766"/>
                  <a:pt x="1630837" y="1282212"/>
                </a:cubicBezTo>
                <a:cubicBezTo>
                  <a:pt x="1634396" y="1269755"/>
                  <a:pt x="1635160" y="1256413"/>
                  <a:pt x="1640264" y="1244505"/>
                </a:cubicBezTo>
                <a:cubicBezTo>
                  <a:pt x="1654103" y="1212214"/>
                  <a:pt x="1678877" y="1184319"/>
                  <a:pt x="1687398" y="1150236"/>
                </a:cubicBezTo>
                <a:cubicBezTo>
                  <a:pt x="1700233" y="1098896"/>
                  <a:pt x="1691031" y="1124117"/>
                  <a:pt x="1715679" y="1074822"/>
                </a:cubicBezTo>
                <a:cubicBezTo>
                  <a:pt x="1718821" y="1055968"/>
                  <a:pt x="1720469" y="1036804"/>
                  <a:pt x="1725105" y="1018261"/>
                </a:cubicBezTo>
                <a:cubicBezTo>
                  <a:pt x="1729925" y="998981"/>
                  <a:pt x="1737674" y="980554"/>
                  <a:pt x="1743959" y="961700"/>
                </a:cubicBezTo>
                <a:cubicBezTo>
                  <a:pt x="1747101" y="952273"/>
                  <a:pt x="1751437" y="943164"/>
                  <a:pt x="1753386" y="933420"/>
                </a:cubicBezTo>
                <a:cubicBezTo>
                  <a:pt x="1756528" y="917709"/>
                  <a:pt x="1758597" y="901744"/>
                  <a:pt x="1762813" y="886286"/>
                </a:cubicBezTo>
                <a:cubicBezTo>
                  <a:pt x="1776226" y="837104"/>
                  <a:pt x="1783063" y="836182"/>
                  <a:pt x="1791093" y="792018"/>
                </a:cubicBezTo>
                <a:cubicBezTo>
                  <a:pt x="1795068" y="770157"/>
                  <a:pt x="1797378" y="748026"/>
                  <a:pt x="1800520" y="726030"/>
                </a:cubicBezTo>
                <a:cubicBezTo>
                  <a:pt x="1803662" y="647473"/>
                  <a:pt x="1805586" y="568858"/>
                  <a:pt x="1809947" y="490360"/>
                </a:cubicBezTo>
                <a:cubicBezTo>
                  <a:pt x="1816499" y="372433"/>
                  <a:pt x="1829809" y="389906"/>
                  <a:pt x="1809947" y="264117"/>
                </a:cubicBezTo>
                <a:cubicBezTo>
                  <a:pt x="1806847" y="244487"/>
                  <a:pt x="1806992" y="219480"/>
                  <a:pt x="1791093" y="207556"/>
                </a:cubicBezTo>
                <a:cubicBezTo>
                  <a:pt x="1773886" y="194651"/>
                  <a:pt x="1710748" y="146209"/>
                  <a:pt x="1696825" y="141568"/>
                </a:cubicBezTo>
                <a:lnTo>
                  <a:pt x="1668545" y="132142"/>
                </a:lnTo>
                <a:cubicBezTo>
                  <a:pt x="1601204" y="87247"/>
                  <a:pt x="1633967" y="99929"/>
                  <a:pt x="1574277" y="85008"/>
                </a:cubicBezTo>
                <a:cubicBezTo>
                  <a:pt x="1561708" y="78723"/>
                  <a:pt x="1549901" y="70598"/>
                  <a:pt x="1536569" y="66154"/>
                </a:cubicBezTo>
                <a:cubicBezTo>
                  <a:pt x="1521369" y="61087"/>
                  <a:pt x="1505076" y="60203"/>
                  <a:pt x="1489435" y="56727"/>
                </a:cubicBezTo>
                <a:cubicBezTo>
                  <a:pt x="1476788" y="53916"/>
                  <a:pt x="1464297" y="50442"/>
                  <a:pt x="1451728" y="47300"/>
                </a:cubicBezTo>
                <a:cubicBezTo>
                  <a:pt x="1396249" y="75040"/>
                  <a:pt x="1427348" y="61712"/>
                  <a:pt x="1357460" y="85008"/>
                </a:cubicBezTo>
                <a:lnTo>
                  <a:pt x="1329180" y="94434"/>
                </a:lnTo>
                <a:cubicBezTo>
                  <a:pt x="1298284" y="115031"/>
                  <a:pt x="1300899" y="101958"/>
                  <a:pt x="1300899" y="122715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6372200" y="2996952"/>
            <a:ext cx="2592288" cy="33123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Is Project B</a:t>
            </a:r>
          </a:p>
          <a:p>
            <a:pPr algn="ctr"/>
            <a:r>
              <a:rPr lang="en-GB" sz="3600" b="1" i="1" dirty="0">
                <a:solidFill>
                  <a:schemeClr val="tx1"/>
                </a:solidFill>
              </a:rPr>
              <a:t>really</a:t>
            </a:r>
            <a:endParaRPr lang="en-GB" sz="3600" b="1" dirty="0">
              <a:solidFill>
                <a:schemeClr val="tx1"/>
              </a:solidFill>
            </a:endParaRP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better than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Project A?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86842" y="6357958"/>
            <a:ext cx="25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777167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332656"/>
            <a:ext cx="9029395" cy="61863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/>
              <a:t>2. It ignores the </a:t>
            </a:r>
            <a:r>
              <a:rPr lang="en-GB" sz="3600" b="1" i="1" dirty="0"/>
              <a:t>post-payback</a:t>
            </a:r>
            <a:r>
              <a:rPr lang="en-GB" sz="3600" b="1" dirty="0"/>
              <a:t> cash flows:</a:t>
            </a:r>
          </a:p>
          <a:p>
            <a:endParaRPr lang="en-GB" sz="3600" b="1" dirty="0"/>
          </a:p>
          <a:p>
            <a:r>
              <a:rPr lang="en-GB" sz="3600" b="1" dirty="0"/>
              <a:t>The company’s </a:t>
            </a:r>
            <a:r>
              <a:rPr lang="en-GB" sz="3600" b="1" i="1" dirty="0"/>
              <a:t>maximum acceptable </a:t>
            </a:r>
            <a:r>
              <a:rPr lang="en-GB" sz="3600" b="1" dirty="0"/>
              <a:t>payback </a:t>
            </a:r>
          </a:p>
          <a:p>
            <a:r>
              <a:rPr lang="en-GB" sz="3600" b="1" dirty="0"/>
              <a:t>is 3 years.....</a:t>
            </a:r>
          </a:p>
          <a:p>
            <a:pPr marL="742950" indent="-742950"/>
            <a:r>
              <a:rPr lang="en-GB" sz="3600" b="1" dirty="0"/>
              <a:t>Year       Project X</a:t>
            </a:r>
          </a:p>
          <a:p>
            <a:pPr marL="742950" indent="-742950"/>
            <a:r>
              <a:rPr lang="en-GB" sz="3600" b="1" dirty="0"/>
              <a:t>              Cash Flow</a:t>
            </a:r>
          </a:p>
          <a:p>
            <a:pPr marL="742950" indent="-742950"/>
            <a:r>
              <a:rPr lang="en-GB" sz="3600" b="1" dirty="0"/>
              <a:t>   0	         (£1000)</a:t>
            </a:r>
          </a:p>
          <a:p>
            <a:pPr marL="742950" indent="-742950"/>
            <a:r>
              <a:rPr lang="en-GB" sz="3600" b="1" dirty="0"/>
              <a:t>   1             £100</a:t>
            </a:r>
          </a:p>
          <a:p>
            <a:pPr marL="742950" indent="-742950"/>
            <a:r>
              <a:rPr lang="en-GB" sz="3600" b="1" dirty="0"/>
              <a:t>   2             £300</a:t>
            </a:r>
          </a:p>
          <a:p>
            <a:pPr marL="742950" indent="-742950"/>
            <a:r>
              <a:rPr lang="en-GB" sz="3600" b="1" dirty="0"/>
              <a:t>   3             £500</a:t>
            </a:r>
          </a:p>
          <a:p>
            <a:pPr marL="742950" indent="-742950"/>
            <a:r>
              <a:rPr lang="en-GB" sz="3600" b="1" dirty="0"/>
              <a:t>   4		        £5,000	        	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372200" y="2492896"/>
            <a:ext cx="2592288" cy="33123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Should 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Project X</a:t>
            </a:r>
          </a:p>
          <a:p>
            <a:pPr algn="ctr"/>
            <a:r>
              <a:rPr lang="en-GB" sz="3600" b="1" i="1" dirty="0">
                <a:solidFill>
                  <a:schemeClr val="tx1"/>
                </a:solidFill>
              </a:rPr>
              <a:t>really</a:t>
            </a:r>
            <a:r>
              <a:rPr lang="en-GB" sz="3600" b="1" dirty="0">
                <a:solidFill>
                  <a:schemeClr val="tx1"/>
                </a:solidFill>
              </a:rPr>
              <a:t> be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rejected?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86842" y="621508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434052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611560" y="332656"/>
            <a:ext cx="7704856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Accounting rate of return /ARR or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Return on Capital Employed / ROCE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700808"/>
            <a:ext cx="842493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   This decision technique is based on </a:t>
            </a:r>
          </a:p>
          <a:p>
            <a:r>
              <a:rPr lang="en-GB" sz="3600" b="1" i="1" dirty="0"/>
              <a:t>   accounting profit</a:t>
            </a:r>
            <a:r>
              <a:rPr lang="en-GB" sz="3600" b="1" dirty="0"/>
              <a:t> and not </a:t>
            </a:r>
            <a:r>
              <a:rPr lang="en-GB" sz="3600" b="1" i="1" dirty="0"/>
              <a:t>cash flow</a:t>
            </a:r>
            <a:r>
              <a:rPr lang="en-GB" sz="3600" b="1" dirty="0"/>
              <a:t>...</a:t>
            </a:r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1400" b="1" dirty="0"/>
          </a:p>
          <a:p>
            <a:endParaRPr lang="en-GB" sz="3600" b="1" dirty="0"/>
          </a:p>
          <a:p>
            <a:r>
              <a:rPr lang="en-GB" sz="3600" b="1" dirty="0"/>
              <a:t>ARR is also known as ROCE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1520" y="3068960"/>
            <a:ext cx="8208912" cy="15121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611649"/>
              </p:ext>
            </p:extLst>
          </p:nvPr>
        </p:nvGraphicFramePr>
        <p:xfrm>
          <a:off x="620589" y="3235020"/>
          <a:ext cx="73088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17" name="Equation" r:id="rId3" imgW="2463480" imgH="419040" progId="Equation.3">
                  <p:embed/>
                </p:oleObj>
              </mc:Choice>
              <mc:Fallback>
                <p:oleObj name="Equation" r:id="rId3" imgW="246348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89" y="3235020"/>
                        <a:ext cx="730885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786842" y="6357958"/>
            <a:ext cx="25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880056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4682" y="332656"/>
            <a:ext cx="8749318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 </a:t>
            </a:r>
            <a:r>
              <a:rPr lang="en-GB" sz="3600" b="1" i="1" dirty="0"/>
              <a:t>higher</a:t>
            </a:r>
            <a:r>
              <a:rPr lang="en-GB" sz="3600" b="1" dirty="0"/>
              <a:t> the ROCE the better, and vice</a:t>
            </a:r>
          </a:p>
          <a:p>
            <a:r>
              <a:rPr lang="en-GB" sz="3600" b="1" dirty="0"/>
              <a:t>versa....</a:t>
            </a:r>
          </a:p>
          <a:p>
            <a:endParaRPr lang="en-GB" sz="3600" b="1" dirty="0"/>
          </a:p>
          <a:p>
            <a:r>
              <a:rPr lang="en-GB" sz="3600" b="1" dirty="0"/>
              <a:t>...and so, to use it to make investment </a:t>
            </a:r>
          </a:p>
          <a:p>
            <a:r>
              <a:rPr lang="en-GB" sz="3600" b="1" dirty="0"/>
              <a:t>decisions, the company sets a </a:t>
            </a:r>
            <a:r>
              <a:rPr lang="en-GB" sz="3600" b="1" i="1" dirty="0"/>
              <a:t>minimum</a:t>
            </a:r>
            <a:endParaRPr lang="en-GB" sz="3600" b="1" dirty="0"/>
          </a:p>
          <a:p>
            <a:r>
              <a:rPr lang="en-GB" sz="3600" b="1" dirty="0"/>
              <a:t>acceptable ROCE – </a:t>
            </a:r>
            <a:r>
              <a:rPr lang="en-GB" sz="3600" b="1"/>
              <a:t>say 10%. </a:t>
            </a:r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If an investment’s ROCE is </a:t>
            </a:r>
            <a:r>
              <a:rPr lang="en-GB" sz="3600" b="1" i="1" dirty="0"/>
              <a:t>greater than </a:t>
            </a:r>
            <a:r>
              <a:rPr lang="en-GB" sz="3600" b="1" dirty="0"/>
              <a:t>10%</a:t>
            </a:r>
          </a:p>
          <a:p>
            <a:r>
              <a:rPr lang="en-GB" sz="3600" b="1" dirty="0"/>
              <a:t>it would be accepted. If it was </a:t>
            </a:r>
            <a:r>
              <a:rPr lang="en-GB" sz="3600" b="1" i="1" dirty="0"/>
              <a:t>less than </a:t>
            </a:r>
            <a:r>
              <a:rPr lang="en-GB" sz="3600" b="1" dirty="0"/>
              <a:t>10%,</a:t>
            </a:r>
          </a:p>
          <a:p>
            <a:r>
              <a:rPr lang="en-GB" sz="3600" b="1" dirty="0"/>
              <a:t>it would be rejected.					</a:t>
            </a:r>
          </a:p>
          <a:p>
            <a:r>
              <a:rPr lang="en-GB" sz="3600" b="1" dirty="0"/>
              <a:t>									.</a:t>
            </a:r>
          </a:p>
        </p:txBody>
      </p:sp>
    </p:spTree>
    <p:extLst>
      <p:ext uri="{BB962C8B-B14F-4D97-AF65-F5344CB8AC3E}">
        <p14:creationId xmlns:p14="http://schemas.microsoft.com/office/powerpoint/2010/main" val="327404464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539552" y="620688"/>
            <a:ext cx="3168352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ROCE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935" y="548680"/>
            <a:ext cx="861806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			      A project costs $1,000</a:t>
            </a:r>
          </a:p>
          <a:p>
            <a:r>
              <a:rPr lang="en-GB" sz="3600" b="1" dirty="0"/>
              <a:t>			      and has a 3-year life. It is </a:t>
            </a:r>
          </a:p>
          <a:p>
            <a:r>
              <a:rPr lang="en-GB" sz="3600" b="1" dirty="0"/>
              <a:t>expected to produce annual </a:t>
            </a:r>
            <a:r>
              <a:rPr lang="en-GB" sz="3600" b="1" i="1" dirty="0"/>
              <a:t>profits</a:t>
            </a:r>
            <a:r>
              <a:rPr lang="en-GB" sz="3600" b="1" dirty="0"/>
              <a:t> of:</a:t>
            </a:r>
          </a:p>
          <a:p>
            <a:endParaRPr lang="en-GB" sz="3600" b="1" dirty="0"/>
          </a:p>
          <a:p>
            <a:r>
              <a:rPr lang="en-GB" sz="3600" b="1" dirty="0"/>
              <a:t>Year 1: $100</a:t>
            </a:r>
          </a:p>
          <a:p>
            <a:r>
              <a:rPr lang="en-GB" sz="3600" b="1" dirty="0"/>
              <a:t>Year 2: $160</a:t>
            </a:r>
          </a:p>
          <a:p>
            <a:r>
              <a:rPr lang="en-GB" sz="3600" b="1" dirty="0"/>
              <a:t>Year 3: $130</a:t>
            </a:r>
          </a:p>
          <a:p>
            <a:r>
              <a:rPr lang="en-GB" sz="3600" b="1" dirty="0"/>
              <a:t>	    $390  ÷ 3 years  =  $130 average</a:t>
            </a:r>
          </a:p>
          <a:p>
            <a:r>
              <a:rPr lang="en-GB" sz="3600" b="1" dirty="0"/>
              <a:t>						   annual profit</a:t>
            </a:r>
          </a:p>
          <a:p>
            <a:r>
              <a:rPr lang="en-GB" sz="3600" b="1" dirty="0"/>
              <a:t>									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07704" y="4437112"/>
            <a:ext cx="9361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40758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48680"/>
            <a:ext cx="8746649" cy="1837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                                               How do company’s make “</a:t>
            </a:r>
            <a:r>
              <a:rPr lang="en-GB" sz="3600" b="1" i="1" dirty="0"/>
              <a:t>capital investment</a:t>
            </a:r>
            <a:r>
              <a:rPr lang="en-GB" sz="3600" b="1" dirty="0"/>
              <a:t>” decisions......</a:t>
            </a:r>
          </a:p>
          <a:p>
            <a:endParaRPr lang="en-GB" sz="3600" b="1" dirty="0"/>
          </a:p>
          <a:p>
            <a:r>
              <a:rPr lang="en-GB" sz="3600" b="1" dirty="0"/>
              <a:t>.....decisions to acquire new non-current  assets, such as: </a:t>
            </a:r>
          </a:p>
          <a:p>
            <a:r>
              <a:rPr lang="en-GB" sz="3600" b="1" dirty="0"/>
              <a:t>				buildings, </a:t>
            </a:r>
          </a:p>
          <a:p>
            <a:r>
              <a:rPr lang="en-GB" sz="3600" b="1" dirty="0"/>
              <a:t>				equipment,</a:t>
            </a:r>
          </a:p>
          <a:p>
            <a:r>
              <a:rPr lang="en-GB" sz="3600" b="1" dirty="0"/>
              <a:t>				machinery,</a:t>
            </a:r>
          </a:p>
          <a:p>
            <a:r>
              <a:rPr lang="en-GB" sz="3600" b="1" dirty="0"/>
              <a:t>				IT hardware and </a:t>
            </a:r>
          </a:p>
          <a:p>
            <a:r>
              <a:rPr lang="en-GB" sz="3600" b="1" dirty="0"/>
              <a:t>				software systems? </a:t>
            </a:r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Such new investments in non-current assets is expected to be productive: meaning it is expected to produce additional profits and cashflows.</a:t>
            </a:r>
          </a:p>
          <a:p>
            <a:endParaRPr lang="en-GB" sz="3600" b="1" dirty="0"/>
          </a:p>
          <a:p>
            <a:r>
              <a:rPr lang="en-GB" sz="3600" b="1" dirty="0"/>
              <a:t>There is also a need to invest in working capital (current assets – current liabilities) which is necessary and it should be adequate (not over or under invest) since such expenditure is not productive.</a:t>
            </a:r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									 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548680"/>
            <a:ext cx="4320480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/>
              <a:t>The Question is.........</a:t>
            </a:r>
          </a:p>
        </p:txBody>
      </p:sp>
    </p:spTree>
    <p:extLst>
      <p:ext uri="{BB962C8B-B14F-4D97-AF65-F5344CB8AC3E}">
        <p14:creationId xmlns:p14="http://schemas.microsoft.com/office/powerpoint/2010/main" val="15635193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8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800" decel="100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800" decel="100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60648"/>
            <a:ext cx="882047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b="1" dirty="0"/>
          </a:p>
          <a:p>
            <a:r>
              <a:rPr lang="en-GB" sz="3600" b="1" dirty="0"/>
              <a:t>..and so the ROCE is:</a:t>
            </a:r>
          </a:p>
          <a:p>
            <a:endParaRPr lang="en-GB" sz="3600" b="1" dirty="0"/>
          </a:p>
          <a:p>
            <a:endParaRPr lang="en-GB" sz="2000" b="1" dirty="0"/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If the company has set a </a:t>
            </a:r>
            <a:r>
              <a:rPr lang="en-GB" sz="3600" b="1" i="1" dirty="0"/>
              <a:t>minimum</a:t>
            </a:r>
            <a:r>
              <a:rPr lang="en-GB" sz="3600" b="1" dirty="0"/>
              <a:t> required a ROCE of 10% - then this project should be accepted as its ROCE – at 13% - is expected</a:t>
            </a:r>
          </a:p>
          <a:p>
            <a:r>
              <a:rPr lang="en-GB" sz="3600" b="1" dirty="0"/>
              <a:t>to be </a:t>
            </a:r>
            <a:r>
              <a:rPr lang="en-GB" sz="3600" b="1" i="1" dirty="0"/>
              <a:t>greater than </a:t>
            </a:r>
            <a:r>
              <a:rPr lang="en-GB" sz="3600" b="1" dirty="0"/>
              <a:t>this minimum.		        .</a:t>
            </a:r>
          </a:p>
        </p:txBody>
      </p:sp>
      <p:graphicFrame>
        <p:nvGraphicFramePr>
          <p:cNvPr id="229379" name="Object 3"/>
          <p:cNvGraphicFramePr>
            <a:graphicFrameLocks noChangeAspect="1"/>
          </p:cNvGraphicFramePr>
          <p:nvPr/>
        </p:nvGraphicFramePr>
        <p:xfrm>
          <a:off x="4460875" y="1682750"/>
          <a:ext cx="4240213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40" name="Equation" r:id="rId3" imgW="1536700" imgH="419100" progId="Equation.3">
                  <p:embed/>
                </p:oleObj>
              </mc:Choice>
              <mc:Fallback>
                <p:oleObj name="Equation" r:id="rId3" imgW="1536700" imgH="4191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75" y="1682750"/>
                        <a:ext cx="4240213" cy="1204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283968" y="1628800"/>
            <a:ext cx="4643470" cy="135732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07118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547664" y="332656"/>
            <a:ext cx="5688632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Advantages of ROCE/ARR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988840"/>
            <a:ext cx="861806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3600" b="1" dirty="0"/>
              <a:t>Its based on </a:t>
            </a:r>
            <a:r>
              <a:rPr lang="en-GB" sz="3600" b="1" i="1" dirty="0"/>
              <a:t>profit</a:t>
            </a:r>
            <a:r>
              <a:rPr lang="en-GB" sz="3600" b="1" dirty="0"/>
              <a:t> – a familiar concept.</a:t>
            </a:r>
          </a:p>
          <a:p>
            <a:pPr marL="742950" indent="-742950"/>
            <a:endParaRPr lang="en-GB" sz="3600" b="1" dirty="0"/>
          </a:p>
          <a:p>
            <a:pPr marL="742950" indent="-742950"/>
            <a:r>
              <a:rPr lang="en-GB" sz="3600" b="1" dirty="0"/>
              <a:t>2.	It evaluates using a user-friendly </a:t>
            </a:r>
          </a:p>
          <a:p>
            <a:pPr marL="742950" indent="-742950"/>
            <a:r>
              <a:rPr lang="en-GB" sz="3600" b="1" dirty="0"/>
              <a:t>	</a:t>
            </a:r>
            <a:r>
              <a:rPr lang="en-GB" sz="3600" b="1" i="1" dirty="0"/>
              <a:t>percentage</a:t>
            </a:r>
            <a:r>
              <a:rPr lang="en-GB" sz="3600" b="1" dirty="0"/>
              <a:t>.</a:t>
            </a:r>
          </a:p>
          <a:p>
            <a:pPr marL="742950" indent="-742950"/>
            <a:endParaRPr lang="en-GB" sz="3600" b="1" dirty="0"/>
          </a:p>
          <a:p>
            <a:pPr marL="742950" indent="-742950"/>
            <a:endParaRPr lang="en-GB" sz="3600" b="1" dirty="0"/>
          </a:p>
          <a:p>
            <a:pPr marL="742950" indent="-742950"/>
            <a:endParaRPr lang="en-GB" sz="3600" b="1" dirty="0"/>
          </a:p>
          <a:p>
            <a:pPr marL="742950" indent="-742950"/>
            <a:r>
              <a:rPr lang="en-GB" sz="3600" b="1" dirty="0"/>
              <a:t>										.</a:t>
            </a:r>
          </a:p>
        </p:txBody>
      </p:sp>
    </p:spTree>
    <p:extLst>
      <p:ext uri="{BB962C8B-B14F-4D97-AF65-F5344CB8AC3E}">
        <p14:creationId xmlns:p14="http://schemas.microsoft.com/office/powerpoint/2010/main" val="299844130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619672" y="188640"/>
            <a:ext cx="5616624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Disadvantages of ROCE/ARR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865788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3600" b="1" dirty="0"/>
              <a:t>Its based on </a:t>
            </a:r>
            <a:r>
              <a:rPr lang="en-GB" sz="3600" b="1" i="1" dirty="0"/>
              <a:t>profit</a:t>
            </a:r>
            <a:r>
              <a:rPr lang="en-GB" sz="3600" b="1" dirty="0"/>
              <a:t>..when it should be</a:t>
            </a:r>
          </a:p>
          <a:p>
            <a:pPr marL="742950" indent="-742950"/>
            <a:r>
              <a:rPr lang="en-GB" sz="3600" b="1" dirty="0"/>
              <a:t>	based on cash flow. Profit is a </a:t>
            </a:r>
            <a:r>
              <a:rPr lang="en-GB" sz="3600" b="1" i="1" dirty="0"/>
              <a:t>reporting</a:t>
            </a:r>
          </a:p>
          <a:p>
            <a:pPr marL="742950" indent="-742950"/>
            <a:r>
              <a:rPr lang="en-GB" sz="3600" b="1" dirty="0"/>
              <a:t>	</a:t>
            </a:r>
            <a:r>
              <a:rPr lang="en-GB" sz="3600" b="1" i="1" dirty="0"/>
              <a:t>concept</a:t>
            </a:r>
            <a:r>
              <a:rPr lang="en-GB" sz="3600" b="1" dirty="0"/>
              <a:t>, not a </a:t>
            </a:r>
            <a:r>
              <a:rPr lang="en-GB" sz="3600" b="1" i="1" dirty="0"/>
              <a:t>decision making</a:t>
            </a:r>
            <a:r>
              <a:rPr lang="en-GB" sz="3600" b="1" dirty="0"/>
              <a:t> concept.</a:t>
            </a:r>
          </a:p>
          <a:p>
            <a:pPr marL="742950" indent="-742950">
              <a:buAutoNum type="arabicPeriod" startAt="2"/>
            </a:pPr>
            <a:r>
              <a:rPr lang="en-GB" sz="3600" b="1" dirty="0"/>
              <a:t>It ignores the </a:t>
            </a:r>
            <a:r>
              <a:rPr lang="en-GB" sz="3600" b="1" i="1" dirty="0"/>
              <a:t>timing</a:t>
            </a:r>
            <a:r>
              <a:rPr lang="en-GB" sz="3600" b="1" dirty="0"/>
              <a:t> of the profit flows.</a:t>
            </a:r>
          </a:p>
          <a:p>
            <a:pPr marL="742950" indent="-742950"/>
            <a:r>
              <a:rPr lang="en-GB" sz="3600" b="1" dirty="0"/>
              <a:t>	(Same problem as with Payback.)</a:t>
            </a:r>
          </a:p>
          <a:p>
            <a:pPr marL="742950" indent="-742950">
              <a:buAutoNum type="arabicPeriod" startAt="3"/>
            </a:pPr>
            <a:r>
              <a:rPr lang="en-GB" sz="3600" b="1" dirty="0"/>
              <a:t>Because it evaluates on the basis of a </a:t>
            </a:r>
          </a:p>
          <a:p>
            <a:pPr marL="742950" indent="-742950"/>
            <a:r>
              <a:rPr lang="en-GB" sz="3600" b="1" dirty="0"/>
              <a:t>	percentage, it ignores </a:t>
            </a:r>
            <a:r>
              <a:rPr lang="en-GB" sz="3600" b="1" i="1" dirty="0"/>
              <a:t>differences in</a:t>
            </a:r>
          </a:p>
          <a:p>
            <a:pPr marL="742950" indent="-742950"/>
            <a:r>
              <a:rPr lang="en-GB" sz="3600" b="1" dirty="0"/>
              <a:t>	</a:t>
            </a:r>
            <a:r>
              <a:rPr lang="en-GB" sz="3600" b="1" i="1" dirty="0"/>
              <a:t>size</a:t>
            </a:r>
            <a:r>
              <a:rPr lang="en-GB" sz="3600" b="1" dirty="0"/>
              <a:t> when evaluating </a:t>
            </a:r>
            <a:r>
              <a:rPr lang="en-GB" sz="3600" b="1" i="1" dirty="0"/>
              <a:t>alternative</a:t>
            </a:r>
            <a:r>
              <a:rPr lang="en-GB" sz="3600" b="1" dirty="0"/>
              <a:t> </a:t>
            </a:r>
          </a:p>
          <a:p>
            <a:pPr marL="742950" indent="-742950"/>
            <a:r>
              <a:rPr lang="en-GB" sz="3600" b="1" dirty="0"/>
              <a:t>	projects.....						.</a:t>
            </a:r>
          </a:p>
        </p:txBody>
      </p:sp>
    </p:spTree>
    <p:extLst>
      <p:ext uri="{BB962C8B-B14F-4D97-AF65-F5344CB8AC3E}">
        <p14:creationId xmlns:p14="http://schemas.microsoft.com/office/powerpoint/2010/main" val="333578360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323528" y="404664"/>
            <a:ext cx="8280920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Two </a:t>
            </a:r>
            <a:r>
              <a:rPr lang="en-GB" sz="3600" b="1" i="1" dirty="0">
                <a:solidFill>
                  <a:schemeClr val="tx1"/>
                </a:solidFill>
              </a:rPr>
              <a:t>alternative</a:t>
            </a:r>
            <a:r>
              <a:rPr lang="en-GB" sz="3600" b="1" dirty="0">
                <a:solidFill>
                  <a:schemeClr val="tx1"/>
                </a:solidFill>
              </a:rPr>
              <a:t> investments: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596" y="1412776"/>
            <a:ext cx="8876404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	     Big Factory    or    Little Factory</a:t>
            </a:r>
          </a:p>
          <a:p>
            <a:endParaRPr lang="en-GB" sz="3600" b="1" dirty="0"/>
          </a:p>
          <a:p>
            <a:r>
              <a:rPr lang="en-GB" sz="3600" b="1" dirty="0"/>
              <a:t>Cost:          $20m                         $8m</a:t>
            </a:r>
          </a:p>
          <a:p>
            <a:r>
              <a:rPr lang="en-GB" sz="3600" b="1" dirty="0"/>
              <a:t>ROCE:         25%                           30%</a:t>
            </a:r>
          </a:p>
          <a:p>
            <a:r>
              <a:rPr lang="en-GB" sz="3600" b="1" dirty="0"/>
              <a:t>Minimum acceptable ROCE: 20%...</a:t>
            </a:r>
          </a:p>
          <a:p>
            <a:endParaRPr lang="en-GB" sz="2000" b="1" dirty="0"/>
          </a:p>
          <a:p>
            <a:r>
              <a:rPr lang="en-GB" sz="3600" b="1" dirty="0"/>
              <a:t>ROCE says the </a:t>
            </a:r>
            <a:r>
              <a:rPr lang="en-GB" sz="3600" b="1" i="1" dirty="0"/>
              <a:t>Little Factory </a:t>
            </a:r>
            <a:r>
              <a:rPr lang="en-GB" sz="3600" b="1" dirty="0"/>
              <a:t>is best – but is it?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5720" y="5286388"/>
            <a:ext cx="8352928" cy="12961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25% profit on $20m:  $5,000,000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30% profit of $8m:  $2,400,000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20472" y="6381328"/>
            <a:ext cx="38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  <p:sp>
        <p:nvSpPr>
          <p:cNvPr id="7" name="Freeform 6"/>
          <p:cNvSpPr/>
          <p:nvPr/>
        </p:nvSpPr>
        <p:spPr>
          <a:xfrm>
            <a:off x="5018314" y="1325371"/>
            <a:ext cx="2718416" cy="2439258"/>
          </a:xfrm>
          <a:custGeom>
            <a:avLst/>
            <a:gdLst>
              <a:gd name="connsiteX0" fmla="*/ 2699657 w 2718416"/>
              <a:gd name="connsiteY0" fmla="*/ 253058 h 2439258"/>
              <a:gd name="connsiteX1" fmla="*/ 2645229 w 2718416"/>
              <a:gd name="connsiteY1" fmla="*/ 242172 h 2439258"/>
              <a:gd name="connsiteX2" fmla="*/ 2155372 w 2718416"/>
              <a:gd name="connsiteY2" fmla="*/ 35343 h 2439258"/>
              <a:gd name="connsiteX3" fmla="*/ 2068286 w 2718416"/>
              <a:gd name="connsiteY3" fmla="*/ 13572 h 2439258"/>
              <a:gd name="connsiteX4" fmla="*/ 174172 w 2718416"/>
              <a:gd name="connsiteY4" fmla="*/ 57115 h 2439258"/>
              <a:gd name="connsiteX5" fmla="*/ 130629 w 2718416"/>
              <a:gd name="connsiteY5" fmla="*/ 68000 h 2439258"/>
              <a:gd name="connsiteX6" fmla="*/ 119743 w 2718416"/>
              <a:gd name="connsiteY6" fmla="*/ 111543 h 2439258"/>
              <a:gd name="connsiteX7" fmla="*/ 97972 w 2718416"/>
              <a:gd name="connsiteY7" fmla="*/ 209515 h 2439258"/>
              <a:gd name="connsiteX8" fmla="*/ 76200 w 2718416"/>
              <a:gd name="connsiteY8" fmla="*/ 285715 h 2439258"/>
              <a:gd name="connsiteX9" fmla="*/ 54429 w 2718416"/>
              <a:gd name="connsiteY9" fmla="*/ 318372 h 2439258"/>
              <a:gd name="connsiteX10" fmla="*/ 21772 w 2718416"/>
              <a:gd name="connsiteY10" fmla="*/ 536086 h 2439258"/>
              <a:gd name="connsiteX11" fmla="*/ 0 w 2718416"/>
              <a:gd name="connsiteY11" fmla="*/ 1646429 h 2439258"/>
              <a:gd name="connsiteX12" fmla="*/ 97972 w 2718416"/>
              <a:gd name="connsiteY12" fmla="*/ 1896800 h 2439258"/>
              <a:gd name="connsiteX13" fmla="*/ 163286 w 2718416"/>
              <a:gd name="connsiteY13" fmla="*/ 2005658 h 2439258"/>
              <a:gd name="connsiteX14" fmla="*/ 228600 w 2718416"/>
              <a:gd name="connsiteY14" fmla="*/ 2081858 h 2439258"/>
              <a:gd name="connsiteX15" fmla="*/ 283029 w 2718416"/>
              <a:gd name="connsiteY15" fmla="*/ 2158058 h 2439258"/>
              <a:gd name="connsiteX16" fmla="*/ 468086 w 2718416"/>
              <a:gd name="connsiteY16" fmla="*/ 2277800 h 2439258"/>
              <a:gd name="connsiteX17" fmla="*/ 772886 w 2718416"/>
              <a:gd name="connsiteY17" fmla="*/ 2408429 h 2439258"/>
              <a:gd name="connsiteX18" fmla="*/ 947057 w 2718416"/>
              <a:gd name="connsiteY18" fmla="*/ 2419315 h 2439258"/>
              <a:gd name="connsiteX19" fmla="*/ 1567543 w 2718416"/>
              <a:gd name="connsiteY19" fmla="*/ 2430200 h 2439258"/>
              <a:gd name="connsiteX20" fmla="*/ 2024743 w 2718416"/>
              <a:gd name="connsiteY20" fmla="*/ 2408429 h 2439258"/>
              <a:gd name="connsiteX21" fmla="*/ 2057400 w 2718416"/>
              <a:gd name="connsiteY21" fmla="*/ 2397543 h 2439258"/>
              <a:gd name="connsiteX22" fmla="*/ 2090057 w 2718416"/>
              <a:gd name="connsiteY22" fmla="*/ 2364886 h 2439258"/>
              <a:gd name="connsiteX23" fmla="*/ 2111829 w 2718416"/>
              <a:gd name="connsiteY23" fmla="*/ 2332229 h 2439258"/>
              <a:gd name="connsiteX24" fmla="*/ 2144486 w 2718416"/>
              <a:gd name="connsiteY24" fmla="*/ 2310458 h 2439258"/>
              <a:gd name="connsiteX25" fmla="*/ 2198915 w 2718416"/>
              <a:gd name="connsiteY25" fmla="*/ 2245143 h 2439258"/>
              <a:gd name="connsiteX26" fmla="*/ 2438400 w 2718416"/>
              <a:gd name="connsiteY26" fmla="*/ 1962115 h 2439258"/>
              <a:gd name="connsiteX27" fmla="*/ 2503715 w 2718416"/>
              <a:gd name="connsiteY27" fmla="*/ 1787943 h 2439258"/>
              <a:gd name="connsiteX28" fmla="*/ 2601686 w 2718416"/>
              <a:gd name="connsiteY28" fmla="*/ 1102143 h 2439258"/>
              <a:gd name="connsiteX29" fmla="*/ 2656115 w 2718416"/>
              <a:gd name="connsiteY29" fmla="*/ 1025943 h 2439258"/>
              <a:gd name="connsiteX30" fmla="*/ 2667000 w 2718416"/>
              <a:gd name="connsiteY30" fmla="*/ 993286 h 2439258"/>
              <a:gd name="connsiteX31" fmla="*/ 2710543 w 2718416"/>
              <a:gd name="connsiteY31" fmla="*/ 906200 h 2439258"/>
              <a:gd name="connsiteX32" fmla="*/ 2699657 w 2718416"/>
              <a:gd name="connsiteY32" fmla="*/ 383686 h 2439258"/>
              <a:gd name="connsiteX33" fmla="*/ 2677886 w 2718416"/>
              <a:gd name="connsiteY33" fmla="*/ 340143 h 24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718416" h="2439258">
                <a:moveTo>
                  <a:pt x="2699657" y="253058"/>
                </a:moveTo>
                <a:cubicBezTo>
                  <a:pt x="2681514" y="249429"/>
                  <a:pt x="2662408" y="249043"/>
                  <a:pt x="2645229" y="242172"/>
                </a:cubicBezTo>
                <a:cubicBezTo>
                  <a:pt x="2480662" y="176345"/>
                  <a:pt x="2327324" y="78330"/>
                  <a:pt x="2155372" y="35343"/>
                </a:cubicBezTo>
                <a:lnTo>
                  <a:pt x="2068286" y="13572"/>
                </a:lnTo>
                <a:cubicBezTo>
                  <a:pt x="1062543" y="21749"/>
                  <a:pt x="959520" y="0"/>
                  <a:pt x="174172" y="57115"/>
                </a:cubicBezTo>
                <a:cubicBezTo>
                  <a:pt x="159250" y="58200"/>
                  <a:pt x="145143" y="64372"/>
                  <a:pt x="130629" y="68000"/>
                </a:cubicBezTo>
                <a:cubicBezTo>
                  <a:pt x="127000" y="82514"/>
                  <a:pt x="123107" y="96965"/>
                  <a:pt x="119743" y="111543"/>
                </a:cubicBezTo>
                <a:cubicBezTo>
                  <a:pt x="112221" y="144140"/>
                  <a:pt x="106086" y="177060"/>
                  <a:pt x="97972" y="209515"/>
                </a:cubicBezTo>
                <a:cubicBezTo>
                  <a:pt x="91565" y="235143"/>
                  <a:pt x="86011" y="261188"/>
                  <a:pt x="76200" y="285715"/>
                </a:cubicBezTo>
                <a:cubicBezTo>
                  <a:pt x="71341" y="297862"/>
                  <a:pt x="61686" y="307486"/>
                  <a:pt x="54429" y="318372"/>
                </a:cubicBezTo>
                <a:cubicBezTo>
                  <a:pt x="29536" y="492622"/>
                  <a:pt x="41093" y="420154"/>
                  <a:pt x="21772" y="536086"/>
                </a:cubicBezTo>
                <a:cubicBezTo>
                  <a:pt x="14515" y="906200"/>
                  <a:pt x="0" y="1276244"/>
                  <a:pt x="0" y="1646429"/>
                </a:cubicBezTo>
                <a:cubicBezTo>
                  <a:pt x="0" y="1783355"/>
                  <a:pt x="29742" y="1783082"/>
                  <a:pt x="97972" y="1896800"/>
                </a:cubicBezTo>
                <a:cubicBezTo>
                  <a:pt x="119743" y="1933086"/>
                  <a:pt x="138883" y="1971087"/>
                  <a:pt x="163286" y="2005658"/>
                </a:cubicBezTo>
                <a:cubicBezTo>
                  <a:pt x="182578" y="2032989"/>
                  <a:pt x="207932" y="2055553"/>
                  <a:pt x="228600" y="2081858"/>
                </a:cubicBezTo>
                <a:cubicBezTo>
                  <a:pt x="247885" y="2106402"/>
                  <a:pt x="264886" y="2132658"/>
                  <a:pt x="283029" y="2158058"/>
                </a:cubicBezTo>
                <a:cubicBezTo>
                  <a:pt x="314245" y="2251704"/>
                  <a:pt x="284763" y="2188916"/>
                  <a:pt x="468086" y="2277800"/>
                </a:cubicBezTo>
                <a:cubicBezTo>
                  <a:pt x="505231" y="2295810"/>
                  <a:pt x="705159" y="2395887"/>
                  <a:pt x="772886" y="2408429"/>
                </a:cubicBezTo>
                <a:cubicBezTo>
                  <a:pt x="830084" y="2419021"/>
                  <a:pt x="888909" y="2417722"/>
                  <a:pt x="947057" y="2419315"/>
                </a:cubicBezTo>
                <a:lnTo>
                  <a:pt x="1567543" y="2430200"/>
                </a:lnTo>
                <a:cubicBezTo>
                  <a:pt x="1652959" y="2427827"/>
                  <a:pt x="1886017" y="2439258"/>
                  <a:pt x="2024743" y="2408429"/>
                </a:cubicBezTo>
                <a:cubicBezTo>
                  <a:pt x="2035944" y="2405940"/>
                  <a:pt x="2046514" y="2401172"/>
                  <a:pt x="2057400" y="2397543"/>
                </a:cubicBezTo>
                <a:cubicBezTo>
                  <a:pt x="2068286" y="2386657"/>
                  <a:pt x="2080202" y="2376712"/>
                  <a:pt x="2090057" y="2364886"/>
                </a:cubicBezTo>
                <a:cubicBezTo>
                  <a:pt x="2098433" y="2354835"/>
                  <a:pt x="2102578" y="2341480"/>
                  <a:pt x="2111829" y="2332229"/>
                </a:cubicBezTo>
                <a:cubicBezTo>
                  <a:pt x="2121080" y="2322978"/>
                  <a:pt x="2135235" y="2319709"/>
                  <a:pt x="2144486" y="2310458"/>
                </a:cubicBezTo>
                <a:cubicBezTo>
                  <a:pt x="2164526" y="2290418"/>
                  <a:pt x="2179692" y="2265968"/>
                  <a:pt x="2198915" y="2245143"/>
                </a:cubicBezTo>
                <a:cubicBezTo>
                  <a:pt x="2280668" y="2156577"/>
                  <a:pt x="2391158" y="2075495"/>
                  <a:pt x="2438400" y="1962115"/>
                </a:cubicBezTo>
                <a:cubicBezTo>
                  <a:pt x="2498583" y="1817676"/>
                  <a:pt x="2481388" y="1877249"/>
                  <a:pt x="2503715" y="1787943"/>
                </a:cubicBezTo>
                <a:cubicBezTo>
                  <a:pt x="2552525" y="860549"/>
                  <a:pt x="2387760" y="1354965"/>
                  <a:pt x="2601686" y="1102143"/>
                </a:cubicBezTo>
                <a:cubicBezTo>
                  <a:pt x="2621849" y="1078314"/>
                  <a:pt x="2637972" y="1051343"/>
                  <a:pt x="2656115" y="1025943"/>
                </a:cubicBezTo>
                <a:cubicBezTo>
                  <a:pt x="2659743" y="1015057"/>
                  <a:pt x="2661869" y="1003549"/>
                  <a:pt x="2667000" y="993286"/>
                </a:cubicBezTo>
                <a:cubicBezTo>
                  <a:pt x="2718416" y="890453"/>
                  <a:pt x="2685994" y="979846"/>
                  <a:pt x="2710543" y="906200"/>
                </a:cubicBezTo>
                <a:cubicBezTo>
                  <a:pt x="2706914" y="732029"/>
                  <a:pt x="2706483" y="557761"/>
                  <a:pt x="2699657" y="383686"/>
                </a:cubicBezTo>
                <a:cubicBezTo>
                  <a:pt x="2698636" y="357647"/>
                  <a:pt x="2691748" y="354005"/>
                  <a:pt x="2677886" y="340143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28365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611560" y="260648"/>
            <a:ext cx="684076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Net Present Value / NPV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772816"/>
            <a:ext cx="89726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This approach to investment decision making</a:t>
            </a:r>
          </a:p>
          <a:p>
            <a:r>
              <a:rPr lang="en-GB" sz="3600" b="1" dirty="0"/>
              <a:t>says: An investment is acceptable if, over its</a:t>
            </a:r>
          </a:p>
          <a:p>
            <a:r>
              <a:rPr lang="en-GB" sz="3600" b="1" dirty="0"/>
              <a:t>life, it generates </a:t>
            </a:r>
            <a:r>
              <a:rPr lang="en-GB" sz="3600" b="1" i="1" dirty="0"/>
              <a:t>more cash flow </a:t>
            </a:r>
            <a:r>
              <a:rPr lang="en-GB" sz="3600" b="1" dirty="0"/>
              <a:t>than it costs..</a:t>
            </a:r>
          </a:p>
          <a:p>
            <a:endParaRPr lang="en-GB" sz="3600" b="1" dirty="0"/>
          </a:p>
          <a:p>
            <a:r>
              <a:rPr lang="en-GB" sz="3600" b="1" dirty="0"/>
              <a:t>...where the cash flows are evaluated in:</a:t>
            </a:r>
          </a:p>
          <a:p>
            <a:endParaRPr lang="en-GB" sz="3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643042" y="5000636"/>
            <a:ext cx="5112568" cy="12126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PRESENT VALUE </a:t>
            </a:r>
            <a:r>
              <a:rPr lang="en-GB" sz="3600" b="1" dirty="0">
                <a:solidFill>
                  <a:schemeClr val="tx1"/>
                </a:solidFill>
              </a:rPr>
              <a:t>terms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5404" y="6143644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105978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404664"/>
            <a:ext cx="9175845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Notice that this is a </a:t>
            </a:r>
            <a:r>
              <a:rPr lang="en-GB" sz="3600" b="1" i="1" dirty="0"/>
              <a:t>cash flow</a:t>
            </a:r>
            <a:r>
              <a:rPr lang="en-GB" sz="3600" b="1" dirty="0"/>
              <a:t> based analysis,</a:t>
            </a:r>
          </a:p>
          <a:p>
            <a:r>
              <a:rPr lang="en-GB" sz="3600" b="1" dirty="0"/>
              <a:t>which:</a:t>
            </a:r>
          </a:p>
          <a:p>
            <a:pPr lvl="1"/>
            <a:endParaRPr lang="en-GB" sz="1600" b="1" dirty="0"/>
          </a:p>
          <a:p>
            <a:pPr lvl="1">
              <a:buFont typeface="Arial" pitchFamily="34" charset="0"/>
              <a:buChar char="•"/>
            </a:pPr>
            <a:r>
              <a:rPr lang="en-GB" sz="3600" b="1" dirty="0"/>
              <a:t>  	Takes the </a:t>
            </a:r>
            <a:r>
              <a:rPr lang="en-GB" sz="3600" b="1" i="1" dirty="0"/>
              <a:t>time value of money</a:t>
            </a:r>
            <a:r>
              <a:rPr lang="en-GB" sz="3600" b="1" dirty="0"/>
              <a:t> into</a:t>
            </a:r>
          </a:p>
          <a:p>
            <a:pPr lvl="1"/>
            <a:r>
              <a:rPr lang="en-GB" sz="3600" b="1" dirty="0"/>
              <a:t>	account and</a:t>
            </a:r>
          </a:p>
          <a:p>
            <a:pPr lvl="1"/>
            <a:endParaRPr lang="en-GB" sz="1600" b="1" dirty="0"/>
          </a:p>
          <a:p>
            <a:pPr lvl="1">
              <a:buFont typeface="Arial" pitchFamily="34" charset="0"/>
              <a:buChar char="•"/>
            </a:pPr>
            <a:r>
              <a:rPr lang="en-GB" sz="3600" b="1" dirty="0"/>
              <a:t>  	…as we shall see, the “NPV” of an </a:t>
            </a:r>
          </a:p>
          <a:p>
            <a:pPr lvl="1"/>
            <a:r>
              <a:rPr lang="en-GB" sz="3600" b="1" dirty="0"/>
              <a:t>	investment is a measure of the </a:t>
            </a:r>
          </a:p>
          <a:p>
            <a:pPr lvl="1"/>
            <a:r>
              <a:rPr lang="en-GB" sz="3600" b="1" dirty="0"/>
              <a:t>	</a:t>
            </a:r>
            <a:r>
              <a:rPr lang="en-GB" sz="3600" b="1" i="1" dirty="0"/>
              <a:t>ECONOMIC , </a:t>
            </a:r>
            <a:r>
              <a:rPr lang="en-GB" sz="3600" b="1" dirty="0"/>
              <a:t>(rather than </a:t>
            </a:r>
            <a:r>
              <a:rPr lang="en-GB" sz="3600" b="1" i="1" dirty="0"/>
              <a:t>accounting</a:t>
            </a:r>
            <a:r>
              <a:rPr lang="en-GB" sz="3600" b="1" dirty="0"/>
              <a:t>), </a:t>
            </a:r>
          </a:p>
          <a:p>
            <a:pPr lvl="1"/>
            <a:r>
              <a:rPr lang="en-GB" sz="3600" b="1" i="1" dirty="0"/>
              <a:t>    </a:t>
            </a:r>
            <a:r>
              <a:rPr lang="en-GB" sz="3600" b="1" dirty="0"/>
              <a:t>profit that it generates over its life. </a:t>
            </a:r>
          </a:p>
          <a:p>
            <a:pPr lvl="1"/>
            <a:r>
              <a:rPr lang="en-GB" sz="3600" b="1" dirty="0"/>
              <a:t>									   .</a:t>
            </a:r>
          </a:p>
        </p:txBody>
      </p:sp>
    </p:spTree>
    <p:extLst>
      <p:ext uri="{BB962C8B-B14F-4D97-AF65-F5344CB8AC3E}">
        <p14:creationId xmlns:p14="http://schemas.microsoft.com/office/powerpoint/2010/main" val="234619802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2627784" y="404664"/>
            <a:ext cx="3168352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NPV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484784"/>
            <a:ext cx="852387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A machine costs £1,000 and has a life of</a:t>
            </a:r>
          </a:p>
          <a:p>
            <a:r>
              <a:rPr lang="en-GB" sz="3600" b="1" dirty="0"/>
              <a:t>3 years. It is expected to produce a net </a:t>
            </a:r>
            <a:r>
              <a:rPr lang="en-GB" sz="3600" b="1" i="1" dirty="0"/>
              <a:t>cash</a:t>
            </a:r>
          </a:p>
          <a:p>
            <a:r>
              <a:rPr lang="en-GB" sz="3600" b="1" i="1" dirty="0"/>
              <a:t>flow</a:t>
            </a:r>
            <a:r>
              <a:rPr lang="en-GB" sz="3600" b="1" dirty="0"/>
              <a:t>, (revenues less costs), of:</a:t>
            </a:r>
          </a:p>
          <a:p>
            <a:endParaRPr lang="en-GB" sz="3600" b="1" dirty="0"/>
          </a:p>
          <a:p>
            <a:r>
              <a:rPr lang="en-GB" sz="3600" b="1" dirty="0"/>
              <a:t>Year 1: £400</a:t>
            </a:r>
          </a:p>
          <a:p>
            <a:r>
              <a:rPr lang="en-GB" sz="3600" b="1" dirty="0"/>
              <a:t>Year 2: £600</a:t>
            </a:r>
          </a:p>
          <a:p>
            <a:r>
              <a:rPr lang="en-GB" sz="3600" b="1" dirty="0"/>
              <a:t>Year 3: £300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347864" y="3356992"/>
            <a:ext cx="5472608" cy="31409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We will assume that </a:t>
            </a:r>
            <a:r>
              <a:rPr lang="en-GB" sz="3600" b="1" i="1" dirty="0">
                <a:solidFill>
                  <a:schemeClr val="tx1"/>
                </a:solidFill>
              </a:rPr>
              <a:t>similar</a:t>
            </a:r>
            <a:r>
              <a:rPr lang="en-GB" sz="3600" b="1" dirty="0">
                <a:solidFill>
                  <a:schemeClr val="tx1"/>
                </a:solidFill>
              </a:rPr>
              <a:t> investments produce a 10% return – so 10% will be used as the time value of money.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86842" y="6429396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719389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323528" y="260648"/>
            <a:ext cx="8352928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The project’s PRESENT VALUE cash flows: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259" y="1340768"/>
            <a:ext cx="888974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Year  Cash Flow  10% Discount   Present Value</a:t>
            </a:r>
          </a:p>
          <a:p>
            <a:r>
              <a:rPr lang="en-GB" sz="3600" b="1" dirty="0"/>
              <a:t>                                     Factor             Cash Flow</a:t>
            </a:r>
          </a:p>
          <a:p>
            <a:r>
              <a:rPr lang="en-GB" sz="3600" b="1" dirty="0"/>
              <a:t>   0      (£1,000)    x     1.0           =       (£1,000)</a:t>
            </a:r>
          </a:p>
          <a:p>
            <a:r>
              <a:rPr lang="en-GB" sz="3600" b="1" dirty="0"/>
              <a:t>   1         £400       x     0.909       =       £363.60</a:t>
            </a:r>
          </a:p>
          <a:p>
            <a:r>
              <a:rPr lang="en-GB" sz="3600" b="1" dirty="0"/>
              <a:t>   2         £600       x     0.826       =       £495.60</a:t>
            </a:r>
          </a:p>
          <a:p>
            <a:r>
              <a:rPr lang="en-GB" sz="3600" b="1" dirty="0"/>
              <a:t>   3         £300       x     0.751       =       </a:t>
            </a:r>
            <a:r>
              <a:rPr lang="en-GB" sz="3600" b="1" u="sng" dirty="0"/>
              <a:t>£225.30</a:t>
            </a:r>
          </a:p>
          <a:p>
            <a:r>
              <a:rPr lang="en-GB" sz="3600" b="1" dirty="0"/>
              <a:t>   Net Present Value:                          </a:t>
            </a:r>
            <a:r>
              <a:rPr lang="en-GB" sz="3600" b="1" u="sng" dirty="0"/>
              <a:t>+ £84.50</a:t>
            </a:r>
          </a:p>
          <a:p>
            <a:r>
              <a:rPr lang="en-GB" sz="3600" b="1" dirty="0"/>
              <a:t>								  </a:t>
            </a:r>
          </a:p>
        </p:txBody>
      </p:sp>
    </p:spTree>
    <p:extLst>
      <p:ext uri="{BB962C8B-B14F-4D97-AF65-F5344CB8AC3E}">
        <p14:creationId xmlns:p14="http://schemas.microsoft.com/office/powerpoint/2010/main" val="408810025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585B39-ABD1-394C-B2DA-1A731060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9CFDAF-41BD-9444-9876-6F3A2DC981E1}"/>
              </a:ext>
            </a:extLst>
          </p:cNvPr>
          <p:cNvSpPr/>
          <p:nvPr/>
        </p:nvSpPr>
        <p:spPr>
          <a:xfrm>
            <a:off x="1115616" y="980728"/>
            <a:ext cx="65527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Alternatively the NPV calculation can be done as follows:</a:t>
            </a:r>
          </a:p>
          <a:p>
            <a:r>
              <a:rPr lang="en-GB" sz="3600" b="1" dirty="0"/>
              <a:t>NPV = £400 x 0.909 + £600 x 0.826 + £300 x 0.751 - £1000</a:t>
            </a:r>
          </a:p>
          <a:p>
            <a:r>
              <a:rPr lang="en-GB" sz="3600" b="1" dirty="0"/>
              <a:t>         = £363.60 + £495.60 + £225.30 – £1000 </a:t>
            </a:r>
          </a:p>
          <a:p>
            <a:r>
              <a:rPr lang="en-GB" sz="3600" b="1" dirty="0"/>
              <a:t>          = £84.50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72029932"/>
      </p:ext>
    </p:extLst>
  </p:cSld>
  <p:clrMapOvr>
    <a:masterClrMapping/>
  </p:clrMapOvr>
  <p:transition spd="slow">
    <p:pull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052736"/>
            <a:ext cx="853868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+ NPV: Accept (it makes an </a:t>
            </a:r>
            <a:r>
              <a:rPr lang="en-GB" sz="3600" b="1" i="1" dirty="0"/>
              <a:t>economic profit</a:t>
            </a:r>
            <a:r>
              <a:rPr lang="en-GB" sz="3600" b="1" dirty="0"/>
              <a:t>)</a:t>
            </a:r>
          </a:p>
          <a:p>
            <a:endParaRPr lang="en-GB" sz="2000" b="1" dirty="0"/>
          </a:p>
          <a:p>
            <a:pPr>
              <a:buFontTx/>
              <a:buChar char="-"/>
            </a:pPr>
            <a:r>
              <a:rPr lang="en-GB" sz="3600" b="1" dirty="0"/>
              <a:t> NPV: Reject (it makes an </a:t>
            </a:r>
            <a:r>
              <a:rPr lang="en-GB" sz="3600" b="1" i="1" dirty="0"/>
              <a:t>economic loss</a:t>
            </a:r>
            <a:r>
              <a:rPr lang="en-GB" sz="3600" b="1" dirty="0"/>
              <a:t>)</a:t>
            </a:r>
          </a:p>
          <a:p>
            <a:endParaRPr lang="en-GB" sz="3600" b="1" dirty="0"/>
          </a:p>
          <a:p>
            <a:r>
              <a:rPr lang="en-GB" sz="3600" b="1" dirty="0"/>
              <a:t>This investment’s  +NPV indicates that it </a:t>
            </a:r>
          </a:p>
          <a:p>
            <a:r>
              <a:rPr lang="en-GB" sz="3600" b="1" dirty="0"/>
              <a:t>generates £84.50 more present value cash </a:t>
            </a:r>
          </a:p>
          <a:p>
            <a:r>
              <a:rPr lang="en-GB" sz="3600" b="1" dirty="0"/>
              <a:t>inflow that it actually costs......</a:t>
            </a:r>
          </a:p>
          <a:p>
            <a:endParaRPr lang="en-GB" sz="3600" b="1" dirty="0"/>
          </a:p>
          <a:p>
            <a:r>
              <a:rPr lang="en-GB" sz="3600" b="1" dirty="0"/>
              <a:t>.....in other words, it makes an economic </a:t>
            </a:r>
          </a:p>
          <a:p>
            <a:r>
              <a:rPr lang="en-GB" sz="3600" b="1" dirty="0"/>
              <a:t>profit, and so should be accepted.</a:t>
            </a:r>
            <a:endParaRPr lang="en-GB" sz="1600" b="1" i="1" dirty="0"/>
          </a:p>
        </p:txBody>
      </p:sp>
      <p:sp>
        <p:nvSpPr>
          <p:cNvPr id="5" name="Rounded Rectangle 4"/>
          <p:cNvSpPr/>
          <p:nvPr/>
        </p:nvSpPr>
        <p:spPr>
          <a:xfrm>
            <a:off x="467544" y="188640"/>
            <a:ext cx="3960440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NPV Decision Rule:</a:t>
            </a:r>
          </a:p>
        </p:txBody>
      </p:sp>
    </p:spTree>
    <p:extLst>
      <p:ext uri="{BB962C8B-B14F-4D97-AF65-F5344CB8AC3E}">
        <p14:creationId xmlns:p14="http://schemas.microsoft.com/office/powerpoint/2010/main" val="246835594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A1A53E-0271-7C4C-91F6-5008228C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92A7DB-F316-BA4D-837B-E2D99EC034A3}"/>
              </a:ext>
            </a:extLst>
          </p:cNvPr>
          <p:cNvSpPr/>
          <p:nvPr/>
        </p:nvSpPr>
        <p:spPr>
          <a:xfrm>
            <a:off x="539552" y="476672"/>
            <a:ext cx="7776864" cy="6402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Such new investments in non-current assets is expected to be productive: meaning it is expected to produce additional profits and cashflows.</a:t>
            </a:r>
          </a:p>
          <a:p>
            <a:endParaRPr lang="en-GB" sz="3600" b="1" dirty="0"/>
          </a:p>
          <a:p>
            <a:r>
              <a:rPr lang="en-GB" sz="3600" b="1" dirty="0"/>
              <a:t>There is also a need to invest in working capital (current assets – current liabilities) which is necessary and it should be adequate (not over or under invest) since such expenditure is not productive.</a:t>
            </a:r>
          </a:p>
        </p:txBody>
      </p:sp>
    </p:spTree>
    <p:extLst>
      <p:ext uri="{BB962C8B-B14F-4D97-AF65-F5344CB8AC3E}">
        <p14:creationId xmlns:p14="http://schemas.microsoft.com/office/powerpoint/2010/main" val="2400581985"/>
      </p:ext>
    </p:extLst>
  </p:cSld>
  <p:clrMapOvr>
    <a:masterClrMapping/>
  </p:clrMapOvr>
  <p:transition spd="slow">
    <p:pull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2071670" y="214290"/>
            <a:ext cx="4752528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Advantages of NPV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060848"/>
            <a:ext cx="8884933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/>
            <a:r>
              <a:rPr lang="en-GB" sz="3600" b="1" dirty="0"/>
              <a:t>1.    </a:t>
            </a:r>
            <a:r>
              <a:rPr lang="en-GB" sz="3600" b="1" u="sng" dirty="0"/>
              <a:t>Cash flow </a:t>
            </a:r>
            <a:r>
              <a:rPr lang="en-GB" sz="3600" b="1" dirty="0"/>
              <a:t>based analysis.</a:t>
            </a:r>
          </a:p>
          <a:p>
            <a:pPr marL="742950" indent="-742950"/>
            <a:endParaRPr lang="en-GB" sz="1600" b="1" dirty="0"/>
          </a:p>
          <a:p>
            <a:pPr marL="742950" indent="-742950"/>
            <a:r>
              <a:rPr lang="en-GB" sz="3600" b="1" dirty="0"/>
              <a:t>2.	Takes the </a:t>
            </a:r>
            <a:r>
              <a:rPr lang="en-GB" sz="3600" b="1" u="sng" dirty="0"/>
              <a:t>timing</a:t>
            </a:r>
            <a:r>
              <a:rPr lang="en-GB" sz="3600" b="1" dirty="0"/>
              <a:t> of cash flows into </a:t>
            </a:r>
          </a:p>
          <a:p>
            <a:pPr marL="742950" indent="-742950"/>
            <a:r>
              <a:rPr lang="en-GB" sz="3600" b="1" dirty="0"/>
              <a:t>	account through the discounting process.</a:t>
            </a:r>
          </a:p>
          <a:p>
            <a:pPr marL="742950" indent="-742950">
              <a:buAutoNum type="arabicPeriod" startAt="3"/>
            </a:pPr>
            <a:r>
              <a:rPr lang="en-GB" sz="3600" b="1" dirty="0"/>
              <a:t>Evaluates the investment decision on the </a:t>
            </a:r>
          </a:p>
          <a:p>
            <a:pPr marL="742950" indent="-742950"/>
            <a:r>
              <a:rPr lang="en-GB" sz="3600" b="1" dirty="0"/>
              <a:t>	basis of </a:t>
            </a:r>
            <a:r>
              <a:rPr lang="en-GB" sz="3600" b="1" u="sng" dirty="0"/>
              <a:t>economic profit</a:t>
            </a:r>
            <a:r>
              <a:rPr lang="en-GB" sz="3600" b="1" dirty="0"/>
              <a:t>.</a:t>
            </a:r>
          </a:p>
          <a:p>
            <a:pPr marL="742950" indent="-742950"/>
            <a:endParaRPr lang="en-GB" sz="1600" b="1" dirty="0"/>
          </a:p>
          <a:p>
            <a:pPr marL="742950" indent="-742950"/>
            <a:r>
              <a:rPr lang="en-GB" sz="3600" b="1" dirty="0"/>
              <a:t>										  .</a:t>
            </a:r>
          </a:p>
        </p:txBody>
      </p:sp>
    </p:spTree>
    <p:extLst>
      <p:ext uri="{BB962C8B-B14F-4D97-AF65-F5344CB8AC3E}">
        <p14:creationId xmlns:p14="http://schemas.microsoft.com/office/powerpoint/2010/main" val="342456933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835696" y="620688"/>
            <a:ext cx="4752528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Disadvantages of NPV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4" y="2071678"/>
            <a:ext cx="9118330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3600" b="1" dirty="0"/>
              <a:t>The </a:t>
            </a:r>
            <a:r>
              <a:rPr lang="en-GB" sz="3600" b="1" i="1" dirty="0"/>
              <a:t>concept</a:t>
            </a:r>
            <a:r>
              <a:rPr lang="en-GB" sz="3600" b="1" dirty="0"/>
              <a:t> of NPV - in other words, what </a:t>
            </a:r>
          </a:p>
          <a:p>
            <a:pPr marL="742950" indent="-742950"/>
            <a:r>
              <a:rPr lang="en-GB" sz="3600" b="1" dirty="0"/>
              <a:t>	it means - can be difficult to understand </a:t>
            </a:r>
          </a:p>
          <a:p>
            <a:pPr marL="742950" indent="-742950"/>
            <a:r>
              <a:rPr lang="en-GB" sz="3600" b="1" dirty="0"/>
              <a:t>	and…</a:t>
            </a:r>
          </a:p>
          <a:p>
            <a:pPr marL="742950" indent="-742950"/>
            <a:endParaRPr lang="en-GB" sz="1600" b="1" dirty="0"/>
          </a:p>
          <a:p>
            <a:pPr marL="742950" indent="-742950">
              <a:buAutoNum type="arabicPeriod" startAt="2"/>
            </a:pPr>
            <a:r>
              <a:rPr lang="en-GB" sz="3600" b="1" dirty="0"/>
              <a:t>…it can be difficult to identify the </a:t>
            </a:r>
            <a:r>
              <a:rPr lang="en-GB" sz="3600" b="1" i="1" dirty="0"/>
              <a:t>correct </a:t>
            </a:r>
          </a:p>
          <a:p>
            <a:pPr marL="742950" indent="-742950"/>
            <a:r>
              <a:rPr lang="en-GB" sz="3600" b="1" i="1" dirty="0"/>
              <a:t>  	discount rate </a:t>
            </a:r>
            <a:r>
              <a:rPr lang="en-GB" sz="3600" b="1" dirty="0"/>
              <a:t>to use as the time value of </a:t>
            </a:r>
          </a:p>
          <a:p>
            <a:pPr marL="742950" indent="-742950"/>
            <a:r>
              <a:rPr lang="en-GB" sz="3600" b="1" dirty="0"/>
              <a:t>	money…..the return on “similar” projects.</a:t>
            </a:r>
          </a:p>
          <a:p>
            <a:pPr marL="742950" indent="-742950"/>
            <a:r>
              <a:rPr lang="en-GB" sz="3600" b="1" dirty="0"/>
              <a:t>										.</a:t>
            </a:r>
          </a:p>
        </p:txBody>
      </p:sp>
    </p:spTree>
    <p:extLst>
      <p:ext uri="{BB962C8B-B14F-4D97-AF65-F5344CB8AC3E}">
        <p14:creationId xmlns:p14="http://schemas.microsoft.com/office/powerpoint/2010/main" val="353611129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683568" y="404664"/>
            <a:ext cx="756084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Internal Rate of Return / IRR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060848"/>
            <a:ext cx="90605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Like ROCE, the IRR evaluates the investment </a:t>
            </a:r>
          </a:p>
          <a:p>
            <a:r>
              <a:rPr lang="en-GB" sz="3600" b="1" dirty="0"/>
              <a:t>decision on the basis of a </a:t>
            </a:r>
            <a:r>
              <a:rPr lang="en-GB" sz="3600" b="1" i="1" dirty="0"/>
              <a:t>percentage rate of</a:t>
            </a:r>
          </a:p>
          <a:p>
            <a:r>
              <a:rPr lang="en-GB" sz="3600" b="1" i="1" dirty="0"/>
              <a:t>return</a:t>
            </a:r>
            <a:r>
              <a:rPr lang="en-GB" sz="3600" b="1" dirty="0"/>
              <a:t>....</a:t>
            </a:r>
          </a:p>
          <a:p>
            <a:endParaRPr lang="en-GB" sz="3600" b="1" dirty="0"/>
          </a:p>
          <a:p>
            <a:r>
              <a:rPr lang="en-GB" sz="3600" b="1" dirty="0"/>
              <a:t>...but </a:t>
            </a:r>
            <a:r>
              <a:rPr lang="en-GB" sz="3600" b="1" i="1" dirty="0"/>
              <a:t>unlike </a:t>
            </a:r>
            <a:r>
              <a:rPr lang="en-GB" sz="3600" b="1" dirty="0"/>
              <a:t>ROCE, it evaluates on the basis</a:t>
            </a:r>
          </a:p>
          <a:p>
            <a:r>
              <a:rPr lang="en-GB" sz="3600" b="1" dirty="0"/>
              <a:t>of the project’s </a:t>
            </a:r>
            <a:r>
              <a:rPr lang="en-GB" sz="3600" b="1" i="1" dirty="0"/>
              <a:t>cash flows </a:t>
            </a:r>
            <a:r>
              <a:rPr lang="en-GB" sz="3600" b="1" dirty="0"/>
              <a:t>and takes the </a:t>
            </a:r>
            <a:r>
              <a:rPr lang="en-GB" sz="3600" b="1" i="1" dirty="0"/>
              <a:t>time</a:t>
            </a:r>
          </a:p>
          <a:p>
            <a:r>
              <a:rPr lang="en-GB" sz="3600" b="1" i="1" dirty="0"/>
              <a:t>value of money </a:t>
            </a:r>
            <a:r>
              <a:rPr lang="en-GB" sz="3600" b="1" dirty="0"/>
              <a:t>into account.			  .</a:t>
            </a:r>
          </a:p>
        </p:txBody>
      </p:sp>
    </p:spTree>
    <p:extLst>
      <p:ext uri="{BB962C8B-B14F-4D97-AF65-F5344CB8AC3E}">
        <p14:creationId xmlns:p14="http://schemas.microsoft.com/office/powerpoint/2010/main" val="125708819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88640"/>
            <a:ext cx="8229369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 definition of an investment project’s</a:t>
            </a:r>
          </a:p>
          <a:p>
            <a:r>
              <a:rPr lang="en-GB" sz="3600" b="1"/>
              <a:t>IRR </a:t>
            </a:r>
            <a:r>
              <a:rPr lang="en-GB" sz="3600" b="1" dirty="0"/>
              <a:t>is that it is equal to the discount rate </a:t>
            </a:r>
          </a:p>
          <a:p>
            <a:r>
              <a:rPr lang="en-GB" sz="3600" b="1" dirty="0"/>
              <a:t>that produces a 0 NPV..... </a:t>
            </a:r>
          </a:p>
          <a:p>
            <a:endParaRPr lang="en-GB" sz="3600" b="1" dirty="0"/>
          </a:p>
          <a:p>
            <a:r>
              <a:rPr lang="en-GB" sz="3600" b="1" dirty="0"/>
              <a:t>Suppose we have this project with the</a:t>
            </a:r>
          </a:p>
          <a:p>
            <a:r>
              <a:rPr lang="en-GB" sz="3600" b="1" dirty="0"/>
              <a:t>following cash flows:</a:t>
            </a:r>
          </a:p>
          <a:p>
            <a:endParaRPr lang="en-GB" sz="3600" b="1" dirty="0"/>
          </a:p>
          <a:p>
            <a:r>
              <a:rPr lang="en-GB" sz="3600" b="1" dirty="0"/>
              <a:t>Year		Cash Flow</a:t>
            </a:r>
          </a:p>
          <a:p>
            <a:r>
              <a:rPr lang="en-GB" sz="3600" b="1" dirty="0"/>
              <a:t>  0		 ($2,486)</a:t>
            </a:r>
          </a:p>
          <a:p>
            <a:r>
              <a:rPr lang="en-GB" sz="3600" b="1" dirty="0"/>
              <a:t>  1		  $1,000</a:t>
            </a:r>
          </a:p>
          <a:p>
            <a:r>
              <a:rPr lang="en-GB" sz="3600" b="1" dirty="0"/>
              <a:t>  2		  $1,000</a:t>
            </a:r>
          </a:p>
          <a:p>
            <a:r>
              <a:rPr lang="en-GB" sz="3600" b="1" dirty="0"/>
              <a:t>  3		  $1,000</a:t>
            </a:r>
          </a:p>
        </p:txBody>
      </p:sp>
    </p:spTree>
    <p:extLst>
      <p:ext uri="{BB962C8B-B14F-4D97-AF65-F5344CB8AC3E}">
        <p14:creationId xmlns:p14="http://schemas.microsoft.com/office/powerpoint/2010/main" val="2469443418"/>
      </p:ext>
    </p:extLst>
  </p:cSld>
  <p:clrMapOvr>
    <a:masterClrMapping/>
  </p:clrMapOvr>
  <p:transition spd="slow">
    <p:pull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60648"/>
            <a:ext cx="891462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If the project’s cash flows are discounted</a:t>
            </a:r>
          </a:p>
          <a:p>
            <a:r>
              <a:rPr lang="en-GB" sz="3600" b="1" dirty="0"/>
              <a:t>to present value using a 10% discount rate…</a:t>
            </a:r>
          </a:p>
          <a:p>
            <a:endParaRPr lang="en-GB" sz="3600" b="1" dirty="0"/>
          </a:p>
          <a:p>
            <a:r>
              <a:rPr lang="en-GB" sz="3600" b="1" dirty="0"/>
              <a:t>Year		Cash Flow</a:t>
            </a:r>
          </a:p>
          <a:p>
            <a:r>
              <a:rPr lang="en-GB" sz="3600" b="1" dirty="0"/>
              <a:t>  0		 ($2,486)					(2,486)</a:t>
            </a:r>
          </a:p>
          <a:p>
            <a:r>
              <a:rPr lang="en-GB" sz="3600" b="1" dirty="0"/>
              <a:t>  1		  $1,000	x	0.909	=	   909</a:t>
            </a:r>
          </a:p>
          <a:p>
            <a:r>
              <a:rPr lang="en-GB" sz="3600" b="1" dirty="0"/>
              <a:t>  2		  $1,000	x	0.826	=	   826</a:t>
            </a:r>
          </a:p>
          <a:p>
            <a:r>
              <a:rPr lang="en-GB" sz="3600" b="1" dirty="0"/>
              <a:t>  3		  $1,000	x	0.751	=	   </a:t>
            </a:r>
            <a:r>
              <a:rPr lang="en-GB" sz="3600" b="1" u="sng" dirty="0"/>
              <a:t>751</a:t>
            </a:r>
          </a:p>
          <a:p>
            <a:r>
              <a:rPr lang="en-GB" sz="3600" b="1" dirty="0"/>
              <a:t>							NPV:  Zero</a:t>
            </a:r>
          </a:p>
          <a:p>
            <a:endParaRPr lang="en-GB" sz="3600" b="1" dirty="0"/>
          </a:p>
          <a:p>
            <a:r>
              <a:rPr lang="en-GB" sz="3600" b="1" dirty="0"/>
              <a:t>There the project’s IRR is 10%.			.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28742"/>
      </p:ext>
    </p:extLst>
  </p:cSld>
  <p:clrMapOvr>
    <a:masterClrMapping/>
  </p:clrMapOvr>
  <p:transition spd="slow">
    <p:pull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35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562024"/>
            <a:ext cx="913218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 project is only accepted if its IRR is</a:t>
            </a:r>
          </a:p>
          <a:p>
            <a:r>
              <a:rPr lang="en-GB" sz="3600" b="1" i="1" dirty="0"/>
              <a:t>greater than</a:t>
            </a:r>
            <a:r>
              <a:rPr lang="en-GB" sz="3600" b="1" dirty="0"/>
              <a:t> this minimum IRR. If not, it</a:t>
            </a:r>
          </a:p>
          <a:p>
            <a:r>
              <a:rPr lang="en-GB" sz="3600" b="1" dirty="0"/>
              <a:t>is rejected</a:t>
            </a:r>
            <a:r>
              <a:rPr lang="en-GB" sz="3600" b="1" i="1" dirty="0"/>
              <a:t>....</a:t>
            </a:r>
          </a:p>
          <a:p>
            <a:endParaRPr lang="en-GB" sz="3600" b="1" dirty="0"/>
          </a:p>
          <a:p>
            <a:r>
              <a:rPr lang="en-GB" sz="3600" b="1" dirty="0"/>
              <a:t>....and where there are </a:t>
            </a:r>
            <a:r>
              <a:rPr lang="en-GB" sz="3600" b="1" i="1" dirty="0"/>
              <a:t>alternative</a:t>
            </a:r>
            <a:r>
              <a:rPr lang="en-GB" sz="3600" b="1" dirty="0"/>
              <a:t> investment </a:t>
            </a:r>
          </a:p>
          <a:p>
            <a:r>
              <a:rPr lang="en-GB" sz="3600" b="1" dirty="0"/>
              <a:t>projects, the best project has the </a:t>
            </a:r>
            <a:r>
              <a:rPr lang="en-GB" sz="3600" b="1" i="1" dirty="0"/>
              <a:t>highest</a:t>
            </a:r>
            <a:r>
              <a:rPr lang="en-GB" sz="3600" b="1" dirty="0"/>
              <a:t> IRR. </a:t>
            </a:r>
          </a:p>
          <a:p>
            <a:r>
              <a:rPr lang="en-GB" sz="3600" b="1" dirty="0"/>
              <a:t>This best project is accepted only if its IRR is </a:t>
            </a:r>
          </a:p>
          <a:p>
            <a:r>
              <a:rPr lang="en-GB" sz="3600" b="1" dirty="0"/>
              <a:t>above the minimum required.                         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23528" y="332656"/>
            <a:ext cx="828092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Using IRR to make Investment Decisions</a:t>
            </a:r>
          </a:p>
        </p:txBody>
      </p:sp>
    </p:spTree>
    <p:extLst>
      <p:ext uri="{BB962C8B-B14F-4D97-AF65-F5344CB8AC3E}">
        <p14:creationId xmlns:p14="http://schemas.microsoft.com/office/powerpoint/2010/main" val="8141886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36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467544" y="692696"/>
            <a:ext cx="756084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Advantages of IRR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3" y="2348880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3600" b="1" dirty="0"/>
              <a:t>Its </a:t>
            </a:r>
            <a:r>
              <a:rPr lang="en-GB" sz="3600" b="1" i="1" dirty="0"/>
              <a:t>cash flow </a:t>
            </a:r>
            <a:r>
              <a:rPr lang="en-GB" sz="3600" b="1" dirty="0"/>
              <a:t>based.</a:t>
            </a:r>
          </a:p>
          <a:p>
            <a:pPr marL="742950" indent="-742950">
              <a:buAutoNum type="arabicPeriod"/>
            </a:pPr>
            <a:r>
              <a:rPr lang="en-GB" sz="3600" b="1" dirty="0"/>
              <a:t>It takes cash flow </a:t>
            </a:r>
            <a:r>
              <a:rPr lang="en-GB" sz="3600" b="1" i="1" dirty="0"/>
              <a:t>timing</a:t>
            </a:r>
            <a:r>
              <a:rPr lang="en-GB" sz="3600" b="1" dirty="0"/>
              <a:t> into account.</a:t>
            </a:r>
          </a:p>
          <a:p>
            <a:pPr marL="742950" indent="-742950">
              <a:buAutoNum type="arabicPeriod"/>
            </a:pPr>
            <a:r>
              <a:rPr lang="en-GB" sz="3600" b="1" dirty="0"/>
              <a:t>It evaluates on the basis of a “user-</a:t>
            </a:r>
          </a:p>
          <a:p>
            <a:pPr marL="742950" indent="-742950"/>
            <a:r>
              <a:rPr lang="en-GB" sz="3600" b="1" dirty="0"/>
              <a:t>	friendly” </a:t>
            </a:r>
            <a:r>
              <a:rPr lang="en-GB" sz="3600" b="1" i="1" dirty="0"/>
              <a:t>percentage</a:t>
            </a:r>
            <a:r>
              <a:rPr lang="en-GB" sz="3600" b="1" dirty="0"/>
              <a:t> rate of return. </a:t>
            </a:r>
          </a:p>
          <a:p>
            <a:pPr marL="742950" indent="-742950"/>
            <a:endParaRPr lang="en-GB" sz="3600" b="1" dirty="0"/>
          </a:p>
          <a:p>
            <a:pPr marL="742950" indent="-742950"/>
            <a:endParaRPr lang="en-GB" sz="3600" b="1" dirty="0"/>
          </a:p>
          <a:p>
            <a:pPr marL="742950" indent="-742950"/>
            <a:r>
              <a:rPr lang="en-GB" sz="3600" b="1" dirty="0"/>
              <a:t>								        	.</a:t>
            </a:r>
          </a:p>
        </p:txBody>
      </p:sp>
    </p:spTree>
    <p:extLst>
      <p:ext uri="{BB962C8B-B14F-4D97-AF65-F5344CB8AC3E}">
        <p14:creationId xmlns:p14="http://schemas.microsoft.com/office/powerpoint/2010/main" val="41899013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37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844825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GB" sz="3600" b="1" dirty="0"/>
              <a:t>       Just like ROCE, the IRR provides unreliable advice when evaluating alternative projects involving different cost.....</a:t>
            </a:r>
          </a:p>
          <a:p>
            <a:pPr marL="742950" indent="-742950"/>
            <a:r>
              <a:rPr lang="en-GB" sz="3600" b="1" dirty="0"/>
              <a:t> </a:t>
            </a:r>
          </a:p>
          <a:p>
            <a:pPr marL="742950" indent="-742950"/>
            <a:r>
              <a:rPr lang="en-GB" sz="3600" b="1" dirty="0"/>
              <a:t>	(The “big factory / little factory”</a:t>
            </a:r>
          </a:p>
          <a:p>
            <a:pPr marL="742950" indent="-742950"/>
            <a:r>
              <a:rPr lang="en-GB" sz="3600" b="1" dirty="0"/>
              <a:t>	 problem.)</a:t>
            </a:r>
          </a:p>
          <a:p>
            <a:pPr marL="742950" indent="-742950"/>
            <a:r>
              <a:rPr lang="en-GB" sz="3600" b="1" dirty="0"/>
              <a:t>																		       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99592" y="476672"/>
            <a:ext cx="6912768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Disadvantage of IRR</a:t>
            </a:r>
          </a:p>
        </p:txBody>
      </p:sp>
    </p:spTree>
    <p:extLst>
      <p:ext uri="{BB962C8B-B14F-4D97-AF65-F5344CB8AC3E}">
        <p14:creationId xmlns:p14="http://schemas.microsoft.com/office/powerpoint/2010/main" val="106969728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38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17693"/>
            <a:ext cx="9151612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b="1" dirty="0"/>
          </a:p>
          <a:p>
            <a:endParaRPr lang="en-GB" sz="3600" b="1" dirty="0"/>
          </a:p>
          <a:p>
            <a:r>
              <a:rPr lang="en-GB" sz="2800" b="1" dirty="0"/>
              <a:t>Technically, the “</a:t>
            </a:r>
            <a:r>
              <a:rPr lang="en-GB" sz="2800" b="1" i="1" dirty="0"/>
              <a:t>best</a:t>
            </a:r>
            <a:r>
              <a:rPr lang="en-GB" sz="2800" b="1" dirty="0"/>
              <a:t>” appraisal method is </a:t>
            </a:r>
          </a:p>
          <a:p>
            <a:r>
              <a:rPr lang="en-GB" sz="2800" b="1" i="1" dirty="0"/>
              <a:t>NPV</a:t>
            </a:r>
            <a:r>
              <a:rPr lang="en-GB" sz="2800" b="1" dirty="0"/>
              <a:t>, closely followed by the IRR. The ARR/ROCE is generally considered the worst.</a:t>
            </a:r>
          </a:p>
          <a:p>
            <a:endParaRPr lang="en-GB" sz="2800" b="1" dirty="0"/>
          </a:p>
          <a:p>
            <a:r>
              <a:rPr lang="en-GB" sz="2800" b="1" dirty="0"/>
              <a:t>In practice, probably IRR and Payback are the </a:t>
            </a:r>
          </a:p>
          <a:p>
            <a:r>
              <a:rPr lang="en-GB" sz="2800" b="1" dirty="0"/>
              <a:t>most widely used/popular, (Payback, because</a:t>
            </a:r>
          </a:p>
          <a:p>
            <a:r>
              <a:rPr lang="en-GB" sz="2800" b="1" dirty="0"/>
              <a:t>it’s so simple)...and ARR the least popular.</a:t>
            </a:r>
          </a:p>
          <a:p>
            <a:endParaRPr lang="en-GB" sz="2800" b="1" dirty="0"/>
          </a:p>
          <a:p>
            <a:r>
              <a:rPr lang="en-GB" sz="2800" b="1" dirty="0"/>
              <a:t>And many companies use </a:t>
            </a:r>
            <a:r>
              <a:rPr lang="en-GB" sz="2800" b="1" i="1" dirty="0"/>
              <a:t>two or more </a:t>
            </a:r>
            <a:r>
              <a:rPr lang="en-GB" sz="2800" b="1" dirty="0"/>
              <a:t>of the</a:t>
            </a:r>
          </a:p>
          <a:p>
            <a:r>
              <a:rPr lang="en-GB" sz="2800" b="1" dirty="0"/>
              <a:t>techniques to help them make decisions.  </a:t>
            </a:r>
          </a:p>
          <a:p>
            <a:endParaRPr lang="en-GB" sz="3600" b="1" dirty="0"/>
          </a:p>
          <a:p>
            <a:r>
              <a:rPr lang="en-GB" sz="3600" b="1" dirty="0"/>
              <a:t>Now please attempt the question below.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260648"/>
            <a:ext cx="6966459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   </a:t>
            </a:r>
            <a:r>
              <a:rPr lang="en-GB" sz="3600" b="1" dirty="0"/>
              <a:t>Investment Appraisal in Practice   </a:t>
            </a:r>
          </a:p>
        </p:txBody>
      </p:sp>
    </p:spTree>
    <p:extLst>
      <p:ext uri="{BB962C8B-B14F-4D97-AF65-F5344CB8AC3E}">
        <p14:creationId xmlns:p14="http://schemas.microsoft.com/office/powerpoint/2010/main" val="50350307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BD1EAA-FBCE-B44A-A76A-A5D6F843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39</a:t>
            </a:fld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AAC949-4717-8347-95CA-BD2053C22221}"/>
              </a:ext>
            </a:extLst>
          </p:cNvPr>
          <p:cNvSpPr/>
          <p:nvPr/>
        </p:nvSpPr>
        <p:spPr>
          <a:xfrm>
            <a:off x="899592" y="548680"/>
            <a:ext cx="763284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-457200" algn="l"/>
                <a:tab pos="450215" algn="l"/>
                <a:tab pos="6750050" algn="r"/>
              </a:tabLst>
            </a:pPr>
            <a:r>
              <a:rPr lang="en-GB" sz="20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IA plc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-457200" algn="l"/>
                <a:tab pos="450215" algn="l"/>
                <a:tab pos="6750050" algn="r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-457200" algn="l"/>
                <a:tab pos="450215" algn="l"/>
                <a:tab pos="6750050" algn="r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management of G plc is considering investing in three projects. The finance director has prepared the following estimates for the three projects A, B and C are as follows: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-457200" algn="l"/>
                <a:tab pos="450215" algn="l"/>
                <a:tab pos="6750050" algn="r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20E5EF-0E17-E94E-8A50-7315B98B2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435246"/>
              </p:ext>
            </p:extLst>
          </p:nvPr>
        </p:nvGraphicFramePr>
        <p:xfrm>
          <a:off x="1115616" y="2132856"/>
          <a:ext cx="6912767" cy="25837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9492">
                  <a:extLst>
                    <a:ext uri="{9D8B030D-6E8A-4147-A177-3AD203B41FA5}">
                      <a16:colId xmlns:a16="http://schemas.microsoft.com/office/drawing/2014/main" val="164094891"/>
                    </a:ext>
                  </a:extLst>
                </a:gridCol>
                <a:gridCol w="1821500">
                  <a:extLst>
                    <a:ext uri="{9D8B030D-6E8A-4147-A177-3AD203B41FA5}">
                      <a16:colId xmlns:a16="http://schemas.microsoft.com/office/drawing/2014/main" val="4042939511"/>
                    </a:ext>
                  </a:extLst>
                </a:gridCol>
                <a:gridCol w="1821500">
                  <a:extLst>
                    <a:ext uri="{9D8B030D-6E8A-4147-A177-3AD203B41FA5}">
                      <a16:colId xmlns:a16="http://schemas.microsoft.com/office/drawing/2014/main" val="1564989334"/>
                    </a:ext>
                  </a:extLst>
                </a:gridCol>
                <a:gridCol w="1520275">
                  <a:extLst>
                    <a:ext uri="{9D8B030D-6E8A-4147-A177-3AD203B41FA5}">
                      <a16:colId xmlns:a16="http://schemas.microsoft.com/office/drawing/2014/main" val="4026850795"/>
                    </a:ext>
                  </a:extLst>
                </a:gridCol>
              </a:tblGrid>
              <a:tr h="3691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Project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         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         B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           C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3851789"/>
                  </a:ext>
                </a:extLst>
              </a:tr>
              <a:tr h="7382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 dirty="0">
                          <a:effectLst/>
                        </a:rPr>
                        <a:t>Cash flows in: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3169199"/>
                  </a:ext>
                </a:extLst>
              </a:tr>
              <a:tr h="3691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Year 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(60,000)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(120,000)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(180,000)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5986412"/>
                  </a:ext>
                </a:extLst>
              </a:tr>
              <a:tr h="3691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Year 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 25,000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   50,000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     95,000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1570670"/>
                  </a:ext>
                </a:extLst>
              </a:tr>
              <a:tr h="3691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Year 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 30,000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   70,000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     80,000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3390151"/>
                  </a:ext>
                </a:extLst>
              </a:tr>
              <a:tr h="3691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Year 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 32,000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   80,000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 dirty="0">
                          <a:effectLst/>
                        </a:rPr>
                        <a:t>     58,000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799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4D56321-2EA2-A94D-8B37-BDE2D041C14C}"/>
              </a:ext>
            </a:extLst>
          </p:cNvPr>
          <p:cNvSpPr txBox="1"/>
          <p:nvPr/>
        </p:nvSpPr>
        <p:spPr>
          <a:xfrm>
            <a:off x="971600" y="5013176"/>
            <a:ext cx="80390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company’s cost of capital is 10 %. and company’s required payback is 2 years</a:t>
            </a:r>
          </a:p>
          <a:p>
            <a:r>
              <a:rPr lang="en-GB" b="1" dirty="0"/>
              <a:t>Required:</a:t>
            </a:r>
            <a:endParaRPr lang="en-GB" dirty="0"/>
          </a:p>
          <a:p>
            <a:r>
              <a:rPr lang="en-GB" b="1" dirty="0"/>
              <a:t> a) Calculate the following for the 3 projects A, B and C:</a:t>
            </a:r>
            <a:endParaRPr lang="en-GB" dirty="0"/>
          </a:p>
          <a:p>
            <a:pPr lvl="0"/>
            <a:r>
              <a:rPr lang="en-GB" b="1" dirty="0"/>
              <a:t>payback                                                                                               </a:t>
            </a:r>
            <a:endParaRPr lang="en-GB" dirty="0"/>
          </a:p>
          <a:p>
            <a:pPr lvl="0"/>
            <a:r>
              <a:rPr lang="en-GB" b="1" dirty="0"/>
              <a:t>net present value                                                                            </a:t>
            </a:r>
            <a:endParaRPr lang="en-GB" dirty="0"/>
          </a:p>
          <a:p>
            <a:r>
              <a:rPr lang="en-GB" b="1" dirty="0"/>
              <a:t> </a:t>
            </a:r>
            <a:endParaRPr lang="en-GB" dirty="0"/>
          </a:p>
          <a:p>
            <a:r>
              <a:rPr lang="en-GB" b="1" dirty="0"/>
              <a:t> </a:t>
            </a:r>
            <a:endParaRPr lang="en-GB" dirty="0"/>
          </a:p>
          <a:p>
            <a:r>
              <a:rPr lang="en-GB" b="1" dirty="0"/>
              <a:t>f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6433"/>
      </p:ext>
    </p:extLst>
  </p:cSld>
  <p:clrMapOvr>
    <a:masterClrMapping/>
  </p:clrMapOvr>
  <p:transition spd="slow"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149483-4778-D648-A163-69FE1EE5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09E117-77F9-9F40-84BF-A3E79C62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92FDA8-33E9-314B-8CA5-76D0A9BC4D08}"/>
              </a:ext>
            </a:extLst>
          </p:cNvPr>
          <p:cNvSpPr txBox="1"/>
          <p:nvPr/>
        </p:nvSpPr>
        <p:spPr>
          <a:xfrm>
            <a:off x="5165124" y="815546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43C2D8-CF17-2B4C-A285-596BA9DA2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117012"/>
              </p:ext>
            </p:extLst>
          </p:nvPr>
        </p:nvGraphicFramePr>
        <p:xfrm>
          <a:off x="1043608" y="1397000"/>
          <a:ext cx="6576392" cy="420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4292326724"/>
                    </a:ext>
                  </a:extLst>
                </a:gridCol>
                <a:gridCol w="3192016">
                  <a:extLst>
                    <a:ext uri="{9D8B030D-6E8A-4147-A177-3AD203B41FA5}">
                      <a16:colId xmlns:a16="http://schemas.microsoft.com/office/drawing/2014/main" val="3028121526"/>
                    </a:ext>
                  </a:extLst>
                </a:gridCol>
              </a:tblGrid>
              <a:tr h="514970">
                <a:tc>
                  <a:txBody>
                    <a:bodyPr/>
                    <a:lstStyle/>
                    <a:p>
                      <a:r>
                        <a:rPr lang="en-US" sz="2800" dirty="0"/>
                        <a:t>BUSINESS ENTITY OWES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BUSINESS ENTITY OWNS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759891"/>
                  </a:ext>
                </a:extLst>
              </a:tr>
              <a:tr h="939064">
                <a:tc>
                  <a:txBody>
                    <a:bodyPr/>
                    <a:lstStyle/>
                    <a:p>
                      <a:r>
                        <a:rPr lang="en-US" sz="2800" dirty="0"/>
                        <a:t>Owners funds i.e.  Shareholders’ funds/SHF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Non – current assets/NCA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954682"/>
                  </a:ext>
                </a:extLst>
              </a:tr>
              <a:tr h="939064">
                <a:tc>
                  <a:txBody>
                    <a:bodyPr/>
                    <a:lstStyle/>
                    <a:p>
                      <a:r>
                        <a:rPr lang="en-US" sz="2800" dirty="0"/>
                        <a:t>Lenders: Non – current liabilities/NCL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938029"/>
                  </a:ext>
                </a:extLst>
              </a:tr>
              <a:tr h="939064">
                <a:tc>
                  <a:txBody>
                    <a:bodyPr/>
                    <a:lstStyle/>
                    <a:p>
                      <a:r>
                        <a:rPr lang="en-US" sz="2800" dirty="0"/>
                        <a:t>Current liabilities/CL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Current assets/CA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85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130677"/>
      </p:ext>
    </p:extLst>
  </p:cSld>
  <p:clrMapOvr>
    <a:masterClrMapping/>
  </p:clrMapOvr>
  <p:transition spd="slow">
    <p:pull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C22C29-41E9-9041-B092-C732C775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40</a:t>
            </a:fld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A3FEB8-81F1-C946-9F47-36633F23E904}"/>
              </a:ext>
            </a:extLst>
          </p:cNvPr>
          <p:cNvSpPr/>
          <p:nvPr/>
        </p:nvSpPr>
        <p:spPr>
          <a:xfrm>
            <a:off x="971600" y="692696"/>
            <a:ext cx="68407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b) Rank the three projects in order of investment potential using the above 2 methods.</a:t>
            </a:r>
            <a:endParaRPr lang="en-GB" dirty="0"/>
          </a:p>
          <a:p>
            <a:r>
              <a:rPr lang="en-GB" b="1" dirty="0"/>
              <a:t> </a:t>
            </a:r>
            <a:endParaRPr lang="en-GB" dirty="0"/>
          </a:p>
          <a:p>
            <a:r>
              <a:rPr lang="en-GB" b="1" dirty="0"/>
              <a:t>c) Which project may be recommended if the projects are mutually exclusive. Explain your selection  </a:t>
            </a:r>
            <a:endParaRPr lang="en-GB" dirty="0"/>
          </a:p>
          <a:p>
            <a:r>
              <a:rPr lang="en-GB" b="1" dirty="0"/>
              <a:t> </a:t>
            </a:r>
            <a:endParaRPr lang="en-GB" dirty="0"/>
          </a:p>
          <a:p>
            <a:r>
              <a:rPr lang="en-GB" b="1" dirty="0"/>
              <a:t>d) Critically evaluate the above methods.                                         </a:t>
            </a:r>
            <a:endParaRPr lang="en-GB" dirty="0"/>
          </a:p>
          <a:p>
            <a:r>
              <a:rPr lang="en-GB" b="1" dirty="0"/>
              <a:t> </a:t>
            </a:r>
            <a:endParaRPr lang="en-GB" dirty="0"/>
          </a:p>
          <a:p>
            <a:r>
              <a:rPr lang="en-GB" b="1" dirty="0"/>
              <a:t>e) State five other factors that require consideration before a final decision is made. </a:t>
            </a:r>
          </a:p>
          <a:p>
            <a:endParaRPr lang="en-GB" b="1" dirty="0"/>
          </a:p>
          <a:p>
            <a:r>
              <a:rPr lang="en-GB" b="1" dirty="0"/>
              <a:t>f) Calculate the payback and NPV for project D (details are below) and advice on its feasibility. </a:t>
            </a:r>
            <a:endParaRPr lang="en-GB" dirty="0"/>
          </a:p>
          <a:p>
            <a:r>
              <a:rPr lang="en-GB" b="1" dirty="0"/>
              <a:t>Initial investment is £100,000 with an annuity of £35,000 p.a. for 5 years. The residual value of assets is expected to be £14,000.</a:t>
            </a:r>
            <a:endParaRPr lang="en-GB" dirty="0"/>
          </a:p>
          <a:p>
            <a:r>
              <a:rPr lang="en-GB" b="1" dirty="0"/>
              <a:t>Payback required is 3 years and the cost of capital for similar projects are 10%. </a:t>
            </a:r>
            <a:endParaRPr lang="en-GB" dirty="0"/>
          </a:p>
          <a:p>
            <a:r>
              <a:rPr lang="en-GB" b="1" dirty="0"/>
              <a:t>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71611"/>
      </p:ext>
    </p:extLst>
  </p:cSld>
  <p:clrMapOvr>
    <a:masterClrMapping/>
  </p:clrMapOvr>
  <p:transition spd="slow"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39EB-37CA-3D4A-81D5-04DF759E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SOFP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FE82DA-7B26-3546-91D5-23DFCF1D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5</a:t>
            </a:fld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A73B7F-3267-7F44-A165-3A27CB1BD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03735"/>
              </p:ext>
            </p:extLst>
          </p:nvPr>
        </p:nvGraphicFramePr>
        <p:xfrm>
          <a:off x="539552" y="1340770"/>
          <a:ext cx="7992888" cy="5504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2128054284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val="1888955134"/>
                    </a:ext>
                  </a:extLst>
                </a:gridCol>
              </a:tblGrid>
              <a:tr h="443786">
                <a:tc>
                  <a:txBody>
                    <a:bodyPr/>
                    <a:lstStyle/>
                    <a:p>
                      <a:r>
                        <a:rPr lang="en-US" sz="2400" dirty="0"/>
                        <a:t>OWES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OWNS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726405"/>
                  </a:ext>
                </a:extLst>
              </a:tr>
              <a:tr h="3639048">
                <a:tc>
                  <a:txBody>
                    <a:bodyPr/>
                    <a:lstStyle/>
                    <a:p>
                      <a:r>
                        <a:rPr lang="en-US" sz="2400" dirty="0"/>
                        <a:t>Funds from shareholders /SHF</a:t>
                      </a:r>
                    </a:p>
                    <a:p>
                      <a:r>
                        <a:rPr lang="en-US" sz="2400" dirty="0"/>
                        <a:t>                         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Funds from lenders /NCL</a:t>
                      </a:r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Investment in NCA. (PRODUCTIVE ASSETS – Produce cash flows &amp; profits)</a:t>
                      </a:r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Investment in WORKING CAPITAL = CA – CL </a:t>
                      </a:r>
                    </a:p>
                    <a:p>
                      <a:r>
                        <a:rPr lang="en-US" sz="2400" dirty="0"/>
                        <a:t> – do not produce profits &amp; cash flows (NOT PRODUCTIVE  but it is a necessary investment)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957957"/>
                  </a:ext>
                </a:extLst>
              </a:tr>
              <a:tr h="1297870">
                <a:tc>
                  <a:txBody>
                    <a:bodyPr/>
                    <a:lstStyle/>
                    <a:p>
                      <a:r>
                        <a:rPr lang="en-US" sz="2800" dirty="0"/>
                        <a:t>FINANCING DECISIONS</a:t>
                      </a:r>
                    </a:p>
                    <a:p>
                      <a:r>
                        <a:rPr lang="en-US" sz="2800" dirty="0"/>
                        <a:t>MADE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INVESTMENT DECISIONS</a:t>
                      </a:r>
                    </a:p>
                    <a:p>
                      <a:r>
                        <a:rPr lang="en-US" sz="2800" dirty="0"/>
                        <a:t>MADE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135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984285"/>
      </p:ext>
    </p:extLst>
  </p:cSld>
  <p:clrMapOvr>
    <a:masterClrMapping/>
  </p:clrMapOvr>
  <p:transition spd="slow"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08028" y="332656"/>
            <a:ext cx="86844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This is what Investment Appraisal is all about. The problem is that all these decisions require the company to spend money </a:t>
            </a:r>
            <a:r>
              <a:rPr lang="en-GB" sz="3600" b="1" i="1" dirty="0"/>
              <a:t>now.....</a:t>
            </a:r>
          </a:p>
          <a:p>
            <a:endParaRPr lang="en-GB" sz="3600" b="1" i="1" dirty="0"/>
          </a:p>
          <a:p>
            <a:r>
              <a:rPr lang="en-GB" sz="3600" b="1" dirty="0"/>
              <a:t>......but the benefits that arise from the </a:t>
            </a:r>
          </a:p>
          <a:p>
            <a:r>
              <a:rPr lang="en-GB" sz="3600" b="1" dirty="0"/>
              <a:t>expenditure occur over several years </a:t>
            </a:r>
            <a:r>
              <a:rPr lang="en-GB" sz="3600" b="1" i="1" dirty="0"/>
              <a:t>in the </a:t>
            </a:r>
          </a:p>
          <a:p>
            <a:r>
              <a:rPr lang="en-GB" sz="3600" b="1" i="1" dirty="0"/>
              <a:t>future</a:t>
            </a:r>
            <a:r>
              <a:rPr lang="en-GB" sz="3600" b="1" dirty="0"/>
              <a:t>. </a:t>
            </a:r>
          </a:p>
          <a:p>
            <a:endParaRPr lang="en-GB" sz="3600" b="1" dirty="0"/>
          </a:p>
          <a:p>
            <a:r>
              <a:rPr lang="en-GB" sz="3600" b="1" dirty="0"/>
              <a:t>How can we judge if the </a:t>
            </a:r>
            <a:r>
              <a:rPr lang="en-GB" sz="3600" b="1" i="1" u="sng" dirty="0"/>
              <a:t>future</a:t>
            </a:r>
            <a:r>
              <a:rPr lang="en-GB" sz="3600" b="1" i="1" dirty="0"/>
              <a:t> benefits </a:t>
            </a:r>
            <a:r>
              <a:rPr lang="en-GB" sz="3600" b="1" dirty="0"/>
              <a:t>of </a:t>
            </a:r>
          </a:p>
          <a:p>
            <a:r>
              <a:rPr lang="en-GB" sz="3600" b="1" dirty="0"/>
              <a:t>such investments </a:t>
            </a:r>
            <a:r>
              <a:rPr lang="en-GB" sz="3600" b="1" i="1" dirty="0"/>
              <a:t>exceed</a:t>
            </a:r>
            <a:r>
              <a:rPr lang="en-GB" sz="3600" b="1" dirty="0"/>
              <a:t> their </a:t>
            </a:r>
            <a:r>
              <a:rPr lang="en-GB" sz="3600" b="1" i="1" u="sng" dirty="0"/>
              <a:t>current</a:t>
            </a:r>
            <a:r>
              <a:rPr lang="en-GB" sz="3600" b="1" i="1" dirty="0"/>
              <a:t> cost</a:t>
            </a:r>
            <a:r>
              <a:rPr lang="en-GB" sz="3600" b="1" dirty="0"/>
              <a:t>? .</a:t>
            </a:r>
          </a:p>
        </p:txBody>
      </p:sp>
    </p:spTree>
    <p:extLst>
      <p:ext uri="{BB962C8B-B14F-4D97-AF65-F5344CB8AC3E}">
        <p14:creationId xmlns:p14="http://schemas.microsoft.com/office/powerpoint/2010/main" val="355974203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7544" y="1988840"/>
            <a:ext cx="8136904" cy="132343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b="1" dirty="0"/>
              <a:t>               </a:t>
            </a:r>
          </a:p>
          <a:p>
            <a:r>
              <a:rPr lang="en-GB" sz="4000" b="1" dirty="0"/>
              <a:t>    Investment Appraisal Techniques</a:t>
            </a:r>
          </a:p>
        </p:txBody>
      </p:sp>
    </p:spTree>
    <p:extLst>
      <p:ext uri="{BB962C8B-B14F-4D97-AF65-F5344CB8AC3E}">
        <p14:creationId xmlns:p14="http://schemas.microsoft.com/office/powerpoint/2010/main" val="378225417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332656"/>
            <a:ext cx="8892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This part of the syllabus is concerned with</a:t>
            </a:r>
          </a:p>
          <a:p>
            <a:r>
              <a:rPr lang="en-GB" sz="3600" b="1" dirty="0"/>
              <a:t>decisions involving the acquisition of</a:t>
            </a:r>
          </a:p>
          <a:p>
            <a:r>
              <a:rPr lang="en-GB" sz="3600" b="1" dirty="0"/>
              <a:t>non-current assets, such as equipment,</a:t>
            </a:r>
          </a:p>
          <a:p>
            <a:r>
              <a:rPr lang="en-GB" sz="3600" b="1" dirty="0"/>
              <a:t>buildings and computer systems. How does the company make these investment decisions?</a:t>
            </a:r>
          </a:p>
          <a:p>
            <a:r>
              <a:rPr lang="en-GB" sz="3600" b="1" dirty="0"/>
              <a:t>We look at the four main techniques: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7544" y="4489227"/>
            <a:ext cx="7992888" cy="22322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buAutoNum type="arabicPeriod"/>
            </a:pPr>
            <a:r>
              <a:rPr lang="en-GB" sz="3600" b="1" u="sng" dirty="0">
                <a:solidFill>
                  <a:schemeClr val="tx1"/>
                </a:solidFill>
              </a:rPr>
              <a:t>Payback </a:t>
            </a:r>
          </a:p>
          <a:p>
            <a:pPr marL="742950" indent="-742950">
              <a:buAutoNum type="arabicPeriod"/>
            </a:pPr>
            <a:r>
              <a:rPr lang="en-GB" sz="3600" b="1" dirty="0">
                <a:solidFill>
                  <a:schemeClr val="tx1"/>
                </a:solidFill>
              </a:rPr>
              <a:t>Accounting rate of return (ARR) </a:t>
            </a:r>
          </a:p>
          <a:p>
            <a:pPr marL="742950" indent="-742950">
              <a:buAutoNum type="arabicPeriod"/>
            </a:pPr>
            <a:r>
              <a:rPr lang="en-GB" sz="3600" b="1" u="sng" dirty="0">
                <a:solidFill>
                  <a:schemeClr val="tx1"/>
                </a:solidFill>
              </a:rPr>
              <a:t>Net Present Value (NPV)</a:t>
            </a:r>
          </a:p>
          <a:p>
            <a:pPr marL="742950" indent="-742950">
              <a:buAutoNum type="arabicPeriod"/>
            </a:pPr>
            <a:r>
              <a:rPr lang="en-GB" sz="3600" b="1" dirty="0">
                <a:solidFill>
                  <a:schemeClr val="tx1"/>
                </a:solidFill>
              </a:rPr>
              <a:t>Internal Rate of Return (IRR)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86842" y="6215082"/>
            <a:ext cx="38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512488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79249"/>
            <a:ext cx="9151544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...but before we look at these investment </a:t>
            </a:r>
          </a:p>
          <a:p>
            <a:r>
              <a:rPr lang="en-GB" sz="3600" b="1" dirty="0"/>
              <a:t>appraisal techniques, we need to make two</a:t>
            </a:r>
          </a:p>
          <a:p>
            <a:r>
              <a:rPr lang="en-GB" sz="3600" b="1" dirty="0"/>
              <a:t>initial points:</a:t>
            </a:r>
          </a:p>
          <a:p>
            <a:endParaRPr lang="en-GB" sz="1600" b="1" dirty="0"/>
          </a:p>
          <a:p>
            <a:r>
              <a:rPr lang="en-GB" sz="3600" b="1" dirty="0"/>
              <a:t>1. We will assume that the capital expenditure</a:t>
            </a:r>
          </a:p>
          <a:p>
            <a:r>
              <a:rPr lang="en-GB" sz="3600" b="1" dirty="0"/>
              <a:t>occurs immediately/ now....(Year 0)</a:t>
            </a:r>
          </a:p>
          <a:p>
            <a:endParaRPr lang="en-GB" sz="1600" b="1" dirty="0"/>
          </a:p>
          <a:p>
            <a:r>
              <a:rPr lang="en-GB" sz="3600" b="1" dirty="0"/>
              <a:t>2. We will also assume that each year’s </a:t>
            </a:r>
          </a:p>
          <a:p>
            <a:r>
              <a:rPr lang="en-GB" sz="3600" b="1" dirty="0"/>
              <a:t>costs and revenues will occur at the END of </a:t>
            </a:r>
          </a:p>
          <a:p>
            <a:r>
              <a:rPr lang="en-GB" sz="3600" b="1" dirty="0"/>
              <a:t>each year, (rather than </a:t>
            </a:r>
            <a:r>
              <a:rPr lang="en-GB" sz="3600" b="1" i="1" dirty="0"/>
              <a:t>continually</a:t>
            </a:r>
            <a:r>
              <a:rPr lang="en-GB" sz="3600" b="1" dirty="0"/>
              <a:t> throughout </a:t>
            </a:r>
          </a:p>
          <a:p>
            <a:r>
              <a:rPr lang="en-GB" sz="3600" b="1" dirty="0"/>
              <a:t>the year).</a:t>
            </a:r>
          </a:p>
          <a:p>
            <a:r>
              <a:rPr lang="en-GB" sz="3600" b="1" dirty="0"/>
              <a:t>Therefore, for example.....				   .</a:t>
            </a:r>
          </a:p>
        </p:txBody>
      </p:sp>
    </p:spTree>
    <p:extLst>
      <p:ext uri="{BB962C8B-B14F-4D97-AF65-F5344CB8AC3E}">
        <p14:creationId xmlns:p14="http://schemas.microsoft.com/office/powerpoint/2010/main" val="191398727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10837</TotalTime>
  <Words>2656</Words>
  <Application>Microsoft Macintosh PowerPoint</Application>
  <PresentationFormat>On-screen Show (4:3)</PresentationFormat>
  <Paragraphs>478</Paragraphs>
  <Slides>40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SOFP</vt:lpstr>
      <vt:lpstr>SOFP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Analysis and Management</dc:title>
  <dc:creator>Steve</dc:creator>
  <cp:lastModifiedBy>AmbikaiPalan Selladuray</cp:lastModifiedBy>
  <cp:revision>933</cp:revision>
  <dcterms:created xsi:type="dcterms:W3CDTF">2013-05-09T15:31:40Z</dcterms:created>
  <dcterms:modified xsi:type="dcterms:W3CDTF">2022-05-06T10:57:43Z</dcterms:modified>
</cp:coreProperties>
</file>