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8" r:id="rId2"/>
    <p:sldId id="284" r:id="rId3"/>
    <p:sldId id="260" r:id="rId4"/>
    <p:sldId id="303" r:id="rId5"/>
    <p:sldId id="261" r:id="rId6"/>
    <p:sldId id="288" r:id="rId7"/>
    <p:sldId id="286" r:id="rId8"/>
    <p:sldId id="287" r:id="rId9"/>
    <p:sldId id="299" r:id="rId10"/>
    <p:sldId id="263" r:id="rId11"/>
    <p:sldId id="264" r:id="rId12"/>
    <p:sldId id="300" r:id="rId13"/>
    <p:sldId id="265" r:id="rId14"/>
    <p:sldId id="301" r:id="rId15"/>
    <p:sldId id="293" r:id="rId16"/>
    <p:sldId id="296" r:id="rId17"/>
    <p:sldId id="297" r:id="rId18"/>
    <p:sldId id="295" r:id="rId19"/>
    <p:sldId id="302" r:id="rId20"/>
    <p:sldId id="290" r:id="rId21"/>
    <p:sldId id="266" r:id="rId22"/>
    <p:sldId id="304" r:id="rId23"/>
    <p:sldId id="305" r:id="rId2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144" autoAdjust="0"/>
  </p:normalViewPr>
  <p:slideViewPr>
    <p:cSldViewPr>
      <p:cViewPr varScale="1">
        <p:scale>
          <a:sx n="115" d="100"/>
          <a:sy n="115" d="100"/>
        </p:scale>
        <p:origin x="24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9750" y="6453188"/>
            <a:ext cx="2232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1000" dirty="0">
              <a:latin typeface="Calibri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539552" y="1052736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 baseline="0">
                <a:solidFill>
                  <a:srgbClr val="15A0B3"/>
                </a:solidFill>
                <a:latin typeface="+mn-lt"/>
              </a:defRPr>
            </a:lvl1pPr>
            <a:lvl2pPr algn="l">
              <a:defRPr sz="3200">
                <a:solidFill>
                  <a:schemeClr val="tx1"/>
                </a:solidFill>
                <a:latin typeface="+mn-lt"/>
              </a:defRPr>
            </a:lvl2pPr>
            <a:lvl3pPr algn="l">
              <a:defRPr sz="3200">
                <a:solidFill>
                  <a:schemeClr val="tx1"/>
                </a:solidFill>
                <a:latin typeface="+mn-lt"/>
              </a:defRPr>
            </a:lvl3pPr>
            <a:lvl4pPr algn="l">
              <a:defRPr sz="3200">
                <a:solidFill>
                  <a:schemeClr val="tx1"/>
                </a:solidFill>
                <a:latin typeface="+mn-lt"/>
              </a:defRPr>
            </a:lvl4pPr>
            <a:lvl5pPr algn="l">
              <a:defRPr sz="32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659563" y="63817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22B171-536B-430D-B1A9-F4EE33CC76B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3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114AD-9CCA-446A-BF8F-39D39AA0A5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96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35" y="0"/>
            <a:ext cx="7561385" cy="7683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5687E-C6E3-46F8-BDE2-E6831213D8D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8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35" y="0"/>
            <a:ext cx="7561385" cy="7683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A94CE-9F89-49F9-8B8D-D4B47143420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06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052513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B0CEDB-CB65-43BA-8D6C-E1A2A940F38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81750"/>
            <a:ext cx="3508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539750" y="6453188"/>
            <a:ext cx="2592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1000" dirty="0">
                <a:latin typeface="Calibri" pitchFamily="34" charset="0"/>
              </a:rPr>
              <a:t>© McGraw-Hill Education (UK) Limited 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763"/>
            <a:ext cx="9144000" cy="836613"/>
          </a:xfrm>
          <a:prstGeom prst="rect">
            <a:avLst/>
          </a:prstGeom>
          <a:solidFill>
            <a:srgbClr val="071897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1381125" y="0"/>
            <a:ext cx="75628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3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-11113"/>
            <a:ext cx="1185863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V="1">
            <a:off x="-33338" y="901700"/>
            <a:ext cx="9177338" cy="6350"/>
          </a:xfrm>
          <a:prstGeom prst="line">
            <a:avLst/>
          </a:prstGeom>
          <a:ln w="38100">
            <a:solidFill>
              <a:srgbClr val="0718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8" r:id="rId2"/>
    <p:sldLayoutId id="2147483679" r:id="rId3"/>
    <p:sldLayoutId id="2147483680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F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F7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F7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F7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F7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15A0B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2665948"/>
            <a:ext cx="7488634" cy="1446550"/>
          </a:xfrm>
        </p:spPr>
        <p:txBody>
          <a:bodyPr/>
          <a:lstStyle/>
          <a:p>
            <a:pPr>
              <a:defRPr/>
            </a:pPr>
            <a:r>
              <a:rPr lang="en-GB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Ratios and interpretation: </a:t>
            </a:r>
            <a:br>
              <a:rPr lang="en-GB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GB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 straightforward introduction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539750" y="836613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Profitability on sales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profit ratio</a:t>
            </a:r>
          </a:p>
          <a:p>
            <a:pPr marL="457200" lvl="1" indent="0">
              <a:buNone/>
            </a:pPr>
            <a:r>
              <a:rPr lang="en-US" u="sng" dirty="0"/>
              <a:t>Gross profit</a:t>
            </a:r>
            <a:r>
              <a:rPr lang="en-US" dirty="0"/>
              <a:t> x 100</a:t>
            </a:r>
          </a:p>
          <a:p>
            <a:pPr marL="457200" lvl="1" indent="0">
              <a:buNone/>
            </a:pPr>
            <a:r>
              <a:rPr lang="en-US" dirty="0"/>
              <a:t>Sales </a:t>
            </a:r>
          </a:p>
          <a:p>
            <a:r>
              <a:rPr lang="en-US" dirty="0"/>
              <a:t>Distribution costs as a percentage of sales</a:t>
            </a:r>
          </a:p>
          <a:p>
            <a:pPr marL="457200" lvl="1" indent="0">
              <a:buNone/>
            </a:pPr>
            <a:r>
              <a:rPr lang="en-US" u="sng" dirty="0"/>
              <a:t>Distribution costs</a:t>
            </a:r>
            <a:r>
              <a:rPr lang="en-US" dirty="0"/>
              <a:t> x 100</a:t>
            </a:r>
          </a:p>
          <a:p>
            <a:pPr marL="457200" lvl="1" indent="0">
              <a:buNone/>
            </a:pPr>
            <a:r>
              <a:rPr lang="en-US" dirty="0"/>
              <a:t>Sales</a:t>
            </a:r>
          </a:p>
          <a:p>
            <a:r>
              <a:rPr lang="en-US" dirty="0"/>
              <a:t>Administrative expenses as a percentage of sales</a:t>
            </a:r>
          </a:p>
          <a:p>
            <a:pPr marL="457200" lvl="1" indent="0">
              <a:buNone/>
            </a:pPr>
            <a:r>
              <a:rPr lang="en-US" u="sng" dirty="0"/>
              <a:t>Administrative expenses</a:t>
            </a:r>
            <a:r>
              <a:rPr lang="en-US" dirty="0"/>
              <a:t> x 100</a:t>
            </a:r>
          </a:p>
          <a:p>
            <a:pPr marL="457200" lvl="1" indent="0">
              <a:buNone/>
            </a:pPr>
            <a:r>
              <a:rPr lang="en-US" dirty="0"/>
              <a:t>Sales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Five utilizations of assets ratios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Sales/non-current assets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Sales/current assets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Inventory turnover ratio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Trade receivables ratio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Trade payables ratio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Utilization of Assets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2296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dirty="0"/>
              <a:t>Inventories turnover ratio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u="sng" dirty="0">
                <a:solidFill>
                  <a:schemeClr val="tx1"/>
                </a:solidFill>
              </a:rPr>
              <a:t>Inventories</a:t>
            </a:r>
            <a:r>
              <a:rPr lang="en-GB" sz="2800" dirty="0">
                <a:solidFill>
                  <a:schemeClr val="tx1"/>
                </a:solidFill>
              </a:rPr>
              <a:t>   x 365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>
                <a:solidFill>
                  <a:schemeClr val="tx1"/>
                </a:solidFill>
              </a:rPr>
              <a:t>Cost of sales</a:t>
            </a:r>
          </a:p>
          <a:p>
            <a:pPr>
              <a:lnSpc>
                <a:spcPct val="90000"/>
              </a:lnSpc>
            </a:pPr>
            <a:r>
              <a:rPr lang="en-GB" b="1" dirty="0"/>
              <a:t>Trade receivables ratio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u="sng" dirty="0">
                <a:solidFill>
                  <a:schemeClr val="tx1"/>
                </a:solidFill>
              </a:rPr>
              <a:t>Trade receivables</a:t>
            </a:r>
            <a:r>
              <a:rPr lang="en-GB" sz="2800" dirty="0">
                <a:solidFill>
                  <a:schemeClr val="tx1"/>
                </a:solidFill>
              </a:rPr>
              <a:t>    x 365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 Sales revenue</a:t>
            </a:r>
          </a:p>
          <a:p>
            <a:pPr>
              <a:lnSpc>
                <a:spcPct val="90000"/>
              </a:lnSpc>
            </a:pPr>
            <a:r>
              <a:rPr lang="en-GB" b="1" dirty="0"/>
              <a:t>Trade payables ratio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sz="2800" u="sng" dirty="0">
                <a:solidFill>
                  <a:schemeClr val="tx1"/>
                </a:solidFill>
              </a:rPr>
              <a:t>Trade payables</a:t>
            </a:r>
            <a:r>
              <a:rPr lang="en-GB" sz="2800" dirty="0">
                <a:solidFill>
                  <a:schemeClr val="tx1"/>
                </a:solidFill>
              </a:rPr>
              <a:t>    x 365</a:t>
            </a:r>
          </a:p>
          <a:p>
            <a:pPr>
              <a:lnSpc>
                <a:spcPct val="90000"/>
              </a:lnSpc>
              <a:buNone/>
            </a:pPr>
            <a:r>
              <a:rPr lang="en-GB" sz="2800" dirty="0">
                <a:solidFill>
                  <a:schemeClr val="tx1"/>
                </a:solidFill>
              </a:rPr>
              <a:t>   Cost of sales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Stock market ratios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Investment decisions about buying or selling shares</a:t>
            </a:r>
          </a:p>
          <a:p>
            <a:r>
              <a:rPr lang="en-US" dirty="0"/>
              <a:t>Price/earnings ratio</a:t>
            </a:r>
          </a:p>
          <a:p>
            <a:r>
              <a:rPr lang="en-US" dirty="0"/>
              <a:t>Earnings per share</a:t>
            </a:r>
          </a:p>
          <a:p>
            <a:r>
              <a:rPr lang="en-US" dirty="0"/>
              <a:t>Dividend yield</a:t>
            </a:r>
          </a:p>
          <a:p>
            <a:r>
              <a:rPr lang="en-US" dirty="0"/>
              <a:t>Dividend cover</a:t>
            </a:r>
          </a:p>
          <a:p>
            <a:r>
              <a:rPr lang="en-US" dirty="0"/>
              <a:t>Net asset per share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Stock Market Ratios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256212"/>
          </a:xfrm>
        </p:spPr>
        <p:txBody>
          <a:bodyPr/>
          <a:lstStyle/>
          <a:p>
            <a:r>
              <a:rPr lang="en-GB" sz="2800" b="1" dirty="0"/>
              <a:t>Earnings per share</a:t>
            </a:r>
          </a:p>
          <a:p>
            <a:pPr>
              <a:buFontTx/>
              <a:buNone/>
            </a:pPr>
            <a:r>
              <a:rPr lang="en-GB" sz="2000" u="sng" dirty="0">
                <a:solidFill>
                  <a:schemeClr val="tx1"/>
                </a:solidFill>
              </a:rPr>
              <a:t>Earnings available to ordinary shareholders</a:t>
            </a:r>
            <a:br>
              <a:rPr lang="en-GB" sz="2000" u="sng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Number of ordinary shares in issue</a:t>
            </a:r>
          </a:p>
          <a:p>
            <a:r>
              <a:rPr lang="en-GB" sz="2800" b="1" dirty="0"/>
              <a:t>Price/earnings ratio (P/E)</a:t>
            </a:r>
          </a:p>
          <a:p>
            <a:pPr>
              <a:buFontTx/>
              <a:buNone/>
            </a:pPr>
            <a:r>
              <a:rPr lang="en-GB" sz="2000" u="sng" dirty="0">
                <a:solidFill>
                  <a:schemeClr val="tx1"/>
                </a:solidFill>
              </a:rPr>
              <a:t>Market value per share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GB" sz="2000" dirty="0">
                <a:solidFill>
                  <a:schemeClr val="tx1"/>
                </a:solidFill>
              </a:rPr>
              <a:t>   Earnings per share</a:t>
            </a:r>
          </a:p>
          <a:p>
            <a:pPr lvl="0"/>
            <a:r>
              <a:rPr lang="en-GB" sz="2800" b="1" dirty="0"/>
              <a:t>Dividend per share</a:t>
            </a:r>
          </a:p>
          <a:p>
            <a:pPr lvl="0">
              <a:buNone/>
            </a:pPr>
            <a:r>
              <a:rPr lang="en-GB" sz="2000" u="sng" dirty="0"/>
              <a:t>  </a:t>
            </a:r>
            <a:r>
              <a:rPr lang="en-GB" sz="2000" u="sng" dirty="0">
                <a:solidFill>
                  <a:schemeClr val="tx1"/>
                </a:solidFill>
              </a:rPr>
              <a:t>Total Dividends</a:t>
            </a:r>
            <a:r>
              <a:rPr lang="en-GB" sz="2000" dirty="0">
                <a:solidFill>
                  <a:schemeClr val="tx1"/>
                </a:solidFill>
              </a:rPr>
              <a:t> x 100</a:t>
            </a:r>
          </a:p>
          <a:p>
            <a:pPr lvl="0">
              <a:buNone/>
            </a:pPr>
            <a:r>
              <a:rPr lang="en-GB" sz="2000" dirty="0">
                <a:solidFill>
                  <a:schemeClr val="tx1"/>
                </a:solidFill>
              </a:rPr>
              <a:t>Number of shares</a:t>
            </a:r>
          </a:p>
          <a:p>
            <a:pPr lvl="0"/>
            <a:r>
              <a:rPr lang="en-GB" sz="2800" b="1" dirty="0"/>
              <a:t>Dividend yield</a:t>
            </a:r>
          </a:p>
          <a:p>
            <a:pPr lvl="0">
              <a:buNone/>
            </a:pPr>
            <a:r>
              <a:rPr lang="en-GB" sz="2000" u="sng" dirty="0">
                <a:solidFill>
                  <a:schemeClr val="tx1"/>
                </a:solidFill>
              </a:rPr>
              <a:t>Dividend per share</a:t>
            </a:r>
            <a:r>
              <a:rPr lang="en-GB" sz="2000" dirty="0">
                <a:solidFill>
                  <a:schemeClr val="tx1"/>
                </a:solidFill>
              </a:rPr>
              <a:t> x 100</a:t>
            </a:r>
            <a:r>
              <a:rPr lang="en-GB" sz="2000" u="sng" dirty="0">
                <a:solidFill>
                  <a:schemeClr val="tx1"/>
                </a:solidFill>
              </a:rPr>
              <a:t> </a:t>
            </a:r>
          </a:p>
          <a:p>
            <a:pPr lvl="0">
              <a:buNone/>
            </a:pPr>
            <a:r>
              <a:rPr lang="en-GB" sz="2000" dirty="0">
                <a:solidFill>
                  <a:schemeClr val="tx1"/>
                </a:solidFill>
              </a:rPr>
              <a:t>      Share price</a:t>
            </a:r>
          </a:p>
          <a:p>
            <a:pPr>
              <a:buFontTx/>
              <a:buNone/>
            </a:pPr>
            <a:endParaRPr lang="en-GB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Stock market ratios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Dividend cover</a:t>
            </a:r>
          </a:p>
          <a:p>
            <a:pPr lvl="1">
              <a:buFontTx/>
              <a:buNone/>
            </a:pPr>
            <a:r>
              <a:rPr lang="en-GB" u="sng" dirty="0"/>
              <a:t>Earnings per share</a:t>
            </a:r>
          </a:p>
          <a:p>
            <a:pPr lvl="1">
              <a:buFontTx/>
              <a:buNone/>
            </a:pPr>
            <a:r>
              <a:rPr lang="en-GB" dirty="0"/>
              <a:t>Dividend per share</a:t>
            </a:r>
          </a:p>
          <a:p>
            <a:pPr lvl="1"/>
            <a:endParaRPr lang="en-GB" dirty="0"/>
          </a:p>
          <a:p>
            <a:r>
              <a:rPr lang="en-GB" b="1" dirty="0"/>
              <a:t>Net assets per share</a:t>
            </a:r>
          </a:p>
          <a:p>
            <a:pPr lvl="1">
              <a:buFontTx/>
              <a:buNone/>
            </a:pPr>
            <a:r>
              <a:rPr lang="en-GB" u="sng" dirty="0"/>
              <a:t>Net asset     </a:t>
            </a:r>
          </a:p>
          <a:p>
            <a:pPr lvl="1">
              <a:buFontTx/>
              <a:buNone/>
            </a:pPr>
            <a:r>
              <a:rPr lang="en-GB" dirty="0"/>
              <a:t>Number of shares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Working capital management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ratio</a:t>
            </a:r>
          </a:p>
          <a:p>
            <a:r>
              <a:rPr lang="en-GB" dirty="0"/>
              <a:t>Acid test</a:t>
            </a:r>
          </a:p>
          <a:p>
            <a:r>
              <a:rPr lang="en-GB" dirty="0"/>
              <a:t>Sales/current assets</a:t>
            </a:r>
          </a:p>
          <a:p>
            <a:r>
              <a:rPr lang="en-GB" dirty="0"/>
              <a:t>Inventory turnover ratio</a:t>
            </a:r>
          </a:p>
          <a:p>
            <a:r>
              <a:rPr lang="en-GB" dirty="0"/>
              <a:t>Trade receivables ratio</a:t>
            </a:r>
          </a:p>
          <a:p>
            <a:r>
              <a:rPr lang="en-GB" dirty="0"/>
              <a:t>Trade payables ratio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Working capital management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Are current assets excessive in relation to sales?</a:t>
            </a:r>
          </a:p>
          <a:p>
            <a:pPr>
              <a:lnSpc>
                <a:spcPct val="90000"/>
              </a:lnSpc>
            </a:pPr>
            <a:r>
              <a:rPr lang="en-GB" dirty="0"/>
              <a:t>Are there enough liquid assets to cover liabilities?</a:t>
            </a:r>
          </a:p>
          <a:p>
            <a:pPr>
              <a:lnSpc>
                <a:spcPct val="90000"/>
              </a:lnSpc>
            </a:pPr>
            <a:r>
              <a:rPr lang="en-GB" dirty="0"/>
              <a:t>Are inventories left idle?</a:t>
            </a:r>
          </a:p>
          <a:p>
            <a:pPr>
              <a:lnSpc>
                <a:spcPct val="90000"/>
              </a:lnSpc>
            </a:pPr>
            <a:r>
              <a:rPr lang="en-GB" dirty="0"/>
              <a:t>Are customers paying on time? Should the company be chasing them up?</a:t>
            </a:r>
          </a:p>
          <a:p>
            <a:pPr>
              <a:lnSpc>
                <a:spcPct val="90000"/>
              </a:lnSpc>
            </a:pPr>
            <a:r>
              <a:rPr lang="en-GB" dirty="0"/>
              <a:t>Is the company taking advantage of available credit?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Financial structure/Gearing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way the business is financed</a:t>
            </a:r>
          </a:p>
          <a:p>
            <a:endParaRPr lang="en-GB" dirty="0"/>
          </a:p>
          <a:p>
            <a:r>
              <a:rPr lang="en-GB" dirty="0"/>
              <a:t>The balance between equity and debt</a:t>
            </a:r>
          </a:p>
          <a:p>
            <a:endParaRPr lang="en-GB" dirty="0"/>
          </a:p>
          <a:p>
            <a:r>
              <a:rPr lang="en-GB" dirty="0"/>
              <a:t>Capital Gearing Ratio</a:t>
            </a:r>
          </a:p>
          <a:p>
            <a:endParaRPr lang="en-GB" dirty="0"/>
          </a:p>
          <a:p>
            <a:r>
              <a:rPr lang="en-GB" dirty="0"/>
              <a:t>Interest cover ratio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Gearing Ratios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Gearing ratio</a:t>
            </a:r>
          </a:p>
          <a:p>
            <a:pPr>
              <a:buFontTx/>
              <a:buNone/>
            </a:pPr>
            <a:r>
              <a:rPr lang="en-GB" sz="2000" u="sng" dirty="0">
                <a:solidFill>
                  <a:schemeClr val="tx1"/>
                </a:solidFill>
              </a:rPr>
              <a:t>Long-term (non-current) liabilities</a:t>
            </a:r>
            <a:r>
              <a:rPr lang="en-GB" sz="2000" dirty="0">
                <a:solidFill>
                  <a:schemeClr val="tx1"/>
                </a:solidFill>
              </a:rPr>
              <a:t>                                              </a:t>
            </a:r>
          </a:p>
          <a:p>
            <a:pPr>
              <a:buFontTx/>
              <a:buNone/>
            </a:pPr>
            <a:r>
              <a:rPr lang="en-GB" sz="2000" dirty="0">
                <a:solidFill>
                  <a:schemeClr val="tx1"/>
                </a:solidFill>
              </a:rPr>
              <a:t>Share capital + Reserves + Long-term (non-current) liabilities</a:t>
            </a:r>
          </a:p>
          <a:p>
            <a:pPr>
              <a:buFontTx/>
              <a:buNone/>
            </a:pPr>
            <a:endParaRPr lang="en-GB" sz="2000" dirty="0"/>
          </a:p>
          <a:p>
            <a:r>
              <a:rPr lang="en-GB" b="1" dirty="0"/>
              <a:t>Interest cover ratio</a:t>
            </a:r>
          </a:p>
          <a:p>
            <a:pPr>
              <a:buFontTx/>
              <a:buNone/>
            </a:pPr>
            <a:r>
              <a:rPr lang="en-GB" sz="2000" u="sng" dirty="0">
                <a:solidFill>
                  <a:schemeClr val="tx1"/>
                </a:solidFill>
              </a:rPr>
              <a:t>Profit before interest and taxation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      Interest payable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Learning 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82344"/>
          </a:xfrm>
        </p:spPr>
        <p:txBody>
          <a:bodyPr/>
          <a:lstStyle/>
          <a:p>
            <a:r>
              <a:rPr lang="en-GB" sz="2800" dirty="0"/>
              <a:t>Calculate and interpret four solvency ratios</a:t>
            </a:r>
          </a:p>
          <a:p>
            <a:r>
              <a:rPr lang="en-GB" sz="2800" dirty="0"/>
              <a:t>Calculate and interpret four overall profitability ratios; three dealing with profitability of sales and five dealing with utilization of assets</a:t>
            </a:r>
          </a:p>
          <a:p>
            <a:r>
              <a:rPr lang="en-GB" sz="2800" dirty="0"/>
              <a:t>Calculate and interpret four stock market ratios</a:t>
            </a:r>
          </a:p>
          <a:p>
            <a:r>
              <a:rPr lang="en-GB" sz="2800" dirty="0"/>
              <a:t>Understand the role of working capital management and apply relevant ratios</a:t>
            </a:r>
          </a:p>
          <a:p>
            <a:r>
              <a:rPr lang="en-GB" sz="2800" dirty="0"/>
              <a:t>Appreciate the importance of financial structure and apply relevant ratios</a:t>
            </a:r>
          </a:p>
          <a:p>
            <a:r>
              <a:rPr lang="en-GB" sz="2800" dirty="0"/>
              <a:t>Understand limitations of ratio analysis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Comparisons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Bases of comparison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Other companies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Other years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Budgeted or planned results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Other divisions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Stock market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Policies</a:t>
            </a:r>
          </a:p>
          <a:p>
            <a:pPr lvl="3">
              <a:lnSpc>
                <a:spcPct val="90000"/>
              </a:lnSpc>
            </a:pPr>
            <a:endParaRPr lang="en-GB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endParaRPr lang="en-GB" sz="28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Limitations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/>
          <a:lstStyle/>
          <a:p>
            <a:r>
              <a:rPr lang="en-US" dirty="0"/>
              <a:t>What basis of comparison should be used?</a:t>
            </a:r>
          </a:p>
          <a:p>
            <a:r>
              <a:rPr lang="en-US" dirty="0"/>
              <a:t>The effect of exceptional items</a:t>
            </a:r>
          </a:p>
          <a:p>
            <a:r>
              <a:rPr lang="en-US" dirty="0"/>
              <a:t>Statement of financial position are historical and at a point in time</a:t>
            </a:r>
          </a:p>
          <a:p>
            <a:r>
              <a:rPr lang="en-US" dirty="0"/>
              <a:t>Inflation not shown in financial statements</a:t>
            </a:r>
          </a:p>
          <a:p>
            <a:r>
              <a:rPr lang="en-US" dirty="0"/>
              <a:t>Information in financial statements is aggregated</a:t>
            </a:r>
          </a:p>
          <a:p>
            <a:r>
              <a:rPr lang="en-US" dirty="0"/>
              <a:t>Ratio analysis limited by the information companies disclose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Comparisons with other companies are limited because</a:t>
            </a:r>
          </a:p>
          <a:p>
            <a:pPr lvl="1"/>
            <a:r>
              <a:rPr lang="en-GB" dirty="0"/>
              <a:t>Companies have different operating policies</a:t>
            </a:r>
          </a:p>
          <a:p>
            <a:pPr lvl="1"/>
            <a:r>
              <a:rPr lang="en-GB" dirty="0"/>
              <a:t>Companies have different accounting dates</a:t>
            </a:r>
          </a:p>
          <a:p>
            <a:pPr lvl="1"/>
            <a:r>
              <a:rPr lang="en-GB" dirty="0"/>
              <a:t>Companies have different strategies to achieve growth</a:t>
            </a:r>
          </a:p>
          <a:p>
            <a:pPr lvl="1"/>
            <a:r>
              <a:rPr lang="en-GB" dirty="0"/>
              <a:t>Companies have different financial policies</a:t>
            </a:r>
          </a:p>
        </p:txBody>
      </p:sp>
    </p:spTree>
    <p:extLst>
      <p:ext uri="{BB962C8B-B14F-4D97-AF65-F5344CB8AC3E}">
        <p14:creationId xmlns:p14="http://schemas.microsoft.com/office/powerpoint/2010/main" val="1465122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256212"/>
          </a:xfrm>
        </p:spPr>
        <p:txBody>
          <a:bodyPr/>
          <a:lstStyle/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Published financial statements often contain a lot of detail that is hard to understand; it is important to be clear about key questions, to select the most appropriate figures and to focus on those. </a:t>
            </a:r>
          </a:p>
        </p:txBody>
      </p:sp>
    </p:spTree>
    <p:extLst>
      <p:ext uri="{BB962C8B-B14F-4D97-AF65-F5344CB8AC3E}">
        <p14:creationId xmlns:p14="http://schemas.microsoft.com/office/powerpoint/2010/main" val="97618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Presentation of ratios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/>
              <a:t>Ratios</a:t>
            </a:r>
          </a:p>
          <a:p>
            <a:pPr lvl="1"/>
            <a:r>
              <a:rPr lang="en-US" dirty="0"/>
              <a:t>E.g., Current ratio is 1.8:1</a:t>
            </a:r>
          </a:p>
          <a:p>
            <a:r>
              <a:rPr lang="en-US" sz="2800" dirty="0"/>
              <a:t>Percentages</a:t>
            </a:r>
          </a:p>
          <a:p>
            <a:pPr lvl="1"/>
            <a:r>
              <a:rPr lang="en-US" dirty="0"/>
              <a:t>E.g., Return on capital employed (ROCE) is 12%</a:t>
            </a:r>
          </a:p>
          <a:p>
            <a:r>
              <a:rPr lang="en-US" sz="2800" dirty="0"/>
              <a:t>Number of times</a:t>
            </a:r>
          </a:p>
          <a:p>
            <a:pPr lvl="1"/>
            <a:r>
              <a:rPr lang="en-US" dirty="0"/>
              <a:t>E.g., Asset turnover is 3 times</a:t>
            </a:r>
          </a:p>
          <a:p>
            <a:r>
              <a:rPr lang="en-US" sz="2800" dirty="0"/>
              <a:t>Number of days</a:t>
            </a:r>
          </a:p>
          <a:p>
            <a:pPr lvl="1"/>
            <a:r>
              <a:rPr lang="en-US" dirty="0"/>
              <a:t>E.g., Inventory turnover “ratio” is 36 days</a:t>
            </a:r>
          </a:p>
          <a:p>
            <a:r>
              <a:rPr lang="en-US" sz="2800" dirty="0"/>
              <a:t>Sum of money</a:t>
            </a:r>
          </a:p>
          <a:p>
            <a:pPr lvl="1"/>
            <a:r>
              <a:rPr lang="en-US" dirty="0"/>
              <a:t>E.g., Earnings per share is 20 pence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main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Financial strength/solvency – </a:t>
            </a:r>
          </a:p>
          <a:p>
            <a:pPr lvl="1"/>
            <a:r>
              <a:rPr lang="en-GB" dirty="0"/>
              <a:t>Is the business likely to survive? Can it pay its liabilities as they fall due?</a:t>
            </a:r>
          </a:p>
          <a:p>
            <a:r>
              <a:rPr lang="en-GB" sz="2800" dirty="0"/>
              <a:t>Profitability – </a:t>
            </a:r>
          </a:p>
          <a:p>
            <a:pPr lvl="1"/>
            <a:r>
              <a:rPr lang="en-GB" dirty="0"/>
              <a:t>Is the business sufficiently profitable? Is it making the best use of the resources available to it? </a:t>
            </a:r>
          </a:p>
          <a:p>
            <a:r>
              <a:rPr lang="en-GB" sz="2800" dirty="0"/>
              <a:t> Stock market – </a:t>
            </a:r>
          </a:p>
          <a:p>
            <a:pPr lvl="1"/>
            <a:r>
              <a:rPr lang="en-GB" dirty="0"/>
              <a:t>How are the company’s shares performing on the stock market? Are they likely to be a good investment?</a:t>
            </a:r>
          </a:p>
        </p:txBody>
      </p:sp>
    </p:spTree>
    <p:extLst>
      <p:ext uri="{BB962C8B-B14F-4D97-AF65-F5344CB8AC3E}">
        <p14:creationId xmlns:p14="http://schemas.microsoft.com/office/powerpoint/2010/main" val="159654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Financial Strength/Solvency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229600" cy="5257800"/>
          </a:xfrm>
        </p:spPr>
        <p:txBody>
          <a:bodyPr/>
          <a:lstStyle/>
          <a:p>
            <a:r>
              <a:rPr lang="en-US" dirty="0"/>
              <a:t>Short term</a:t>
            </a:r>
          </a:p>
          <a:p>
            <a:pPr lvl="1"/>
            <a:r>
              <a:rPr lang="en-US" dirty="0"/>
              <a:t>Can short term liabilities be met as they fall due?</a:t>
            </a:r>
          </a:p>
          <a:p>
            <a:pPr lvl="1"/>
            <a:r>
              <a:rPr lang="en-US" dirty="0"/>
              <a:t>Relationship between current assets and current liabilities</a:t>
            </a:r>
          </a:p>
          <a:p>
            <a:pPr lvl="1">
              <a:buFontTx/>
              <a:buNone/>
            </a:pPr>
            <a:endParaRPr lang="en-US" dirty="0"/>
          </a:p>
          <a:p>
            <a:r>
              <a:rPr lang="en-US" dirty="0"/>
              <a:t>Long term</a:t>
            </a:r>
          </a:p>
          <a:p>
            <a:pPr lvl="1"/>
            <a:r>
              <a:rPr lang="en-US" dirty="0"/>
              <a:t>Can company service the long term loans?</a:t>
            </a:r>
          </a:p>
          <a:p>
            <a:pPr lvl="1"/>
            <a:r>
              <a:rPr lang="en-US" dirty="0"/>
              <a:t>Interest cover</a:t>
            </a:r>
          </a:p>
          <a:p>
            <a:pPr lvl="1"/>
            <a:r>
              <a:rPr lang="en-US" dirty="0"/>
              <a:t>Capital gearing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Short term solvency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ratio</a:t>
            </a:r>
          </a:p>
          <a:p>
            <a:pPr>
              <a:buFontTx/>
              <a:buNone/>
            </a:pPr>
            <a:endParaRPr lang="en-GB" sz="1600" dirty="0"/>
          </a:p>
          <a:p>
            <a:pPr lvl="1">
              <a:buFontTx/>
              <a:buNone/>
            </a:pPr>
            <a:r>
              <a:rPr lang="en-GB" u="sng" dirty="0"/>
              <a:t>Current assets</a:t>
            </a:r>
          </a:p>
          <a:p>
            <a:pPr lvl="1">
              <a:buFontTx/>
              <a:buNone/>
            </a:pPr>
            <a:r>
              <a:rPr lang="en-GB" dirty="0"/>
              <a:t>Current liabilities</a:t>
            </a:r>
          </a:p>
          <a:p>
            <a:pPr lvl="1">
              <a:buFontTx/>
              <a:buNone/>
            </a:pPr>
            <a:endParaRPr lang="en-GB" sz="1600" dirty="0"/>
          </a:p>
          <a:p>
            <a:r>
              <a:rPr lang="en-GB" dirty="0"/>
              <a:t>Quick ratio (Acid test)</a:t>
            </a:r>
          </a:p>
          <a:p>
            <a:endParaRPr lang="en-GB" sz="1600" dirty="0"/>
          </a:p>
          <a:p>
            <a:pPr lvl="1">
              <a:buFontTx/>
              <a:buNone/>
            </a:pPr>
            <a:r>
              <a:rPr lang="en-GB" u="sng" dirty="0"/>
              <a:t>Current assets – inventories</a:t>
            </a:r>
          </a:p>
          <a:p>
            <a:pPr lvl="1">
              <a:buFontTx/>
              <a:buNone/>
            </a:pPr>
            <a:r>
              <a:rPr lang="en-GB" dirty="0"/>
              <a:t> Current liabilities</a:t>
            </a:r>
          </a:p>
          <a:p>
            <a:pPr lvl="1"/>
            <a:r>
              <a:rPr lang="en-GB" i="1" dirty="0"/>
              <a:t>Note that inventories are excluded because they are less liquid than other current assets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Four Overall Profitability Ratios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profitability</a:t>
            </a:r>
          </a:p>
          <a:p>
            <a:pPr lvl="1"/>
            <a:r>
              <a:rPr lang="en-GB" sz="3200" dirty="0"/>
              <a:t>Return on shareholder’s fund</a:t>
            </a:r>
          </a:p>
          <a:p>
            <a:pPr lvl="1"/>
            <a:r>
              <a:rPr lang="en-GB" sz="3200" dirty="0"/>
              <a:t>Return on long term capital employed</a:t>
            </a:r>
          </a:p>
          <a:p>
            <a:pPr lvl="1"/>
            <a:r>
              <a:rPr lang="en-GB" sz="3200" dirty="0"/>
              <a:t>Operating profit as a percentage of sales</a:t>
            </a:r>
          </a:p>
          <a:p>
            <a:pPr lvl="1"/>
            <a:r>
              <a:rPr lang="en-GB" sz="3200" dirty="0"/>
              <a:t>Asset turnover</a:t>
            </a:r>
          </a:p>
          <a:p>
            <a:r>
              <a:rPr lang="en-GB" sz="3600" dirty="0"/>
              <a:t>Note that different profit definitions are used depending on the denominator in the formula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2528"/>
            <a:ext cx="8229600" cy="1446213"/>
          </a:xfrm>
        </p:spPr>
        <p:txBody>
          <a:bodyPr/>
          <a:lstStyle/>
          <a:p>
            <a:pPr marL="838200" indent="-838200"/>
            <a:r>
              <a:rPr lang="en-GB" dirty="0">
                <a:solidFill>
                  <a:schemeClr val="bg2"/>
                </a:solidFill>
              </a:rPr>
              <a:t>Four Overall Profitability Ratios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459788" cy="58054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sz="2800" dirty="0"/>
              <a:t>Return on Shareholders Funds</a:t>
            </a:r>
          </a:p>
          <a:p>
            <a:pPr marL="990600" lvl="1" indent="-533400">
              <a:lnSpc>
                <a:spcPct val="90000"/>
              </a:lnSpc>
            </a:pPr>
            <a:r>
              <a:rPr lang="en-GB" sz="2400" dirty="0"/>
              <a:t>Profit after tax on shareholders capital (equity + reserves)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GB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GB" sz="2800" dirty="0"/>
              <a:t>Return on Long Term Capital Employed</a:t>
            </a:r>
          </a:p>
          <a:p>
            <a:pPr marL="990600" lvl="1" indent="-533400">
              <a:lnSpc>
                <a:spcPct val="90000"/>
              </a:lnSpc>
            </a:pPr>
            <a:r>
              <a:rPr lang="en-GB" sz="2400" dirty="0"/>
              <a:t>Operating profit (EBIT) on capital and long term liabilities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GB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GB" sz="2800" dirty="0"/>
              <a:t>Operating Profit as a percentage of sales</a:t>
            </a:r>
          </a:p>
          <a:p>
            <a:pPr marL="990600" lvl="1" indent="-533400">
              <a:lnSpc>
                <a:spcPct val="90000"/>
              </a:lnSpc>
            </a:pPr>
            <a:r>
              <a:rPr lang="en-GB" sz="2400" dirty="0"/>
              <a:t>Net profit in each £ of sales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GB" sz="24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sz="2800" dirty="0"/>
              <a:t>4.	Asset Turnover</a:t>
            </a:r>
          </a:p>
          <a:p>
            <a:pPr marL="990600" lvl="1" indent="-533400">
              <a:lnSpc>
                <a:spcPct val="90000"/>
              </a:lnSpc>
            </a:pPr>
            <a:r>
              <a:rPr lang="en-GB" sz="2400" dirty="0"/>
              <a:t>Sales on capital employed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61262" cy="7683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Profitability Ratios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8229600" cy="56888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Return on ordinary shareholders’ funds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u="sng" dirty="0">
                <a:solidFill>
                  <a:schemeClr val="tx1"/>
                </a:solidFill>
              </a:rPr>
              <a:t>Net profit after taxation and preference dividend (if any)</a:t>
            </a:r>
            <a:r>
              <a:rPr lang="en-GB" sz="2000" dirty="0">
                <a:solidFill>
                  <a:schemeClr val="tx1"/>
                </a:solidFill>
              </a:rPr>
              <a:t>  x 100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1" dirty="0">
                <a:solidFill>
                  <a:schemeClr val="tx1"/>
                </a:solidFill>
              </a:rPr>
              <a:t>		</a:t>
            </a:r>
            <a:r>
              <a:rPr lang="en-GB" sz="2000" dirty="0">
                <a:solidFill>
                  <a:schemeClr val="tx1"/>
                </a:solidFill>
              </a:rPr>
              <a:t>Ordinary share capital + Reserves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dirty="0"/>
              <a:t>Return on capital employed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u="sng" dirty="0">
                <a:solidFill>
                  <a:schemeClr val="tx1"/>
                </a:solidFill>
              </a:rPr>
              <a:t>     Net profit before interest and taxation      </a:t>
            </a:r>
            <a:r>
              <a:rPr lang="en-GB" sz="2000" dirty="0">
                <a:solidFill>
                  <a:schemeClr val="tx1"/>
                </a:solidFill>
              </a:rPr>
              <a:t>  x 100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solidFill>
                  <a:schemeClr val="tx1"/>
                </a:solidFill>
              </a:rPr>
              <a:t>Share capital + Reserves + Long-term borrowings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/>
              <a:t>Operating Profit Margin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u="sng" dirty="0">
                <a:solidFill>
                  <a:schemeClr val="tx1"/>
                </a:solidFill>
              </a:rPr>
              <a:t>Net profit before interest and taxation </a:t>
            </a:r>
            <a:r>
              <a:rPr lang="en-GB" sz="2000" dirty="0">
                <a:solidFill>
                  <a:schemeClr val="tx1"/>
                </a:solidFill>
              </a:rPr>
              <a:t>  x 100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solidFill>
                  <a:schemeClr val="tx1"/>
                </a:solidFill>
              </a:rPr>
              <a:t>                 Sales revenue</a:t>
            </a:r>
          </a:p>
          <a:p>
            <a:pPr>
              <a:lnSpc>
                <a:spcPct val="90000"/>
              </a:lnSpc>
            </a:pPr>
            <a:r>
              <a:rPr lang="en-GB" dirty="0"/>
              <a:t>Asset Turnover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GB" sz="2000" u="sng" dirty="0"/>
              <a:t>Sales</a:t>
            </a:r>
          </a:p>
          <a:p>
            <a:pPr lvl="0">
              <a:lnSpc>
                <a:spcPct val="90000"/>
              </a:lnSpc>
              <a:buNone/>
            </a:pPr>
            <a:r>
              <a:rPr lang="en-GB" sz="2000" dirty="0">
                <a:solidFill>
                  <a:prstClr val="black"/>
                </a:solidFill>
              </a:rPr>
              <a:t>Share capital + Reserves + Long-term borrowings</a:t>
            </a:r>
          </a:p>
          <a:p>
            <a:pPr lvl="0">
              <a:lnSpc>
                <a:spcPct val="90000"/>
              </a:lnSpc>
              <a:buNone/>
            </a:pPr>
            <a:endParaRPr lang="en-GB" sz="2000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90000"/>
              </a:lnSpc>
              <a:buNone/>
            </a:pPr>
            <a:endParaRPr lang="en-GB" sz="2000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Custom 11">
      <a:dk1>
        <a:sysClr val="windowText" lastClr="000000"/>
      </a:dk1>
      <a:lt1>
        <a:srgbClr val="FFFFE1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898</Words>
  <Application>Microsoft Macintosh PowerPoint</Application>
  <PresentationFormat>On-screen Show (4:3)</PresentationFormat>
  <Paragraphs>189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Theme4</vt:lpstr>
      <vt:lpstr>Ratios and interpretation:  a straightforward introduction</vt:lpstr>
      <vt:lpstr>Learning objectives</vt:lpstr>
      <vt:lpstr>Presentation of ratios</vt:lpstr>
      <vt:lpstr>Three main groups</vt:lpstr>
      <vt:lpstr>Financial Strength/Solvency</vt:lpstr>
      <vt:lpstr>Short term solvency</vt:lpstr>
      <vt:lpstr>Four Overall Profitability Ratios</vt:lpstr>
      <vt:lpstr>Four Overall Profitability Ratios </vt:lpstr>
      <vt:lpstr>Profitability Ratios</vt:lpstr>
      <vt:lpstr>Profitability on sales</vt:lpstr>
      <vt:lpstr>Five utilizations of assets ratios</vt:lpstr>
      <vt:lpstr>Utilization of Assets</vt:lpstr>
      <vt:lpstr>Stock market ratios</vt:lpstr>
      <vt:lpstr>Stock Market Ratios</vt:lpstr>
      <vt:lpstr>Stock market ratios</vt:lpstr>
      <vt:lpstr>Working capital management</vt:lpstr>
      <vt:lpstr>Working capital management</vt:lpstr>
      <vt:lpstr>Financial structure/Gearing </vt:lpstr>
      <vt:lpstr>Gearing Ratios</vt:lpstr>
      <vt:lpstr>Comparisons</vt:lpstr>
      <vt:lpstr>Limitations</vt:lpstr>
      <vt:lpstr>Limitations</vt:lpstr>
      <vt:lpstr>Summary</vt:lpstr>
    </vt:vector>
  </TitlesOfParts>
  <Company>McGraw-Hill Education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Leiah Batchelor</dc:creator>
  <cp:lastModifiedBy>AmbikaiPalan Selladuray</cp:lastModifiedBy>
  <cp:revision>42</cp:revision>
  <dcterms:created xsi:type="dcterms:W3CDTF">2010-01-18T15:55:34Z</dcterms:created>
  <dcterms:modified xsi:type="dcterms:W3CDTF">2022-05-26T08:06:58Z</dcterms:modified>
</cp:coreProperties>
</file>