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68" r:id="rId3"/>
    <p:sldId id="279" r:id="rId4"/>
    <p:sldId id="288" r:id="rId5"/>
    <p:sldId id="269" r:id="rId6"/>
    <p:sldId id="270" r:id="rId7"/>
    <p:sldId id="280" r:id="rId8"/>
    <p:sldId id="271" r:id="rId9"/>
    <p:sldId id="289" r:id="rId10"/>
    <p:sldId id="290" r:id="rId11"/>
    <p:sldId id="257" r:id="rId12"/>
    <p:sldId id="259" r:id="rId13"/>
    <p:sldId id="260" r:id="rId14"/>
    <p:sldId id="262" r:id="rId15"/>
    <p:sldId id="265" r:id="rId16"/>
    <p:sldId id="266" r:id="rId17"/>
    <p:sldId id="274" r:id="rId18"/>
    <p:sldId id="275" r:id="rId19"/>
    <p:sldId id="276" r:id="rId20"/>
    <p:sldId id="277" r:id="rId21"/>
    <p:sldId id="278" r:id="rId22"/>
    <p:sldId id="282" r:id="rId23"/>
    <p:sldId id="283" r:id="rId24"/>
    <p:sldId id="284" r:id="rId25"/>
    <p:sldId id="285" r:id="rId26"/>
    <p:sldId id="286" r:id="rId27"/>
    <p:sldId id="287"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F22D8B-E75C-4BC3-BC3B-436685BE20AE}" type="datetimeFigureOut">
              <a:rPr lang="en-GB" smtClean="0"/>
              <a:pPr/>
              <a:t>06/07/2022</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30CF67-A0B5-4577-A549-4A1C5E8DCC84}"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Public Bills are often proceeded by Government Papers. A</a:t>
            </a:r>
            <a:r>
              <a:rPr lang="en-GB" b="1" dirty="0"/>
              <a:t> Green Paper</a:t>
            </a:r>
            <a:r>
              <a:rPr lang="en-GB" dirty="0"/>
              <a:t>, a consultative document, setting out the Government's intention to reform an area of law or introduce a new law. It will often give various options for implementing the policy. The </a:t>
            </a:r>
            <a:r>
              <a:rPr lang="en-GB" b="1" dirty="0"/>
              <a:t>Green Paper</a:t>
            </a:r>
            <a:r>
              <a:rPr lang="en-GB" dirty="0"/>
              <a:t> will invite responses from interested parties and set a deadline for receiving responses. Once the responses have been received the Government may then issue a </a:t>
            </a:r>
            <a:r>
              <a:rPr lang="en-GB" b="1" dirty="0"/>
              <a:t>White Paper</a:t>
            </a:r>
            <a:r>
              <a:rPr lang="en-GB" dirty="0"/>
              <a:t> setting a firm proposal of policy. This will often contain a draft Bill which will become a statute.</a:t>
            </a:r>
          </a:p>
        </p:txBody>
      </p:sp>
      <p:sp>
        <p:nvSpPr>
          <p:cNvPr id="4" name="Slide Number Placeholder 3"/>
          <p:cNvSpPr>
            <a:spLocks noGrp="1"/>
          </p:cNvSpPr>
          <p:nvPr>
            <p:ph type="sldNum" sz="quarter" idx="10"/>
          </p:nvPr>
        </p:nvSpPr>
        <p:spPr/>
        <p:txBody>
          <a:bodyPr/>
          <a:lstStyle/>
          <a:p>
            <a:fld id="{BA30CF67-A0B5-4577-A549-4A1C5E8DCC84}" type="slidenum">
              <a:rPr lang="en-GB" smtClean="0"/>
              <a:pPr/>
              <a:t>12</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6E691F41-3C13-4E4D-9D69-7179DB69D62F}" type="datetimeFigureOut">
              <a:rPr lang="en-GB" smtClean="0"/>
              <a:pPr/>
              <a:t>06/07/2022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E972C5-4308-44F6-B599-DBFBC7547916}"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E691F41-3C13-4E4D-9D69-7179DB69D62F}" type="datetimeFigureOut">
              <a:rPr lang="en-GB" smtClean="0"/>
              <a:pPr/>
              <a:t>06/07/2022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E972C5-4308-44F6-B599-DBFBC7547916}"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E691F41-3C13-4E4D-9D69-7179DB69D62F}" type="datetimeFigureOut">
              <a:rPr lang="en-GB" smtClean="0"/>
              <a:pPr/>
              <a:t>06/07/2022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E972C5-4308-44F6-B599-DBFBC7547916}"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E691F41-3C13-4E4D-9D69-7179DB69D62F}" type="datetimeFigureOut">
              <a:rPr lang="en-GB" smtClean="0"/>
              <a:pPr/>
              <a:t>06/07/2022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E972C5-4308-44F6-B599-DBFBC7547916}"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691F41-3C13-4E4D-9D69-7179DB69D62F}" type="datetimeFigureOut">
              <a:rPr lang="en-GB" smtClean="0"/>
              <a:pPr/>
              <a:t>06/07/2022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E972C5-4308-44F6-B599-DBFBC7547916}"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6E691F41-3C13-4E4D-9D69-7179DB69D62F}" type="datetimeFigureOut">
              <a:rPr lang="en-GB" smtClean="0"/>
              <a:pPr/>
              <a:t>06/07/2022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EE972C5-4308-44F6-B599-DBFBC7547916}"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6E691F41-3C13-4E4D-9D69-7179DB69D62F}" type="datetimeFigureOut">
              <a:rPr lang="en-GB" smtClean="0"/>
              <a:pPr/>
              <a:t>06/07/2022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EE972C5-4308-44F6-B599-DBFBC7547916}"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6E691F41-3C13-4E4D-9D69-7179DB69D62F}" type="datetimeFigureOut">
              <a:rPr lang="en-GB" smtClean="0"/>
              <a:pPr/>
              <a:t>06/07/2022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EE972C5-4308-44F6-B599-DBFBC7547916}"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691F41-3C13-4E4D-9D69-7179DB69D62F}" type="datetimeFigureOut">
              <a:rPr lang="en-GB" smtClean="0"/>
              <a:pPr/>
              <a:t>06/07/2022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EE972C5-4308-44F6-B599-DBFBC7547916}"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691F41-3C13-4E4D-9D69-7179DB69D62F}" type="datetimeFigureOut">
              <a:rPr lang="en-GB" smtClean="0"/>
              <a:pPr/>
              <a:t>06/07/2022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EE972C5-4308-44F6-B599-DBFBC7547916}"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691F41-3C13-4E4D-9D69-7179DB69D62F}" type="datetimeFigureOut">
              <a:rPr lang="en-GB" smtClean="0"/>
              <a:pPr/>
              <a:t>06/07/2022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EE972C5-4308-44F6-B599-DBFBC7547916}"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691F41-3C13-4E4D-9D69-7179DB69D62F}" type="datetimeFigureOut">
              <a:rPr lang="en-GB" smtClean="0"/>
              <a:pPr/>
              <a:t>06/07/2022</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E972C5-4308-44F6-B599-DBFBC7547916}"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sz="4800" b="1" dirty="0"/>
              <a:t>Introductory Lecture</a:t>
            </a:r>
          </a:p>
        </p:txBody>
      </p:sp>
      <p:sp>
        <p:nvSpPr>
          <p:cNvPr id="5" name="Content Placeholder 4"/>
          <p:cNvSpPr>
            <a:spLocks noGrp="1"/>
          </p:cNvSpPr>
          <p:nvPr>
            <p:ph idx="1"/>
          </p:nvPr>
        </p:nvSpPr>
        <p:spPr/>
        <p:txBody>
          <a:bodyPr>
            <a:normAutofit/>
          </a:bodyPr>
          <a:lstStyle/>
          <a:p>
            <a:pPr>
              <a:buNone/>
            </a:pPr>
            <a:r>
              <a:rPr lang="en-GB" sz="4000" b="1" dirty="0"/>
              <a:t>The English Legal System</a:t>
            </a:r>
          </a:p>
          <a:p>
            <a:pPr>
              <a:buNone/>
            </a:pPr>
            <a:r>
              <a:rPr lang="en-GB" sz="4000" b="1" dirty="0"/>
              <a:t>Roshan de Silva-Wijeyeratne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18C9C-D179-4819-9EF8-FC1516E21116}"/>
              </a:ext>
            </a:extLst>
          </p:cNvPr>
          <p:cNvSpPr>
            <a:spLocks noGrp="1"/>
          </p:cNvSpPr>
          <p:nvPr>
            <p:ph type="title"/>
          </p:nvPr>
        </p:nvSpPr>
        <p:spPr/>
        <p:txBody>
          <a:bodyPr/>
          <a:lstStyle/>
          <a:p>
            <a:r>
              <a:rPr lang="en-GB" dirty="0"/>
              <a:t>Penalties in Criminal and Civil Law</a:t>
            </a:r>
          </a:p>
        </p:txBody>
      </p:sp>
      <p:sp>
        <p:nvSpPr>
          <p:cNvPr id="3" name="Content Placeholder 2">
            <a:extLst>
              <a:ext uri="{FF2B5EF4-FFF2-40B4-BE49-F238E27FC236}">
                <a16:creationId xmlns:a16="http://schemas.microsoft.com/office/drawing/2014/main" id="{53B9918C-FC4C-407F-922C-0B92216CEC2F}"/>
              </a:ext>
            </a:extLst>
          </p:cNvPr>
          <p:cNvSpPr>
            <a:spLocks noGrp="1"/>
          </p:cNvSpPr>
          <p:nvPr>
            <p:ph idx="1"/>
          </p:nvPr>
        </p:nvSpPr>
        <p:spPr/>
        <p:txBody>
          <a:bodyPr>
            <a:normAutofit lnSpcReduction="10000"/>
          </a:bodyPr>
          <a:lstStyle/>
          <a:p>
            <a:r>
              <a:rPr lang="en-GB" dirty="0"/>
              <a:t>Criminal Law Penalties – fines and custodial/prison </a:t>
            </a:r>
          </a:p>
          <a:p>
            <a:r>
              <a:rPr lang="en-GB" dirty="0"/>
              <a:t>Civil Law Penalties – damages usually, but also sometimes </a:t>
            </a:r>
            <a:r>
              <a:rPr lang="en-GB" b="1" dirty="0"/>
              <a:t>equitable relief</a:t>
            </a:r>
            <a:r>
              <a:rPr lang="en-GB" dirty="0"/>
              <a:t> (such as an injunction from the High Court but also particular remedies available in the law of contracts such as </a:t>
            </a:r>
            <a:r>
              <a:rPr lang="en-GB" b="1" dirty="0"/>
              <a:t>specific performance </a:t>
            </a:r>
            <a:r>
              <a:rPr lang="en-GB" dirty="0"/>
              <a:t>which compels the parties on order of the court to fulfil their obligations to each other). </a:t>
            </a:r>
            <a:endParaRPr lang="en-GB" b="1" dirty="0"/>
          </a:p>
        </p:txBody>
      </p:sp>
    </p:spTree>
    <p:extLst>
      <p:ext uri="{BB962C8B-B14F-4D97-AF65-F5344CB8AC3E}">
        <p14:creationId xmlns:p14="http://schemas.microsoft.com/office/powerpoint/2010/main" val="849045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Sources of Law</a:t>
            </a:r>
            <a:br>
              <a:rPr lang="en-GB" b="1" dirty="0"/>
            </a:br>
            <a:endParaRPr lang="en-GB" b="1" dirty="0"/>
          </a:p>
        </p:txBody>
      </p:sp>
      <p:sp>
        <p:nvSpPr>
          <p:cNvPr id="3" name="Content Placeholder 2"/>
          <p:cNvSpPr>
            <a:spLocks noGrp="1"/>
          </p:cNvSpPr>
          <p:nvPr>
            <p:ph idx="1"/>
          </p:nvPr>
        </p:nvSpPr>
        <p:spPr>
          <a:xfrm>
            <a:off x="457200" y="1417638"/>
            <a:ext cx="8229600" cy="4708525"/>
          </a:xfrm>
        </p:spPr>
        <p:txBody>
          <a:bodyPr>
            <a:normAutofit lnSpcReduction="10000"/>
          </a:bodyPr>
          <a:lstStyle/>
          <a:p>
            <a:r>
              <a:rPr lang="en-GB" sz="2400" dirty="0"/>
              <a:t>Parliament - Parliament consists of two Chambers: the House of Commons and the House of Lords. These Chambers, together with the Monarch, are responsible for making:</a:t>
            </a:r>
          </a:p>
          <a:p>
            <a:pPr lvl="1"/>
            <a:r>
              <a:rPr lang="en-GB" sz="2400" b="1" dirty="0"/>
              <a:t>Statutes (Acts of Parliament) – they start as Bills </a:t>
            </a:r>
          </a:p>
          <a:p>
            <a:pPr lvl="1"/>
            <a:r>
              <a:rPr lang="en-GB" sz="2400" b="1" dirty="0"/>
              <a:t>Delegated Legislation </a:t>
            </a:r>
            <a:r>
              <a:rPr lang="en-GB" sz="2400" dirty="0"/>
              <a:t>– (permits local authorities to pass local laws/by laws to manage particular issues).</a:t>
            </a:r>
          </a:p>
          <a:p>
            <a:r>
              <a:rPr lang="en-GB" sz="2400" dirty="0"/>
              <a:t>Courts – common law judgements – judge made law in the form of following judicial Precedent</a:t>
            </a:r>
          </a:p>
          <a:p>
            <a:r>
              <a:rPr lang="en-GB" sz="2400" dirty="0"/>
              <a:t>European Union Law (not any longer but EU principles embedded into UK law will remains part of UK/English law/English legal system). </a:t>
            </a:r>
            <a:r>
              <a:rPr lang="en-GB" sz="2400" b="1" dirty="0"/>
              <a:t>EU law now incorporated into English law by virtue of Acts of Parliament.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Autofit/>
          </a:bodyPr>
          <a:lstStyle/>
          <a:p>
            <a:r>
              <a:rPr lang="en-GB" sz="3200" b="1" dirty="0"/>
              <a:t>The Statutory Process – process by which Parliament makes law </a:t>
            </a:r>
          </a:p>
        </p:txBody>
      </p:sp>
      <p:sp>
        <p:nvSpPr>
          <p:cNvPr id="3" name="Content Placeholder 2"/>
          <p:cNvSpPr>
            <a:spLocks noGrp="1"/>
          </p:cNvSpPr>
          <p:nvPr>
            <p:ph idx="1"/>
          </p:nvPr>
        </p:nvSpPr>
        <p:spPr>
          <a:xfrm>
            <a:off x="457200" y="1340768"/>
            <a:ext cx="8229600" cy="5112568"/>
          </a:xfrm>
        </p:spPr>
        <p:txBody>
          <a:bodyPr>
            <a:normAutofit fontScale="77500" lnSpcReduction="20000"/>
          </a:bodyPr>
          <a:lstStyle/>
          <a:p>
            <a:pPr>
              <a:buNone/>
            </a:pPr>
            <a:r>
              <a:rPr lang="en-GB" dirty="0"/>
              <a:t>A</a:t>
            </a:r>
            <a:r>
              <a:rPr lang="en-GB" sz="3400" dirty="0"/>
              <a:t> Statute will begin as a Bill. There are three types of Bill:</a:t>
            </a:r>
          </a:p>
          <a:p>
            <a:r>
              <a:rPr lang="en-GB" sz="3400" b="1" dirty="0"/>
              <a:t>Public Bills</a:t>
            </a:r>
            <a:r>
              <a:rPr lang="en-GB" sz="3400" dirty="0"/>
              <a:t>:  Introduced by the Government on matters of public policy which affect the country as a whole. </a:t>
            </a:r>
          </a:p>
          <a:p>
            <a:r>
              <a:rPr lang="en-GB" sz="3400" b="1" dirty="0"/>
              <a:t>Private Bills</a:t>
            </a:r>
            <a:r>
              <a:rPr lang="en-GB" sz="3400" dirty="0"/>
              <a:t>: Introduced by Local Authorities or large public limited companies. These do not affect the general public as a whole. </a:t>
            </a:r>
          </a:p>
          <a:p>
            <a:r>
              <a:rPr lang="en-GB" sz="3400" b="1" dirty="0"/>
              <a:t>Private Members Bill</a:t>
            </a:r>
            <a:r>
              <a:rPr lang="en-GB" sz="3400" dirty="0"/>
              <a:t> : These are introduced by individual backbenchers (</a:t>
            </a:r>
            <a:r>
              <a:rPr lang="en-GB" sz="3400" dirty="0" err="1"/>
              <a:t>ie</a:t>
            </a:r>
            <a:r>
              <a:rPr lang="en-GB" sz="3400" dirty="0"/>
              <a:t> MPs who are not Government Ministers, or Lords). Notable examples include the </a:t>
            </a:r>
            <a:r>
              <a:rPr lang="en-GB" sz="3400" b="1" dirty="0"/>
              <a:t>Abortion Act of 1967</a:t>
            </a:r>
            <a:r>
              <a:rPr lang="en-GB" sz="3400" dirty="0"/>
              <a:t> and the infamous </a:t>
            </a:r>
            <a:r>
              <a:rPr lang="en-GB" sz="3400" b="1" dirty="0"/>
              <a:t>Dangerous Dogs Act 1990</a:t>
            </a:r>
            <a:r>
              <a:rPr lang="en-GB" sz="3400" dirty="0"/>
              <a:t>.</a:t>
            </a:r>
          </a:p>
          <a:p>
            <a:pPr>
              <a:buNone/>
            </a:pPr>
            <a:r>
              <a:rPr lang="en-GB" sz="3400" dirty="0"/>
              <a:t> </a:t>
            </a:r>
          </a:p>
          <a:p>
            <a:endParaRPr lang="en-GB" dirty="0"/>
          </a:p>
          <a:p>
            <a:endParaRPr lang="en-GB"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6712"/>
            <a:ext cx="8229600" cy="580926"/>
          </a:xfrm>
        </p:spPr>
        <p:txBody>
          <a:bodyPr>
            <a:normAutofit fontScale="90000"/>
          </a:bodyPr>
          <a:lstStyle/>
          <a:p>
            <a:r>
              <a:rPr lang="en-GB" sz="2700" b="1" dirty="0"/>
              <a:t>The Different Rules of Statutory Interpretation</a:t>
            </a:r>
            <a:r>
              <a:rPr lang="en-GB" sz="2700" dirty="0"/>
              <a:t> </a:t>
            </a:r>
            <a:br>
              <a:rPr lang="en-GB" sz="4000" dirty="0"/>
            </a:br>
            <a:r>
              <a:rPr lang="en-GB" sz="4000" dirty="0"/>
              <a:t> </a:t>
            </a:r>
            <a:br>
              <a:rPr lang="en-GB" dirty="0"/>
            </a:br>
            <a:endParaRPr lang="en-GB" dirty="0"/>
          </a:p>
        </p:txBody>
      </p:sp>
      <p:sp>
        <p:nvSpPr>
          <p:cNvPr id="3" name="Content Placeholder 2"/>
          <p:cNvSpPr>
            <a:spLocks noGrp="1"/>
          </p:cNvSpPr>
          <p:nvPr>
            <p:ph idx="1"/>
          </p:nvPr>
        </p:nvSpPr>
        <p:spPr>
          <a:xfrm>
            <a:off x="323528" y="836712"/>
            <a:ext cx="8363272" cy="5289451"/>
          </a:xfrm>
        </p:spPr>
        <p:txBody>
          <a:bodyPr>
            <a:normAutofit fontScale="25000" lnSpcReduction="20000"/>
          </a:bodyPr>
          <a:lstStyle/>
          <a:p>
            <a:r>
              <a:rPr lang="en-GB" sz="8800" b="1" dirty="0"/>
              <a:t>The Literal rule - </a:t>
            </a:r>
            <a:r>
              <a:rPr lang="en-GB" sz="8800" dirty="0"/>
              <a:t>the words of the statute are given their natural or ordinary meaning and applied without the judge seeking to put a gloss on the words or seek to make sense of the statute. </a:t>
            </a:r>
            <a:r>
              <a:rPr lang="en-GB" sz="8800" i="1" dirty="0"/>
              <a:t>R v Harris</a:t>
            </a:r>
            <a:r>
              <a:rPr lang="en-GB" sz="8800" dirty="0"/>
              <a:t> (1836) 7 C &amp; P 446  </a:t>
            </a:r>
          </a:p>
          <a:p>
            <a:pPr marL="0" indent="0">
              <a:buNone/>
            </a:pPr>
            <a:endParaRPr lang="en-GB" sz="8800" b="1" dirty="0"/>
          </a:p>
          <a:p>
            <a:r>
              <a:rPr lang="en-GB" sz="8800" b="1" dirty="0"/>
              <a:t>The Golden Rule - </a:t>
            </a:r>
            <a:r>
              <a:rPr lang="en-GB" sz="8800" dirty="0"/>
              <a:t>The golden rule of statutory interpretation may be applied where an application of the literal rule would lead to an absurdity. The courts may then apply a secondary meaning. (</a:t>
            </a:r>
            <a:r>
              <a:rPr lang="en-GB" sz="8800" i="1" dirty="0"/>
              <a:t>River Wear Commissioners v Adamson)</a:t>
            </a:r>
            <a:r>
              <a:rPr lang="en-GB" sz="8800" dirty="0"/>
              <a:t> (1876-77) L.R. 2 App Cas 743.  </a:t>
            </a:r>
          </a:p>
          <a:p>
            <a:pPr marL="0" indent="0">
              <a:buNone/>
            </a:pPr>
            <a:endParaRPr lang="en-GB" sz="8800" b="1" dirty="0"/>
          </a:p>
          <a:p>
            <a:r>
              <a:rPr lang="en-GB" sz="8800" b="1" dirty="0"/>
              <a:t>The Mischief Rule - </a:t>
            </a:r>
            <a:r>
              <a:rPr lang="en-GB" sz="8800" dirty="0"/>
              <a:t>The mischief rule of statutory interpretation is the oldest of the rules. The mischief rule was established in </a:t>
            </a:r>
            <a:r>
              <a:rPr lang="en-GB" sz="8800" i="1" dirty="0"/>
              <a:t>Heydon's Case</a:t>
            </a:r>
            <a:r>
              <a:rPr lang="en-GB" sz="8800" dirty="0"/>
              <a:t> [1584] EWHC </a:t>
            </a:r>
            <a:r>
              <a:rPr lang="en-GB" sz="8800" dirty="0" err="1"/>
              <a:t>Exch</a:t>
            </a:r>
            <a:r>
              <a:rPr lang="en-GB" sz="8800" dirty="0"/>
              <a:t> J36.  </a:t>
            </a:r>
          </a:p>
          <a:p>
            <a:endParaRPr lang="en-GB" sz="8800" b="1" dirty="0"/>
          </a:p>
          <a:p>
            <a:r>
              <a:rPr lang="en-GB" sz="8800" b="1" dirty="0"/>
              <a:t>Purposive approach - </a:t>
            </a:r>
            <a:r>
              <a:rPr lang="en-GB" sz="8800" dirty="0"/>
              <a:t>which derives from the European Court of Justice and must be used by domestic judges when applying a piece of EU law.</a:t>
            </a:r>
            <a:endParaRPr lang="en-GB" sz="8800" b="1" dirty="0"/>
          </a:p>
          <a:p>
            <a:endParaRPr lang="en-GB" sz="8800" dirty="0"/>
          </a:p>
          <a:p>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dirty="0"/>
            </a:br>
            <a:br>
              <a:rPr lang="en-GB" b="1" dirty="0"/>
            </a:br>
            <a:r>
              <a:rPr lang="en-GB" b="1" dirty="0"/>
              <a:t>Delegated legislation</a:t>
            </a:r>
            <a:br>
              <a:rPr lang="en-GB" b="1" dirty="0"/>
            </a:br>
            <a:br>
              <a:rPr lang="en-GB" dirty="0"/>
            </a:br>
            <a:endParaRPr lang="en-GB" dirty="0"/>
          </a:p>
        </p:txBody>
      </p:sp>
      <p:sp>
        <p:nvSpPr>
          <p:cNvPr id="3" name="Content Placeholder 2"/>
          <p:cNvSpPr>
            <a:spLocks noGrp="1"/>
          </p:cNvSpPr>
          <p:nvPr>
            <p:ph idx="1"/>
          </p:nvPr>
        </p:nvSpPr>
        <p:spPr/>
        <p:txBody>
          <a:bodyPr>
            <a:normAutofit fontScale="77500" lnSpcReduction="20000"/>
          </a:bodyPr>
          <a:lstStyle/>
          <a:p>
            <a:r>
              <a:rPr lang="en-GB" dirty="0"/>
              <a:t>Parliament passes enabling legislation that gives authority to other bodies to create laws – local government</a:t>
            </a:r>
          </a:p>
          <a:p>
            <a:r>
              <a:rPr lang="en-GB" dirty="0"/>
              <a:t>Actions taken under delegated legislation – by ministers or local govt are subject to Judicial Review just as decisions made by all public bodies acting under said delegated legislation are also are subject to judicial review of administrative decisions. </a:t>
            </a:r>
          </a:p>
          <a:p>
            <a:r>
              <a:rPr lang="en-GB" dirty="0"/>
              <a:t>It allows the Government to make changes to a law without needing to push through a completely new Act of Parliament – it saves time! </a:t>
            </a:r>
            <a:br>
              <a:rPr lang="en-GB" dirty="0"/>
            </a:br>
            <a:r>
              <a:rPr lang="en-GB" i="1" dirty="0"/>
              <a:t>Associated Provincial Picture Houses Ltd v </a:t>
            </a:r>
            <a:r>
              <a:rPr lang="en-GB" i="1" dirty="0" err="1"/>
              <a:t>Wednesbury</a:t>
            </a:r>
            <a:r>
              <a:rPr lang="en-GB" i="1" dirty="0"/>
              <a:t> Corp</a:t>
            </a:r>
            <a:r>
              <a:rPr lang="en-GB" dirty="0"/>
              <a:t> [1947] 2 All ER 680  </a:t>
            </a:r>
          </a:p>
          <a:p>
            <a:endParaRPr lang="en-GB"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200" b="1" dirty="0"/>
              <a:t>Judicial precedent (Common Law Judge Made Law)</a:t>
            </a:r>
            <a:endParaRPr lang="en-GB" sz="3200" dirty="0"/>
          </a:p>
        </p:txBody>
      </p:sp>
      <p:sp>
        <p:nvSpPr>
          <p:cNvPr id="3" name="Content Placeholder 2"/>
          <p:cNvSpPr>
            <a:spLocks noGrp="1"/>
          </p:cNvSpPr>
          <p:nvPr>
            <p:ph idx="1"/>
          </p:nvPr>
        </p:nvSpPr>
        <p:spPr/>
        <p:txBody>
          <a:bodyPr>
            <a:normAutofit fontScale="92500" lnSpcReduction="10000"/>
          </a:bodyPr>
          <a:lstStyle/>
          <a:p>
            <a:r>
              <a:rPr lang="en-GB" dirty="0"/>
              <a:t>Based on </a:t>
            </a:r>
            <a:r>
              <a:rPr lang="en-GB" i="1" dirty="0"/>
              <a:t>stare </a:t>
            </a:r>
            <a:r>
              <a:rPr lang="en-GB" i="1" dirty="0" err="1"/>
              <a:t>decisis</a:t>
            </a:r>
            <a:r>
              <a:rPr lang="en-GB" dirty="0"/>
              <a:t>.  (the standing by and following of previous decisions made by superior courts – Court of Appeal and the Supreme Court). </a:t>
            </a:r>
          </a:p>
          <a:p>
            <a:r>
              <a:rPr lang="en-GB" dirty="0"/>
              <a:t>In order for the doctrine of judicial precedent to work, it is necessary to be able to determine what a point of law is in a case - </a:t>
            </a:r>
            <a:r>
              <a:rPr lang="en-GB" b="1" dirty="0"/>
              <a:t>ratio</a:t>
            </a:r>
          </a:p>
          <a:p>
            <a:r>
              <a:rPr lang="en-GB" dirty="0"/>
              <a:t>The reasons which are necessary for them to reach their decision amount to the </a:t>
            </a:r>
            <a:r>
              <a:rPr lang="en-GB" i="1" dirty="0"/>
              <a:t>ratio decidendi</a:t>
            </a:r>
            <a:r>
              <a:rPr lang="en-GB" dirty="0"/>
              <a:t> of the case – </a:t>
            </a:r>
            <a:r>
              <a:rPr lang="en-GB" b="1" dirty="0"/>
              <a:t>the key principle or point of law in the case</a:t>
            </a:r>
            <a:r>
              <a:rPr lang="en-GB" dirty="0"/>
              <a:t>.</a:t>
            </a:r>
          </a:p>
          <a:p>
            <a:endParaRPr lang="en-GB"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80728"/>
          </a:xfrm>
        </p:spPr>
        <p:txBody>
          <a:bodyPr/>
          <a:lstStyle/>
          <a:p>
            <a:r>
              <a:rPr lang="en-GB" b="1" dirty="0"/>
              <a:t>European Union Law</a:t>
            </a:r>
          </a:p>
        </p:txBody>
      </p:sp>
      <p:sp>
        <p:nvSpPr>
          <p:cNvPr id="3" name="Content Placeholder 2"/>
          <p:cNvSpPr>
            <a:spLocks noGrp="1"/>
          </p:cNvSpPr>
          <p:nvPr>
            <p:ph idx="1"/>
          </p:nvPr>
        </p:nvSpPr>
        <p:spPr>
          <a:xfrm>
            <a:off x="457200" y="908720"/>
            <a:ext cx="8229600" cy="5544616"/>
          </a:xfrm>
        </p:spPr>
        <p:txBody>
          <a:bodyPr>
            <a:normAutofit/>
          </a:bodyPr>
          <a:lstStyle/>
          <a:p>
            <a:pPr>
              <a:buNone/>
            </a:pPr>
            <a:r>
              <a:rPr lang="en-GB" dirty="0"/>
              <a:t> </a:t>
            </a:r>
            <a:r>
              <a:rPr lang="en-GB" sz="5100" dirty="0"/>
              <a:t> Laws (regulations, directives and decisions) made by the European  Commission. </a:t>
            </a:r>
          </a:p>
          <a:p>
            <a:r>
              <a:rPr lang="en-GB" sz="5100" dirty="0"/>
              <a:t>The EU also issues non-binding instruments.</a:t>
            </a:r>
          </a:p>
          <a:p>
            <a:pPr>
              <a:buNone/>
            </a:pPr>
            <a:br>
              <a:rPr lang="en-GB" dirty="0"/>
            </a:br>
            <a:endParaRPr lang="en-GB"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Resolving Legal Disputes</a:t>
            </a:r>
          </a:p>
        </p:txBody>
      </p:sp>
      <p:sp>
        <p:nvSpPr>
          <p:cNvPr id="3" name="Content Placeholder 2"/>
          <p:cNvSpPr>
            <a:spLocks noGrp="1"/>
          </p:cNvSpPr>
          <p:nvPr>
            <p:ph idx="1"/>
          </p:nvPr>
        </p:nvSpPr>
        <p:spPr/>
        <p:txBody>
          <a:bodyPr>
            <a:normAutofit fontScale="77500" lnSpcReduction="20000"/>
          </a:bodyPr>
          <a:lstStyle/>
          <a:p>
            <a:r>
              <a:rPr lang="en-GB" b="1" dirty="0"/>
              <a:t>The Court </a:t>
            </a:r>
          </a:p>
          <a:p>
            <a:pPr lvl="1"/>
            <a:r>
              <a:rPr lang="en-GB" dirty="0"/>
              <a:t>The Magistrates Court:  95% of all criminal cases</a:t>
            </a:r>
          </a:p>
          <a:p>
            <a:pPr lvl="1"/>
            <a:r>
              <a:rPr lang="en-GB" dirty="0"/>
              <a:t>The Crown Court – Criminal jurisdiction</a:t>
            </a:r>
          </a:p>
          <a:p>
            <a:pPr lvl="1"/>
            <a:r>
              <a:rPr lang="en-GB" dirty="0"/>
              <a:t>The County Court – civil matters (</a:t>
            </a:r>
            <a:r>
              <a:rPr lang="en-GB" dirty="0" err="1"/>
              <a:t>e.g</a:t>
            </a:r>
            <a:r>
              <a:rPr lang="en-GB" dirty="0"/>
              <a:t> a claim for </a:t>
            </a:r>
            <a:r>
              <a:rPr lang="en-GB" dirty="0" err="1"/>
              <a:t>damges</a:t>
            </a:r>
            <a:r>
              <a:rPr lang="en-GB" dirty="0"/>
              <a:t>)</a:t>
            </a:r>
          </a:p>
          <a:p>
            <a:pPr lvl="1"/>
            <a:r>
              <a:rPr lang="en-GB" dirty="0"/>
              <a:t>The High Court – civil matters (Family Law, Commercial matters and Chancery Division – matters to do with Equity/equitable principles)</a:t>
            </a:r>
          </a:p>
          <a:p>
            <a:pPr lvl="1"/>
            <a:r>
              <a:rPr lang="en-GB" dirty="0"/>
              <a:t>The Appellate Courts:-</a:t>
            </a:r>
          </a:p>
          <a:p>
            <a:pPr lvl="1"/>
            <a:r>
              <a:rPr lang="en-GB" dirty="0"/>
              <a:t>The Court of Appeal – civil and criminal divisions of the CA</a:t>
            </a:r>
          </a:p>
          <a:p>
            <a:pPr lvl="1"/>
            <a:r>
              <a:rPr lang="en-GB" dirty="0"/>
              <a:t>The Supreme Court (used to be Judicial Committee of the House of Lords)</a:t>
            </a:r>
          </a:p>
          <a:p>
            <a:r>
              <a:rPr lang="en-GB" b="1" dirty="0"/>
              <a:t>Tribunal System</a:t>
            </a:r>
          </a:p>
          <a:p>
            <a:pPr lvl="1"/>
            <a:r>
              <a:rPr lang="en-GB" dirty="0"/>
              <a:t>Over  60 different tribunals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Tribunals</a:t>
            </a:r>
          </a:p>
        </p:txBody>
      </p:sp>
      <p:sp>
        <p:nvSpPr>
          <p:cNvPr id="3" name="Content Placeholder 2"/>
          <p:cNvSpPr>
            <a:spLocks noGrp="1"/>
          </p:cNvSpPr>
          <p:nvPr>
            <p:ph idx="1"/>
          </p:nvPr>
        </p:nvSpPr>
        <p:spPr/>
        <p:txBody>
          <a:bodyPr>
            <a:normAutofit fontScale="85000" lnSpcReduction="20000"/>
          </a:bodyPr>
          <a:lstStyle/>
          <a:p>
            <a:pPr>
              <a:buNone/>
            </a:pPr>
            <a:r>
              <a:rPr lang="en-GB" dirty="0"/>
              <a:t>Characteristics:</a:t>
            </a:r>
          </a:p>
          <a:p>
            <a:r>
              <a:rPr lang="en-GB" dirty="0"/>
              <a:t>Statutory (established by an Act of Parliament) duties and powers</a:t>
            </a:r>
          </a:p>
          <a:p>
            <a:r>
              <a:rPr lang="en-GB" dirty="0"/>
              <a:t>A very narrow jurisdiction – employment or immigration or social security</a:t>
            </a:r>
          </a:p>
          <a:p>
            <a:r>
              <a:rPr lang="en-GB" dirty="0"/>
              <a:t>Chaired by a lawyer, with specialist lay panel members</a:t>
            </a:r>
          </a:p>
          <a:p>
            <a:r>
              <a:rPr lang="en-GB" dirty="0"/>
              <a:t>Open to the public</a:t>
            </a:r>
          </a:p>
          <a:p>
            <a:r>
              <a:rPr lang="en-GB" dirty="0"/>
              <a:t>Appeal procedures which may include a superior tribunal, the court hierarchy or a senior official or government minister</a:t>
            </a:r>
          </a:p>
          <a:p>
            <a:r>
              <a:rPr lang="en-GB" dirty="0"/>
              <a:t>Sit at a number of locations</a:t>
            </a:r>
          </a:p>
          <a:p>
            <a:pPr>
              <a:buNone/>
            </a:pPr>
            <a:endParaRPr lang="en-GB"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Benefits of Tribunals</a:t>
            </a:r>
          </a:p>
        </p:txBody>
      </p:sp>
      <p:sp>
        <p:nvSpPr>
          <p:cNvPr id="3" name="Content Placeholder 2"/>
          <p:cNvSpPr>
            <a:spLocks noGrp="1"/>
          </p:cNvSpPr>
          <p:nvPr>
            <p:ph idx="1"/>
          </p:nvPr>
        </p:nvSpPr>
        <p:spPr/>
        <p:txBody>
          <a:bodyPr>
            <a:normAutofit/>
          </a:bodyPr>
          <a:lstStyle/>
          <a:p>
            <a:r>
              <a:rPr lang="en-GB" dirty="0"/>
              <a:t>Cheapness – not so cheap now though</a:t>
            </a:r>
          </a:p>
          <a:p>
            <a:r>
              <a:rPr lang="en-GB" dirty="0"/>
              <a:t>Informality – this is not always a good thing because informality does not respect the balance of power between the two parties. </a:t>
            </a:r>
          </a:p>
          <a:p>
            <a:r>
              <a:rPr lang="en-GB" dirty="0"/>
              <a:t>Speed: quicker than the courts</a:t>
            </a:r>
          </a:p>
          <a:p>
            <a:r>
              <a:rPr lang="en-GB" dirty="0"/>
              <a:t>Flexibility – may not be a good </a:t>
            </a:r>
            <a:r>
              <a:rPr lang="en-GB"/>
              <a:t>thing though</a:t>
            </a:r>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What is Law</a:t>
            </a:r>
          </a:p>
        </p:txBody>
      </p:sp>
      <p:sp>
        <p:nvSpPr>
          <p:cNvPr id="3" name="Content Placeholder 2"/>
          <p:cNvSpPr>
            <a:spLocks noGrp="1"/>
          </p:cNvSpPr>
          <p:nvPr>
            <p:ph idx="1"/>
          </p:nvPr>
        </p:nvSpPr>
        <p:spPr/>
        <p:txBody>
          <a:bodyPr/>
          <a:lstStyle/>
          <a:p>
            <a:r>
              <a:rPr lang="en-GB" sz="2800" dirty="0"/>
              <a:t>A body of rules created by the </a:t>
            </a:r>
            <a:r>
              <a:rPr lang="en-GB" sz="2800" b="1" dirty="0"/>
              <a:t>state</a:t>
            </a:r>
            <a:r>
              <a:rPr lang="en-GB" sz="2800" dirty="0"/>
              <a:t>, </a:t>
            </a:r>
            <a:r>
              <a:rPr lang="en-GB" sz="2800" b="1" dirty="0"/>
              <a:t>binding</a:t>
            </a:r>
            <a:r>
              <a:rPr lang="en-GB" sz="2800" dirty="0"/>
              <a:t> within its </a:t>
            </a:r>
            <a:r>
              <a:rPr lang="en-GB" sz="2800" b="1" dirty="0"/>
              <a:t>jurisdiction</a:t>
            </a:r>
            <a:r>
              <a:rPr lang="en-GB" sz="2800" dirty="0"/>
              <a:t> and </a:t>
            </a:r>
            <a:r>
              <a:rPr lang="en-GB" sz="2800" b="1" dirty="0"/>
              <a:t>enforced</a:t>
            </a:r>
            <a:r>
              <a:rPr lang="en-GB" sz="2800" dirty="0"/>
              <a:t> with the </a:t>
            </a:r>
            <a:r>
              <a:rPr lang="en-GB" sz="2800" b="1" dirty="0"/>
              <a:t>authority </a:t>
            </a:r>
            <a:r>
              <a:rPr lang="en-GB" sz="2800" dirty="0"/>
              <a:t>of the state through </a:t>
            </a:r>
            <a:r>
              <a:rPr lang="en-GB" sz="2800" b="1" dirty="0"/>
              <a:t>the use of sanctions</a:t>
            </a:r>
            <a:r>
              <a:rPr lang="en-GB" sz="2800" dirty="0"/>
              <a:t> (Adams, 2003) with respect to both criminal/civil law.</a:t>
            </a:r>
          </a:p>
          <a:p>
            <a:r>
              <a:rPr lang="en-GB" sz="2800" dirty="0"/>
              <a:t>Sanctions can be criminal/public law/constitutional law (state) or civil/commercial (court will issue the sanction so still based on state enforcement of the sanction that the court will issue in relation to an individual/collective breach of legal obligations).  </a:t>
            </a:r>
          </a:p>
          <a:p>
            <a:endParaRPr lang="en-GB"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GB" b="1" dirty="0"/>
              <a:t>Criticisms of Tribunals</a:t>
            </a:r>
          </a:p>
        </p:txBody>
      </p:sp>
      <p:sp>
        <p:nvSpPr>
          <p:cNvPr id="3" name="Content Placeholder 2"/>
          <p:cNvSpPr>
            <a:spLocks noGrp="1"/>
          </p:cNvSpPr>
          <p:nvPr>
            <p:ph idx="1"/>
          </p:nvPr>
        </p:nvSpPr>
        <p:spPr>
          <a:xfrm>
            <a:off x="457200" y="1268760"/>
            <a:ext cx="8229600" cy="4857403"/>
          </a:xfrm>
        </p:spPr>
        <p:txBody>
          <a:bodyPr>
            <a:normAutofit/>
          </a:bodyPr>
          <a:lstStyle/>
          <a:p>
            <a:r>
              <a:rPr lang="en-GB" dirty="0"/>
              <a:t>No access to legal aid</a:t>
            </a:r>
          </a:p>
          <a:p>
            <a:r>
              <a:rPr lang="en-GB" dirty="0"/>
              <a:t>Proceedings have become legalistic and tend to be bound the tribunal’s own previous decisions</a:t>
            </a:r>
          </a:p>
          <a:p>
            <a:r>
              <a:rPr lang="en-GB" dirty="0"/>
              <a:t>Urgent cases are not resolved sufficiently quickly. </a:t>
            </a:r>
          </a:p>
          <a:p>
            <a:r>
              <a:rPr lang="en-GB" dirty="0"/>
              <a:t>Inconsistency of appeals rights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Reform to the Tribunal System</a:t>
            </a:r>
          </a:p>
        </p:txBody>
      </p:sp>
      <p:sp>
        <p:nvSpPr>
          <p:cNvPr id="3" name="Content Placeholder 2"/>
          <p:cNvSpPr>
            <a:spLocks noGrp="1"/>
          </p:cNvSpPr>
          <p:nvPr>
            <p:ph idx="1"/>
          </p:nvPr>
        </p:nvSpPr>
        <p:spPr/>
        <p:txBody>
          <a:bodyPr>
            <a:normAutofit/>
          </a:bodyPr>
          <a:lstStyle/>
          <a:p>
            <a:r>
              <a:rPr lang="en-GB" sz="2800" i="1" kern="1200" dirty="0">
                <a:solidFill>
                  <a:srgbClr val="000000"/>
                </a:solidFill>
                <a:effectLst/>
                <a:latin typeface="+mj-lt"/>
                <a:ea typeface="+mn-ea"/>
                <a:cs typeface="+mn-cs"/>
              </a:rPr>
              <a:t>Tribunals, Courts and Enforcement (TCE) Act</a:t>
            </a:r>
            <a:r>
              <a:rPr lang="en-GB" sz="2800" kern="1200" dirty="0">
                <a:solidFill>
                  <a:srgbClr val="000000"/>
                </a:solidFill>
                <a:effectLst/>
                <a:latin typeface="+mj-lt"/>
                <a:ea typeface="+mn-ea"/>
                <a:cs typeface="+mn-cs"/>
              </a:rPr>
              <a:t> (2008) established two new Tribunals – this transferred the majority of existing tribunal jurisdictions into them. </a:t>
            </a:r>
            <a:endParaRPr lang="en-GB" sz="2800" dirty="0">
              <a:latin typeface="+mj-lt"/>
            </a:endParaRPr>
          </a:p>
          <a:p>
            <a:r>
              <a:rPr lang="en-GB" sz="2800" dirty="0">
                <a:latin typeface="+mj-lt"/>
              </a:rPr>
              <a:t>The new tribunals are the First-tier Tribunal and Upper Tribunal </a:t>
            </a:r>
          </a:p>
          <a:p>
            <a:r>
              <a:rPr lang="en-GB" sz="2800" dirty="0">
                <a:latin typeface="+mj-lt"/>
              </a:rPr>
              <a:t>This is a far more simplified structure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GB" b="1" dirty="0"/>
              <a:t>Civil Litigation Procedures</a:t>
            </a:r>
          </a:p>
        </p:txBody>
      </p:sp>
      <p:sp>
        <p:nvSpPr>
          <p:cNvPr id="3" name="Content Placeholder 2"/>
          <p:cNvSpPr>
            <a:spLocks noGrp="1"/>
          </p:cNvSpPr>
          <p:nvPr>
            <p:ph idx="1"/>
          </p:nvPr>
        </p:nvSpPr>
        <p:spPr>
          <a:xfrm>
            <a:off x="457200" y="1268760"/>
            <a:ext cx="8229600" cy="5328592"/>
          </a:xfrm>
        </p:spPr>
        <p:txBody>
          <a:bodyPr>
            <a:normAutofit fontScale="92500" lnSpcReduction="20000"/>
          </a:bodyPr>
          <a:lstStyle/>
          <a:p>
            <a:pPr>
              <a:buNone/>
            </a:pPr>
            <a:r>
              <a:rPr lang="en-GB" dirty="0"/>
              <a:t>Starting a civil action</a:t>
            </a:r>
          </a:p>
          <a:p>
            <a:r>
              <a:rPr lang="en-GB" dirty="0"/>
              <a:t>Letters of claim and pre-action protocols</a:t>
            </a:r>
          </a:p>
          <a:p>
            <a:r>
              <a:rPr lang="en-GB" dirty="0"/>
              <a:t>Issue of claim</a:t>
            </a:r>
          </a:p>
          <a:p>
            <a:r>
              <a:rPr lang="en-GB" dirty="0"/>
              <a:t>The defendant’s response</a:t>
            </a:r>
          </a:p>
          <a:p>
            <a:r>
              <a:rPr lang="en-GB" dirty="0"/>
              <a:t>The case is allocated to the relevant track</a:t>
            </a:r>
          </a:p>
          <a:p>
            <a:pPr lvl="1"/>
            <a:r>
              <a:rPr lang="en-GB" dirty="0"/>
              <a:t>Small claims track: £5000 or less; simple procedure</a:t>
            </a:r>
          </a:p>
          <a:p>
            <a:pPr lvl="1"/>
            <a:r>
              <a:rPr lang="en-GB" dirty="0"/>
              <a:t>The fast track: £5000-15,000; one day trial duration </a:t>
            </a:r>
          </a:p>
          <a:p>
            <a:pPr lvl="1"/>
            <a:r>
              <a:rPr lang="en-GB" dirty="0"/>
              <a:t>The multi-track: over £15,000</a:t>
            </a:r>
          </a:p>
          <a:p>
            <a:r>
              <a:rPr lang="en-GB" dirty="0"/>
              <a:t>The interlocutory stages – right to documentation and evidence statements between both parties.</a:t>
            </a:r>
          </a:p>
          <a:p>
            <a:r>
              <a:rPr lang="en-GB" dirty="0"/>
              <a:t>The trial</a:t>
            </a:r>
          </a:p>
          <a:p>
            <a:r>
              <a:rPr lang="en-GB" dirty="0"/>
              <a:t>Executing the judgement</a:t>
            </a:r>
          </a:p>
          <a:p>
            <a:endParaRPr lang="en-GB" dirty="0"/>
          </a:p>
          <a:p>
            <a:pPr>
              <a:buNone/>
            </a:pPr>
            <a:endParaRPr lang="en-GB"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GB" b="1" dirty="0"/>
              <a:t>Alternative Dispute Resolution (ADR)</a:t>
            </a:r>
          </a:p>
        </p:txBody>
      </p:sp>
      <p:sp>
        <p:nvSpPr>
          <p:cNvPr id="3" name="Content Placeholder 2"/>
          <p:cNvSpPr>
            <a:spLocks noGrp="1"/>
          </p:cNvSpPr>
          <p:nvPr>
            <p:ph idx="1"/>
          </p:nvPr>
        </p:nvSpPr>
        <p:spPr>
          <a:xfrm>
            <a:off x="457200" y="1196752"/>
            <a:ext cx="8229600" cy="4929411"/>
          </a:xfrm>
        </p:spPr>
        <p:txBody>
          <a:bodyPr>
            <a:normAutofit/>
          </a:bodyPr>
          <a:lstStyle/>
          <a:p>
            <a:pPr>
              <a:buNone/>
            </a:pPr>
            <a:r>
              <a:rPr lang="en-GB" dirty="0"/>
              <a:t>This includes:</a:t>
            </a:r>
          </a:p>
          <a:p>
            <a:r>
              <a:rPr lang="en-GB" dirty="0"/>
              <a:t>Arbitration - Arbitration Act 1996 </a:t>
            </a:r>
          </a:p>
          <a:p>
            <a:r>
              <a:rPr lang="en-GB" dirty="0"/>
              <a:t>Ombudsmen services</a:t>
            </a:r>
          </a:p>
          <a:p>
            <a:r>
              <a:rPr lang="en-GB" dirty="0"/>
              <a:t>Conciliation</a:t>
            </a:r>
          </a:p>
          <a:p>
            <a:r>
              <a:rPr lang="en-GB" dirty="0"/>
              <a:t>Mediation</a:t>
            </a:r>
          </a:p>
          <a:p>
            <a:pPr>
              <a:buNone/>
            </a:pPr>
            <a:endParaRPr lang="en-GB"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GB" b="1" dirty="0"/>
              <a:t>Arbitration</a:t>
            </a:r>
          </a:p>
        </p:txBody>
      </p:sp>
      <p:sp>
        <p:nvSpPr>
          <p:cNvPr id="3" name="Content Placeholder 2"/>
          <p:cNvSpPr>
            <a:spLocks noGrp="1"/>
          </p:cNvSpPr>
          <p:nvPr>
            <p:ph idx="1"/>
          </p:nvPr>
        </p:nvSpPr>
        <p:spPr>
          <a:xfrm>
            <a:off x="457200" y="1052736"/>
            <a:ext cx="8229600" cy="5544616"/>
          </a:xfrm>
        </p:spPr>
        <p:txBody>
          <a:bodyPr>
            <a:normAutofit/>
          </a:bodyPr>
          <a:lstStyle/>
          <a:p>
            <a:pPr>
              <a:buNone/>
            </a:pPr>
            <a:r>
              <a:rPr lang="en-GB" dirty="0"/>
              <a:t>Types of Arbitration</a:t>
            </a:r>
          </a:p>
          <a:p>
            <a:r>
              <a:rPr lang="en-GB" b="1" dirty="0"/>
              <a:t>Commercial Arbitration/Shipping Arbitration </a:t>
            </a:r>
          </a:p>
          <a:p>
            <a:pPr lvl="1"/>
            <a:r>
              <a:rPr lang="en-GB" dirty="0"/>
              <a:t>arbitration clause is usually a term of the contract</a:t>
            </a:r>
          </a:p>
          <a:p>
            <a:r>
              <a:rPr lang="en-GB" b="1" dirty="0"/>
              <a:t>Arbitration Code</a:t>
            </a:r>
          </a:p>
          <a:p>
            <a:pPr lvl="1"/>
            <a:r>
              <a:rPr lang="en-GB" dirty="0"/>
              <a:t>Some trade associations impose a code of conduct on their members and permit consumers to take disputes through an arbitration procedure </a:t>
            </a:r>
          </a:p>
          <a:p>
            <a:endParaRPr lang="en-GB"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Ombudsmen Services</a:t>
            </a:r>
          </a:p>
        </p:txBody>
      </p:sp>
      <p:sp>
        <p:nvSpPr>
          <p:cNvPr id="3" name="Content Placeholder 2"/>
          <p:cNvSpPr>
            <a:spLocks noGrp="1"/>
          </p:cNvSpPr>
          <p:nvPr>
            <p:ph idx="1"/>
          </p:nvPr>
        </p:nvSpPr>
        <p:spPr/>
        <p:txBody>
          <a:bodyPr/>
          <a:lstStyle/>
          <a:p>
            <a:r>
              <a:rPr lang="en-AU" sz="2800" kern="1200" dirty="0">
                <a:solidFill>
                  <a:srgbClr val="000000"/>
                </a:solidFill>
                <a:effectLst/>
                <a:latin typeface="+mj-lt"/>
                <a:ea typeface="+mn-ea"/>
                <a:cs typeface="+mn-cs"/>
              </a:rPr>
              <a:t>Organisations responsible for the supervision of legal, banking, insurance and financial services have each appointed ombudsmen who have the power to investigate and resolve problems reported to them by dissatisfied customers.</a:t>
            </a:r>
            <a:endParaRPr lang="en-GB" sz="2800" dirty="0">
              <a:effectLst/>
              <a:latin typeface="+mj-lt"/>
              <a:ea typeface="Calibri" panose="020F0502020204030204" pitchFamily="34" charset="0"/>
              <a:cs typeface="Times New Roman" panose="02020603050405020304" pitchFamily="18" charset="0"/>
            </a:endParaRPr>
          </a:p>
          <a:p>
            <a:endParaRPr lang="en-GB"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Conciliation – employment disputes</a:t>
            </a:r>
          </a:p>
        </p:txBody>
      </p:sp>
      <p:sp>
        <p:nvSpPr>
          <p:cNvPr id="3" name="Content Placeholder 2"/>
          <p:cNvSpPr>
            <a:spLocks noGrp="1"/>
          </p:cNvSpPr>
          <p:nvPr>
            <p:ph idx="1"/>
          </p:nvPr>
        </p:nvSpPr>
        <p:spPr/>
        <p:txBody>
          <a:bodyPr>
            <a:normAutofit/>
          </a:bodyPr>
          <a:lstStyle/>
          <a:p>
            <a:pPr lvl="1"/>
            <a:r>
              <a:rPr lang="en-GB" dirty="0"/>
              <a:t>Employment disputes referred to an employment tribunal are offered the services of the Advisory, Conciliation Services (ACAS)</a:t>
            </a:r>
          </a:p>
          <a:p>
            <a:pPr lvl="1"/>
            <a:r>
              <a:rPr lang="en-GB" dirty="0"/>
              <a:t>A case will proceed to the next stage if the conciliation process is refused or unsuccessful</a:t>
            </a:r>
          </a:p>
          <a:p>
            <a:pPr>
              <a:buNone/>
            </a:pPr>
            <a:endParaRPr lang="en-GB"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Mediation</a:t>
            </a:r>
          </a:p>
        </p:txBody>
      </p:sp>
      <p:sp>
        <p:nvSpPr>
          <p:cNvPr id="3" name="Content Placeholder 2"/>
          <p:cNvSpPr>
            <a:spLocks noGrp="1"/>
          </p:cNvSpPr>
          <p:nvPr>
            <p:ph idx="1"/>
          </p:nvPr>
        </p:nvSpPr>
        <p:spPr/>
        <p:txBody>
          <a:bodyPr>
            <a:normAutofit/>
          </a:bodyPr>
          <a:lstStyle/>
          <a:p>
            <a:r>
              <a:rPr lang="en-GB" dirty="0"/>
              <a:t>Means-tested funding available through the Community Legal Service</a:t>
            </a:r>
          </a:p>
          <a:p>
            <a:r>
              <a:rPr lang="en-GB" dirty="0"/>
              <a:t>Plays an increasing part in the pre-litigation process for family/custody related disputes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Kinds/Sources of Law</a:t>
            </a:r>
          </a:p>
        </p:txBody>
      </p:sp>
      <p:sp>
        <p:nvSpPr>
          <p:cNvPr id="3" name="Content Placeholder 2"/>
          <p:cNvSpPr>
            <a:spLocks noGrp="1"/>
          </p:cNvSpPr>
          <p:nvPr>
            <p:ph idx="1"/>
          </p:nvPr>
        </p:nvSpPr>
        <p:spPr>
          <a:xfrm>
            <a:off x="395536" y="1340768"/>
            <a:ext cx="8291264" cy="4785395"/>
          </a:xfrm>
        </p:spPr>
        <p:txBody>
          <a:bodyPr>
            <a:normAutofit fontScale="77500" lnSpcReduction="20000"/>
          </a:bodyPr>
          <a:lstStyle/>
          <a:p>
            <a:r>
              <a:rPr lang="en-GB" sz="2800" b="1" dirty="0"/>
              <a:t>Common</a:t>
            </a:r>
            <a:r>
              <a:rPr lang="en-GB" sz="2800" dirty="0"/>
              <a:t> </a:t>
            </a:r>
            <a:r>
              <a:rPr lang="en-GB" sz="2800" b="1" dirty="0"/>
              <a:t>law</a:t>
            </a:r>
            <a:r>
              <a:rPr lang="en-GB" sz="2800" dirty="0"/>
              <a:t> is law developed by judges through decisions of courts and similar tribunals (also called </a:t>
            </a:r>
            <a:r>
              <a:rPr lang="en-GB" sz="2800" i="1" dirty="0"/>
              <a:t>case law</a:t>
            </a:r>
            <a:r>
              <a:rPr lang="en-GB" sz="2800" dirty="0"/>
              <a:t>). Common law grounded in:-</a:t>
            </a:r>
          </a:p>
          <a:p>
            <a:r>
              <a:rPr lang="en-AU" sz="2800" b="1" kern="1200" dirty="0">
                <a:solidFill>
                  <a:srgbClr val="000000"/>
                </a:solidFill>
                <a:effectLst/>
                <a:latin typeface="Calibri" panose="020F0502020204030204" pitchFamily="34" charset="0"/>
                <a:ea typeface="+mn-ea"/>
                <a:cs typeface="+mn-cs"/>
              </a:rPr>
              <a:t>Case Law  (judge made law) - </a:t>
            </a:r>
            <a:r>
              <a:rPr lang="en-AU" sz="2800" kern="1200" dirty="0">
                <a:solidFill>
                  <a:srgbClr val="000000"/>
                </a:solidFill>
                <a:effectLst/>
                <a:latin typeface="Calibri" panose="020F0502020204030204" pitchFamily="34" charset="0"/>
                <a:ea typeface="+mn-ea"/>
                <a:cs typeface="+mn-cs"/>
              </a:rPr>
              <a:t>is the general term for the legal principles "developed by judges" in determining legal disputes and is recorded in judicial decisions or judgments in law reports. It is often referred to as common law or judge made law based on principle of precedent.</a:t>
            </a:r>
            <a:endParaRPr lang="en-GB" sz="2800" dirty="0"/>
          </a:p>
          <a:p>
            <a:r>
              <a:rPr lang="en-GB" sz="2800" b="1" dirty="0"/>
              <a:t>Statute Law – </a:t>
            </a:r>
            <a:r>
              <a:rPr lang="en-GB" sz="2800" dirty="0"/>
              <a:t>this is laws passed by Parliament at Westminster or by Parliament/National Assembly in any Commonwealth jurisdiction.</a:t>
            </a:r>
            <a:r>
              <a:rPr lang="en-GB" sz="2800" b="1" dirty="0"/>
              <a:t> </a:t>
            </a:r>
            <a:r>
              <a:rPr lang="en-AU" sz="2800" kern="1200" dirty="0">
                <a:solidFill>
                  <a:srgbClr val="000000"/>
                </a:solidFill>
                <a:effectLst/>
                <a:latin typeface="Calibri" panose="020F0502020204030204" pitchFamily="34" charset="0"/>
                <a:ea typeface="+mn-ea"/>
                <a:cs typeface="+mn-cs"/>
              </a:rPr>
              <a:t>E.g. Sale of Goods Act 1979, Public Order Act 1986 and Race Relations Act 1976. Also includes statutes passed by devolved Parliaments in UK. The extent of the legislative powers of the devolved parliaments in the UK are laid down by Statute passed by Westminster Parliament. </a:t>
            </a:r>
            <a:endParaRPr lang="en-GB"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32EB9-0773-4B06-BA53-A02066BF14D4}"/>
              </a:ext>
            </a:extLst>
          </p:cNvPr>
          <p:cNvSpPr>
            <a:spLocks noGrp="1"/>
          </p:cNvSpPr>
          <p:nvPr>
            <p:ph type="title"/>
          </p:nvPr>
        </p:nvSpPr>
        <p:spPr/>
        <p:txBody>
          <a:bodyPr/>
          <a:lstStyle/>
          <a:p>
            <a:r>
              <a:rPr lang="en-GB" dirty="0"/>
              <a:t>Civ</a:t>
            </a:r>
            <a:r>
              <a:rPr lang="en-GB" b="1" dirty="0"/>
              <a:t>il/Private Law</a:t>
            </a:r>
          </a:p>
        </p:txBody>
      </p:sp>
      <p:sp>
        <p:nvSpPr>
          <p:cNvPr id="3" name="Content Placeholder 2">
            <a:extLst>
              <a:ext uri="{FF2B5EF4-FFF2-40B4-BE49-F238E27FC236}">
                <a16:creationId xmlns:a16="http://schemas.microsoft.com/office/drawing/2014/main" id="{5328D199-0371-4777-8259-1258ACA75245}"/>
              </a:ext>
            </a:extLst>
          </p:cNvPr>
          <p:cNvSpPr>
            <a:spLocks noGrp="1"/>
          </p:cNvSpPr>
          <p:nvPr>
            <p:ph idx="1"/>
          </p:nvPr>
        </p:nvSpPr>
        <p:spPr>
          <a:xfrm>
            <a:off x="457200" y="1417638"/>
            <a:ext cx="8229600" cy="4708525"/>
          </a:xfrm>
        </p:spPr>
        <p:txBody>
          <a:bodyPr>
            <a:normAutofit/>
          </a:bodyPr>
          <a:lstStyle/>
          <a:p>
            <a:r>
              <a:rPr lang="en-GB" sz="2400" kern="1200" dirty="0">
                <a:solidFill>
                  <a:srgbClr val="000000"/>
                </a:solidFill>
                <a:effectLst/>
                <a:latin typeface="Arial" panose="020B0604020202020204" pitchFamily="34" charset="0"/>
                <a:cs typeface="Arial" panose="020B0604020202020204" pitchFamily="34" charset="0"/>
              </a:rPr>
              <a:t>Civil law is a legal system inspired by Roman law, the primary feature of which is that laws are written into a collection, codified, and not determined, as in common law, by judges – in the UK Scotland arguably has a civil law system combined with common law principles.</a:t>
            </a:r>
            <a:endParaRPr lang="en-GB" sz="2400" dirty="0">
              <a:effectLst/>
              <a:latin typeface="Arial" panose="020B0604020202020204" pitchFamily="34" charset="0"/>
              <a:ea typeface="Times New Roman" panose="02020603050405020304" pitchFamily="18" charset="0"/>
              <a:cs typeface="Arial" panose="020B0604020202020204" pitchFamily="34" charset="0"/>
            </a:endParaRPr>
          </a:p>
          <a:p>
            <a:r>
              <a:rPr lang="en-GB" sz="2400" dirty="0">
                <a:latin typeface="Arial" panose="020B0604020202020204" pitchFamily="34" charset="0"/>
                <a:cs typeface="Arial" panose="020B0604020202020204" pitchFamily="34" charset="0"/>
              </a:rPr>
              <a:t>Codes are central – Napoleonic Codes post 1801 and German Civil Codes of last 100 years, particularly post-war Codes of law – dominate legal systems in Western Europe originally and post 1990 (fall of Berlin Wall/Soviet Union) came to be adopted by countries in central and eastern Europe… </a:t>
            </a:r>
          </a:p>
        </p:txBody>
      </p:sp>
    </p:spTree>
    <p:extLst>
      <p:ext uri="{BB962C8B-B14F-4D97-AF65-F5344CB8AC3E}">
        <p14:creationId xmlns:p14="http://schemas.microsoft.com/office/powerpoint/2010/main" val="1592101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Classification of English Law</a:t>
            </a:r>
          </a:p>
        </p:txBody>
      </p:sp>
      <p:sp>
        <p:nvSpPr>
          <p:cNvPr id="3" name="Content Placeholder 2"/>
          <p:cNvSpPr>
            <a:spLocks noGrp="1"/>
          </p:cNvSpPr>
          <p:nvPr>
            <p:ph idx="1"/>
          </p:nvPr>
        </p:nvSpPr>
        <p:spPr/>
        <p:txBody>
          <a:bodyPr>
            <a:normAutofit fontScale="85000" lnSpcReduction="10000"/>
          </a:bodyPr>
          <a:lstStyle/>
          <a:p>
            <a:r>
              <a:rPr lang="en-GB" dirty="0"/>
              <a:t>Public law/Criminal Law – focus is the relation between the individual and the state.</a:t>
            </a:r>
          </a:p>
          <a:p>
            <a:r>
              <a:rPr lang="en-GB" dirty="0"/>
              <a:t>Private (civil) law – commercial/contracts/torts (law of damages in relation to say breach of a commercial contract or medical negligence)/Family (matrimonial property/divorce settlements, custody/restraining orders, etc), company/commercial law/property law (real = land and personal property = everything else from goods and services to copyright and patents/inventions ) and trade marks (like for e.g. the coca cola sign or the </a:t>
            </a:r>
            <a:r>
              <a:rPr lang="en-GB" dirty="0" err="1"/>
              <a:t>Mcdonalds</a:t>
            </a:r>
            <a:r>
              <a:rPr lang="en-GB" dirty="0"/>
              <a:t> sign).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lstStyle/>
          <a:p>
            <a:r>
              <a:rPr lang="en-GB" dirty="0"/>
              <a:t>Public Law</a:t>
            </a:r>
          </a:p>
        </p:txBody>
      </p:sp>
      <p:sp>
        <p:nvSpPr>
          <p:cNvPr id="3" name="Content Placeholder 2"/>
          <p:cNvSpPr>
            <a:spLocks noGrp="1"/>
          </p:cNvSpPr>
          <p:nvPr>
            <p:ph idx="1"/>
          </p:nvPr>
        </p:nvSpPr>
        <p:spPr>
          <a:xfrm>
            <a:off x="457200" y="1340768"/>
            <a:ext cx="8229600" cy="5256584"/>
          </a:xfrm>
        </p:spPr>
        <p:txBody>
          <a:bodyPr>
            <a:normAutofit fontScale="62500" lnSpcReduction="20000"/>
          </a:bodyPr>
          <a:lstStyle/>
          <a:p>
            <a:pPr>
              <a:buNone/>
            </a:pPr>
            <a:r>
              <a:rPr lang="en-GB" dirty="0"/>
              <a:t>Concerned with the legal principles which govern the exercise of power by public bodies – local government/central government Includes:</a:t>
            </a:r>
          </a:p>
          <a:p>
            <a:pPr>
              <a:buNone/>
            </a:pPr>
            <a:endParaRPr lang="en-GB" dirty="0"/>
          </a:p>
          <a:p>
            <a:r>
              <a:rPr lang="en-GB" b="1" dirty="0"/>
              <a:t>Constitutional and Administrative law/judicial review – central/local government decision making (such as planning permission)</a:t>
            </a:r>
          </a:p>
          <a:p>
            <a:r>
              <a:rPr lang="en-GB" b="1" dirty="0"/>
              <a:t>Criminal law – criminal courts</a:t>
            </a:r>
          </a:p>
          <a:p>
            <a:endParaRPr lang="en-GB" dirty="0"/>
          </a:p>
          <a:p>
            <a:pPr>
              <a:buNone/>
            </a:pPr>
            <a:r>
              <a:rPr lang="en-GB" dirty="0"/>
              <a:t>There are many procedures by which citizens can challenge the legality of decisions made by public bodies. They include: </a:t>
            </a:r>
          </a:p>
          <a:p>
            <a:r>
              <a:rPr lang="en-GB" b="1" dirty="0"/>
              <a:t>Judicial review of administrative actions by public bodies – such as planning permission decisions made by local government authorities.</a:t>
            </a:r>
            <a:endParaRPr lang="en-GB" dirty="0"/>
          </a:p>
          <a:p>
            <a:r>
              <a:rPr lang="en-GB" b="1" dirty="0"/>
              <a:t>Complaints procedures</a:t>
            </a:r>
            <a:r>
              <a:rPr lang="en-GB" dirty="0"/>
              <a:t> such as the social service complaints procedure; and</a:t>
            </a:r>
          </a:p>
          <a:p>
            <a:r>
              <a:rPr lang="en-GB" b="1" dirty="0"/>
              <a:t>Ombudsman schemes</a:t>
            </a:r>
            <a:r>
              <a:rPr lang="en-GB" dirty="0"/>
              <a:t> such as the Local Government Ombudsman, and the Parliamentary Commissioner for Administration – Westminster. </a:t>
            </a:r>
          </a:p>
          <a:p>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Private Law</a:t>
            </a:r>
          </a:p>
        </p:txBody>
      </p:sp>
      <p:sp>
        <p:nvSpPr>
          <p:cNvPr id="3" name="Content Placeholder 2"/>
          <p:cNvSpPr>
            <a:spLocks noGrp="1"/>
          </p:cNvSpPr>
          <p:nvPr>
            <p:ph idx="1"/>
          </p:nvPr>
        </p:nvSpPr>
        <p:spPr/>
        <p:txBody>
          <a:bodyPr>
            <a:normAutofit fontScale="92500" lnSpcReduction="10000"/>
          </a:bodyPr>
          <a:lstStyle/>
          <a:p>
            <a:r>
              <a:rPr lang="en-GB" dirty="0"/>
              <a:t>That part of a legal system that involves relationships between individuals. This includes the law of contracts or the law of obligations (torts) which deals with negligence – medical, personal injury (at work, etc), defective consumer products and industrial pollution (strict liability relevant) and Nuisance/trespass.</a:t>
            </a:r>
          </a:p>
          <a:p>
            <a:r>
              <a:rPr lang="en-GB" dirty="0"/>
              <a:t>It is distinct from </a:t>
            </a:r>
            <a:r>
              <a:rPr lang="en-GB" b="1" dirty="0"/>
              <a:t>public law, </a:t>
            </a:r>
            <a:r>
              <a:rPr lang="en-GB" dirty="0"/>
              <a:t>which relates to an individual's obligations to the state and to society as a whole.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Private Law</a:t>
            </a:r>
          </a:p>
        </p:txBody>
      </p:sp>
      <p:sp>
        <p:nvSpPr>
          <p:cNvPr id="3" name="Content Placeholder 2"/>
          <p:cNvSpPr>
            <a:spLocks noGrp="1"/>
          </p:cNvSpPr>
          <p:nvPr>
            <p:ph idx="1"/>
          </p:nvPr>
        </p:nvSpPr>
        <p:spPr>
          <a:xfrm>
            <a:off x="457200" y="1124744"/>
            <a:ext cx="8229600" cy="5001419"/>
          </a:xfrm>
        </p:spPr>
        <p:txBody>
          <a:bodyPr>
            <a:normAutofit/>
          </a:bodyPr>
          <a:lstStyle/>
          <a:p>
            <a:r>
              <a:rPr lang="en-GB" sz="2400" dirty="0"/>
              <a:t>Tort</a:t>
            </a:r>
          </a:p>
          <a:p>
            <a:pPr lvl="1"/>
            <a:r>
              <a:rPr lang="en-GB" sz="2400" dirty="0"/>
              <a:t>Negligence – medical for example</a:t>
            </a:r>
          </a:p>
          <a:p>
            <a:pPr lvl="1"/>
            <a:r>
              <a:rPr lang="en-GB" sz="2400" dirty="0"/>
              <a:t>Damage to business interests</a:t>
            </a:r>
          </a:p>
          <a:p>
            <a:pPr lvl="1"/>
            <a:r>
              <a:rPr lang="en-GB" sz="2400" dirty="0"/>
              <a:t>Nuisance</a:t>
            </a:r>
          </a:p>
          <a:p>
            <a:r>
              <a:rPr lang="en-GB" sz="2400" dirty="0"/>
              <a:t>Probate – wills and inheritance on death</a:t>
            </a:r>
          </a:p>
          <a:p>
            <a:r>
              <a:rPr lang="en-GB" sz="2400" dirty="0"/>
              <a:t>Property/Land disputes</a:t>
            </a:r>
          </a:p>
          <a:p>
            <a:r>
              <a:rPr lang="en-GB" sz="2400" b="1" dirty="0"/>
              <a:t>Contract</a:t>
            </a:r>
          </a:p>
          <a:p>
            <a:r>
              <a:rPr lang="en-GB" sz="2400" b="1" dirty="0"/>
              <a:t>Company and partnership law</a:t>
            </a:r>
          </a:p>
          <a:p>
            <a:r>
              <a:rPr lang="en-GB" sz="2400" b="1" dirty="0"/>
              <a:t>Employment/labour law</a:t>
            </a:r>
          </a:p>
          <a:p>
            <a:r>
              <a:rPr lang="en-GB" sz="2400" b="1" dirty="0"/>
              <a:t>Corporate social responsibility/legal regulation of corporations…</a:t>
            </a:r>
          </a:p>
          <a:p>
            <a:endParaRPr lang="en-GB" b="1" dirty="0"/>
          </a:p>
          <a:p>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1188B-F365-41DB-9F0F-7C865A98CABF}"/>
              </a:ext>
            </a:extLst>
          </p:cNvPr>
          <p:cNvSpPr>
            <a:spLocks noGrp="1"/>
          </p:cNvSpPr>
          <p:nvPr>
            <p:ph type="title"/>
          </p:nvPr>
        </p:nvSpPr>
        <p:spPr/>
        <p:txBody>
          <a:bodyPr/>
          <a:lstStyle/>
          <a:p>
            <a:r>
              <a:rPr lang="en-GB" dirty="0"/>
              <a:t>Civil and Criminal Law</a:t>
            </a:r>
          </a:p>
        </p:txBody>
      </p:sp>
      <p:sp>
        <p:nvSpPr>
          <p:cNvPr id="3" name="Content Placeholder 2">
            <a:extLst>
              <a:ext uri="{FF2B5EF4-FFF2-40B4-BE49-F238E27FC236}">
                <a16:creationId xmlns:a16="http://schemas.microsoft.com/office/drawing/2014/main" id="{893D88F8-AE76-441B-9FD4-4D004EACD40B}"/>
              </a:ext>
            </a:extLst>
          </p:cNvPr>
          <p:cNvSpPr>
            <a:spLocks noGrp="1"/>
          </p:cNvSpPr>
          <p:nvPr>
            <p:ph idx="1"/>
          </p:nvPr>
        </p:nvSpPr>
        <p:spPr/>
        <p:txBody>
          <a:bodyPr/>
          <a:lstStyle/>
          <a:p>
            <a:r>
              <a:rPr lang="en-GB" dirty="0"/>
              <a:t>Purpose and procedure of Criminal Law</a:t>
            </a:r>
          </a:p>
          <a:p>
            <a:r>
              <a:rPr lang="en-GB" dirty="0"/>
              <a:t>Purpose and procedure of Civil/Private Law</a:t>
            </a:r>
          </a:p>
        </p:txBody>
      </p:sp>
    </p:spTree>
    <p:extLst>
      <p:ext uri="{BB962C8B-B14F-4D97-AF65-F5344CB8AC3E}">
        <p14:creationId xmlns:p14="http://schemas.microsoft.com/office/powerpoint/2010/main" val="30010289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3578</TotalTime>
  <Words>2064</Words>
  <Application>Microsoft Office PowerPoint</Application>
  <PresentationFormat>On-screen Show (4:3)</PresentationFormat>
  <Paragraphs>145</Paragraphs>
  <Slides>27</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Calibri</vt:lpstr>
      <vt:lpstr>Office Theme</vt:lpstr>
      <vt:lpstr>Introductory Lecture</vt:lpstr>
      <vt:lpstr>What is Law</vt:lpstr>
      <vt:lpstr>Kinds/Sources of Law</vt:lpstr>
      <vt:lpstr>Civil/Private Law</vt:lpstr>
      <vt:lpstr>Classification of English Law</vt:lpstr>
      <vt:lpstr>Public Law</vt:lpstr>
      <vt:lpstr>Private Law</vt:lpstr>
      <vt:lpstr>Private Law</vt:lpstr>
      <vt:lpstr>Civil and Criminal Law</vt:lpstr>
      <vt:lpstr>Penalties in Criminal and Civil Law</vt:lpstr>
      <vt:lpstr>Sources of Law </vt:lpstr>
      <vt:lpstr>The Statutory Process – process by which Parliament makes law </vt:lpstr>
      <vt:lpstr>The Different Rules of Statutory Interpretation    </vt:lpstr>
      <vt:lpstr>  Delegated legislation  </vt:lpstr>
      <vt:lpstr>Judicial precedent (Common Law Judge Made Law)</vt:lpstr>
      <vt:lpstr>European Union Law</vt:lpstr>
      <vt:lpstr>Resolving Legal Disputes</vt:lpstr>
      <vt:lpstr>Tribunals</vt:lpstr>
      <vt:lpstr>Benefits of Tribunals</vt:lpstr>
      <vt:lpstr>Criticisms of Tribunals</vt:lpstr>
      <vt:lpstr>Reform to the Tribunal System</vt:lpstr>
      <vt:lpstr>Civil Litigation Procedures</vt:lpstr>
      <vt:lpstr>Alternative Dispute Resolution (ADR)</vt:lpstr>
      <vt:lpstr>Arbitration</vt:lpstr>
      <vt:lpstr>Ombudsmen Services</vt:lpstr>
      <vt:lpstr>Conciliation – employment disputes</vt:lpstr>
      <vt:lpstr>Mediation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Introductory Lecture</dc:title>
  <dc:creator>Reeves</dc:creator>
  <cp:lastModifiedBy>Roshan de Silva Wijeyeratne</cp:lastModifiedBy>
  <cp:revision>126</cp:revision>
  <dcterms:created xsi:type="dcterms:W3CDTF">2011-01-14T13:37:56Z</dcterms:created>
  <dcterms:modified xsi:type="dcterms:W3CDTF">2022-07-06T13:53:10Z</dcterms:modified>
</cp:coreProperties>
</file>