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8" r:id="rId3"/>
    <p:sldId id="279" r:id="rId4"/>
    <p:sldId id="288" r:id="rId5"/>
    <p:sldId id="269" r:id="rId6"/>
    <p:sldId id="270" r:id="rId7"/>
    <p:sldId id="280" r:id="rId8"/>
    <p:sldId id="271" r:id="rId9"/>
    <p:sldId id="289" r:id="rId10"/>
    <p:sldId id="290" r:id="rId11"/>
    <p:sldId id="257" r:id="rId12"/>
    <p:sldId id="259" r:id="rId13"/>
    <p:sldId id="262" r:id="rId14"/>
    <p:sldId id="291" r:id="rId15"/>
    <p:sldId id="265" r:id="rId16"/>
    <p:sldId id="29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5" d="100"/>
          <a:sy n="85" d="100"/>
        </p:scale>
        <p:origin x="1406"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han de Silva Wijeyeratne" userId="ce8d36bd9b723688" providerId="LiveId" clId="{C5483A71-27EA-4602-9145-86EA8027BE39}"/>
    <pc:docChg chg="custSel delSld modSld">
      <pc:chgData name="Roshan de Silva Wijeyeratne" userId="ce8d36bd9b723688" providerId="LiveId" clId="{C5483A71-27EA-4602-9145-86EA8027BE39}" dt="2023-01-11T23:49:29.629" v="489" actId="20577"/>
      <pc:docMkLst>
        <pc:docMk/>
      </pc:docMkLst>
      <pc:sldChg chg="modSp mod">
        <pc:chgData name="Roshan de Silva Wijeyeratne" userId="ce8d36bd9b723688" providerId="LiveId" clId="{C5483A71-27EA-4602-9145-86EA8027BE39}" dt="2023-01-07T19:44:03.412" v="376" actId="113"/>
        <pc:sldMkLst>
          <pc:docMk/>
          <pc:sldMk cId="0" sldId="257"/>
        </pc:sldMkLst>
        <pc:spChg chg="mod">
          <ac:chgData name="Roshan de Silva Wijeyeratne" userId="ce8d36bd9b723688" providerId="LiveId" clId="{C5483A71-27EA-4602-9145-86EA8027BE39}" dt="2023-01-07T19:44:03.412" v="376" actId="113"/>
          <ac:spMkLst>
            <pc:docMk/>
            <pc:sldMk cId="0" sldId="257"/>
            <ac:spMk id="3" creationId="{00000000-0000-0000-0000-000000000000}"/>
          </ac:spMkLst>
        </pc:spChg>
      </pc:sldChg>
      <pc:sldChg chg="modSp mod">
        <pc:chgData name="Roshan de Silva Wijeyeratne" userId="ce8d36bd9b723688" providerId="LiveId" clId="{C5483A71-27EA-4602-9145-86EA8027BE39}" dt="2023-01-07T19:46:24.989" v="393" actId="255"/>
        <pc:sldMkLst>
          <pc:docMk/>
          <pc:sldMk cId="0" sldId="259"/>
        </pc:sldMkLst>
        <pc:spChg chg="mod">
          <ac:chgData name="Roshan de Silva Wijeyeratne" userId="ce8d36bd9b723688" providerId="LiveId" clId="{C5483A71-27EA-4602-9145-86EA8027BE39}" dt="2023-01-07T19:46:24.989" v="393" actId="255"/>
          <ac:spMkLst>
            <pc:docMk/>
            <pc:sldMk cId="0" sldId="259"/>
            <ac:spMk id="2" creationId="{00000000-0000-0000-0000-000000000000}"/>
          </ac:spMkLst>
        </pc:spChg>
        <pc:spChg chg="mod">
          <ac:chgData name="Roshan de Silva Wijeyeratne" userId="ce8d36bd9b723688" providerId="LiveId" clId="{C5483A71-27EA-4602-9145-86EA8027BE39}" dt="2023-01-07T19:46:09.740" v="392" actId="20577"/>
          <ac:spMkLst>
            <pc:docMk/>
            <pc:sldMk cId="0" sldId="259"/>
            <ac:spMk id="3" creationId="{00000000-0000-0000-0000-000000000000}"/>
          </ac:spMkLst>
        </pc:spChg>
      </pc:sldChg>
      <pc:sldChg chg="modSp mod">
        <pc:chgData name="Roshan de Silva Wijeyeratne" userId="ce8d36bd9b723688" providerId="LiveId" clId="{C5483A71-27EA-4602-9145-86EA8027BE39}" dt="2023-01-07T19:47:44.678" v="417" actId="113"/>
        <pc:sldMkLst>
          <pc:docMk/>
          <pc:sldMk cId="0" sldId="262"/>
        </pc:sldMkLst>
        <pc:spChg chg="mod">
          <ac:chgData name="Roshan de Silva Wijeyeratne" userId="ce8d36bd9b723688" providerId="LiveId" clId="{C5483A71-27EA-4602-9145-86EA8027BE39}" dt="2023-01-07T19:47:26.338" v="413" actId="20577"/>
          <ac:spMkLst>
            <pc:docMk/>
            <pc:sldMk cId="0" sldId="262"/>
            <ac:spMk id="2" creationId="{00000000-0000-0000-0000-000000000000}"/>
          </ac:spMkLst>
        </pc:spChg>
        <pc:spChg chg="mod">
          <ac:chgData name="Roshan de Silva Wijeyeratne" userId="ce8d36bd9b723688" providerId="LiveId" clId="{C5483A71-27EA-4602-9145-86EA8027BE39}" dt="2023-01-07T19:47:44.678" v="417" actId="113"/>
          <ac:spMkLst>
            <pc:docMk/>
            <pc:sldMk cId="0" sldId="262"/>
            <ac:spMk id="3" creationId="{00000000-0000-0000-0000-000000000000}"/>
          </ac:spMkLst>
        </pc:spChg>
      </pc:sldChg>
      <pc:sldChg chg="modSp mod">
        <pc:chgData name="Roshan de Silva Wijeyeratne" userId="ce8d36bd9b723688" providerId="LiveId" clId="{C5483A71-27EA-4602-9145-86EA8027BE39}" dt="2023-01-07T19:50:45.821" v="469" actId="20577"/>
        <pc:sldMkLst>
          <pc:docMk/>
          <pc:sldMk cId="0" sldId="265"/>
        </pc:sldMkLst>
        <pc:spChg chg="mod">
          <ac:chgData name="Roshan de Silva Wijeyeratne" userId="ce8d36bd9b723688" providerId="LiveId" clId="{C5483A71-27EA-4602-9145-86EA8027BE39}" dt="2023-01-07T19:50:45.821" v="469" actId="20577"/>
          <ac:spMkLst>
            <pc:docMk/>
            <pc:sldMk cId="0" sldId="265"/>
            <ac:spMk id="2" creationId="{00000000-0000-0000-0000-000000000000}"/>
          </ac:spMkLst>
        </pc:spChg>
        <pc:spChg chg="mod">
          <ac:chgData name="Roshan de Silva Wijeyeratne" userId="ce8d36bd9b723688" providerId="LiveId" clId="{C5483A71-27EA-4602-9145-86EA8027BE39}" dt="2023-01-07T19:50:33.157" v="450" actId="113"/>
          <ac:spMkLst>
            <pc:docMk/>
            <pc:sldMk cId="0" sldId="265"/>
            <ac:spMk id="3" creationId="{00000000-0000-0000-0000-000000000000}"/>
          </ac:spMkLst>
        </pc:spChg>
      </pc:sldChg>
      <pc:sldChg chg="del">
        <pc:chgData name="Roshan de Silva Wijeyeratne" userId="ce8d36bd9b723688" providerId="LiveId" clId="{C5483A71-27EA-4602-9145-86EA8027BE39}" dt="2023-01-07T19:51:48.641" v="470" actId="2696"/>
        <pc:sldMkLst>
          <pc:docMk/>
          <pc:sldMk cId="0" sldId="266"/>
        </pc:sldMkLst>
      </pc:sldChg>
      <pc:sldChg chg="modSp mod">
        <pc:chgData name="Roshan de Silva Wijeyeratne" userId="ce8d36bd9b723688" providerId="LiveId" clId="{C5483A71-27EA-4602-9145-86EA8027BE39}" dt="2023-01-07T19:16:33.854" v="11" actId="20577"/>
        <pc:sldMkLst>
          <pc:docMk/>
          <pc:sldMk cId="0" sldId="268"/>
        </pc:sldMkLst>
        <pc:spChg chg="mod">
          <ac:chgData name="Roshan de Silva Wijeyeratne" userId="ce8d36bd9b723688" providerId="LiveId" clId="{C5483A71-27EA-4602-9145-86EA8027BE39}" dt="2023-01-07T19:16:33.854" v="11" actId="20577"/>
          <ac:spMkLst>
            <pc:docMk/>
            <pc:sldMk cId="0" sldId="268"/>
            <ac:spMk id="2" creationId="{00000000-0000-0000-0000-000000000000}"/>
          </ac:spMkLst>
        </pc:spChg>
        <pc:spChg chg="mod">
          <ac:chgData name="Roshan de Silva Wijeyeratne" userId="ce8d36bd9b723688" providerId="LiveId" clId="{C5483A71-27EA-4602-9145-86EA8027BE39}" dt="2023-01-07T17:23:01.042" v="10" actId="27636"/>
          <ac:spMkLst>
            <pc:docMk/>
            <pc:sldMk cId="0" sldId="268"/>
            <ac:spMk id="3" creationId="{00000000-0000-0000-0000-000000000000}"/>
          </ac:spMkLst>
        </pc:spChg>
      </pc:sldChg>
      <pc:sldChg chg="modSp mod">
        <pc:chgData name="Roshan de Silva Wijeyeratne" userId="ce8d36bd9b723688" providerId="LiveId" clId="{C5483A71-27EA-4602-9145-86EA8027BE39}" dt="2023-01-07T19:23:27.274" v="80" actId="27636"/>
        <pc:sldMkLst>
          <pc:docMk/>
          <pc:sldMk cId="0" sldId="269"/>
        </pc:sldMkLst>
        <pc:spChg chg="mod">
          <ac:chgData name="Roshan de Silva Wijeyeratne" userId="ce8d36bd9b723688" providerId="LiveId" clId="{C5483A71-27EA-4602-9145-86EA8027BE39}" dt="2023-01-07T19:22:22.887" v="60" actId="14100"/>
          <ac:spMkLst>
            <pc:docMk/>
            <pc:sldMk cId="0" sldId="269"/>
            <ac:spMk id="2" creationId="{00000000-0000-0000-0000-000000000000}"/>
          </ac:spMkLst>
        </pc:spChg>
        <pc:spChg chg="mod">
          <ac:chgData name="Roshan de Silva Wijeyeratne" userId="ce8d36bd9b723688" providerId="LiveId" clId="{C5483A71-27EA-4602-9145-86EA8027BE39}" dt="2023-01-07T19:23:27.274" v="80" actId="27636"/>
          <ac:spMkLst>
            <pc:docMk/>
            <pc:sldMk cId="0" sldId="269"/>
            <ac:spMk id="3" creationId="{00000000-0000-0000-0000-000000000000}"/>
          </ac:spMkLst>
        </pc:spChg>
      </pc:sldChg>
      <pc:sldChg chg="modSp mod">
        <pc:chgData name="Roshan de Silva Wijeyeratne" userId="ce8d36bd9b723688" providerId="LiveId" clId="{C5483A71-27EA-4602-9145-86EA8027BE39}" dt="2023-01-07T19:25:57.976" v="93" actId="255"/>
        <pc:sldMkLst>
          <pc:docMk/>
          <pc:sldMk cId="0" sldId="270"/>
        </pc:sldMkLst>
        <pc:spChg chg="mod">
          <ac:chgData name="Roshan de Silva Wijeyeratne" userId="ce8d36bd9b723688" providerId="LiveId" clId="{C5483A71-27EA-4602-9145-86EA8027BE39}" dt="2023-01-07T19:25:57.976" v="93" actId="255"/>
          <ac:spMkLst>
            <pc:docMk/>
            <pc:sldMk cId="0" sldId="270"/>
            <ac:spMk id="2" creationId="{00000000-0000-0000-0000-000000000000}"/>
          </ac:spMkLst>
        </pc:spChg>
        <pc:spChg chg="mod">
          <ac:chgData name="Roshan de Silva Wijeyeratne" userId="ce8d36bd9b723688" providerId="LiveId" clId="{C5483A71-27EA-4602-9145-86EA8027BE39}" dt="2023-01-07T19:25:42.806" v="92" actId="20577"/>
          <ac:spMkLst>
            <pc:docMk/>
            <pc:sldMk cId="0" sldId="270"/>
            <ac:spMk id="3" creationId="{00000000-0000-0000-0000-000000000000}"/>
          </ac:spMkLst>
        </pc:spChg>
      </pc:sldChg>
      <pc:sldChg chg="modSp mod">
        <pc:chgData name="Roshan de Silva Wijeyeratne" userId="ce8d36bd9b723688" providerId="LiveId" clId="{C5483A71-27EA-4602-9145-86EA8027BE39}" dt="2023-01-07T19:35:04.881" v="124" actId="20577"/>
        <pc:sldMkLst>
          <pc:docMk/>
          <pc:sldMk cId="0" sldId="271"/>
        </pc:sldMkLst>
        <pc:spChg chg="mod">
          <ac:chgData name="Roshan de Silva Wijeyeratne" userId="ce8d36bd9b723688" providerId="LiveId" clId="{C5483A71-27EA-4602-9145-86EA8027BE39}" dt="2023-01-07T19:27:35.077" v="118" actId="255"/>
          <ac:spMkLst>
            <pc:docMk/>
            <pc:sldMk cId="0" sldId="271"/>
            <ac:spMk id="2" creationId="{00000000-0000-0000-0000-000000000000}"/>
          </ac:spMkLst>
        </pc:spChg>
        <pc:spChg chg="mod">
          <ac:chgData name="Roshan de Silva Wijeyeratne" userId="ce8d36bd9b723688" providerId="LiveId" clId="{C5483A71-27EA-4602-9145-86EA8027BE39}" dt="2023-01-07T19:35:04.881" v="124" actId="20577"/>
          <ac:spMkLst>
            <pc:docMk/>
            <pc:sldMk cId="0" sldId="271"/>
            <ac:spMk id="3" creationId="{00000000-0000-0000-0000-000000000000}"/>
          </ac:spMkLst>
        </pc:spChg>
      </pc:sldChg>
      <pc:sldChg chg="del">
        <pc:chgData name="Roshan de Silva Wijeyeratne" userId="ce8d36bd9b723688" providerId="LiveId" clId="{C5483A71-27EA-4602-9145-86EA8027BE39}" dt="2023-01-07T19:51:55.909" v="471" actId="2696"/>
        <pc:sldMkLst>
          <pc:docMk/>
          <pc:sldMk cId="0" sldId="274"/>
        </pc:sldMkLst>
      </pc:sldChg>
      <pc:sldChg chg="del">
        <pc:chgData name="Roshan de Silva Wijeyeratne" userId="ce8d36bd9b723688" providerId="LiveId" clId="{C5483A71-27EA-4602-9145-86EA8027BE39}" dt="2023-01-07T19:52:00.700" v="472" actId="2696"/>
        <pc:sldMkLst>
          <pc:docMk/>
          <pc:sldMk cId="0" sldId="275"/>
        </pc:sldMkLst>
      </pc:sldChg>
      <pc:sldChg chg="del">
        <pc:chgData name="Roshan de Silva Wijeyeratne" userId="ce8d36bd9b723688" providerId="LiveId" clId="{C5483A71-27EA-4602-9145-86EA8027BE39}" dt="2023-01-07T19:52:04.471" v="473" actId="2696"/>
        <pc:sldMkLst>
          <pc:docMk/>
          <pc:sldMk cId="0" sldId="276"/>
        </pc:sldMkLst>
      </pc:sldChg>
      <pc:sldChg chg="del">
        <pc:chgData name="Roshan de Silva Wijeyeratne" userId="ce8d36bd9b723688" providerId="LiveId" clId="{C5483A71-27EA-4602-9145-86EA8027BE39}" dt="2023-01-07T19:52:07.846" v="474" actId="2696"/>
        <pc:sldMkLst>
          <pc:docMk/>
          <pc:sldMk cId="0" sldId="277"/>
        </pc:sldMkLst>
      </pc:sldChg>
      <pc:sldChg chg="del">
        <pc:chgData name="Roshan de Silva Wijeyeratne" userId="ce8d36bd9b723688" providerId="LiveId" clId="{C5483A71-27EA-4602-9145-86EA8027BE39}" dt="2023-01-07T19:52:13.800" v="475" actId="2696"/>
        <pc:sldMkLst>
          <pc:docMk/>
          <pc:sldMk cId="0" sldId="278"/>
        </pc:sldMkLst>
      </pc:sldChg>
      <pc:sldChg chg="modSp mod">
        <pc:chgData name="Roshan de Silva Wijeyeratne" userId="ce8d36bd9b723688" providerId="LiveId" clId="{C5483A71-27EA-4602-9145-86EA8027BE39}" dt="2023-01-07T19:18:47.588" v="36" actId="113"/>
        <pc:sldMkLst>
          <pc:docMk/>
          <pc:sldMk cId="0" sldId="279"/>
        </pc:sldMkLst>
        <pc:spChg chg="mod">
          <ac:chgData name="Roshan de Silva Wijeyeratne" userId="ce8d36bd9b723688" providerId="LiveId" clId="{C5483A71-27EA-4602-9145-86EA8027BE39}" dt="2023-01-07T19:17:14.056" v="20" actId="20577"/>
          <ac:spMkLst>
            <pc:docMk/>
            <pc:sldMk cId="0" sldId="279"/>
            <ac:spMk id="2" creationId="{00000000-0000-0000-0000-000000000000}"/>
          </ac:spMkLst>
        </pc:spChg>
        <pc:spChg chg="mod">
          <ac:chgData name="Roshan de Silva Wijeyeratne" userId="ce8d36bd9b723688" providerId="LiveId" clId="{C5483A71-27EA-4602-9145-86EA8027BE39}" dt="2023-01-07T19:18:47.588" v="36" actId="113"/>
          <ac:spMkLst>
            <pc:docMk/>
            <pc:sldMk cId="0" sldId="279"/>
            <ac:spMk id="3" creationId="{00000000-0000-0000-0000-000000000000}"/>
          </ac:spMkLst>
        </pc:spChg>
      </pc:sldChg>
      <pc:sldChg chg="modSp mod">
        <pc:chgData name="Roshan de Silva Wijeyeratne" userId="ce8d36bd9b723688" providerId="LiveId" clId="{C5483A71-27EA-4602-9145-86EA8027BE39}" dt="2023-01-07T19:26:47.693" v="114" actId="113"/>
        <pc:sldMkLst>
          <pc:docMk/>
          <pc:sldMk cId="0" sldId="280"/>
        </pc:sldMkLst>
        <pc:spChg chg="mod">
          <ac:chgData name="Roshan de Silva Wijeyeratne" userId="ce8d36bd9b723688" providerId="LiveId" clId="{C5483A71-27EA-4602-9145-86EA8027BE39}" dt="2023-01-07T19:26:35.535" v="110" actId="14100"/>
          <ac:spMkLst>
            <pc:docMk/>
            <pc:sldMk cId="0" sldId="280"/>
            <ac:spMk id="2" creationId="{00000000-0000-0000-0000-000000000000}"/>
          </ac:spMkLst>
        </pc:spChg>
        <pc:spChg chg="mod">
          <ac:chgData name="Roshan de Silva Wijeyeratne" userId="ce8d36bd9b723688" providerId="LiveId" clId="{C5483A71-27EA-4602-9145-86EA8027BE39}" dt="2023-01-07T19:26:47.693" v="114" actId="113"/>
          <ac:spMkLst>
            <pc:docMk/>
            <pc:sldMk cId="0" sldId="280"/>
            <ac:spMk id="3" creationId="{00000000-0000-0000-0000-000000000000}"/>
          </ac:spMkLst>
        </pc:spChg>
      </pc:sldChg>
      <pc:sldChg chg="del">
        <pc:chgData name="Roshan de Silva Wijeyeratne" userId="ce8d36bd9b723688" providerId="LiveId" clId="{C5483A71-27EA-4602-9145-86EA8027BE39}" dt="2023-01-07T19:52:21.443" v="476" actId="2696"/>
        <pc:sldMkLst>
          <pc:docMk/>
          <pc:sldMk cId="0" sldId="282"/>
        </pc:sldMkLst>
      </pc:sldChg>
      <pc:sldChg chg="del">
        <pc:chgData name="Roshan de Silva Wijeyeratne" userId="ce8d36bd9b723688" providerId="LiveId" clId="{C5483A71-27EA-4602-9145-86EA8027BE39}" dt="2023-01-07T19:52:27.303" v="477" actId="2696"/>
        <pc:sldMkLst>
          <pc:docMk/>
          <pc:sldMk cId="0" sldId="283"/>
        </pc:sldMkLst>
      </pc:sldChg>
      <pc:sldChg chg="del">
        <pc:chgData name="Roshan de Silva Wijeyeratne" userId="ce8d36bd9b723688" providerId="LiveId" clId="{C5483A71-27EA-4602-9145-86EA8027BE39}" dt="2023-01-07T19:52:41.117" v="478" actId="2696"/>
        <pc:sldMkLst>
          <pc:docMk/>
          <pc:sldMk cId="0" sldId="284"/>
        </pc:sldMkLst>
      </pc:sldChg>
      <pc:sldChg chg="del">
        <pc:chgData name="Roshan de Silva Wijeyeratne" userId="ce8d36bd9b723688" providerId="LiveId" clId="{C5483A71-27EA-4602-9145-86EA8027BE39}" dt="2023-01-07T19:52:45.168" v="479" actId="2696"/>
        <pc:sldMkLst>
          <pc:docMk/>
          <pc:sldMk cId="0" sldId="285"/>
        </pc:sldMkLst>
      </pc:sldChg>
      <pc:sldChg chg="del">
        <pc:chgData name="Roshan de Silva Wijeyeratne" userId="ce8d36bd9b723688" providerId="LiveId" clId="{C5483A71-27EA-4602-9145-86EA8027BE39}" dt="2023-01-07T19:52:49.370" v="480" actId="2696"/>
        <pc:sldMkLst>
          <pc:docMk/>
          <pc:sldMk cId="0" sldId="286"/>
        </pc:sldMkLst>
      </pc:sldChg>
      <pc:sldChg chg="del">
        <pc:chgData name="Roshan de Silva Wijeyeratne" userId="ce8d36bd9b723688" providerId="LiveId" clId="{C5483A71-27EA-4602-9145-86EA8027BE39}" dt="2023-01-07T19:52:53.893" v="481" actId="2696"/>
        <pc:sldMkLst>
          <pc:docMk/>
          <pc:sldMk cId="0" sldId="287"/>
        </pc:sldMkLst>
      </pc:sldChg>
      <pc:sldChg chg="modSp mod">
        <pc:chgData name="Roshan de Silva Wijeyeratne" userId="ce8d36bd9b723688" providerId="LiveId" clId="{C5483A71-27EA-4602-9145-86EA8027BE39}" dt="2023-01-07T19:20:06.187" v="55" actId="27636"/>
        <pc:sldMkLst>
          <pc:docMk/>
          <pc:sldMk cId="1592101073" sldId="288"/>
        </pc:sldMkLst>
        <pc:spChg chg="mod">
          <ac:chgData name="Roshan de Silva Wijeyeratne" userId="ce8d36bd9b723688" providerId="LiveId" clId="{C5483A71-27EA-4602-9145-86EA8027BE39}" dt="2023-01-07T19:19:34.293" v="50" actId="14100"/>
          <ac:spMkLst>
            <pc:docMk/>
            <pc:sldMk cId="1592101073" sldId="288"/>
            <ac:spMk id="2" creationId="{C7132EB9-0773-4B06-BA53-A02066BF14D4}"/>
          </ac:spMkLst>
        </pc:spChg>
        <pc:spChg chg="mod">
          <ac:chgData name="Roshan de Silva Wijeyeratne" userId="ce8d36bd9b723688" providerId="LiveId" clId="{C5483A71-27EA-4602-9145-86EA8027BE39}" dt="2023-01-07T19:20:06.187" v="55" actId="27636"/>
          <ac:spMkLst>
            <pc:docMk/>
            <pc:sldMk cId="1592101073" sldId="288"/>
            <ac:spMk id="3" creationId="{5328D199-0371-4777-8259-1258ACA75245}"/>
          </ac:spMkLst>
        </pc:spChg>
      </pc:sldChg>
      <pc:sldChg chg="modSp mod">
        <pc:chgData name="Roshan de Silva Wijeyeratne" userId="ce8d36bd9b723688" providerId="LiveId" clId="{C5483A71-27EA-4602-9145-86EA8027BE39}" dt="2023-01-11T23:49:29.629" v="489" actId="20577"/>
        <pc:sldMkLst>
          <pc:docMk/>
          <pc:sldMk cId="3001028963" sldId="289"/>
        </pc:sldMkLst>
        <pc:spChg chg="mod">
          <ac:chgData name="Roshan de Silva Wijeyeratne" userId="ce8d36bd9b723688" providerId="LiveId" clId="{C5483A71-27EA-4602-9145-86EA8027BE39}" dt="2023-01-07T19:36:10.722" v="129" actId="14100"/>
          <ac:spMkLst>
            <pc:docMk/>
            <pc:sldMk cId="3001028963" sldId="289"/>
            <ac:spMk id="2" creationId="{BFC1188B-F365-41DB-9F0F-7C865A98CABF}"/>
          </ac:spMkLst>
        </pc:spChg>
        <pc:spChg chg="mod">
          <ac:chgData name="Roshan de Silva Wijeyeratne" userId="ce8d36bd9b723688" providerId="LiveId" clId="{C5483A71-27EA-4602-9145-86EA8027BE39}" dt="2023-01-11T23:49:29.629" v="489" actId="20577"/>
          <ac:spMkLst>
            <pc:docMk/>
            <pc:sldMk cId="3001028963" sldId="289"/>
            <ac:spMk id="3" creationId="{893D88F8-AE76-441B-9FD4-4D004EACD40B}"/>
          </ac:spMkLst>
        </pc:spChg>
      </pc:sldChg>
      <pc:sldChg chg="modSp mod">
        <pc:chgData name="Roshan de Silva Wijeyeratne" userId="ce8d36bd9b723688" providerId="LiveId" clId="{C5483A71-27EA-4602-9145-86EA8027BE39}" dt="2023-01-07T19:43:03.440" v="368" actId="113"/>
        <pc:sldMkLst>
          <pc:docMk/>
          <pc:sldMk cId="849045575" sldId="290"/>
        </pc:sldMkLst>
        <pc:spChg chg="mod">
          <ac:chgData name="Roshan de Silva Wijeyeratne" userId="ce8d36bd9b723688" providerId="LiveId" clId="{C5483A71-27EA-4602-9145-86EA8027BE39}" dt="2023-01-07T19:42:51.234" v="367" actId="14100"/>
          <ac:spMkLst>
            <pc:docMk/>
            <pc:sldMk cId="849045575" sldId="290"/>
            <ac:spMk id="2" creationId="{19218C9C-D179-4819-9EF8-FC1516E21116}"/>
          </ac:spMkLst>
        </pc:spChg>
        <pc:spChg chg="mod">
          <ac:chgData name="Roshan de Silva Wijeyeratne" userId="ce8d36bd9b723688" providerId="LiveId" clId="{C5483A71-27EA-4602-9145-86EA8027BE39}" dt="2023-01-07T19:43:03.440" v="368" actId="113"/>
          <ac:spMkLst>
            <pc:docMk/>
            <pc:sldMk cId="849045575" sldId="290"/>
            <ac:spMk id="3" creationId="{53B9918C-FC4C-407F-922C-0B92216CEC2F}"/>
          </ac:spMkLst>
        </pc:spChg>
      </pc:sldChg>
      <pc:sldChg chg="modSp mod">
        <pc:chgData name="Roshan de Silva Wijeyeratne" userId="ce8d36bd9b723688" providerId="LiveId" clId="{C5483A71-27EA-4602-9145-86EA8027BE39}" dt="2023-01-07T19:49:14.923" v="432" actId="20577"/>
        <pc:sldMkLst>
          <pc:docMk/>
          <pc:sldMk cId="851057210" sldId="291"/>
        </pc:sldMkLst>
        <pc:spChg chg="mod">
          <ac:chgData name="Roshan de Silva Wijeyeratne" userId="ce8d36bd9b723688" providerId="LiveId" clId="{C5483A71-27EA-4602-9145-86EA8027BE39}" dt="2023-01-07T19:48:27.804" v="423" actId="2711"/>
          <ac:spMkLst>
            <pc:docMk/>
            <pc:sldMk cId="851057210" sldId="291"/>
            <ac:spMk id="2" creationId="{B92AFCA6-9DCB-8A1A-C16D-28FE285C7F51}"/>
          </ac:spMkLst>
        </pc:spChg>
        <pc:spChg chg="mod">
          <ac:chgData name="Roshan de Silva Wijeyeratne" userId="ce8d36bd9b723688" providerId="LiveId" clId="{C5483A71-27EA-4602-9145-86EA8027BE39}" dt="2023-01-07T19:49:14.923" v="432" actId="20577"/>
          <ac:spMkLst>
            <pc:docMk/>
            <pc:sldMk cId="851057210" sldId="291"/>
            <ac:spMk id="3" creationId="{DBC6D728-76E8-7E28-8477-844C19F45A67}"/>
          </ac:spMkLst>
        </pc:spChg>
      </pc:sldChg>
      <pc:sldChg chg="modSp mod">
        <pc:chgData name="Roshan de Silva Wijeyeratne" userId="ce8d36bd9b723688" providerId="LiveId" clId="{C5483A71-27EA-4602-9145-86EA8027BE39}" dt="2023-01-07T19:53:18.283" v="485" actId="255"/>
        <pc:sldMkLst>
          <pc:docMk/>
          <pc:sldMk cId="2183187832" sldId="292"/>
        </pc:sldMkLst>
        <pc:spChg chg="mod">
          <ac:chgData name="Roshan de Silva Wijeyeratne" userId="ce8d36bd9b723688" providerId="LiveId" clId="{C5483A71-27EA-4602-9145-86EA8027BE39}" dt="2023-01-07T19:53:18.283" v="485" actId="255"/>
          <ac:spMkLst>
            <pc:docMk/>
            <pc:sldMk cId="2183187832" sldId="292"/>
            <ac:spMk id="2" creationId="{99EFB538-90B1-9460-7877-7FB7DAD811F2}"/>
          </ac:spMkLst>
        </pc:spChg>
        <pc:spChg chg="mod">
          <ac:chgData name="Roshan de Silva Wijeyeratne" userId="ce8d36bd9b723688" providerId="LiveId" clId="{C5483A71-27EA-4602-9145-86EA8027BE39}" dt="2023-01-07T19:53:11.283" v="484" actId="20577"/>
          <ac:spMkLst>
            <pc:docMk/>
            <pc:sldMk cId="2183187832" sldId="292"/>
            <ac:spMk id="3" creationId="{EC84921D-A2F6-AB53-AD92-881726FC8D3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F22D8B-E75C-4BC3-BC3B-436685BE20AE}" type="datetimeFigureOut">
              <a:rPr lang="en-GB" smtClean="0"/>
              <a:pPr/>
              <a:t>11/01/2023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30CF67-A0B5-4577-A549-4A1C5E8DCC84}"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Public Bills are often proceeded by Government Papers. A</a:t>
            </a:r>
            <a:r>
              <a:rPr lang="en-GB" b="1" dirty="0"/>
              <a:t> Green Paper</a:t>
            </a:r>
            <a:r>
              <a:rPr lang="en-GB" dirty="0"/>
              <a:t>, a consultative document, setting out the Government's intention to reform an area of law or introduce a new law. It will often give various options for implementing the policy. The </a:t>
            </a:r>
            <a:r>
              <a:rPr lang="en-GB" b="1" dirty="0"/>
              <a:t>Green Paper</a:t>
            </a:r>
            <a:r>
              <a:rPr lang="en-GB" dirty="0"/>
              <a:t> will invite responses from interested parties and set a deadline for receiving responses. Once the responses have been received the Government may then issue a </a:t>
            </a:r>
            <a:r>
              <a:rPr lang="en-GB" b="1" dirty="0"/>
              <a:t>White Paper</a:t>
            </a:r>
            <a:r>
              <a:rPr lang="en-GB" dirty="0"/>
              <a:t> setting a firm proposal of policy. This will often contain a draft Bill which will become a statute.</a:t>
            </a:r>
          </a:p>
        </p:txBody>
      </p:sp>
      <p:sp>
        <p:nvSpPr>
          <p:cNvPr id="4" name="Slide Number Placeholder 3"/>
          <p:cNvSpPr>
            <a:spLocks noGrp="1"/>
          </p:cNvSpPr>
          <p:nvPr>
            <p:ph type="sldNum" sz="quarter" idx="10"/>
          </p:nvPr>
        </p:nvSpPr>
        <p:spPr/>
        <p:txBody>
          <a:bodyPr/>
          <a:lstStyle/>
          <a:p>
            <a:fld id="{BA30CF67-A0B5-4577-A549-4A1C5E8DCC84}" type="slidenum">
              <a:rPr lang="en-GB" smtClean="0"/>
              <a:pPr/>
              <a:t>12</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E691F41-3C13-4E4D-9D69-7179DB69D62F}" type="datetimeFigureOut">
              <a:rPr lang="en-GB" smtClean="0"/>
              <a:pPr/>
              <a:t>11/01/2023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E972C5-4308-44F6-B599-DBFBC7547916}"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E691F41-3C13-4E4D-9D69-7179DB69D62F}" type="datetimeFigureOut">
              <a:rPr lang="en-GB" smtClean="0"/>
              <a:pPr/>
              <a:t>11/01/2023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E972C5-4308-44F6-B599-DBFBC7547916}"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E691F41-3C13-4E4D-9D69-7179DB69D62F}" type="datetimeFigureOut">
              <a:rPr lang="en-GB" smtClean="0"/>
              <a:pPr/>
              <a:t>11/01/2023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E972C5-4308-44F6-B599-DBFBC7547916}"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E691F41-3C13-4E4D-9D69-7179DB69D62F}" type="datetimeFigureOut">
              <a:rPr lang="en-GB" smtClean="0"/>
              <a:pPr/>
              <a:t>11/01/2023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E972C5-4308-44F6-B599-DBFBC7547916}"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691F41-3C13-4E4D-9D69-7179DB69D62F}" type="datetimeFigureOut">
              <a:rPr lang="en-GB" smtClean="0"/>
              <a:pPr/>
              <a:t>11/01/2023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E972C5-4308-44F6-B599-DBFBC7547916}"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6E691F41-3C13-4E4D-9D69-7179DB69D62F}" type="datetimeFigureOut">
              <a:rPr lang="en-GB" smtClean="0"/>
              <a:pPr/>
              <a:t>11/01/2023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E972C5-4308-44F6-B599-DBFBC7547916}"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6E691F41-3C13-4E4D-9D69-7179DB69D62F}" type="datetimeFigureOut">
              <a:rPr lang="en-GB" smtClean="0"/>
              <a:pPr/>
              <a:t>11/01/2023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EE972C5-4308-44F6-B599-DBFBC7547916}"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6E691F41-3C13-4E4D-9D69-7179DB69D62F}" type="datetimeFigureOut">
              <a:rPr lang="en-GB" smtClean="0"/>
              <a:pPr/>
              <a:t>11/01/2023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EE972C5-4308-44F6-B599-DBFBC7547916}"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691F41-3C13-4E4D-9D69-7179DB69D62F}" type="datetimeFigureOut">
              <a:rPr lang="en-GB" smtClean="0"/>
              <a:pPr/>
              <a:t>11/01/2023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EE972C5-4308-44F6-B599-DBFBC7547916}"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691F41-3C13-4E4D-9D69-7179DB69D62F}" type="datetimeFigureOut">
              <a:rPr lang="en-GB" smtClean="0"/>
              <a:pPr/>
              <a:t>11/01/2023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E972C5-4308-44F6-B599-DBFBC7547916}"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691F41-3C13-4E4D-9D69-7179DB69D62F}" type="datetimeFigureOut">
              <a:rPr lang="en-GB" smtClean="0"/>
              <a:pPr/>
              <a:t>11/01/2023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E972C5-4308-44F6-B599-DBFBC7547916}"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691F41-3C13-4E4D-9D69-7179DB69D62F}" type="datetimeFigureOut">
              <a:rPr lang="en-GB" smtClean="0"/>
              <a:pPr/>
              <a:t>11/01/2023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E972C5-4308-44F6-B599-DBFBC7547916}"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ombudsman.org.uk/" TargetMode="External"/><Relationship Id="rId2" Type="http://schemas.openxmlformats.org/officeDocument/2006/relationships/hyperlink" Target="https://www.bailii.org/uk/cases/UKSC/2019/41.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4800" b="1" dirty="0"/>
              <a:t>Introductory Lecture</a:t>
            </a:r>
          </a:p>
        </p:txBody>
      </p:sp>
      <p:sp>
        <p:nvSpPr>
          <p:cNvPr id="5" name="Content Placeholder 4"/>
          <p:cNvSpPr>
            <a:spLocks noGrp="1"/>
          </p:cNvSpPr>
          <p:nvPr>
            <p:ph idx="1"/>
          </p:nvPr>
        </p:nvSpPr>
        <p:spPr/>
        <p:txBody>
          <a:bodyPr>
            <a:normAutofit/>
          </a:bodyPr>
          <a:lstStyle/>
          <a:p>
            <a:pPr>
              <a:buNone/>
            </a:pPr>
            <a:r>
              <a:rPr lang="en-GB" sz="4000" b="1" dirty="0"/>
              <a:t>The English Legal System - Introduction</a:t>
            </a:r>
          </a:p>
          <a:p>
            <a:pPr>
              <a:buNone/>
            </a:pPr>
            <a:r>
              <a:rPr lang="en-GB" sz="4000" b="1" dirty="0"/>
              <a:t>Dr Roshan de Silva-Wijeyeratne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18C9C-D179-4819-9EF8-FC1516E21116}"/>
              </a:ext>
            </a:extLst>
          </p:cNvPr>
          <p:cNvSpPr>
            <a:spLocks noGrp="1"/>
          </p:cNvSpPr>
          <p:nvPr>
            <p:ph type="title"/>
          </p:nvPr>
        </p:nvSpPr>
        <p:spPr>
          <a:xfrm>
            <a:off x="539552" y="548680"/>
            <a:ext cx="8147248" cy="504056"/>
          </a:xfrm>
        </p:spPr>
        <p:txBody>
          <a:bodyPr>
            <a:normAutofit fontScale="90000"/>
          </a:bodyPr>
          <a:lstStyle/>
          <a:p>
            <a:r>
              <a:rPr lang="en-AU" sz="2400" b="1" dirty="0">
                <a:solidFill>
                  <a:srgbClr val="000000"/>
                </a:solidFill>
                <a:effectLst/>
                <a:latin typeface="Verdana" panose="020B0604030504040204" pitchFamily="34" charset="0"/>
                <a:ea typeface="Verdana" panose="020B0604030504040204" pitchFamily="34" charset="0"/>
                <a:cs typeface="Arial" panose="020B0604020202020204" pitchFamily="34" charset="0"/>
              </a:rPr>
              <a:t>Law Making Process of UK/English Law</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53B9918C-FC4C-407F-922C-0B92216CEC2F}"/>
              </a:ext>
            </a:extLst>
          </p:cNvPr>
          <p:cNvSpPr>
            <a:spLocks noGrp="1"/>
          </p:cNvSpPr>
          <p:nvPr>
            <p:ph idx="1"/>
          </p:nvPr>
        </p:nvSpPr>
        <p:spPr>
          <a:xfrm>
            <a:off x="457200" y="764704"/>
            <a:ext cx="8229600" cy="5361459"/>
          </a:xfrm>
        </p:spPr>
        <p:txBody>
          <a:bodyPr>
            <a:normAutofit/>
          </a:bodyPr>
          <a:lstStyle/>
          <a:p>
            <a:pPr marL="0" indent="0">
              <a:lnSpc>
                <a:spcPct val="150000"/>
              </a:lnSpc>
              <a:spcAft>
                <a:spcPts val="1000"/>
              </a:spcAft>
              <a:buNone/>
            </a:pPr>
            <a:r>
              <a:rPr lang="en-AU" sz="1800" b="1" dirty="0">
                <a:effectLst/>
                <a:latin typeface="Bookman Old Style" panose="02050604050505020204" pitchFamily="18" charset="0"/>
                <a:ea typeface="Calibri" panose="020F0502020204030204" pitchFamily="34" charset="0"/>
                <a:cs typeface="Arial" panose="020B0604020202020204" pitchFamily="34" charset="0"/>
              </a:rPr>
              <a:t> </a:t>
            </a:r>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GB" sz="2400" kern="1200" dirty="0">
                <a:solidFill>
                  <a:srgbClr val="000000"/>
                </a:solidFill>
                <a:effectLst/>
                <a:latin typeface="Verdana" panose="020B0604030504040204" pitchFamily="34" charset="0"/>
                <a:ea typeface="Verdana" panose="020B0604030504040204" pitchFamily="34" charset="0"/>
              </a:rPr>
              <a:t>Parliament at Westminster makes statutory laws in the UK – known as </a:t>
            </a:r>
            <a:r>
              <a:rPr lang="en-GB" sz="2400" b="1" kern="1200" dirty="0">
                <a:solidFill>
                  <a:srgbClr val="000000"/>
                </a:solidFill>
                <a:effectLst/>
                <a:latin typeface="Verdana" panose="020B0604030504040204" pitchFamily="34" charset="0"/>
                <a:ea typeface="Verdana" panose="020B0604030504040204" pitchFamily="34" charset="0"/>
              </a:rPr>
              <a:t>Acts of Parliament</a:t>
            </a:r>
            <a:endParaRPr lang="en-GB" sz="2400" b="1"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GB" sz="2400" kern="1200" dirty="0">
                <a:solidFill>
                  <a:srgbClr val="000000"/>
                </a:solidFill>
                <a:effectLst/>
                <a:latin typeface="Verdana" panose="020B0604030504040204" pitchFamily="34" charset="0"/>
                <a:ea typeface="Verdana" panose="020B0604030504040204" pitchFamily="34" charset="0"/>
              </a:rPr>
              <a:t>Courts interpret those laws by using different methods of interpretation</a:t>
            </a:r>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r>
              <a:rPr lang="en-AU" sz="2400" kern="1200" dirty="0">
                <a:solidFill>
                  <a:srgbClr val="000000"/>
                </a:solidFill>
                <a:effectLst/>
                <a:latin typeface="Verdana" panose="020B0604030504040204" pitchFamily="34" charset="0"/>
                <a:ea typeface="Verdana" panose="020B0604030504040204" pitchFamily="34" charset="0"/>
              </a:rPr>
              <a:t>European Union Law – still relevant after Brexit</a:t>
            </a:r>
            <a:endParaRPr lang="en-GB"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849045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GB" b="1" dirty="0"/>
              <a:t>Law making process</a:t>
            </a:r>
          </a:p>
        </p:txBody>
      </p:sp>
      <p:sp>
        <p:nvSpPr>
          <p:cNvPr id="3" name="Content Placeholder 2"/>
          <p:cNvSpPr>
            <a:spLocks noGrp="1"/>
          </p:cNvSpPr>
          <p:nvPr>
            <p:ph idx="1"/>
          </p:nvPr>
        </p:nvSpPr>
        <p:spPr>
          <a:xfrm>
            <a:off x="457200" y="1268760"/>
            <a:ext cx="8229600" cy="4857403"/>
          </a:xfrm>
        </p:spPr>
        <p:txBody>
          <a:bodyPr>
            <a:normAutofit/>
          </a:bodyPr>
          <a:lstStyle/>
          <a:p>
            <a:r>
              <a:rPr lang="en-GB" sz="2400" kern="1200" dirty="0">
                <a:solidFill>
                  <a:srgbClr val="000000"/>
                </a:solidFill>
                <a:effectLst/>
                <a:latin typeface="Verdana" panose="020B0604030504040204" pitchFamily="34" charset="0"/>
                <a:ea typeface="Verdana" panose="020B0604030504040204" pitchFamily="34" charset="0"/>
              </a:rPr>
              <a:t>The law making process consists of the following: A Statute will begin as a Bill in Parliament and once it has passed both the House of Commons and the House of Lords it will become an </a:t>
            </a:r>
            <a:r>
              <a:rPr lang="en-GB" sz="2400" b="1" kern="1200" dirty="0">
                <a:solidFill>
                  <a:srgbClr val="000000"/>
                </a:solidFill>
                <a:effectLst/>
                <a:latin typeface="Verdana" panose="020B0604030504040204" pitchFamily="34" charset="0"/>
                <a:ea typeface="Verdana" panose="020B0604030504040204" pitchFamily="34" charset="0"/>
              </a:rPr>
              <a:t>Act of Parliament </a:t>
            </a:r>
            <a:r>
              <a:rPr lang="en-GB" sz="2400" kern="1200" dirty="0">
                <a:solidFill>
                  <a:srgbClr val="000000"/>
                </a:solidFill>
                <a:effectLst/>
                <a:latin typeface="Verdana" panose="020B0604030504040204" pitchFamily="34" charset="0"/>
                <a:ea typeface="Verdana" panose="020B0604030504040204" pitchFamily="34" charset="0"/>
              </a:rPr>
              <a:t>once it has received Royal Assent.</a:t>
            </a:r>
            <a:endParaRPr lang="en-GB" sz="2400" dirty="0">
              <a:effectLst/>
              <a:latin typeface="Verdana" panose="020B0604030504040204" pitchFamily="34" charset="0"/>
              <a:ea typeface="Verdana" panose="020B0604030504040204" pitchFamily="34" charset="0"/>
            </a:endParaRPr>
          </a:p>
          <a:p>
            <a:pPr marL="0" indent="0">
              <a:buNone/>
            </a:pPr>
            <a:endParaRPr lang="en-GB" sz="24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Autofit/>
          </a:bodyPr>
          <a:lstStyle/>
          <a:p>
            <a:r>
              <a:rPr lang="en-AU" sz="2400" b="1" dirty="0">
                <a:solidFill>
                  <a:srgbClr val="000000"/>
                </a:solidFill>
                <a:effectLst/>
                <a:latin typeface="Bookman Old Style" panose="02050604050505020204" pitchFamily="18" charset="0"/>
                <a:ea typeface="Calibri" panose="020F0502020204030204" pitchFamily="34" charset="0"/>
                <a:cs typeface="Arial" panose="020B0604020202020204" pitchFamily="34" charset="0"/>
              </a:rPr>
              <a:t>European Union Law – of historical relevance</a:t>
            </a:r>
            <a:endParaRPr lang="en-GB" sz="2400" b="1" dirty="0"/>
          </a:p>
        </p:txBody>
      </p:sp>
      <p:sp>
        <p:nvSpPr>
          <p:cNvPr id="3" name="Content Placeholder 2"/>
          <p:cNvSpPr>
            <a:spLocks noGrp="1"/>
          </p:cNvSpPr>
          <p:nvPr>
            <p:ph idx="1"/>
          </p:nvPr>
        </p:nvSpPr>
        <p:spPr>
          <a:xfrm>
            <a:off x="457200" y="1340768"/>
            <a:ext cx="8229600" cy="5112568"/>
          </a:xfrm>
        </p:spPr>
        <p:txBody>
          <a:bodyPr>
            <a:normAutofit/>
          </a:bodyPr>
          <a:lstStyle/>
          <a:p>
            <a:pPr marL="0" indent="0">
              <a:buNone/>
            </a:pPr>
            <a:r>
              <a:rPr lang="en-AU" sz="2400" dirty="0">
                <a:solidFill>
                  <a:srgbClr val="000000"/>
                </a:solidFill>
                <a:effectLst/>
                <a:latin typeface="Verdana" panose="020B0604030504040204" pitchFamily="34" charset="0"/>
                <a:ea typeface="Verdana" panose="020B0604030504040204" pitchFamily="34" charset="0"/>
                <a:cs typeface="Arial" panose="020B0604020202020204" pitchFamily="34" charset="0"/>
              </a:rPr>
              <a:t>Following Brexit as of Jan 1</a:t>
            </a:r>
            <a:r>
              <a:rPr lang="en-AU" sz="2400" baseline="30000" dirty="0">
                <a:solidFill>
                  <a:srgbClr val="000000"/>
                </a:solidFill>
                <a:effectLst/>
                <a:latin typeface="Verdana" panose="020B0604030504040204" pitchFamily="34" charset="0"/>
                <a:ea typeface="Verdana" panose="020B0604030504040204" pitchFamily="34" charset="0"/>
                <a:cs typeface="Arial" panose="020B0604020202020204" pitchFamily="34" charset="0"/>
              </a:rPr>
              <a:t>st</a:t>
            </a:r>
            <a:r>
              <a:rPr lang="en-AU" sz="2400" dirty="0">
                <a:solidFill>
                  <a:srgbClr val="000000"/>
                </a:solidFill>
                <a:effectLst/>
                <a:latin typeface="Verdana" panose="020B0604030504040204" pitchFamily="34" charset="0"/>
                <a:ea typeface="Verdana" panose="020B0604030504040204" pitchFamily="34" charset="0"/>
                <a:cs typeface="Arial" panose="020B0604020202020204" pitchFamily="34" charset="0"/>
              </a:rPr>
              <a:t> 2021 </a:t>
            </a:r>
            <a:r>
              <a:rPr lang="en-AU" sz="2400" dirty="0">
                <a:solidFill>
                  <a:srgbClr val="202124"/>
                </a:solidFill>
                <a:effectLst/>
                <a:latin typeface="Verdana" panose="020B0604030504040204" pitchFamily="34" charset="0"/>
                <a:ea typeface="Verdana" panose="020B0604030504040204" pitchFamily="34" charset="0"/>
                <a:cs typeface="Arial" panose="020B0604020202020204" pitchFamily="34" charset="0"/>
              </a:rPr>
              <a:t>Retained EU law is a form of UK domestic law. It was created to preserve the substantive law of the UK after EU law was “cut-off” as a source. </a:t>
            </a:r>
          </a:p>
          <a:p>
            <a:pPr marL="0" indent="0">
              <a:buNone/>
            </a:pPr>
            <a:r>
              <a:rPr lang="en-AU" sz="2400" dirty="0">
                <a:solidFill>
                  <a:srgbClr val="202124"/>
                </a:solidFill>
                <a:effectLst/>
                <a:latin typeface="Verdana" panose="020B0604030504040204" pitchFamily="34" charset="0"/>
                <a:ea typeface="Verdana" panose="020B0604030504040204" pitchFamily="34" charset="0"/>
                <a:cs typeface="Arial" panose="020B0604020202020204" pitchFamily="34" charset="0"/>
              </a:rPr>
              <a:t>The purpose of doing this was to provide legal continuity and certainty in the aftermath of Brexit, for individuals, government, businesses and other organisations.</a:t>
            </a:r>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sz="2400" dirty="0">
              <a:latin typeface="Verdana" panose="020B0604030504040204" pitchFamily="34" charset="0"/>
              <a:ea typeface="Verdana" panose="020B0604030504040204" pitchFamily="34" charset="0"/>
            </a:endParaRPr>
          </a:p>
          <a:p>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br>
              <a:rPr lang="en-GB" b="1" dirty="0"/>
            </a:br>
            <a:br>
              <a:rPr lang="en-GB" b="1" dirty="0"/>
            </a:br>
            <a:r>
              <a:rPr lang="en-AU" sz="2200" b="1" kern="1200" dirty="0">
                <a:solidFill>
                  <a:srgbClr val="000000"/>
                </a:solidFill>
                <a:effectLst/>
                <a:latin typeface="Verdana" panose="020B0604030504040204" pitchFamily="34" charset="0"/>
                <a:ea typeface="Verdana" panose="020B0604030504040204" pitchFamily="34" charset="0"/>
                <a:cs typeface="+mn-cs"/>
              </a:rPr>
              <a:t>The Court and Tribunal Structure in the UK</a:t>
            </a:r>
            <a:br>
              <a:rPr lang="en-GB" sz="2200" b="1" dirty="0">
                <a:latin typeface="Verdana" panose="020B0604030504040204" pitchFamily="34" charset="0"/>
                <a:ea typeface="Verdana" panose="020B0604030504040204" pitchFamily="34" charset="0"/>
              </a:rPr>
            </a:br>
            <a:br>
              <a:rPr lang="en-GB" dirty="0"/>
            </a:br>
            <a:endParaRPr lang="en-GB" dirty="0"/>
          </a:p>
        </p:txBody>
      </p:sp>
      <p:sp>
        <p:nvSpPr>
          <p:cNvPr id="3" name="Content Placeholder 2"/>
          <p:cNvSpPr>
            <a:spLocks noGrp="1"/>
          </p:cNvSpPr>
          <p:nvPr>
            <p:ph idx="1"/>
          </p:nvPr>
        </p:nvSpPr>
        <p:spPr>
          <a:xfrm>
            <a:off x="457200" y="1124744"/>
            <a:ext cx="8229600" cy="5256584"/>
          </a:xfrm>
        </p:spPr>
        <p:txBody>
          <a:bodyPr>
            <a:normAutofit/>
          </a:bodyPr>
          <a:lstStyle/>
          <a:p>
            <a:pPr marL="742950" lvl="1" indent="-285750">
              <a:lnSpc>
                <a:spcPct val="150000"/>
              </a:lnSpc>
              <a:buFont typeface="Arial" panose="020B0604020202020204" pitchFamily="34" charset="0"/>
              <a:buChar char="–"/>
              <a:tabLst>
                <a:tab pos="914400" algn="l"/>
              </a:tabLst>
            </a:pPr>
            <a:r>
              <a:rPr lang="en-GB" sz="1800" kern="1200" dirty="0">
                <a:solidFill>
                  <a:srgbClr val="000000"/>
                </a:solidFill>
                <a:effectLst/>
                <a:latin typeface="Verdana" panose="020B0604030504040204" pitchFamily="34" charset="0"/>
                <a:ea typeface="Verdana" panose="020B0604030504040204" pitchFamily="34" charset="0"/>
              </a:rPr>
              <a:t>The Magistrates Court:  95% of all criminal cases</a:t>
            </a:r>
            <a:endParaRPr lang="en-GB" sz="1800" dirty="0">
              <a:effectLst/>
              <a:latin typeface="Verdana" panose="020B0604030504040204" pitchFamily="34" charset="0"/>
              <a:ea typeface="Verdana" panose="020B0604030504040204" pitchFamily="34" charset="0"/>
              <a:cs typeface="Times New Roman" panose="02020603050405020304" pitchFamily="18" charset="0"/>
            </a:endParaRPr>
          </a:p>
          <a:p>
            <a:pPr marL="742950" lvl="1" indent="-285750">
              <a:lnSpc>
                <a:spcPct val="150000"/>
              </a:lnSpc>
              <a:buFont typeface="Arial" panose="020B0604020202020204" pitchFamily="34" charset="0"/>
              <a:buChar char="–"/>
              <a:tabLst>
                <a:tab pos="914400" algn="l"/>
              </a:tabLst>
            </a:pPr>
            <a:r>
              <a:rPr lang="en-GB" sz="1800" kern="1200" dirty="0">
                <a:solidFill>
                  <a:srgbClr val="000000"/>
                </a:solidFill>
                <a:effectLst/>
                <a:latin typeface="Verdana" panose="020B0604030504040204" pitchFamily="34" charset="0"/>
                <a:ea typeface="Verdana" panose="020B0604030504040204" pitchFamily="34" charset="0"/>
              </a:rPr>
              <a:t>The Crown Court</a:t>
            </a:r>
            <a:endParaRPr lang="en-GB" sz="1800" dirty="0">
              <a:effectLst/>
              <a:latin typeface="Verdana" panose="020B0604030504040204" pitchFamily="34" charset="0"/>
              <a:ea typeface="Verdana" panose="020B0604030504040204" pitchFamily="34" charset="0"/>
              <a:cs typeface="Times New Roman" panose="02020603050405020304" pitchFamily="18" charset="0"/>
            </a:endParaRPr>
          </a:p>
          <a:p>
            <a:pPr marL="742950" lvl="1" indent="-285750">
              <a:lnSpc>
                <a:spcPct val="150000"/>
              </a:lnSpc>
              <a:buFont typeface="Arial" panose="020B0604020202020204" pitchFamily="34" charset="0"/>
              <a:buChar char="–"/>
              <a:tabLst>
                <a:tab pos="914400" algn="l"/>
              </a:tabLst>
            </a:pPr>
            <a:r>
              <a:rPr lang="en-GB" sz="1800" kern="1200" dirty="0">
                <a:solidFill>
                  <a:srgbClr val="000000"/>
                </a:solidFill>
                <a:effectLst/>
                <a:latin typeface="Verdana" panose="020B0604030504040204" pitchFamily="34" charset="0"/>
                <a:ea typeface="Verdana" panose="020B0604030504040204" pitchFamily="34" charset="0"/>
              </a:rPr>
              <a:t>The County Court</a:t>
            </a:r>
            <a:endParaRPr lang="en-GB" sz="1800" dirty="0">
              <a:effectLst/>
              <a:latin typeface="Verdana" panose="020B0604030504040204" pitchFamily="34" charset="0"/>
              <a:ea typeface="Verdana" panose="020B0604030504040204" pitchFamily="34" charset="0"/>
              <a:cs typeface="Times New Roman" panose="02020603050405020304" pitchFamily="18" charset="0"/>
            </a:endParaRPr>
          </a:p>
          <a:p>
            <a:pPr marL="742950" lvl="1" indent="-285750">
              <a:lnSpc>
                <a:spcPct val="150000"/>
              </a:lnSpc>
              <a:buFont typeface="Arial" panose="020B0604020202020204" pitchFamily="34" charset="0"/>
              <a:buChar char="–"/>
              <a:tabLst>
                <a:tab pos="914400" algn="l"/>
              </a:tabLst>
            </a:pPr>
            <a:r>
              <a:rPr lang="en-GB" sz="1800" kern="1200" dirty="0">
                <a:solidFill>
                  <a:srgbClr val="000000"/>
                </a:solidFill>
                <a:effectLst/>
                <a:latin typeface="Verdana" panose="020B0604030504040204" pitchFamily="34" charset="0"/>
                <a:ea typeface="Verdana" panose="020B0604030504040204" pitchFamily="34" charset="0"/>
              </a:rPr>
              <a:t>The High Court</a:t>
            </a:r>
            <a:endParaRPr lang="en-GB" sz="1800" dirty="0">
              <a:effectLst/>
              <a:latin typeface="Verdana" panose="020B0604030504040204" pitchFamily="34" charset="0"/>
              <a:ea typeface="Verdana" panose="020B0604030504040204" pitchFamily="34" charset="0"/>
              <a:cs typeface="Times New Roman" panose="02020603050405020304" pitchFamily="18" charset="0"/>
            </a:endParaRPr>
          </a:p>
          <a:p>
            <a:pPr marL="742950" lvl="1" indent="-285750">
              <a:lnSpc>
                <a:spcPct val="150000"/>
              </a:lnSpc>
              <a:buFont typeface="Arial" panose="020B0604020202020204" pitchFamily="34" charset="0"/>
              <a:buChar char="–"/>
              <a:tabLst>
                <a:tab pos="914400" algn="l"/>
              </a:tabLst>
            </a:pPr>
            <a:r>
              <a:rPr lang="en-GB" sz="1800" kern="1200" dirty="0">
                <a:solidFill>
                  <a:srgbClr val="000000"/>
                </a:solidFill>
                <a:effectLst/>
                <a:latin typeface="Verdana" panose="020B0604030504040204" pitchFamily="34" charset="0"/>
                <a:ea typeface="Verdana" panose="020B0604030504040204" pitchFamily="34" charset="0"/>
              </a:rPr>
              <a:t>The Appellate Functions</a:t>
            </a:r>
            <a:endParaRPr lang="en-GB" sz="1800" dirty="0">
              <a:effectLst/>
              <a:latin typeface="Verdana" panose="020B0604030504040204" pitchFamily="34" charset="0"/>
              <a:ea typeface="Verdana" panose="020B0604030504040204" pitchFamily="34" charset="0"/>
              <a:cs typeface="Times New Roman" panose="02020603050405020304" pitchFamily="18" charset="0"/>
            </a:endParaRPr>
          </a:p>
          <a:p>
            <a:pPr marL="742950" lvl="1" indent="-285750">
              <a:lnSpc>
                <a:spcPct val="150000"/>
              </a:lnSpc>
              <a:buFont typeface="Arial" panose="020B0604020202020204" pitchFamily="34" charset="0"/>
              <a:buChar char="–"/>
              <a:tabLst>
                <a:tab pos="914400" algn="l"/>
              </a:tabLst>
            </a:pPr>
            <a:r>
              <a:rPr lang="en-GB" sz="1800" kern="1200" dirty="0">
                <a:solidFill>
                  <a:srgbClr val="000000"/>
                </a:solidFill>
                <a:effectLst/>
                <a:latin typeface="Verdana" panose="020B0604030504040204" pitchFamily="34" charset="0"/>
                <a:ea typeface="Verdana" panose="020B0604030504040204" pitchFamily="34" charset="0"/>
              </a:rPr>
              <a:t>The Court of Appeal</a:t>
            </a:r>
            <a:endParaRPr lang="en-GB" sz="1800" dirty="0">
              <a:effectLst/>
              <a:latin typeface="Verdana" panose="020B0604030504040204" pitchFamily="34" charset="0"/>
              <a:ea typeface="Verdana" panose="020B0604030504040204" pitchFamily="34" charset="0"/>
              <a:cs typeface="Times New Roman" panose="02020603050405020304" pitchFamily="18" charset="0"/>
            </a:endParaRPr>
          </a:p>
          <a:p>
            <a:pPr marL="742950" lvl="1" indent="-285750">
              <a:lnSpc>
                <a:spcPct val="150000"/>
              </a:lnSpc>
              <a:buFont typeface="Arial" panose="020B0604020202020204" pitchFamily="34" charset="0"/>
              <a:buChar char="–"/>
              <a:tabLst>
                <a:tab pos="914400" algn="l"/>
              </a:tabLst>
            </a:pPr>
            <a:r>
              <a:rPr lang="en-GB" sz="1800" kern="1200" dirty="0">
                <a:solidFill>
                  <a:srgbClr val="000000"/>
                </a:solidFill>
                <a:effectLst/>
                <a:latin typeface="Verdana" panose="020B0604030504040204" pitchFamily="34" charset="0"/>
                <a:ea typeface="Verdana" panose="020B0604030504040204" pitchFamily="34" charset="0"/>
              </a:rPr>
              <a:t>The Supreme Court (used to be the House of Lords)</a:t>
            </a:r>
            <a:endParaRPr lang="en-GB" sz="18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GB" sz="1800" b="1" kern="1200" dirty="0">
                <a:solidFill>
                  <a:srgbClr val="000000"/>
                </a:solidFill>
                <a:effectLst/>
                <a:latin typeface="Verdana" panose="020B0604030504040204" pitchFamily="34" charset="0"/>
                <a:ea typeface="Verdana" panose="020B0604030504040204" pitchFamily="34" charset="0"/>
              </a:rPr>
              <a:t>Tribunal System</a:t>
            </a:r>
            <a:endParaRPr lang="en-GB" sz="1800" b="1" dirty="0">
              <a:effectLst/>
              <a:latin typeface="Verdana" panose="020B0604030504040204" pitchFamily="34" charset="0"/>
              <a:ea typeface="Verdana" panose="020B0604030504040204" pitchFamily="34" charset="0"/>
              <a:cs typeface="Times New Roman" panose="02020603050405020304" pitchFamily="18" charset="0"/>
            </a:endParaRPr>
          </a:p>
          <a:p>
            <a:pPr marL="742950" lvl="1" indent="-285750">
              <a:lnSpc>
                <a:spcPct val="150000"/>
              </a:lnSpc>
              <a:buFont typeface="Arial" panose="020B0604020202020204" pitchFamily="34" charset="0"/>
              <a:buChar char="–"/>
              <a:tabLst>
                <a:tab pos="914400" algn="l"/>
              </a:tabLst>
            </a:pPr>
            <a:r>
              <a:rPr lang="en-GB" sz="1800" kern="1200" dirty="0">
                <a:solidFill>
                  <a:srgbClr val="000000"/>
                </a:solidFill>
                <a:effectLst/>
                <a:latin typeface="Verdana" panose="020B0604030504040204" pitchFamily="34" charset="0"/>
                <a:ea typeface="Verdana" panose="020B0604030504040204" pitchFamily="34" charset="0"/>
              </a:rPr>
              <a:t>Over  60 different tribunals</a:t>
            </a:r>
            <a:endParaRPr lang="en-GB" sz="18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AFCA6-9DCB-8A1A-C16D-28FE285C7F51}"/>
              </a:ext>
            </a:extLst>
          </p:cNvPr>
          <p:cNvSpPr>
            <a:spLocks noGrp="1"/>
          </p:cNvSpPr>
          <p:nvPr>
            <p:ph type="title"/>
          </p:nvPr>
        </p:nvSpPr>
        <p:spPr>
          <a:xfrm>
            <a:off x="395536" y="274638"/>
            <a:ext cx="8291264" cy="778098"/>
          </a:xfrm>
        </p:spPr>
        <p:txBody>
          <a:bodyPr>
            <a:normAutofit/>
          </a:bodyPr>
          <a:lstStyle/>
          <a:p>
            <a:r>
              <a:rPr lang="en-GB" sz="2400" b="1" dirty="0">
                <a:solidFill>
                  <a:srgbClr val="000000"/>
                </a:solidFill>
                <a:effectLst/>
                <a:latin typeface="Verdana" panose="020B0604030504040204" pitchFamily="34" charset="0"/>
                <a:ea typeface="Verdana" panose="020B0604030504040204" pitchFamily="34" charset="0"/>
                <a:cs typeface="Arial" panose="020B0604020202020204" pitchFamily="34" charset="0"/>
              </a:rPr>
              <a:t>Tribunals </a:t>
            </a:r>
            <a:endParaRPr lang="en-GB" sz="2400"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DBC6D728-76E8-7E28-8477-844C19F45A67}"/>
              </a:ext>
            </a:extLst>
          </p:cNvPr>
          <p:cNvSpPr>
            <a:spLocks noGrp="1"/>
          </p:cNvSpPr>
          <p:nvPr>
            <p:ph idx="1"/>
          </p:nvPr>
        </p:nvSpPr>
        <p:spPr>
          <a:xfrm>
            <a:off x="395536" y="1052736"/>
            <a:ext cx="8291264" cy="5073427"/>
          </a:xfrm>
        </p:spPr>
        <p:txBody>
          <a:bodyPr>
            <a:normAutofit/>
          </a:bodyPr>
          <a:lstStyle/>
          <a:p>
            <a:pPr indent="0">
              <a:lnSpc>
                <a:spcPct val="150000"/>
              </a:lnSpc>
              <a:spcAft>
                <a:spcPts val="1000"/>
              </a:spcAft>
              <a:buNone/>
            </a:pPr>
            <a:r>
              <a:rPr lang="en-AU" sz="2000" dirty="0">
                <a:effectLst/>
                <a:latin typeface="Verdana" panose="020B0604030504040204" pitchFamily="34" charset="0"/>
                <a:ea typeface="Verdana" panose="020B0604030504040204" pitchFamily="34" charset="0"/>
                <a:cs typeface="Times New Roman" panose="02020603050405020304" pitchFamily="18" charset="0"/>
              </a:rPr>
              <a:t> </a:t>
            </a:r>
            <a:r>
              <a:rPr lang="en-GB" sz="2000" kern="1200" dirty="0">
                <a:solidFill>
                  <a:srgbClr val="000000"/>
                </a:solidFill>
                <a:effectLst/>
                <a:latin typeface="Verdana" panose="020B0604030504040204" pitchFamily="34" charset="0"/>
                <a:ea typeface="Verdana" panose="020B0604030504040204" pitchFamily="34" charset="0"/>
              </a:rPr>
              <a:t>Characteristics of a Tribunal is:</a:t>
            </a:r>
            <a:endParaRPr lang="en-GB" sz="2000" dirty="0">
              <a:effectLst/>
              <a:latin typeface="Verdana" panose="020B0604030504040204" pitchFamily="34" charset="0"/>
              <a:ea typeface="Verdana" panose="020B0604030504040204" pitchFamily="34" charset="0"/>
            </a:endParaRPr>
          </a:p>
          <a:p>
            <a:pPr marL="342900" lvl="0" indent="-342900">
              <a:lnSpc>
                <a:spcPct val="150000"/>
              </a:lnSpc>
              <a:buFont typeface="Arial" panose="020B0604020202020204" pitchFamily="34" charset="0"/>
              <a:buChar char="•"/>
              <a:tabLst>
                <a:tab pos="457200" algn="l"/>
              </a:tabLst>
            </a:pPr>
            <a:r>
              <a:rPr lang="en-GB" sz="2000" kern="1200" dirty="0">
                <a:solidFill>
                  <a:srgbClr val="000000"/>
                </a:solidFill>
                <a:effectLst/>
                <a:latin typeface="Verdana" panose="020B0604030504040204" pitchFamily="34" charset="0"/>
                <a:ea typeface="Verdana" panose="020B0604030504040204" pitchFamily="34" charset="0"/>
              </a:rPr>
              <a:t>Statutory duties and powers</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GB" sz="2000" kern="1200" dirty="0">
                <a:solidFill>
                  <a:srgbClr val="000000"/>
                </a:solidFill>
                <a:effectLst/>
                <a:latin typeface="Verdana" panose="020B0604030504040204" pitchFamily="34" charset="0"/>
                <a:ea typeface="Verdana" panose="020B0604030504040204" pitchFamily="34" charset="0"/>
              </a:rPr>
              <a:t>A very narrow jurisdiction</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pPr marL="742950" lvl="1" indent="-285750">
              <a:lnSpc>
                <a:spcPct val="150000"/>
              </a:lnSpc>
              <a:buFont typeface="Arial" panose="020B0604020202020204" pitchFamily="34" charset="0"/>
              <a:buChar char="•"/>
              <a:tabLst>
                <a:tab pos="914400" algn="l"/>
              </a:tabLst>
            </a:pPr>
            <a:r>
              <a:rPr lang="en-GB" sz="2000" kern="1200" dirty="0">
                <a:solidFill>
                  <a:srgbClr val="000000"/>
                </a:solidFill>
                <a:effectLst/>
                <a:latin typeface="Verdana" panose="020B0604030504040204" pitchFamily="34" charset="0"/>
                <a:ea typeface="Verdana" panose="020B0604030504040204" pitchFamily="34" charset="0"/>
              </a:rPr>
              <a:t>Chaired by a lawyer, with specialist lay panel members</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pPr marL="742950" lvl="1" indent="-285750">
              <a:lnSpc>
                <a:spcPct val="150000"/>
              </a:lnSpc>
              <a:buFont typeface="Arial" panose="020B0604020202020204" pitchFamily="34" charset="0"/>
              <a:buChar char="•"/>
              <a:tabLst>
                <a:tab pos="914400" algn="l"/>
              </a:tabLst>
            </a:pPr>
            <a:r>
              <a:rPr lang="en-GB" sz="2000" kern="1200" dirty="0">
                <a:solidFill>
                  <a:srgbClr val="000000"/>
                </a:solidFill>
                <a:effectLst/>
                <a:latin typeface="Verdana" panose="020B0604030504040204" pitchFamily="34" charset="0"/>
                <a:ea typeface="Verdana" panose="020B0604030504040204" pitchFamily="34" charset="0"/>
              </a:rPr>
              <a:t>Opened to the public</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pPr marL="742950" lvl="1" indent="-285750">
              <a:lnSpc>
                <a:spcPct val="150000"/>
              </a:lnSpc>
              <a:buFont typeface="Arial" panose="020B0604020202020204" pitchFamily="34" charset="0"/>
              <a:buChar char="•"/>
              <a:tabLst>
                <a:tab pos="914400" algn="l"/>
              </a:tabLst>
            </a:pPr>
            <a:r>
              <a:rPr lang="en-GB" sz="2000" kern="1200" dirty="0">
                <a:solidFill>
                  <a:srgbClr val="000000"/>
                </a:solidFill>
                <a:effectLst/>
                <a:latin typeface="Verdana" panose="020B0604030504040204" pitchFamily="34" charset="0"/>
                <a:ea typeface="Verdana" panose="020B0604030504040204" pitchFamily="34" charset="0"/>
              </a:rPr>
              <a:t>Appeal procedures which may include an appeal tribunal (such as the Employment Appeals Tribunal), or taking the dispute to court</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r>
              <a:rPr lang="en-AU" sz="2000" kern="1200" dirty="0">
                <a:solidFill>
                  <a:srgbClr val="000000"/>
                </a:solidFill>
                <a:effectLst/>
                <a:latin typeface="Verdana" panose="020B0604030504040204" pitchFamily="34" charset="0"/>
                <a:ea typeface="Verdana" panose="020B0604030504040204" pitchFamily="34" charset="0"/>
              </a:rPr>
              <a:t>Sit at a number of locations in the country</a:t>
            </a:r>
            <a:endParaRPr lang="en-GB"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851057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Autofit/>
          </a:bodyPr>
          <a:lstStyle/>
          <a:p>
            <a:r>
              <a:rPr lang="en-AU" sz="2400" b="1" dirty="0">
                <a:solidFill>
                  <a:srgbClr val="000000"/>
                </a:solidFill>
                <a:effectLst/>
                <a:latin typeface="Verdana" panose="020B0604030504040204" pitchFamily="34" charset="0"/>
                <a:ea typeface="Verdana" panose="020B0604030504040204" pitchFamily="34" charset="0"/>
                <a:cs typeface="Arial" panose="020B0604020202020204" pitchFamily="34" charset="0"/>
              </a:rPr>
              <a:t>Benefits of Tribunals compared to courts</a:t>
            </a:r>
            <a:endParaRPr lang="en-GB" sz="2400"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395536" y="1268760"/>
            <a:ext cx="8291264" cy="4857403"/>
          </a:xfrm>
        </p:spPr>
        <p:txBody>
          <a:bodyPr>
            <a:normAutofit/>
          </a:bodyPr>
          <a:lstStyle/>
          <a:p>
            <a:pPr marL="342900" lvl="0" indent="-342900">
              <a:lnSpc>
                <a:spcPct val="150000"/>
              </a:lnSpc>
              <a:buFont typeface="Arial" panose="020B0604020202020204" pitchFamily="34" charset="0"/>
              <a:buChar char="•"/>
              <a:tabLst>
                <a:tab pos="457200" algn="l"/>
              </a:tabLst>
            </a:pPr>
            <a:r>
              <a:rPr lang="en-GB" sz="2400" kern="1200" dirty="0">
                <a:solidFill>
                  <a:srgbClr val="000000"/>
                </a:solidFill>
                <a:effectLst/>
                <a:latin typeface="Verdana" panose="020B0604030504040204" pitchFamily="34" charset="0"/>
                <a:ea typeface="Verdana" panose="020B0604030504040204" pitchFamily="34" charset="0"/>
              </a:rPr>
              <a:t>Cheapness</a:t>
            </a:r>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GB" sz="2400" kern="1200" dirty="0">
                <a:solidFill>
                  <a:srgbClr val="000000"/>
                </a:solidFill>
                <a:effectLst/>
                <a:latin typeface="Verdana" panose="020B0604030504040204" pitchFamily="34" charset="0"/>
                <a:ea typeface="Verdana" panose="020B0604030504040204" pitchFamily="34" charset="0"/>
              </a:rPr>
              <a:t>Informality</a:t>
            </a:r>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GB" sz="2400" kern="1200" dirty="0">
                <a:solidFill>
                  <a:srgbClr val="000000"/>
                </a:solidFill>
                <a:effectLst/>
                <a:latin typeface="Verdana" panose="020B0604030504040204" pitchFamily="34" charset="0"/>
                <a:ea typeface="Verdana" panose="020B0604030504040204" pitchFamily="34" charset="0"/>
              </a:rPr>
              <a:t>Speed</a:t>
            </a:r>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GB" sz="2400" kern="1200" dirty="0">
                <a:solidFill>
                  <a:srgbClr val="000000"/>
                </a:solidFill>
                <a:effectLst/>
                <a:latin typeface="Verdana" panose="020B0604030504040204" pitchFamily="34" charset="0"/>
                <a:ea typeface="Verdana" panose="020B0604030504040204" pitchFamily="34" charset="0"/>
              </a:rPr>
              <a:t>Flexibility</a:t>
            </a:r>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FB538-90B1-9460-7877-7FB7DAD811F2}"/>
              </a:ext>
            </a:extLst>
          </p:cNvPr>
          <p:cNvSpPr>
            <a:spLocks noGrp="1"/>
          </p:cNvSpPr>
          <p:nvPr>
            <p:ph type="title"/>
          </p:nvPr>
        </p:nvSpPr>
        <p:spPr>
          <a:xfrm>
            <a:off x="457200" y="274638"/>
            <a:ext cx="8229600" cy="778098"/>
          </a:xfrm>
        </p:spPr>
        <p:txBody>
          <a:bodyPr>
            <a:noAutofit/>
          </a:bodyPr>
          <a:lstStyle/>
          <a:p>
            <a:r>
              <a:rPr lang="en-AU" sz="28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t>Human Rights in UK</a:t>
            </a:r>
            <a:br>
              <a:rPr lang="en-GB" sz="2800" dirty="0">
                <a:effectLst/>
                <a:latin typeface="Tahoma" panose="020B0604030504040204" pitchFamily="34" charset="0"/>
                <a:ea typeface="Tahoma" panose="020B0604030504040204" pitchFamily="34" charset="0"/>
                <a:cs typeface="Tahoma" panose="020B0604030504040204" pitchFamily="34" charset="0"/>
              </a:rPr>
            </a:br>
            <a:endParaRPr lang="en-GB" sz="2800"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EC84921D-A2F6-AB53-AD92-881726FC8D3D}"/>
              </a:ext>
            </a:extLst>
          </p:cNvPr>
          <p:cNvSpPr>
            <a:spLocks noGrp="1"/>
          </p:cNvSpPr>
          <p:nvPr>
            <p:ph idx="1"/>
          </p:nvPr>
        </p:nvSpPr>
        <p:spPr>
          <a:xfrm>
            <a:off x="323528" y="1052736"/>
            <a:ext cx="8363272" cy="5073427"/>
          </a:xfrm>
        </p:spPr>
        <p:txBody>
          <a:bodyPr/>
          <a:lstStyle/>
          <a:p>
            <a:r>
              <a:rPr lang="en-AU" sz="2400" dirty="0">
                <a:solidFill>
                  <a:srgbClr val="000000"/>
                </a:solidFill>
                <a:effectLst/>
                <a:latin typeface="Verdana" panose="020B0604030504040204" pitchFamily="34" charset="0"/>
                <a:ea typeface="Verdana" panose="020B0604030504040204" pitchFamily="34" charset="0"/>
                <a:cs typeface="Tahoma" panose="020B0604030504040204" pitchFamily="34" charset="0"/>
              </a:rPr>
              <a:t>In 1998 the UK passed the </a:t>
            </a:r>
            <a:r>
              <a:rPr lang="en-AU" sz="2400" b="1" dirty="0">
                <a:solidFill>
                  <a:srgbClr val="000000"/>
                </a:solidFill>
                <a:effectLst/>
                <a:latin typeface="Verdana" panose="020B0604030504040204" pitchFamily="34" charset="0"/>
                <a:ea typeface="Verdana" panose="020B0604030504040204" pitchFamily="34" charset="0"/>
                <a:cs typeface="Tahoma" panose="020B0604030504040204" pitchFamily="34" charset="0"/>
              </a:rPr>
              <a:t>Human Rights Act </a:t>
            </a:r>
            <a:r>
              <a:rPr lang="en-AU" sz="2400" dirty="0">
                <a:solidFill>
                  <a:srgbClr val="000000"/>
                </a:solidFill>
                <a:effectLst/>
                <a:latin typeface="Verdana" panose="020B0604030504040204" pitchFamily="34" charset="0"/>
                <a:ea typeface="Verdana" panose="020B0604030504040204" pitchFamily="34" charset="0"/>
                <a:cs typeface="Tahoma" panose="020B0604030504040204" pitchFamily="34" charset="0"/>
              </a:rPr>
              <a:t>1998 (www.legislation.gov.uk/ukpga/1998/42/content) which incorporated directly into English law the main provisions of the ECHR. </a:t>
            </a:r>
          </a:p>
          <a:p>
            <a:r>
              <a:rPr lang="en-AU" sz="2400" dirty="0">
                <a:solidFill>
                  <a:srgbClr val="000000"/>
                </a:solidFill>
                <a:effectLst/>
                <a:latin typeface="Verdana" panose="020B0604030504040204" pitchFamily="34" charset="0"/>
                <a:ea typeface="Verdana" panose="020B0604030504040204" pitchFamily="34" charset="0"/>
                <a:cs typeface="Tahoma" panose="020B0604030504040204" pitchFamily="34" charset="0"/>
              </a:rPr>
              <a:t>This means that if a UK citizen believes that the UK Government is in breach of its human rights obligations, a case can be pursued in the UK/English courts.</a:t>
            </a:r>
            <a:endParaRPr lang="en-GB" sz="2400" dirty="0">
              <a:effectLst/>
              <a:latin typeface="Verdana" panose="020B0604030504040204" pitchFamily="34" charset="0"/>
              <a:ea typeface="Verdana" panose="020B0604030504040204" pitchFamily="34" charset="0"/>
              <a:cs typeface="Tahoma" panose="020B0604030504040204" pitchFamily="34" charset="0"/>
            </a:endParaRPr>
          </a:p>
          <a:p>
            <a:endParaRPr lang="en-GB" dirty="0"/>
          </a:p>
        </p:txBody>
      </p:sp>
    </p:spTree>
    <p:extLst>
      <p:ext uri="{BB962C8B-B14F-4D97-AF65-F5344CB8AC3E}">
        <p14:creationId xmlns:p14="http://schemas.microsoft.com/office/powerpoint/2010/main" val="2183187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74638"/>
            <a:ext cx="8147248" cy="634082"/>
          </a:xfrm>
        </p:spPr>
        <p:txBody>
          <a:bodyPr>
            <a:normAutofit fontScale="90000"/>
          </a:bodyPr>
          <a:lstStyle/>
          <a:p>
            <a:r>
              <a:rPr lang="en-GB" b="1" dirty="0"/>
              <a:t>What is Law?</a:t>
            </a:r>
          </a:p>
        </p:txBody>
      </p:sp>
      <p:sp>
        <p:nvSpPr>
          <p:cNvPr id="3" name="Content Placeholder 2"/>
          <p:cNvSpPr>
            <a:spLocks noGrp="1"/>
          </p:cNvSpPr>
          <p:nvPr>
            <p:ph idx="1"/>
          </p:nvPr>
        </p:nvSpPr>
        <p:spPr>
          <a:xfrm>
            <a:off x="323528" y="836712"/>
            <a:ext cx="8363272" cy="5289451"/>
          </a:xfrm>
        </p:spPr>
        <p:txBody>
          <a:bodyPr>
            <a:normAutofit/>
          </a:bodyPr>
          <a:lstStyle/>
          <a:p>
            <a:pPr marL="457200" indent="457200">
              <a:lnSpc>
                <a:spcPct val="150000"/>
              </a:lnSpc>
            </a:pPr>
            <a:r>
              <a:rPr lang="en-GB" sz="2000" kern="1200" dirty="0">
                <a:effectLst/>
                <a:latin typeface="Bookman Old Style" panose="02050604050505020204" pitchFamily="18" charset="0"/>
                <a:ea typeface="+mn-ea"/>
                <a:cs typeface="+mn-cs"/>
              </a:rPr>
              <a:t>A body of rules created by the state, binding within its jurisdiction and enforced with the authority of the state through the use of sanctions with respect to both civil and criminal law (Adams, 2003)</a:t>
            </a:r>
            <a:endParaRPr lang="en-GB" sz="2000" dirty="0">
              <a:effectLst/>
              <a:latin typeface="Times New Roman" panose="02020603050405020304" pitchFamily="18" charset="0"/>
              <a:ea typeface="Times New Roman" panose="02020603050405020304" pitchFamily="18" charset="0"/>
            </a:endParaRPr>
          </a:p>
          <a:p>
            <a:pPr marL="457200" indent="0">
              <a:lnSpc>
                <a:spcPct val="150000"/>
              </a:lnSpc>
              <a:buNone/>
            </a:pPr>
            <a:endParaRPr lang="en-GB" sz="2000" dirty="0">
              <a:effectLst/>
              <a:latin typeface="Times New Roman" panose="02020603050405020304" pitchFamily="18" charset="0"/>
              <a:ea typeface="Times New Roman" panose="02020603050405020304" pitchFamily="18" charset="0"/>
            </a:endParaRPr>
          </a:p>
          <a:p>
            <a:pPr marL="457200" indent="457200">
              <a:lnSpc>
                <a:spcPct val="150000"/>
              </a:lnSpc>
            </a:pPr>
            <a:r>
              <a:rPr lang="en-GB" sz="2000" dirty="0">
                <a:effectLst/>
                <a:latin typeface="Bookman Old Style" panose="02050604050505020204" pitchFamily="18" charset="0"/>
                <a:ea typeface="Times New Roman" panose="02020603050405020304" pitchFamily="18" charset="0"/>
              </a:rPr>
              <a:t>There is considerable philosophical debate about the nature of law and why some rules are enforced by the state and others are not, but for present purposes a practical answer to the question ‘what is law’ could be given as ‘the rules by which societies agree to live, which are enforceable by the coercive power of the state’.</a:t>
            </a:r>
            <a:endParaRPr lang="en-GB" sz="2000" dirty="0">
              <a:effectLst/>
              <a:latin typeface="Times New Roman" panose="02020603050405020304" pitchFamily="18" charset="0"/>
              <a:ea typeface="Times New Roman" panose="02020603050405020304" pitchFamily="18" charset="0"/>
            </a:endParaRPr>
          </a:p>
          <a:p>
            <a:endParaRPr lang="en-GB" sz="2800" dirty="0">
              <a:latin typeface="Tahoma" panose="020B0604030504040204" pitchFamily="34" charset="0"/>
              <a:ea typeface="Tahoma" panose="020B0604030504040204" pitchFamily="34" charset="0"/>
              <a:cs typeface="Tahoma" panose="020B0604030504040204" pitchFamily="34" charset="0"/>
            </a:endParaRPr>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4638"/>
            <a:ext cx="8219256" cy="706090"/>
          </a:xfrm>
        </p:spPr>
        <p:txBody>
          <a:bodyPr>
            <a:normAutofit fontScale="90000"/>
          </a:bodyPr>
          <a:lstStyle/>
          <a:p>
            <a:r>
              <a:rPr lang="en-GB" b="1" dirty="0"/>
              <a:t>Sources of Law</a:t>
            </a:r>
          </a:p>
        </p:txBody>
      </p:sp>
      <p:sp>
        <p:nvSpPr>
          <p:cNvPr id="3" name="Content Placeholder 2"/>
          <p:cNvSpPr>
            <a:spLocks noGrp="1"/>
          </p:cNvSpPr>
          <p:nvPr>
            <p:ph idx="1"/>
          </p:nvPr>
        </p:nvSpPr>
        <p:spPr>
          <a:xfrm>
            <a:off x="323528" y="980728"/>
            <a:ext cx="8363272" cy="5145435"/>
          </a:xfrm>
        </p:spPr>
        <p:txBody>
          <a:bodyPr>
            <a:normAutofit fontScale="92500" lnSpcReduction="10000"/>
          </a:bodyPr>
          <a:lstStyle/>
          <a:p>
            <a:pPr>
              <a:lnSpc>
                <a:spcPct val="120000"/>
              </a:lnSpc>
            </a:pPr>
            <a:r>
              <a:rPr lang="en-AU" sz="1900" kern="1200" dirty="0">
                <a:effectLst/>
                <a:latin typeface="Verdana" panose="020B0604030504040204" pitchFamily="34" charset="0"/>
                <a:ea typeface="Verdana" panose="020B0604030504040204" pitchFamily="34" charset="0"/>
              </a:rPr>
              <a:t>Common law/case law - is the general term for the legal principles "developed by judges" in determining legal disputes and is recorded in judicial decisions/judgments. It is often referred to as common law or judge made law because they are made by </a:t>
            </a:r>
            <a:r>
              <a:rPr lang="en-AU" sz="1900" dirty="0">
                <a:effectLst/>
                <a:latin typeface="Verdana" panose="020B0604030504040204" pitchFamily="34" charset="0"/>
                <a:ea typeface="Verdana" panose="020B0604030504040204" pitchFamily="34" charset="0"/>
                <a:cs typeface="Times New Roman" panose="02020603050405020304" pitchFamily="18" charset="0"/>
              </a:rPr>
              <a:t>judges and then applied by other judges in later cases through the process of precedent (combined of common law and equity). </a:t>
            </a:r>
          </a:p>
          <a:p>
            <a:pPr marL="342900" lvl="0" indent="-342900">
              <a:lnSpc>
                <a:spcPct val="120000"/>
              </a:lnSpc>
              <a:buFont typeface="Arial" panose="020B0604020202020204" pitchFamily="34" charset="0"/>
              <a:buChar char="•"/>
              <a:tabLst>
                <a:tab pos="457200" algn="l"/>
              </a:tabLst>
            </a:pPr>
            <a:r>
              <a:rPr lang="en-GB" sz="1900" kern="1200" dirty="0">
                <a:effectLst/>
                <a:latin typeface="Verdana" panose="020B0604030504040204" pitchFamily="34" charset="0"/>
                <a:ea typeface="Verdana" panose="020B0604030504040204" pitchFamily="34" charset="0"/>
              </a:rPr>
              <a:t>Statute Law – this is law passed by Parliament at Westminster. E.g. </a:t>
            </a:r>
            <a:r>
              <a:rPr lang="en-GB" sz="1900" b="1" kern="1200" dirty="0">
                <a:effectLst/>
                <a:latin typeface="Verdana" panose="020B0604030504040204" pitchFamily="34" charset="0"/>
                <a:ea typeface="Verdana" panose="020B0604030504040204" pitchFamily="34" charset="0"/>
              </a:rPr>
              <a:t>Sale of Goods Act 1979, Public Order Act 1986 and Race Relations Act 1976</a:t>
            </a:r>
            <a:r>
              <a:rPr lang="en-GB" sz="1900" kern="1200" dirty="0">
                <a:effectLst/>
                <a:latin typeface="Verdana" panose="020B0604030504040204" pitchFamily="34" charset="0"/>
                <a:ea typeface="Verdana" panose="020B0604030504040204" pitchFamily="34" charset="0"/>
              </a:rPr>
              <a:t>. Acts of Parliament </a:t>
            </a:r>
            <a:r>
              <a:rPr lang="en-GB" sz="1900" dirty="0">
                <a:effectLst/>
                <a:latin typeface="Verdana" panose="020B0604030504040204" pitchFamily="34" charset="0"/>
                <a:ea typeface="Verdana" panose="020B0604030504040204" pitchFamily="34" charset="0"/>
                <a:cs typeface="Times New Roman" panose="02020603050405020304" pitchFamily="18" charset="0"/>
              </a:rPr>
              <a:t>express the will of the legislative branch of government.</a:t>
            </a:r>
          </a:p>
          <a:p>
            <a:pPr marL="342900" lvl="0" indent="-342900">
              <a:lnSpc>
                <a:spcPct val="120000"/>
              </a:lnSpc>
              <a:buFont typeface="Arial" panose="020B0604020202020204" pitchFamily="34" charset="0"/>
              <a:buChar char="•"/>
              <a:tabLst>
                <a:tab pos="457200" algn="l"/>
              </a:tabLst>
            </a:pPr>
            <a:r>
              <a:rPr lang="en-GB" sz="1900" dirty="0">
                <a:effectLst/>
                <a:latin typeface="Verdana" panose="020B0604030504040204" pitchFamily="34" charset="0"/>
                <a:ea typeface="Verdana" panose="020B0604030504040204" pitchFamily="34" charset="0"/>
                <a:cs typeface="Times New Roman" panose="02020603050405020304" pitchFamily="18" charset="0"/>
              </a:rPr>
              <a:t>European Union law (until end of 2020) – referred to as ‘EU law’ comprising law emanating from the European Commission, Council of Ministers and European Court of Justice.</a:t>
            </a:r>
            <a:r>
              <a:rPr lang="en-GB" sz="1900" dirty="0">
                <a:effectLst/>
                <a:latin typeface="Verdana" panose="020B0604030504040204" pitchFamily="34" charset="0"/>
                <a:ea typeface="Verdana" panose="020B0604030504040204" pitchFamily="34" charset="0"/>
              </a:rPr>
              <a:t> </a:t>
            </a:r>
          </a:p>
          <a:p>
            <a:pPr marL="342900" lvl="0" indent="-342900">
              <a:lnSpc>
                <a:spcPct val="120000"/>
              </a:lnSpc>
              <a:buFont typeface="Arial" panose="020B0604020202020204" pitchFamily="34" charset="0"/>
              <a:buChar char="•"/>
              <a:tabLst>
                <a:tab pos="457200" algn="l"/>
              </a:tabLst>
            </a:pPr>
            <a:r>
              <a:rPr lang="en-GB" sz="1900" dirty="0">
                <a:effectLst/>
                <a:latin typeface="Verdana" panose="020B0604030504040204" pitchFamily="34" charset="0"/>
                <a:ea typeface="Verdana" panose="020B0604030504040204" pitchFamily="34" charset="0"/>
                <a:cs typeface="Times New Roman" panose="02020603050405020304" pitchFamily="18" charset="0"/>
              </a:rPr>
              <a:t>European Convention on Human Rights (ECHR) – now incorporated into UK law through the </a:t>
            </a:r>
            <a:r>
              <a:rPr lang="en-GB" sz="1900" b="1" dirty="0">
                <a:effectLst/>
                <a:latin typeface="Verdana" panose="020B0604030504040204" pitchFamily="34" charset="0"/>
                <a:ea typeface="Verdana" panose="020B0604030504040204" pitchFamily="34" charset="0"/>
                <a:cs typeface="Times New Roman" panose="02020603050405020304" pitchFamily="18" charset="0"/>
              </a:rPr>
              <a:t>Human Rights Act 1998</a:t>
            </a:r>
            <a:r>
              <a:rPr lang="en-GB" sz="1900" dirty="0">
                <a:effectLst/>
                <a:latin typeface="Verdana" panose="020B0604030504040204" pitchFamily="34" charset="0"/>
                <a:ea typeface="Verdana" panose="020B0604030504040204" pitchFamily="34" charset="0"/>
                <a:cs typeface="Times New Roman" panose="02020603050405020304" pitchFamily="18" charset="0"/>
              </a:rPr>
              <a:t>.</a:t>
            </a:r>
          </a:p>
          <a:p>
            <a:endParaRPr lang="en-GB" sz="23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32EB9-0773-4B06-BA53-A02066BF14D4}"/>
              </a:ext>
            </a:extLst>
          </p:cNvPr>
          <p:cNvSpPr>
            <a:spLocks noGrp="1"/>
          </p:cNvSpPr>
          <p:nvPr>
            <p:ph type="title"/>
          </p:nvPr>
        </p:nvSpPr>
        <p:spPr>
          <a:xfrm>
            <a:off x="395536" y="274638"/>
            <a:ext cx="8291264" cy="778098"/>
          </a:xfrm>
        </p:spPr>
        <p:txBody>
          <a:bodyPr>
            <a:normAutofit/>
          </a:bodyPr>
          <a:lstStyle/>
          <a:p>
            <a:r>
              <a:rPr lang="en-GB" sz="2400" b="1" dirty="0">
                <a:effectLst/>
                <a:latin typeface="Bookman Old Style" panose="02050604050505020204" pitchFamily="18" charset="0"/>
                <a:ea typeface="Calibri" panose="020F0502020204030204" pitchFamily="34" charset="0"/>
                <a:cs typeface="Times New Roman" panose="02020603050405020304" pitchFamily="18" charset="0"/>
              </a:rPr>
              <a:t>English law is divided into two domains</a:t>
            </a:r>
            <a:endParaRPr lang="en-GB" sz="2400" b="1" dirty="0"/>
          </a:p>
        </p:txBody>
      </p:sp>
      <p:sp>
        <p:nvSpPr>
          <p:cNvPr id="3" name="Content Placeholder 2">
            <a:extLst>
              <a:ext uri="{FF2B5EF4-FFF2-40B4-BE49-F238E27FC236}">
                <a16:creationId xmlns:a16="http://schemas.microsoft.com/office/drawing/2014/main" id="{5328D199-0371-4777-8259-1258ACA75245}"/>
              </a:ext>
            </a:extLst>
          </p:cNvPr>
          <p:cNvSpPr>
            <a:spLocks noGrp="1"/>
          </p:cNvSpPr>
          <p:nvPr>
            <p:ph idx="1"/>
          </p:nvPr>
        </p:nvSpPr>
        <p:spPr>
          <a:xfrm>
            <a:off x="395536" y="1268760"/>
            <a:ext cx="8291264" cy="4857403"/>
          </a:xfrm>
        </p:spPr>
        <p:txBody>
          <a:bodyPr>
            <a:normAutofit lnSpcReduction="10000"/>
          </a:bodyPr>
          <a:lstStyle/>
          <a:p>
            <a:pPr marL="342900" lvl="0" indent="-342900">
              <a:lnSpc>
                <a:spcPct val="150000"/>
              </a:lnSpc>
              <a:buFont typeface="Arial" panose="020B0604020202020204" pitchFamily="34" charset="0"/>
              <a:buChar char="•"/>
              <a:tabLst>
                <a:tab pos="457200" algn="l"/>
              </a:tabLst>
            </a:pPr>
            <a:r>
              <a:rPr lang="en-GB" sz="2000" kern="1200" dirty="0">
                <a:effectLst/>
                <a:latin typeface="Verdana" panose="020B0604030504040204" pitchFamily="34" charset="0"/>
                <a:ea typeface="Verdana" panose="020B0604030504040204" pitchFamily="34" charset="0"/>
              </a:rPr>
              <a:t>Public law/Criminal - </a:t>
            </a:r>
            <a:r>
              <a:rPr lang="en-GB" sz="2000" kern="12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focus is the relation between the individual and the state.</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GB" sz="2000" kern="1200" dirty="0">
                <a:effectLst/>
                <a:latin typeface="Verdana" panose="020B0604030504040204" pitchFamily="34" charset="0"/>
                <a:ea typeface="Verdana" panose="020B0604030504040204" pitchFamily="34" charset="0"/>
              </a:rPr>
              <a:t>Private law - </a:t>
            </a:r>
            <a:r>
              <a:rPr lang="en-GB" sz="2000" kern="12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commercial/contracts/torts (law of damages in relation to say breach of a commercial contract or medical negligence)/Family (matrimonial property/divorce settlements, custody/restraining orders, etc), company/commercial law/property law (real = land and personal property = everything else from goods and services to copyright and patents/inventions ) and trade marks (like for e.g. the coca cola sign or the McDonalds sign).</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92101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AU" sz="2000" b="1" kern="1200" dirty="0">
                <a:effectLst/>
                <a:latin typeface="Verdana" panose="020B0604030504040204" pitchFamily="34" charset="0"/>
                <a:ea typeface="Verdana" panose="020B0604030504040204" pitchFamily="34" charset="0"/>
                <a:cs typeface="+mn-cs"/>
              </a:rPr>
              <a:t>Public Law (Constitutional and Administrative law):</a:t>
            </a:r>
            <a:br>
              <a:rPr lang="en-GB" sz="2000" dirty="0">
                <a:effectLst/>
                <a:latin typeface="Verdana" panose="020B0604030504040204" pitchFamily="34" charset="0"/>
                <a:ea typeface="Verdana" panose="020B0604030504040204" pitchFamily="34" charset="0"/>
                <a:cs typeface="Times New Roman" panose="02020603050405020304" pitchFamily="18" charset="0"/>
              </a:rPr>
            </a:br>
            <a:endParaRPr lang="en-GB" sz="2000" b="1"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457200" y="1124744"/>
            <a:ext cx="8229600" cy="5256584"/>
          </a:xfrm>
        </p:spPr>
        <p:txBody>
          <a:bodyPr>
            <a:normAutofit fontScale="77500" lnSpcReduction="20000"/>
          </a:bodyPr>
          <a:lstStyle/>
          <a:p>
            <a:pPr indent="457200">
              <a:lnSpc>
                <a:spcPct val="150000"/>
              </a:lnSpc>
            </a:pPr>
            <a:r>
              <a:rPr lang="en-GB" sz="2100" kern="1200" dirty="0">
                <a:effectLst/>
                <a:latin typeface="Verdana" panose="020B0604030504040204" pitchFamily="34" charset="0"/>
                <a:ea typeface="Verdana" panose="020B0604030504040204" pitchFamily="34" charset="0"/>
              </a:rPr>
              <a:t>is concerned with the legal principles which govern the exercise of power by public bodies. </a:t>
            </a:r>
            <a:endParaRPr lang="en-GB" sz="2100" dirty="0">
              <a:effectLst/>
              <a:latin typeface="Verdana" panose="020B0604030504040204" pitchFamily="34" charset="0"/>
              <a:ea typeface="Verdana" panose="020B0604030504040204" pitchFamily="34" charset="0"/>
              <a:cs typeface="Times New Roman" panose="02020603050405020304" pitchFamily="18" charset="0"/>
            </a:endParaRPr>
          </a:p>
          <a:p>
            <a:pPr indent="457200">
              <a:lnSpc>
                <a:spcPct val="150000"/>
              </a:lnSpc>
            </a:pPr>
            <a:r>
              <a:rPr lang="en-GB" sz="2100" kern="1200" dirty="0">
                <a:effectLst/>
                <a:latin typeface="Verdana" panose="020B0604030504040204" pitchFamily="34" charset="0"/>
                <a:ea typeface="Verdana" panose="020B0604030504040204" pitchFamily="34" charset="0"/>
              </a:rPr>
              <a:t>There are many procedures by which citizens can challenge the legality of decisions made by public bodies. They include: </a:t>
            </a:r>
            <a:r>
              <a:rPr lang="en-GB" sz="2100" dirty="0">
                <a:effectLst/>
                <a:latin typeface="Verdana" panose="020B0604030504040204" pitchFamily="34" charset="0"/>
                <a:ea typeface="Verdana" panose="020B0604030504040204" pitchFamily="34" charset="0"/>
              </a:rPr>
              <a:t> </a:t>
            </a:r>
          </a:p>
          <a:p>
            <a:pPr marL="342900" lvl="0" indent="-342900">
              <a:lnSpc>
                <a:spcPct val="150000"/>
              </a:lnSpc>
              <a:buFont typeface="Arial" panose="020B0604020202020204" pitchFamily="34" charset="0"/>
              <a:buChar char="•"/>
              <a:tabLst>
                <a:tab pos="457200" algn="l"/>
              </a:tabLst>
            </a:pPr>
            <a:r>
              <a:rPr lang="en-GB" sz="2100" kern="1200" dirty="0">
                <a:effectLst/>
                <a:latin typeface="Verdana" panose="020B0604030504040204" pitchFamily="34" charset="0"/>
                <a:ea typeface="Verdana" panose="020B0604030504040204" pitchFamily="34" charset="0"/>
              </a:rPr>
              <a:t>Judicial review of actions by public bodies - court proceedings in which a judge is asked to review the lawfulness of the decision by public bodies such as local government or the Home Office or any govt department which is being challenged. The judgements in Miller 1 and 2 come to mind – you might have heard of them?! - </a:t>
            </a:r>
            <a:r>
              <a:rPr lang="en-GB" sz="2100" u="sng" kern="1200" dirty="0">
                <a:solidFill>
                  <a:srgbClr val="0000FF"/>
                </a:solidFill>
                <a:effectLst/>
                <a:latin typeface="Verdana" panose="020B0604030504040204" pitchFamily="34" charset="0"/>
                <a:ea typeface="Verdana" panose="020B0604030504040204" pitchFamily="34" charset="0"/>
                <a:hlinkClick r:id="rId2"/>
              </a:rPr>
              <a:t>https://www.bailii.org/uk/cases/UKSC/2019/41.html</a:t>
            </a:r>
            <a:r>
              <a:rPr lang="en-GB" sz="2100" kern="1200" dirty="0">
                <a:effectLst/>
                <a:latin typeface="Verdana" panose="020B0604030504040204" pitchFamily="34" charset="0"/>
                <a:ea typeface="Verdana" panose="020B0604030504040204" pitchFamily="34" charset="0"/>
              </a:rPr>
              <a:t> </a:t>
            </a:r>
            <a:endParaRPr lang="en-GB" sz="21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GB" sz="2100" kern="1200" dirty="0">
                <a:effectLst/>
                <a:latin typeface="Verdana" panose="020B0604030504040204" pitchFamily="34" charset="0"/>
                <a:ea typeface="Verdana" panose="020B0604030504040204" pitchFamily="34" charset="0"/>
              </a:rPr>
              <a:t>Complaints procedures such as the social service complaints procedure; and</a:t>
            </a:r>
            <a:endParaRPr lang="en-GB" sz="21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GB" sz="2100" kern="1200" dirty="0">
                <a:effectLst/>
                <a:latin typeface="Verdana" panose="020B0604030504040204" pitchFamily="34" charset="0"/>
                <a:ea typeface="Verdana" panose="020B0604030504040204" pitchFamily="34" charset="0"/>
              </a:rPr>
              <a:t>Ombudsman schemes such as the Local Government Ombudsman, and the Parliament</a:t>
            </a:r>
            <a:r>
              <a:rPr lang="en-GB" sz="2100" dirty="0">
                <a:solidFill>
                  <a:srgbClr val="202124"/>
                </a:solidFill>
                <a:effectLst/>
                <a:latin typeface="Verdana" panose="020B0604030504040204" pitchFamily="34" charset="0"/>
                <a:ea typeface="Verdana" panose="020B0604030504040204" pitchFamily="34" charset="0"/>
                <a:cs typeface="Arial" panose="020B0604020202020204" pitchFamily="34" charset="0"/>
              </a:rPr>
              <a:t>ary and Health Service Ombudsman</a:t>
            </a:r>
            <a:r>
              <a:rPr lang="en-GB" sz="2100" dirty="0">
                <a:effectLst/>
                <a:latin typeface="Verdana" panose="020B0604030504040204" pitchFamily="34" charset="0"/>
                <a:ea typeface="Verdana" panose="020B0604030504040204" pitchFamily="34" charset="0"/>
                <a:cs typeface="Times New Roman" panose="02020603050405020304" pitchFamily="18" charset="0"/>
              </a:rPr>
              <a:t> - </a:t>
            </a:r>
            <a:r>
              <a:rPr lang="en-GB" sz="2100" u="sng" dirty="0">
                <a:solidFill>
                  <a:srgbClr val="0000FF"/>
                </a:solidFill>
                <a:effectLst/>
                <a:latin typeface="Verdana" panose="020B0604030504040204" pitchFamily="34" charset="0"/>
                <a:ea typeface="Verdana" panose="020B0604030504040204" pitchFamily="34" charset="0"/>
                <a:cs typeface="Times New Roman" panose="02020603050405020304" pitchFamily="18" charset="0"/>
                <a:hlinkClick r:id="rId3"/>
              </a:rPr>
              <a:t>https://www.ombudsman.org.uk/</a:t>
            </a:r>
            <a:r>
              <a:rPr lang="en-GB" sz="2100" dirty="0">
                <a:effectLst/>
                <a:latin typeface="Verdana" panose="020B0604030504040204" pitchFamily="34" charset="0"/>
                <a:ea typeface="Verdana" panose="020B0604030504040204" pitchFamily="34" charset="0"/>
                <a:cs typeface="Times New Roman" panose="02020603050405020304" pitchFamily="18" charset="0"/>
              </a:rPr>
              <a:t> </a:t>
            </a:r>
          </a:p>
          <a:p>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4638"/>
            <a:ext cx="8219256" cy="634082"/>
          </a:xfrm>
        </p:spPr>
        <p:txBody>
          <a:bodyPr>
            <a:normAutofit/>
          </a:bodyPr>
          <a:lstStyle/>
          <a:p>
            <a:r>
              <a:rPr lang="en-AU" sz="2400" b="1" kern="1200" dirty="0">
                <a:effectLst/>
                <a:latin typeface="Bookman Old Style" panose="02050604050505020204" pitchFamily="18" charset="0"/>
                <a:ea typeface="+mn-ea"/>
                <a:cs typeface="+mn-cs"/>
              </a:rPr>
              <a:t>Private Law</a:t>
            </a:r>
            <a:endParaRPr lang="en-GB" sz="2400" dirty="0"/>
          </a:p>
        </p:txBody>
      </p:sp>
      <p:sp>
        <p:nvSpPr>
          <p:cNvPr id="3" name="Content Placeholder 2"/>
          <p:cNvSpPr>
            <a:spLocks noGrp="1"/>
          </p:cNvSpPr>
          <p:nvPr>
            <p:ph idx="1"/>
          </p:nvPr>
        </p:nvSpPr>
        <p:spPr>
          <a:xfrm>
            <a:off x="395536" y="908720"/>
            <a:ext cx="8291264" cy="5688632"/>
          </a:xfrm>
        </p:spPr>
        <p:txBody>
          <a:bodyPr>
            <a:normAutofit/>
          </a:bodyPr>
          <a:lstStyle/>
          <a:p>
            <a:pPr>
              <a:buNone/>
            </a:pPr>
            <a:endParaRPr lang="en-GB" dirty="0"/>
          </a:p>
          <a:p>
            <a:r>
              <a:rPr lang="en-AU" sz="2400" kern="1200" dirty="0">
                <a:effectLst/>
                <a:latin typeface="Verdana" panose="020B0604030504040204" pitchFamily="34" charset="0"/>
                <a:ea typeface="Verdana" panose="020B0604030504040204" pitchFamily="34" charset="0"/>
              </a:rPr>
              <a:t>Private law focuses on regulating relationships between individuals. </a:t>
            </a:r>
          </a:p>
          <a:p>
            <a:r>
              <a:rPr lang="en-AU" sz="2400" kern="1200" dirty="0">
                <a:effectLst/>
                <a:latin typeface="Verdana" panose="020B0604030504040204" pitchFamily="34" charset="0"/>
                <a:ea typeface="Verdana" panose="020B0604030504040204" pitchFamily="34" charset="0"/>
              </a:rPr>
              <a:t>This includes the law of obligations which is the law of contracts and torts </a:t>
            </a:r>
            <a:r>
              <a:rPr lang="en-AU" sz="2400" kern="12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which deals with negligence – medical, personal injury (at work, etc), defective consumer products and industrial pollution (strict liability relevant) and nuisance/trespass. What does strict liability mean?</a:t>
            </a:r>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GB" b="1" dirty="0"/>
              <a:t>Areas of Private Law</a:t>
            </a:r>
          </a:p>
        </p:txBody>
      </p:sp>
      <p:sp>
        <p:nvSpPr>
          <p:cNvPr id="3" name="Content Placeholder 2"/>
          <p:cNvSpPr>
            <a:spLocks noGrp="1"/>
          </p:cNvSpPr>
          <p:nvPr>
            <p:ph idx="1"/>
          </p:nvPr>
        </p:nvSpPr>
        <p:spPr>
          <a:xfrm>
            <a:off x="323528" y="1268760"/>
            <a:ext cx="8363272" cy="4857403"/>
          </a:xfrm>
        </p:spPr>
        <p:txBody>
          <a:bodyPr>
            <a:normAutofit/>
          </a:bodyPr>
          <a:lstStyle/>
          <a:p>
            <a:pPr marL="342900" lvl="0" indent="-342900">
              <a:lnSpc>
                <a:spcPct val="150000"/>
              </a:lnSpc>
              <a:buFont typeface="Arial" panose="020B0604020202020204" pitchFamily="34" charset="0"/>
              <a:buChar char="•"/>
              <a:tabLst>
                <a:tab pos="457200" algn="l"/>
              </a:tabLst>
            </a:pPr>
            <a:r>
              <a:rPr lang="en-GB" sz="2000" kern="1200" dirty="0">
                <a:effectLst/>
                <a:latin typeface="Verdana" panose="020B0604030504040204" pitchFamily="34" charset="0"/>
                <a:ea typeface="Verdana" panose="020B0604030504040204" pitchFamily="34" charset="0"/>
              </a:rPr>
              <a:t>Tort</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pPr marL="742950" lvl="1" indent="-285750">
              <a:lnSpc>
                <a:spcPct val="150000"/>
              </a:lnSpc>
              <a:buFont typeface="Arial" panose="020B0604020202020204" pitchFamily="34" charset="0"/>
              <a:buChar char="–"/>
              <a:tabLst>
                <a:tab pos="914400" algn="l"/>
              </a:tabLst>
            </a:pPr>
            <a:r>
              <a:rPr lang="en-GB" sz="2000" kern="1200" dirty="0">
                <a:effectLst/>
                <a:latin typeface="Verdana" panose="020B0604030504040204" pitchFamily="34" charset="0"/>
                <a:ea typeface="Verdana" panose="020B0604030504040204" pitchFamily="34" charset="0"/>
              </a:rPr>
              <a:t>Negligence</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pPr marL="742950" lvl="1" indent="-285750">
              <a:lnSpc>
                <a:spcPct val="150000"/>
              </a:lnSpc>
              <a:buFont typeface="Arial" panose="020B0604020202020204" pitchFamily="34" charset="0"/>
              <a:buChar char="–"/>
              <a:tabLst>
                <a:tab pos="914400" algn="l"/>
              </a:tabLst>
            </a:pPr>
            <a:r>
              <a:rPr lang="en-GB" sz="2000" kern="1200" dirty="0">
                <a:effectLst/>
                <a:latin typeface="Verdana" panose="020B0604030504040204" pitchFamily="34" charset="0"/>
                <a:ea typeface="Verdana" panose="020B0604030504040204" pitchFamily="34" charset="0"/>
              </a:rPr>
              <a:t>Damage to business interests</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pPr marL="742950" lvl="1" indent="-285750">
              <a:lnSpc>
                <a:spcPct val="150000"/>
              </a:lnSpc>
              <a:buFont typeface="Arial" panose="020B0604020202020204" pitchFamily="34" charset="0"/>
              <a:buChar char="–"/>
              <a:tabLst>
                <a:tab pos="914400" algn="l"/>
              </a:tabLst>
            </a:pPr>
            <a:r>
              <a:rPr lang="en-GB" sz="2000" kern="1200" dirty="0">
                <a:effectLst/>
                <a:latin typeface="Verdana" panose="020B0604030504040204" pitchFamily="34" charset="0"/>
                <a:ea typeface="Verdana" panose="020B0604030504040204" pitchFamily="34" charset="0"/>
              </a:rPr>
              <a:t>Nuisance</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GB" sz="2000" kern="1200" dirty="0">
                <a:effectLst/>
                <a:latin typeface="Verdana" panose="020B0604030504040204" pitchFamily="34" charset="0"/>
                <a:ea typeface="Verdana" panose="020B0604030504040204" pitchFamily="34" charset="0"/>
              </a:rPr>
              <a:t>Family Law</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GB" sz="2000" kern="1200" dirty="0">
                <a:effectLst/>
                <a:latin typeface="Verdana" panose="020B0604030504040204" pitchFamily="34" charset="0"/>
                <a:ea typeface="Verdana" panose="020B0604030504040204" pitchFamily="34" charset="0"/>
              </a:rPr>
              <a:t>Probate – wills and succession to property</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GB" sz="2000" kern="1200" dirty="0">
                <a:effectLst/>
                <a:latin typeface="Verdana" panose="020B0604030504040204" pitchFamily="34" charset="0"/>
                <a:ea typeface="Verdana" panose="020B0604030504040204" pitchFamily="34" charset="0"/>
              </a:rPr>
              <a:t>Property (Land, Personal and Intangibles)</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GB" sz="2000" kern="1200" dirty="0">
                <a:effectLst/>
                <a:latin typeface="Verdana" panose="020B0604030504040204" pitchFamily="34" charset="0"/>
                <a:ea typeface="Verdana" panose="020B0604030504040204" pitchFamily="34" charset="0"/>
              </a:rPr>
              <a:t>Contract</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r>
              <a:rPr lang="en-AU" sz="2000" kern="1200" dirty="0">
                <a:effectLst/>
                <a:latin typeface="Verdana" panose="020B0604030504040204" pitchFamily="34" charset="0"/>
                <a:ea typeface="Verdana" panose="020B0604030504040204" pitchFamily="34" charset="0"/>
              </a:rPr>
              <a:t>Company and partnership </a:t>
            </a:r>
            <a:endParaRPr lang="en-GB" sz="2000" dirty="0">
              <a:latin typeface="Verdana" panose="020B0604030504040204" pitchFamily="34" charset="0"/>
              <a:ea typeface="Verdana" panose="020B060403050404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74638"/>
            <a:ext cx="8147248" cy="634082"/>
          </a:xfrm>
        </p:spPr>
        <p:txBody>
          <a:bodyPr>
            <a:normAutofit/>
          </a:bodyPr>
          <a:lstStyle/>
          <a:p>
            <a:r>
              <a:rPr lang="en-AU" sz="2000" b="1" dirty="0">
                <a:solidFill>
                  <a:srgbClr val="000000"/>
                </a:solidFill>
                <a:effectLst/>
                <a:latin typeface="Bookman Old Style" panose="02050604050505020204" pitchFamily="18" charset="0"/>
                <a:ea typeface="Calibri" panose="020F0502020204030204" pitchFamily="34" charset="0"/>
                <a:cs typeface="Arial" panose="020B0604020202020204" pitchFamily="34" charset="0"/>
              </a:rPr>
              <a:t>What about criminal law?</a:t>
            </a:r>
            <a:endParaRPr lang="en-GB" sz="2000" dirty="0"/>
          </a:p>
        </p:txBody>
      </p:sp>
      <p:sp>
        <p:nvSpPr>
          <p:cNvPr id="3" name="Content Placeholder 2"/>
          <p:cNvSpPr>
            <a:spLocks noGrp="1"/>
          </p:cNvSpPr>
          <p:nvPr>
            <p:ph idx="1"/>
          </p:nvPr>
        </p:nvSpPr>
        <p:spPr>
          <a:xfrm>
            <a:off x="457200" y="1124744"/>
            <a:ext cx="8229600" cy="5001419"/>
          </a:xfrm>
        </p:spPr>
        <p:txBody>
          <a:bodyPr>
            <a:normAutofit/>
          </a:bodyPr>
          <a:lstStyle/>
          <a:p>
            <a:r>
              <a:rPr lang="en-AU" sz="2400" dirty="0">
                <a:solidFill>
                  <a:srgbClr val="000000"/>
                </a:solidFill>
                <a:effectLst/>
                <a:latin typeface="Verdana" panose="020B0604030504040204" pitchFamily="34" charset="0"/>
                <a:ea typeface="Verdana" panose="020B0604030504040204" pitchFamily="34" charset="0"/>
                <a:cs typeface="Arial" panose="020B0604020202020204" pitchFamily="34" charset="0"/>
              </a:rPr>
              <a:t>Purpose of criminal law is to regulate what is perceived as anti-social conduct. </a:t>
            </a:r>
          </a:p>
          <a:p>
            <a:r>
              <a:rPr lang="en-AU" sz="2400" dirty="0">
                <a:solidFill>
                  <a:srgbClr val="000000"/>
                </a:solidFill>
                <a:effectLst/>
                <a:latin typeface="Verdana" panose="020B0604030504040204" pitchFamily="34" charset="0"/>
                <a:ea typeface="Verdana" panose="020B0604030504040204" pitchFamily="34" charset="0"/>
                <a:cs typeface="Arial" panose="020B0604020202020204" pitchFamily="34" charset="0"/>
              </a:rPr>
              <a:t>Criminal law provides a frame for taking legal action against those who break the criminal law within the criminal justice system. </a:t>
            </a:r>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b="1" dirty="0"/>
          </a:p>
          <a:p>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1188B-F365-41DB-9F0F-7C865A98CABF}"/>
              </a:ext>
            </a:extLst>
          </p:cNvPr>
          <p:cNvSpPr>
            <a:spLocks noGrp="1"/>
          </p:cNvSpPr>
          <p:nvPr>
            <p:ph type="title"/>
          </p:nvPr>
        </p:nvSpPr>
        <p:spPr>
          <a:xfrm>
            <a:off x="457200" y="274638"/>
            <a:ext cx="8229600" cy="922114"/>
          </a:xfrm>
        </p:spPr>
        <p:txBody>
          <a:bodyPr>
            <a:normAutofit/>
          </a:bodyPr>
          <a:lstStyle/>
          <a:p>
            <a:r>
              <a:rPr lang="en-AU" sz="2400" b="1" dirty="0">
                <a:solidFill>
                  <a:srgbClr val="000000"/>
                </a:solidFill>
                <a:effectLst/>
                <a:latin typeface="Verdana" panose="020B0604030504040204" pitchFamily="34" charset="0"/>
                <a:ea typeface="Verdana" panose="020B0604030504040204" pitchFamily="34" charset="0"/>
                <a:cs typeface="Arial" panose="020B0604020202020204" pitchFamily="34" charset="0"/>
              </a:rPr>
              <a:t>Penalties in Civil Law</a:t>
            </a:r>
            <a:br>
              <a:rPr lang="en-GB" sz="2400" dirty="0">
                <a:effectLst/>
                <a:latin typeface="Verdana" panose="020B0604030504040204" pitchFamily="34" charset="0"/>
                <a:ea typeface="Verdana" panose="020B0604030504040204" pitchFamily="34" charset="0"/>
                <a:cs typeface="Times New Roman" panose="02020603050405020304" pitchFamily="18" charset="0"/>
              </a:rPr>
            </a:br>
            <a:endParaRPr lang="en-GB" sz="2400"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893D88F8-AE76-441B-9FD4-4D004EACD40B}"/>
              </a:ext>
            </a:extLst>
          </p:cNvPr>
          <p:cNvSpPr>
            <a:spLocks noGrp="1"/>
          </p:cNvSpPr>
          <p:nvPr>
            <p:ph idx="1"/>
          </p:nvPr>
        </p:nvSpPr>
        <p:spPr>
          <a:xfrm>
            <a:off x="251520" y="980728"/>
            <a:ext cx="8435280" cy="5145435"/>
          </a:xfrm>
        </p:spPr>
        <p:txBody>
          <a:bodyPr>
            <a:normAutofit/>
          </a:bodyPr>
          <a:lstStyle/>
          <a:p>
            <a:pPr>
              <a:lnSpc>
                <a:spcPct val="150000"/>
              </a:lnSpc>
              <a:spcAft>
                <a:spcPts val="1000"/>
              </a:spcAft>
            </a:pPr>
            <a:r>
              <a:rPr lang="en-AU" sz="2100" dirty="0">
                <a:solidFill>
                  <a:srgbClr val="000000"/>
                </a:solidFill>
                <a:effectLst/>
                <a:latin typeface="Verdana" panose="020B0604030504040204" pitchFamily="34" charset="0"/>
                <a:ea typeface="Verdana" panose="020B0604030504040204" pitchFamily="34" charset="0"/>
                <a:cs typeface="Arial" panose="020B0604020202020204" pitchFamily="34" charset="0"/>
              </a:rPr>
              <a:t>Sometimes a court may order other forms of equitable remedy such as an injunction or specific performance of a contract or a lease </a:t>
            </a:r>
            <a:r>
              <a:rPr lang="en-AU" sz="2100" kern="12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which compels the parties on order of the court to fulfil their obligations to each other. </a:t>
            </a:r>
          </a:p>
          <a:p>
            <a:pPr>
              <a:lnSpc>
                <a:spcPct val="150000"/>
              </a:lnSpc>
              <a:spcAft>
                <a:spcPts val="1000"/>
              </a:spcAft>
            </a:pPr>
            <a:r>
              <a:rPr lang="en-AU" sz="2100" kern="12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Equity refers to principles that judges will draw on to ensure that the decision is as close to justice as is possible. In</a:t>
            </a:r>
            <a:r>
              <a:rPr lang="en-US" sz="2100" b="0" i="0" dirty="0">
                <a:solidFill>
                  <a:srgbClr val="202122"/>
                </a:solidFill>
                <a:effectLst/>
                <a:latin typeface="Verdana" panose="020B0604030504040204" pitchFamily="34" charset="0"/>
                <a:ea typeface="Verdana" panose="020B0604030504040204" pitchFamily="34" charset="0"/>
              </a:rPr>
              <a:t> jurisdictions following the English common law, </a:t>
            </a:r>
            <a:r>
              <a:rPr lang="en-US" sz="2100" b="1" i="0" dirty="0">
                <a:solidFill>
                  <a:srgbClr val="202122"/>
                </a:solidFill>
                <a:effectLst/>
                <a:latin typeface="Verdana" panose="020B0604030504040204" pitchFamily="34" charset="0"/>
                <a:ea typeface="Verdana" panose="020B0604030504040204" pitchFamily="34" charset="0"/>
              </a:rPr>
              <a:t>equity</a:t>
            </a:r>
            <a:r>
              <a:rPr lang="en-US" sz="2100" b="0" i="0" dirty="0">
                <a:solidFill>
                  <a:srgbClr val="202122"/>
                </a:solidFill>
                <a:effectLst/>
                <a:latin typeface="Verdana" panose="020B0604030504040204" pitchFamily="34" charset="0"/>
                <a:ea typeface="Verdana" panose="020B0604030504040204" pitchFamily="34" charset="0"/>
              </a:rPr>
              <a:t> is the body of law which was developed in the English Court of Chancery and which is now administered simultaneously with the common law</a:t>
            </a:r>
            <a:r>
              <a:rPr lang="en-US" sz="2100" b="0" i="0">
                <a:solidFill>
                  <a:srgbClr val="202122"/>
                </a:solidFill>
                <a:effectLst/>
                <a:latin typeface="Verdana" panose="020B0604030504040204" pitchFamily="34" charset="0"/>
                <a:ea typeface="Verdana" panose="020B0604030504040204" pitchFamily="34" charset="0"/>
              </a:rPr>
              <a:t>. </a:t>
            </a:r>
            <a:endParaRPr lang="en-GB" dirty="0"/>
          </a:p>
        </p:txBody>
      </p:sp>
    </p:spTree>
    <p:extLst>
      <p:ext uri="{BB962C8B-B14F-4D97-AF65-F5344CB8AC3E}">
        <p14:creationId xmlns:p14="http://schemas.microsoft.com/office/powerpoint/2010/main" val="3001028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1272</Words>
  <Application>Microsoft Office PowerPoint</Application>
  <PresentationFormat>On-screen Show (4:3)</PresentationFormat>
  <Paragraphs>79</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Bookman Old Style</vt:lpstr>
      <vt:lpstr>Calibri</vt:lpstr>
      <vt:lpstr>Tahoma</vt:lpstr>
      <vt:lpstr>Times New Roman</vt:lpstr>
      <vt:lpstr>Verdana</vt:lpstr>
      <vt:lpstr>Office Theme</vt:lpstr>
      <vt:lpstr>Introductory Lecture</vt:lpstr>
      <vt:lpstr>What is Law?</vt:lpstr>
      <vt:lpstr>Sources of Law</vt:lpstr>
      <vt:lpstr>English law is divided into two domains</vt:lpstr>
      <vt:lpstr>Public Law (Constitutional and Administrative law): </vt:lpstr>
      <vt:lpstr>Private Law</vt:lpstr>
      <vt:lpstr>Areas of Private Law</vt:lpstr>
      <vt:lpstr>What about criminal law?</vt:lpstr>
      <vt:lpstr>Penalties in Civil Law </vt:lpstr>
      <vt:lpstr>Law Making Process of UK/English Law </vt:lpstr>
      <vt:lpstr>Law making process</vt:lpstr>
      <vt:lpstr>European Union Law – of historical relevance</vt:lpstr>
      <vt:lpstr>  The Court and Tribunal Structure in the UK  </vt:lpstr>
      <vt:lpstr>Tribunals </vt:lpstr>
      <vt:lpstr>Benefits of Tribunals compared to courts</vt:lpstr>
      <vt:lpstr>Human Rights in UK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Introductory Lecture</dc:title>
  <dc:creator>Reeves</dc:creator>
  <cp:lastModifiedBy>Roshan de Silva Wijeyeratne</cp:lastModifiedBy>
  <cp:revision>132</cp:revision>
  <dcterms:created xsi:type="dcterms:W3CDTF">2011-01-14T13:37:56Z</dcterms:created>
  <dcterms:modified xsi:type="dcterms:W3CDTF">2023-01-11T23:49:48Z</dcterms:modified>
</cp:coreProperties>
</file>