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84" r:id="rId4"/>
    <p:sldId id="278" r:id="rId5"/>
    <p:sldId id="279" r:id="rId6"/>
    <p:sldId id="280" r:id="rId7"/>
    <p:sldId id="281" r:id="rId8"/>
    <p:sldId id="282" r:id="rId9"/>
    <p:sldId id="285" r:id="rId10"/>
    <p:sldId id="286" r:id="rId11"/>
    <p:sldId id="287" r:id="rId12"/>
    <p:sldId id="28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12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4.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4.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9C9ECB1-AC8C-4564-9AEB-B61C1D504C0D}"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5DAE0951-9849-470C-8547-5C0AB75C3FEF}">
      <dgm:prSet/>
      <dgm:spPr/>
      <dgm:t>
        <a:bodyPr/>
        <a:lstStyle/>
        <a:p>
          <a:r>
            <a:rPr lang="en-GB"/>
            <a:t>Any questions from the lecture?</a:t>
          </a:r>
          <a:endParaRPr lang="en-US"/>
        </a:p>
      </dgm:t>
    </dgm:pt>
    <dgm:pt modelId="{7163AD77-D489-44E8-B1DD-9E08A739B5C8}" type="parTrans" cxnId="{AD6D6FFE-6DA5-4931-9E8A-818F8280FDD5}">
      <dgm:prSet/>
      <dgm:spPr/>
      <dgm:t>
        <a:bodyPr/>
        <a:lstStyle/>
        <a:p>
          <a:endParaRPr lang="en-US"/>
        </a:p>
      </dgm:t>
    </dgm:pt>
    <dgm:pt modelId="{6CE685CE-FF3C-40BB-946D-BF98BD1059E4}" type="sibTrans" cxnId="{AD6D6FFE-6DA5-4931-9E8A-818F8280FDD5}">
      <dgm:prSet/>
      <dgm:spPr/>
      <dgm:t>
        <a:bodyPr/>
        <a:lstStyle/>
        <a:p>
          <a:endParaRPr lang="en-US"/>
        </a:p>
      </dgm:t>
    </dgm:pt>
    <dgm:pt modelId="{7F013D9F-6366-4D33-AD57-9C41D147A4CE}">
      <dgm:prSet/>
      <dgm:spPr/>
      <dgm:t>
        <a:bodyPr/>
        <a:lstStyle/>
        <a:p>
          <a:r>
            <a:rPr lang="en-GB"/>
            <a:t>This part of the session will help you to prepare you for Assignment 1. </a:t>
          </a:r>
          <a:endParaRPr lang="en-US"/>
        </a:p>
      </dgm:t>
    </dgm:pt>
    <dgm:pt modelId="{1415D361-ECF8-4526-A05E-5E116C53B0E7}" type="parTrans" cxnId="{41FB7DBD-ADC7-4DD5-A932-30BA1B6ECD6B}">
      <dgm:prSet/>
      <dgm:spPr/>
      <dgm:t>
        <a:bodyPr/>
        <a:lstStyle/>
        <a:p>
          <a:endParaRPr lang="en-US"/>
        </a:p>
      </dgm:t>
    </dgm:pt>
    <dgm:pt modelId="{DA6E1BB1-D61D-4F4D-BC9E-7F6AA2E57BF4}" type="sibTrans" cxnId="{41FB7DBD-ADC7-4DD5-A932-30BA1B6ECD6B}">
      <dgm:prSet/>
      <dgm:spPr/>
      <dgm:t>
        <a:bodyPr/>
        <a:lstStyle/>
        <a:p>
          <a:endParaRPr lang="en-US"/>
        </a:p>
      </dgm:t>
    </dgm:pt>
    <dgm:pt modelId="{0E5ABDC9-C296-491B-9B01-4B346CFA21C8}">
      <dgm:prSet/>
      <dgm:spPr/>
      <dgm:t>
        <a:bodyPr/>
        <a:lstStyle/>
        <a:p>
          <a:r>
            <a:rPr lang="en-GB" dirty="0"/>
            <a:t>It will show you how to construct an essay plan and introduce you to Harvard referencing</a:t>
          </a:r>
          <a:endParaRPr lang="en-US" dirty="0"/>
        </a:p>
      </dgm:t>
    </dgm:pt>
    <dgm:pt modelId="{78DCE815-FA8F-4188-9BB8-CB5331162BB2}" type="parTrans" cxnId="{459AB940-5178-4339-8241-873D343FF036}">
      <dgm:prSet/>
      <dgm:spPr/>
      <dgm:t>
        <a:bodyPr/>
        <a:lstStyle/>
        <a:p>
          <a:endParaRPr lang="en-US"/>
        </a:p>
      </dgm:t>
    </dgm:pt>
    <dgm:pt modelId="{88FFC104-5FCD-4B8D-B863-593AE94A8E09}" type="sibTrans" cxnId="{459AB940-5178-4339-8241-873D343FF036}">
      <dgm:prSet/>
      <dgm:spPr/>
      <dgm:t>
        <a:bodyPr/>
        <a:lstStyle/>
        <a:p>
          <a:endParaRPr lang="en-US"/>
        </a:p>
      </dgm:t>
    </dgm:pt>
    <dgm:pt modelId="{DEDC19D1-BA64-452B-9580-DC0CCDF1A469}" type="pres">
      <dgm:prSet presAssocID="{F9C9ECB1-AC8C-4564-9AEB-B61C1D504C0D}" presName="root" presStyleCnt="0">
        <dgm:presLayoutVars>
          <dgm:dir/>
          <dgm:resizeHandles val="exact"/>
        </dgm:presLayoutVars>
      </dgm:prSet>
      <dgm:spPr/>
      <dgm:t>
        <a:bodyPr/>
        <a:lstStyle/>
        <a:p>
          <a:endParaRPr lang="en-US"/>
        </a:p>
      </dgm:t>
    </dgm:pt>
    <dgm:pt modelId="{E11F50C3-AE3A-40BF-B221-EF7E1EE3EEB4}" type="pres">
      <dgm:prSet presAssocID="{5DAE0951-9849-470C-8547-5C0AB75C3FEF}" presName="compNode" presStyleCnt="0"/>
      <dgm:spPr/>
    </dgm:pt>
    <dgm:pt modelId="{0753D4B6-B5A7-4025-9C66-3D10B8983781}" type="pres">
      <dgm:prSet presAssocID="{5DAE0951-9849-470C-8547-5C0AB75C3FEF}" presName="bgRect" presStyleLbl="bgShp" presStyleIdx="0" presStyleCnt="3" custScaleY="108859"/>
      <dgm:spPr/>
    </dgm:pt>
    <dgm:pt modelId="{9F15273E-66A7-44D1-8843-5E0288070883}" type="pres">
      <dgm:prSet presAssocID="{5DAE0951-9849-470C-8547-5C0AB75C3F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xmlns="" id="0" name="" descr="Questions"/>
        </a:ext>
      </dgm:extLst>
    </dgm:pt>
    <dgm:pt modelId="{06BA8EE1-A960-4E31-86B8-2288BBDB6ADD}" type="pres">
      <dgm:prSet presAssocID="{5DAE0951-9849-470C-8547-5C0AB75C3FEF}" presName="spaceRect" presStyleCnt="0"/>
      <dgm:spPr/>
    </dgm:pt>
    <dgm:pt modelId="{258DCB44-BA22-4519-A237-E1D81BDFA76E}" type="pres">
      <dgm:prSet presAssocID="{5DAE0951-9849-470C-8547-5C0AB75C3FEF}" presName="parTx" presStyleLbl="revTx" presStyleIdx="0" presStyleCnt="3">
        <dgm:presLayoutVars>
          <dgm:chMax val="0"/>
          <dgm:chPref val="0"/>
        </dgm:presLayoutVars>
      </dgm:prSet>
      <dgm:spPr/>
      <dgm:t>
        <a:bodyPr/>
        <a:lstStyle/>
        <a:p>
          <a:endParaRPr lang="en-US"/>
        </a:p>
      </dgm:t>
    </dgm:pt>
    <dgm:pt modelId="{9AA660EC-F4DE-4B08-A622-ADC85B048E92}" type="pres">
      <dgm:prSet presAssocID="{6CE685CE-FF3C-40BB-946D-BF98BD1059E4}" presName="sibTrans" presStyleCnt="0"/>
      <dgm:spPr/>
    </dgm:pt>
    <dgm:pt modelId="{7BE2A2BF-06F4-4DAC-90F7-FCF19B96A309}" type="pres">
      <dgm:prSet presAssocID="{7F013D9F-6366-4D33-AD57-9C41D147A4CE}" presName="compNode" presStyleCnt="0"/>
      <dgm:spPr/>
    </dgm:pt>
    <dgm:pt modelId="{D728F02E-DF15-4496-872C-B20E94139115}" type="pres">
      <dgm:prSet presAssocID="{7F013D9F-6366-4D33-AD57-9C41D147A4CE}" presName="bgRect" presStyleLbl="bgShp" presStyleIdx="1" presStyleCnt="3"/>
      <dgm:spPr/>
    </dgm:pt>
    <dgm:pt modelId="{A95661C0-F327-4F18-88A8-565F89B67F52}" type="pres">
      <dgm:prSet presAssocID="{7F013D9F-6366-4D33-AD57-9C41D147A4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xmlns="" id="0" name="" descr="Checklist"/>
        </a:ext>
      </dgm:extLst>
    </dgm:pt>
    <dgm:pt modelId="{B628F5E8-D68B-43AC-A77D-F04C51EA1C23}" type="pres">
      <dgm:prSet presAssocID="{7F013D9F-6366-4D33-AD57-9C41D147A4CE}" presName="spaceRect" presStyleCnt="0"/>
      <dgm:spPr/>
    </dgm:pt>
    <dgm:pt modelId="{1CD9FA32-4B41-4C87-B498-D16205AF36F5}" type="pres">
      <dgm:prSet presAssocID="{7F013D9F-6366-4D33-AD57-9C41D147A4CE}" presName="parTx" presStyleLbl="revTx" presStyleIdx="1" presStyleCnt="3">
        <dgm:presLayoutVars>
          <dgm:chMax val="0"/>
          <dgm:chPref val="0"/>
        </dgm:presLayoutVars>
      </dgm:prSet>
      <dgm:spPr/>
      <dgm:t>
        <a:bodyPr/>
        <a:lstStyle/>
        <a:p>
          <a:endParaRPr lang="en-US"/>
        </a:p>
      </dgm:t>
    </dgm:pt>
    <dgm:pt modelId="{0D449C16-9250-4E69-89FD-2B6A55261E3C}" type="pres">
      <dgm:prSet presAssocID="{DA6E1BB1-D61D-4F4D-BC9E-7F6AA2E57BF4}" presName="sibTrans" presStyleCnt="0"/>
      <dgm:spPr/>
    </dgm:pt>
    <dgm:pt modelId="{0C8CD75B-DDBD-405D-9595-76F75677666E}" type="pres">
      <dgm:prSet presAssocID="{0E5ABDC9-C296-491B-9B01-4B346CFA21C8}" presName="compNode" presStyleCnt="0"/>
      <dgm:spPr/>
    </dgm:pt>
    <dgm:pt modelId="{28AB298E-D0C9-4AB4-9441-0001558781AF}" type="pres">
      <dgm:prSet presAssocID="{0E5ABDC9-C296-491B-9B01-4B346CFA21C8}" presName="bgRect" presStyleLbl="bgShp" presStyleIdx="2" presStyleCnt="3"/>
      <dgm:spPr/>
    </dgm:pt>
    <dgm:pt modelId="{4485E0A4-50C6-4834-B4AF-73E037A1ED75}" type="pres">
      <dgm:prSet presAssocID="{0E5ABDC9-C296-491B-9B01-4B346CFA21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xmlns="" id="0" name="" descr="Pencil"/>
        </a:ext>
      </dgm:extLst>
    </dgm:pt>
    <dgm:pt modelId="{123E562B-D629-4E89-A6FA-387CB860425A}" type="pres">
      <dgm:prSet presAssocID="{0E5ABDC9-C296-491B-9B01-4B346CFA21C8}" presName="spaceRect" presStyleCnt="0"/>
      <dgm:spPr/>
    </dgm:pt>
    <dgm:pt modelId="{9AC272B7-40A3-4F9D-A85D-28CE4F1F2B1B}" type="pres">
      <dgm:prSet presAssocID="{0E5ABDC9-C296-491B-9B01-4B346CFA21C8}" presName="parTx" presStyleLbl="revTx" presStyleIdx="2" presStyleCnt="3">
        <dgm:presLayoutVars>
          <dgm:chMax val="0"/>
          <dgm:chPref val="0"/>
        </dgm:presLayoutVars>
      </dgm:prSet>
      <dgm:spPr/>
      <dgm:t>
        <a:bodyPr/>
        <a:lstStyle/>
        <a:p>
          <a:endParaRPr lang="en-US"/>
        </a:p>
      </dgm:t>
    </dgm:pt>
  </dgm:ptLst>
  <dgm:cxnLst>
    <dgm:cxn modelId="{41FB7DBD-ADC7-4DD5-A932-30BA1B6ECD6B}" srcId="{F9C9ECB1-AC8C-4564-9AEB-B61C1D504C0D}" destId="{7F013D9F-6366-4D33-AD57-9C41D147A4CE}" srcOrd="1" destOrd="0" parTransId="{1415D361-ECF8-4526-A05E-5E116C53B0E7}" sibTransId="{DA6E1BB1-D61D-4F4D-BC9E-7F6AA2E57BF4}"/>
    <dgm:cxn modelId="{1C45F016-53A8-410C-A465-393ECEC6E3A9}" type="presOf" srcId="{0E5ABDC9-C296-491B-9B01-4B346CFA21C8}" destId="{9AC272B7-40A3-4F9D-A85D-28CE4F1F2B1B}" srcOrd="0" destOrd="0" presId="urn:microsoft.com/office/officeart/2018/2/layout/IconVerticalSolidList"/>
    <dgm:cxn modelId="{6A925B9A-D580-4F0C-894B-5D3DFCF2B55B}" type="presOf" srcId="{7F013D9F-6366-4D33-AD57-9C41D147A4CE}" destId="{1CD9FA32-4B41-4C87-B498-D16205AF36F5}" srcOrd="0" destOrd="0" presId="urn:microsoft.com/office/officeart/2018/2/layout/IconVerticalSolidList"/>
    <dgm:cxn modelId="{459AB940-5178-4339-8241-873D343FF036}" srcId="{F9C9ECB1-AC8C-4564-9AEB-B61C1D504C0D}" destId="{0E5ABDC9-C296-491B-9B01-4B346CFA21C8}" srcOrd="2" destOrd="0" parTransId="{78DCE815-FA8F-4188-9BB8-CB5331162BB2}" sibTransId="{88FFC104-5FCD-4B8D-B863-593AE94A8E09}"/>
    <dgm:cxn modelId="{AD6D6FFE-6DA5-4931-9E8A-818F8280FDD5}" srcId="{F9C9ECB1-AC8C-4564-9AEB-B61C1D504C0D}" destId="{5DAE0951-9849-470C-8547-5C0AB75C3FEF}" srcOrd="0" destOrd="0" parTransId="{7163AD77-D489-44E8-B1DD-9E08A739B5C8}" sibTransId="{6CE685CE-FF3C-40BB-946D-BF98BD1059E4}"/>
    <dgm:cxn modelId="{0E13DEF3-AFFA-44CA-BE64-FD8257F1BFE1}" type="presOf" srcId="{5DAE0951-9849-470C-8547-5C0AB75C3FEF}" destId="{258DCB44-BA22-4519-A237-E1D81BDFA76E}" srcOrd="0" destOrd="0" presId="urn:microsoft.com/office/officeart/2018/2/layout/IconVerticalSolidList"/>
    <dgm:cxn modelId="{D364A5C6-8D20-41C7-851B-35E04A7897FC}" type="presOf" srcId="{F9C9ECB1-AC8C-4564-9AEB-B61C1D504C0D}" destId="{DEDC19D1-BA64-452B-9580-DC0CCDF1A469}" srcOrd="0" destOrd="0" presId="urn:microsoft.com/office/officeart/2018/2/layout/IconVerticalSolidList"/>
    <dgm:cxn modelId="{552030BB-70DD-447E-A4AA-39F4CCD519C2}" type="presParOf" srcId="{DEDC19D1-BA64-452B-9580-DC0CCDF1A469}" destId="{E11F50C3-AE3A-40BF-B221-EF7E1EE3EEB4}" srcOrd="0" destOrd="0" presId="urn:microsoft.com/office/officeart/2018/2/layout/IconVerticalSolidList"/>
    <dgm:cxn modelId="{A0A2C036-28F0-405D-B70D-CB0210652FC0}" type="presParOf" srcId="{E11F50C3-AE3A-40BF-B221-EF7E1EE3EEB4}" destId="{0753D4B6-B5A7-4025-9C66-3D10B8983781}" srcOrd="0" destOrd="0" presId="urn:microsoft.com/office/officeart/2018/2/layout/IconVerticalSolidList"/>
    <dgm:cxn modelId="{9363B758-39BB-4554-860F-9538133F9614}" type="presParOf" srcId="{E11F50C3-AE3A-40BF-B221-EF7E1EE3EEB4}" destId="{9F15273E-66A7-44D1-8843-5E0288070883}" srcOrd="1" destOrd="0" presId="urn:microsoft.com/office/officeart/2018/2/layout/IconVerticalSolidList"/>
    <dgm:cxn modelId="{5DB95436-79C5-487B-A497-AA1831D5E978}" type="presParOf" srcId="{E11F50C3-AE3A-40BF-B221-EF7E1EE3EEB4}" destId="{06BA8EE1-A960-4E31-86B8-2288BBDB6ADD}" srcOrd="2" destOrd="0" presId="urn:microsoft.com/office/officeart/2018/2/layout/IconVerticalSolidList"/>
    <dgm:cxn modelId="{BBA631BD-49D9-42FB-864B-4713D87121AE}" type="presParOf" srcId="{E11F50C3-AE3A-40BF-B221-EF7E1EE3EEB4}" destId="{258DCB44-BA22-4519-A237-E1D81BDFA76E}" srcOrd="3" destOrd="0" presId="urn:microsoft.com/office/officeart/2018/2/layout/IconVerticalSolidList"/>
    <dgm:cxn modelId="{EAC5D4D6-1AC1-48F8-8B08-FBC7B883596D}" type="presParOf" srcId="{DEDC19D1-BA64-452B-9580-DC0CCDF1A469}" destId="{9AA660EC-F4DE-4B08-A622-ADC85B048E92}" srcOrd="1" destOrd="0" presId="urn:microsoft.com/office/officeart/2018/2/layout/IconVerticalSolidList"/>
    <dgm:cxn modelId="{166F154E-A530-4CC5-A5A0-C5F35839F78B}" type="presParOf" srcId="{DEDC19D1-BA64-452B-9580-DC0CCDF1A469}" destId="{7BE2A2BF-06F4-4DAC-90F7-FCF19B96A309}" srcOrd="2" destOrd="0" presId="urn:microsoft.com/office/officeart/2018/2/layout/IconVerticalSolidList"/>
    <dgm:cxn modelId="{892C986B-1A98-4BB0-A256-E244439AA816}" type="presParOf" srcId="{7BE2A2BF-06F4-4DAC-90F7-FCF19B96A309}" destId="{D728F02E-DF15-4496-872C-B20E94139115}" srcOrd="0" destOrd="0" presId="urn:microsoft.com/office/officeart/2018/2/layout/IconVerticalSolidList"/>
    <dgm:cxn modelId="{E79163D7-ED78-439D-A70F-A2872F23001A}" type="presParOf" srcId="{7BE2A2BF-06F4-4DAC-90F7-FCF19B96A309}" destId="{A95661C0-F327-4F18-88A8-565F89B67F52}" srcOrd="1" destOrd="0" presId="urn:microsoft.com/office/officeart/2018/2/layout/IconVerticalSolidList"/>
    <dgm:cxn modelId="{19898C1C-50F9-4CA8-9BBE-A5C9903131D5}" type="presParOf" srcId="{7BE2A2BF-06F4-4DAC-90F7-FCF19B96A309}" destId="{B628F5E8-D68B-43AC-A77D-F04C51EA1C23}" srcOrd="2" destOrd="0" presId="urn:microsoft.com/office/officeart/2018/2/layout/IconVerticalSolidList"/>
    <dgm:cxn modelId="{71AF14E9-4451-4DA8-8D3F-57ED7ADCC1CD}" type="presParOf" srcId="{7BE2A2BF-06F4-4DAC-90F7-FCF19B96A309}" destId="{1CD9FA32-4B41-4C87-B498-D16205AF36F5}" srcOrd="3" destOrd="0" presId="urn:microsoft.com/office/officeart/2018/2/layout/IconVerticalSolidList"/>
    <dgm:cxn modelId="{57A04D8F-0018-4320-97D7-D481B0FF62DC}" type="presParOf" srcId="{DEDC19D1-BA64-452B-9580-DC0CCDF1A469}" destId="{0D449C16-9250-4E69-89FD-2B6A55261E3C}" srcOrd="3" destOrd="0" presId="urn:microsoft.com/office/officeart/2018/2/layout/IconVerticalSolidList"/>
    <dgm:cxn modelId="{D2729896-4DE7-48E0-96D6-6BD27E9F7DCF}" type="presParOf" srcId="{DEDC19D1-BA64-452B-9580-DC0CCDF1A469}" destId="{0C8CD75B-DDBD-405D-9595-76F75677666E}" srcOrd="4" destOrd="0" presId="urn:microsoft.com/office/officeart/2018/2/layout/IconVerticalSolidList"/>
    <dgm:cxn modelId="{2E7AC95F-CE73-4C5D-9017-31A94183E484}" type="presParOf" srcId="{0C8CD75B-DDBD-405D-9595-76F75677666E}" destId="{28AB298E-D0C9-4AB4-9441-0001558781AF}" srcOrd="0" destOrd="0" presId="urn:microsoft.com/office/officeart/2018/2/layout/IconVerticalSolidList"/>
    <dgm:cxn modelId="{60054FD8-8F13-4D06-BB74-A8F1F8BD6348}" type="presParOf" srcId="{0C8CD75B-DDBD-405D-9595-76F75677666E}" destId="{4485E0A4-50C6-4834-B4AF-73E037A1ED75}" srcOrd="1" destOrd="0" presId="urn:microsoft.com/office/officeart/2018/2/layout/IconVerticalSolidList"/>
    <dgm:cxn modelId="{47BE5C49-9581-418E-B168-E1868BADA6DB}" type="presParOf" srcId="{0C8CD75B-DDBD-405D-9595-76F75677666E}" destId="{123E562B-D629-4E89-A6FA-387CB860425A}" srcOrd="2" destOrd="0" presId="urn:microsoft.com/office/officeart/2018/2/layout/IconVerticalSolidList"/>
    <dgm:cxn modelId="{3DBB1640-0694-4F14-A430-8C87966B040E}" type="presParOf" srcId="{0C8CD75B-DDBD-405D-9595-76F75677666E}" destId="{9AC272B7-40A3-4F9D-A85D-28CE4F1F2B1B}"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53D4B6-B5A7-4025-9C66-3D10B8983781}">
      <dsp:nvSpPr>
        <dsp:cNvPr id="0" name=""/>
        <dsp:cNvSpPr/>
      </dsp:nvSpPr>
      <dsp:spPr>
        <a:xfrm>
          <a:off x="0" y="503"/>
          <a:ext cx="7491504" cy="1785023"/>
        </a:xfrm>
        <a:prstGeom prst="roundRect">
          <a:avLst>
            <a:gd name="adj" fmla="val 10000"/>
          </a:avLst>
        </a:prstGeom>
        <a:solidFill>
          <a:schemeClr val="accent2">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F15273E-66A7-44D1-8843-5E0288070883}">
      <dsp:nvSpPr>
        <dsp:cNvPr id="0" name=""/>
        <dsp:cNvSpPr/>
      </dsp:nvSpPr>
      <dsp:spPr>
        <a:xfrm>
          <a:off x="496026" y="442082"/>
          <a:ext cx="901866" cy="901866"/>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 xmlns:asvg="http://schemas.microsoft.com/office/drawing/2016/SVG/main" r:embed="rId2"/>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58DCB44-BA22-4519-A237-E1D81BDFA76E}">
      <dsp:nvSpPr>
        <dsp:cNvPr id="0" name=""/>
        <dsp:cNvSpPr/>
      </dsp:nvSpPr>
      <dsp:spPr>
        <a:xfrm>
          <a:off x="1893920" y="73136"/>
          <a:ext cx="5597583" cy="163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541" tIns="173541" rIns="173541" bIns="173541" numCol="1" spcCol="1270" anchor="ctr" anchorCtr="0">
          <a:noAutofit/>
        </a:bodyPr>
        <a:lstStyle/>
        <a:p>
          <a:pPr lvl="0" algn="l" defTabSz="1111250">
            <a:lnSpc>
              <a:spcPct val="90000"/>
            </a:lnSpc>
            <a:spcBef>
              <a:spcPct val="0"/>
            </a:spcBef>
            <a:spcAft>
              <a:spcPct val="35000"/>
            </a:spcAft>
          </a:pPr>
          <a:r>
            <a:rPr lang="en-GB" sz="2500" kern="1200"/>
            <a:t>Any questions from the lecture?</a:t>
          </a:r>
          <a:endParaRPr lang="en-US" sz="2500" kern="1200"/>
        </a:p>
      </dsp:txBody>
      <dsp:txXfrm>
        <a:off x="1893920" y="73136"/>
        <a:ext cx="5597583" cy="1639757"/>
      </dsp:txXfrm>
    </dsp:sp>
    <dsp:sp modelId="{D728F02E-DF15-4496-872C-B20E94139115}">
      <dsp:nvSpPr>
        <dsp:cNvPr id="0" name=""/>
        <dsp:cNvSpPr/>
      </dsp:nvSpPr>
      <dsp:spPr>
        <a:xfrm>
          <a:off x="0" y="2195467"/>
          <a:ext cx="7491504" cy="1639757"/>
        </a:xfrm>
        <a:prstGeom prst="roundRect">
          <a:avLst>
            <a:gd name="adj" fmla="val 10000"/>
          </a:avLst>
        </a:prstGeom>
        <a:solidFill>
          <a:schemeClr val="accent3">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95661C0-F327-4F18-88A8-565F89B67F52}">
      <dsp:nvSpPr>
        <dsp:cNvPr id="0" name=""/>
        <dsp:cNvSpPr/>
      </dsp:nvSpPr>
      <dsp:spPr>
        <a:xfrm>
          <a:off x="496026" y="2564412"/>
          <a:ext cx="901866" cy="901866"/>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 xmlns:asvg="http://schemas.microsoft.com/office/drawing/2016/SVG/main" r:embed="rId4"/>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CD9FA32-4B41-4C87-B498-D16205AF36F5}">
      <dsp:nvSpPr>
        <dsp:cNvPr id="0" name=""/>
        <dsp:cNvSpPr/>
      </dsp:nvSpPr>
      <dsp:spPr>
        <a:xfrm>
          <a:off x="1893920" y="2195467"/>
          <a:ext cx="5597583" cy="163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541" tIns="173541" rIns="173541" bIns="173541" numCol="1" spcCol="1270" anchor="ctr" anchorCtr="0">
          <a:noAutofit/>
        </a:bodyPr>
        <a:lstStyle/>
        <a:p>
          <a:pPr lvl="0" algn="l" defTabSz="1111250">
            <a:lnSpc>
              <a:spcPct val="90000"/>
            </a:lnSpc>
            <a:spcBef>
              <a:spcPct val="0"/>
            </a:spcBef>
            <a:spcAft>
              <a:spcPct val="35000"/>
            </a:spcAft>
          </a:pPr>
          <a:r>
            <a:rPr lang="en-GB" sz="2500" kern="1200"/>
            <a:t>This part of the session will help you to prepare you for Assignment 1. </a:t>
          </a:r>
          <a:endParaRPr lang="en-US" sz="2500" kern="1200"/>
        </a:p>
      </dsp:txBody>
      <dsp:txXfrm>
        <a:off x="1893920" y="2195467"/>
        <a:ext cx="5597583" cy="1639757"/>
      </dsp:txXfrm>
    </dsp:sp>
    <dsp:sp modelId="{28AB298E-D0C9-4AB4-9441-0001558781AF}">
      <dsp:nvSpPr>
        <dsp:cNvPr id="0" name=""/>
        <dsp:cNvSpPr/>
      </dsp:nvSpPr>
      <dsp:spPr>
        <a:xfrm>
          <a:off x="0" y="4245164"/>
          <a:ext cx="7491504" cy="1639757"/>
        </a:xfrm>
        <a:prstGeom prst="roundRect">
          <a:avLst>
            <a:gd name="adj" fmla="val 10000"/>
          </a:avLst>
        </a:prstGeom>
        <a:solidFill>
          <a:schemeClr val="accent4">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485E0A4-50C6-4834-B4AF-73E037A1ED75}">
      <dsp:nvSpPr>
        <dsp:cNvPr id="0" name=""/>
        <dsp:cNvSpPr/>
      </dsp:nvSpPr>
      <dsp:spPr>
        <a:xfrm>
          <a:off x="496026" y="4614109"/>
          <a:ext cx="901866" cy="901866"/>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 xmlns:asvg="http://schemas.microsoft.com/office/drawing/2016/SVG/main" r:embed="rId6"/>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AC272B7-40A3-4F9D-A85D-28CE4F1F2B1B}">
      <dsp:nvSpPr>
        <dsp:cNvPr id="0" name=""/>
        <dsp:cNvSpPr/>
      </dsp:nvSpPr>
      <dsp:spPr>
        <a:xfrm>
          <a:off x="1893920" y="4245164"/>
          <a:ext cx="5597583" cy="163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541" tIns="173541" rIns="173541" bIns="173541" numCol="1" spcCol="1270" anchor="ctr" anchorCtr="0">
          <a:noAutofit/>
        </a:bodyPr>
        <a:lstStyle/>
        <a:p>
          <a:pPr lvl="0" algn="l" defTabSz="1111250">
            <a:lnSpc>
              <a:spcPct val="90000"/>
            </a:lnSpc>
            <a:spcBef>
              <a:spcPct val="0"/>
            </a:spcBef>
            <a:spcAft>
              <a:spcPct val="35000"/>
            </a:spcAft>
          </a:pPr>
          <a:r>
            <a:rPr lang="en-GB" sz="2500" kern="1200" dirty="0"/>
            <a:t>It will show you how to construct an essay plan and introduce you to Harvard referencing</a:t>
          </a:r>
          <a:endParaRPr lang="en-US" sz="2500" kern="1200" dirty="0"/>
        </a:p>
      </dsp:txBody>
      <dsp:txXfrm>
        <a:off x="1893920" y="4245164"/>
        <a:ext cx="5597583" cy="16397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F1E6ACB-6D57-4028-8C49-390B7284375E}" type="datetimeFigureOut">
              <a:rPr lang="en-GB" smtClean="0"/>
              <a:pPr/>
              <a:t>22/05/2019</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18794646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49335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637302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450522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994748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710666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4163123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6D0CF4-9AE9-44B0-ABF0-1ACCD9D3B7B5}" type="slidenum">
              <a:rPr lang="en-GB" smtClean="0"/>
              <a:pPr/>
              <a:t>‹#›</a:t>
            </a:fld>
            <a:endParaRPr lang="en-GB"/>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2776596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260800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1767690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235399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336378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252575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413686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308621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295404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1E6ACB-6D57-4028-8C49-390B7284375E}" type="datetimeFigureOut">
              <a:rPr lang="en-GB" smtClean="0"/>
              <a:pPr/>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322513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1E6ACB-6D57-4028-8C49-390B7284375E}" type="datetimeFigureOut">
              <a:rPr lang="en-GB" smtClean="0"/>
              <a:pPr/>
              <a:t>22/05/2019</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6D0CF4-9AE9-44B0-ABF0-1ACCD9D3B7B5}" type="slidenum">
              <a:rPr lang="en-GB" smtClean="0"/>
              <a:pPr/>
              <a:t>‹#›</a:t>
            </a:fld>
            <a:endParaRPr lang="en-GB"/>
          </a:p>
        </p:txBody>
      </p:sp>
    </p:spTree>
    <p:extLst>
      <p:ext uri="{BB962C8B-B14F-4D97-AF65-F5344CB8AC3E}">
        <p14:creationId xmlns:p14="http://schemas.microsoft.com/office/powerpoint/2010/main" xmlns="" val="13199792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E8DE9-1770-41A8-969E-2A786F5A1430}"/>
              </a:ext>
            </a:extLst>
          </p:cNvPr>
          <p:cNvSpPr>
            <a:spLocks noGrp="1"/>
          </p:cNvSpPr>
          <p:nvPr>
            <p:ph type="ctrTitle"/>
          </p:nvPr>
        </p:nvSpPr>
        <p:spPr>
          <a:xfrm>
            <a:off x="2903128" y="2043663"/>
            <a:ext cx="8719912" cy="2031055"/>
          </a:xfrm>
        </p:spPr>
        <p:txBody>
          <a:bodyPr>
            <a:normAutofit/>
          </a:bodyPr>
          <a:lstStyle/>
          <a:p>
            <a:r>
              <a:rPr lang="en-GB" sz="5600" dirty="0">
                <a:solidFill>
                  <a:srgbClr val="FFFFFF"/>
                </a:solidFill>
              </a:rPr>
              <a:t>Seminar </a:t>
            </a:r>
            <a:r>
              <a:rPr lang="en-GB" sz="5600" dirty="0" smtClean="0">
                <a:solidFill>
                  <a:srgbClr val="FFFFFF"/>
                </a:solidFill>
              </a:rPr>
              <a:t>topic</a:t>
            </a:r>
            <a:br>
              <a:rPr lang="en-GB" sz="5600" dirty="0" smtClean="0">
                <a:solidFill>
                  <a:srgbClr val="FFFFFF"/>
                </a:solidFill>
              </a:rPr>
            </a:br>
            <a:r>
              <a:rPr lang="en-GB" sz="5600" dirty="0" smtClean="0">
                <a:solidFill>
                  <a:srgbClr val="FFFFFF"/>
                </a:solidFill>
              </a:rPr>
              <a:t>essay </a:t>
            </a:r>
            <a:r>
              <a:rPr lang="en-GB" sz="5600" dirty="0">
                <a:solidFill>
                  <a:srgbClr val="FFFFFF"/>
                </a:solidFill>
              </a:rPr>
              <a:t>plan </a:t>
            </a:r>
            <a:r>
              <a:rPr lang="en-GB" sz="5600" b="1" dirty="0">
                <a:solidFill>
                  <a:srgbClr val="FFFFFF"/>
                </a:solidFill>
              </a:rPr>
              <a:t>guidance</a:t>
            </a:r>
          </a:p>
        </p:txBody>
      </p:sp>
      <p:sp>
        <p:nvSpPr>
          <p:cNvPr id="3" name="Subtitle 2">
            <a:extLst>
              <a:ext uri="{FF2B5EF4-FFF2-40B4-BE49-F238E27FC236}">
                <a16:creationId xmlns:a16="http://schemas.microsoft.com/office/drawing/2014/main" xmlns="" id="{7A04BF84-38F4-4280-8C79-18EB66EF894A}"/>
              </a:ext>
            </a:extLst>
          </p:cNvPr>
          <p:cNvSpPr>
            <a:spLocks noGrp="1"/>
          </p:cNvSpPr>
          <p:nvPr>
            <p:ph type="subTitle" idx="1"/>
          </p:nvPr>
        </p:nvSpPr>
        <p:spPr>
          <a:xfrm>
            <a:off x="3045368" y="4074718"/>
            <a:ext cx="6105194" cy="682079"/>
          </a:xfrm>
        </p:spPr>
        <p:txBody>
          <a:bodyPr>
            <a:normAutofit/>
          </a:bodyPr>
          <a:lstStyle/>
          <a:p>
            <a:endParaRPr lang="en-GB" dirty="0">
              <a:solidFill>
                <a:srgbClr val="FFFFFF"/>
              </a:solidFill>
            </a:endParaRPr>
          </a:p>
          <a:p>
            <a:endParaRPr lang="en-GB" dirty="0">
              <a:solidFill>
                <a:srgbClr val="FFFFFF"/>
              </a:solidFill>
            </a:endParaRPr>
          </a:p>
        </p:txBody>
      </p:sp>
    </p:spTree>
    <p:extLst>
      <p:ext uri="{BB962C8B-B14F-4D97-AF65-F5344CB8AC3E}">
        <p14:creationId xmlns:p14="http://schemas.microsoft.com/office/powerpoint/2010/main" xmlns="" val="1830652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BD3A9-BF68-4D3E-8817-A04264EAE2C5}"/>
              </a:ext>
            </a:extLst>
          </p:cNvPr>
          <p:cNvSpPr>
            <a:spLocks noGrp="1"/>
          </p:cNvSpPr>
          <p:nvPr>
            <p:ph type="title"/>
          </p:nvPr>
        </p:nvSpPr>
        <p:spPr>
          <a:xfrm>
            <a:off x="640079" y="2053641"/>
            <a:ext cx="3669161" cy="2760098"/>
          </a:xfrm>
        </p:spPr>
        <p:txBody>
          <a:bodyPr>
            <a:normAutofit/>
          </a:bodyPr>
          <a:lstStyle/>
          <a:p>
            <a:r>
              <a:rPr lang="en-GB" b="1" dirty="0">
                <a:solidFill>
                  <a:srgbClr val="FFFFFF"/>
                </a:solidFill>
              </a:rPr>
              <a:t>Essay plan (main body) </a:t>
            </a:r>
          </a:p>
        </p:txBody>
      </p:sp>
      <p:sp>
        <p:nvSpPr>
          <p:cNvPr id="3" name="Content Placeholder 2">
            <a:extLst>
              <a:ext uri="{FF2B5EF4-FFF2-40B4-BE49-F238E27FC236}">
                <a16:creationId xmlns:a16="http://schemas.microsoft.com/office/drawing/2014/main" xmlns="" id="{383E4DDF-0C22-45D1-83F0-C8B8539E479E}"/>
              </a:ext>
            </a:extLst>
          </p:cNvPr>
          <p:cNvSpPr>
            <a:spLocks noGrp="1"/>
          </p:cNvSpPr>
          <p:nvPr>
            <p:ph idx="1"/>
          </p:nvPr>
        </p:nvSpPr>
        <p:spPr>
          <a:xfrm>
            <a:off x="4582160" y="284480"/>
            <a:ext cx="7376160" cy="6238240"/>
          </a:xfrm>
        </p:spPr>
        <p:txBody>
          <a:bodyPr anchor="ctr">
            <a:normAutofit/>
          </a:bodyPr>
          <a:lstStyle/>
          <a:p>
            <a:pPr marL="0" indent="0">
              <a:buNone/>
            </a:pPr>
            <a:r>
              <a:rPr lang="en-GB" sz="1600" b="1" dirty="0"/>
              <a:t>Unhealthy eating (SUBHEADING 1)</a:t>
            </a:r>
          </a:p>
          <a:p>
            <a:pPr marL="0" indent="0">
              <a:buNone/>
            </a:pPr>
            <a:r>
              <a:rPr lang="en-GB" sz="1600" dirty="0"/>
              <a:t>The section will denote the consumption of foods with high energy content increases people’s weight and makes them more susceptible to Type 2 diabetes. Consequently, it will examine how this health condition can be reduced significantly through people eating more healthily (Ade, 2019). </a:t>
            </a:r>
          </a:p>
          <a:p>
            <a:pPr marL="0" indent="0">
              <a:buNone/>
            </a:pPr>
            <a:r>
              <a:rPr lang="en-GB" sz="1600" b="1" dirty="0"/>
              <a:t>Lack of exercise (SUBHEADING 2)</a:t>
            </a:r>
          </a:p>
          <a:p>
            <a:pPr marL="0" indent="0">
              <a:buNone/>
            </a:pPr>
            <a:r>
              <a:rPr lang="en-GB" sz="1600" dirty="0"/>
              <a:t>This part will denote data from Public Health England, which approximates that one in two woman and one in three men do not participate in physical activity (Public Health England, 2014). </a:t>
            </a:r>
            <a:r>
              <a:rPr lang="en-US" sz="1600" dirty="0"/>
              <a:t>It will also explore the relationship between these current trends and the burden of diabetes in the UK. The benefits of cheaper gym membership and a cap on working hours will be postulated in relation to promoting health lifestyles (John, 2017). </a:t>
            </a:r>
          </a:p>
          <a:p>
            <a:pPr marL="0" indent="0">
              <a:buNone/>
            </a:pPr>
            <a:r>
              <a:rPr lang="en-US" sz="1600" b="1" dirty="0"/>
              <a:t>Fast food outlets (SUBHEADING 3)</a:t>
            </a:r>
          </a:p>
          <a:p>
            <a:pPr marL="0" indent="0">
              <a:buNone/>
            </a:pPr>
            <a:r>
              <a:rPr lang="en-US" sz="1600" dirty="0"/>
              <a:t>This segment will demonstrate the rapid increase of fast food outlets in deprived areas, and how their growth leads to populations from lower socio-economic backgrounds eating unhealthy foods and developing diabetes (Ola, 2019).   </a:t>
            </a:r>
            <a:endParaRPr lang="en-GB" sz="1600" dirty="0"/>
          </a:p>
          <a:p>
            <a:pPr marL="0" indent="0">
              <a:buNone/>
            </a:pPr>
            <a:endParaRPr lang="en-GB" sz="1600" dirty="0"/>
          </a:p>
          <a:p>
            <a:pPr marL="0" indent="0">
              <a:buNone/>
            </a:pPr>
            <a:r>
              <a:rPr lang="en-GB" sz="1600" dirty="0"/>
              <a:t>  </a:t>
            </a:r>
          </a:p>
        </p:txBody>
      </p:sp>
    </p:spTree>
    <p:extLst>
      <p:ext uri="{BB962C8B-B14F-4D97-AF65-F5344CB8AC3E}">
        <p14:creationId xmlns:p14="http://schemas.microsoft.com/office/powerpoint/2010/main" xmlns="" val="574144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A017F-1098-4309-B608-6C9989B91167}"/>
              </a:ext>
            </a:extLst>
          </p:cNvPr>
          <p:cNvSpPr>
            <a:spLocks noGrp="1"/>
          </p:cNvSpPr>
          <p:nvPr>
            <p:ph type="title"/>
          </p:nvPr>
        </p:nvSpPr>
        <p:spPr>
          <a:xfrm>
            <a:off x="172719" y="1799641"/>
            <a:ext cx="3078481" cy="2760098"/>
          </a:xfrm>
        </p:spPr>
        <p:txBody>
          <a:bodyPr>
            <a:normAutofit/>
          </a:bodyPr>
          <a:lstStyle/>
          <a:p>
            <a:r>
              <a:rPr lang="en-GB" b="1" dirty="0">
                <a:solidFill>
                  <a:srgbClr val="FFFFFF"/>
                </a:solidFill>
              </a:rPr>
              <a:t>Essay plan (conclusion) </a:t>
            </a:r>
            <a:endParaRPr lang="en-GB" dirty="0">
              <a:solidFill>
                <a:srgbClr val="FFFFFF"/>
              </a:solidFill>
            </a:endParaRPr>
          </a:p>
        </p:txBody>
      </p:sp>
      <p:sp>
        <p:nvSpPr>
          <p:cNvPr id="3" name="Content Placeholder 2">
            <a:extLst>
              <a:ext uri="{FF2B5EF4-FFF2-40B4-BE49-F238E27FC236}">
                <a16:creationId xmlns:a16="http://schemas.microsoft.com/office/drawing/2014/main" xmlns="" id="{90750817-0287-48EC-AEA3-389451CA8E95}"/>
              </a:ext>
            </a:extLst>
          </p:cNvPr>
          <p:cNvSpPr>
            <a:spLocks noGrp="1"/>
          </p:cNvSpPr>
          <p:nvPr>
            <p:ph idx="1"/>
          </p:nvPr>
        </p:nvSpPr>
        <p:spPr>
          <a:xfrm>
            <a:off x="3505200" y="801866"/>
            <a:ext cx="8260080" cy="5230634"/>
          </a:xfrm>
        </p:spPr>
        <p:txBody>
          <a:bodyPr anchor="ctr">
            <a:normAutofit/>
          </a:bodyPr>
          <a:lstStyle/>
          <a:p>
            <a:pPr marL="0" indent="0">
              <a:buNone/>
            </a:pPr>
            <a:r>
              <a:rPr lang="en-GB" sz="2400" b="1" dirty="0"/>
              <a:t>Conclusion (SUBHEADING)</a:t>
            </a:r>
          </a:p>
          <a:p>
            <a:pPr marL="0" indent="0">
              <a:buNone/>
            </a:pPr>
            <a:r>
              <a:rPr lang="en-GB" sz="2400" dirty="0"/>
              <a:t>The conclusion will highlight the barriers of generating new taxation to subsidise gym membership and encouraging employers to limit the hours their employees undertake in this current economic climate of in the UK (</a:t>
            </a:r>
            <a:r>
              <a:rPr lang="en-US" sz="2400" dirty="0" err="1"/>
              <a:t>Arnot</a:t>
            </a:r>
            <a:r>
              <a:rPr lang="en-US" sz="2400" dirty="0"/>
              <a:t>, 2011</a:t>
            </a:r>
            <a:r>
              <a:rPr lang="en-GB" sz="2400" dirty="0"/>
              <a:t>).  It will also highlight the positive impact of limiting fast food restaurants in deprived areas to reduce unhealthy food consumption and ultimately diabetes among communities from lower socioeconomic backgrounds (Zahra, 2015). </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xmlns="" val="3594788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A017F-1098-4309-B608-6C9989B91167}"/>
              </a:ext>
            </a:extLst>
          </p:cNvPr>
          <p:cNvSpPr>
            <a:spLocks noGrp="1"/>
          </p:cNvSpPr>
          <p:nvPr>
            <p:ph type="title"/>
          </p:nvPr>
        </p:nvSpPr>
        <p:spPr>
          <a:xfrm>
            <a:off x="183517" y="2130842"/>
            <a:ext cx="3451730" cy="2399869"/>
          </a:xfrm>
        </p:spPr>
        <p:txBody>
          <a:bodyPr>
            <a:normAutofit/>
          </a:bodyPr>
          <a:lstStyle/>
          <a:p>
            <a:pPr algn="ctr"/>
            <a:r>
              <a:rPr lang="en-GB" sz="2800" b="1" dirty="0">
                <a:solidFill>
                  <a:srgbClr val="FFFFFF"/>
                </a:solidFill>
              </a:rPr>
              <a:t>Essay plan (reference list) –PLEASE NOTE THAT THIS IS NOT INCLUDED IN THE WORD COUNT</a:t>
            </a:r>
          </a:p>
        </p:txBody>
      </p:sp>
      <p:sp>
        <p:nvSpPr>
          <p:cNvPr id="3" name="Content Placeholder 2">
            <a:extLst>
              <a:ext uri="{FF2B5EF4-FFF2-40B4-BE49-F238E27FC236}">
                <a16:creationId xmlns:a16="http://schemas.microsoft.com/office/drawing/2014/main" xmlns="" id="{90750817-0287-48EC-AEA3-389451CA8E95}"/>
              </a:ext>
            </a:extLst>
          </p:cNvPr>
          <p:cNvSpPr>
            <a:spLocks noGrp="1"/>
          </p:cNvSpPr>
          <p:nvPr>
            <p:ph idx="1"/>
          </p:nvPr>
        </p:nvSpPr>
        <p:spPr>
          <a:xfrm>
            <a:off x="3728720" y="804672"/>
            <a:ext cx="8148320" cy="5248656"/>
          </a:xfrm>
        </p:spPr>
        <p:txBody>
          <a:bodyPr anchor="ctr">
            <a:noAutofit/>
          </a:bodyPr>
          <a:lstStyle/>
          <a:p>
            <a:pPr marL="0" indent="0">
              <a:buNone/>
            </a:pPr>
            <a:r>
              <a:rPr lang="en-GB" b="1" dirty="0"/>
              <a:t>Reference list (HEADING) –needs to be in alphabetical order</a:t>
            </a:r>
          </a:p>
          <a:p>
            <a:pPr marL="0" indent="0">
              <a:buNone/>
            </a:pPr>
            <a:r>
              <a:rPr lang="en-GB" b="1" dirty="0"/>
              <a:t>1. </a:t>
            </a:r>
            <a:r>
              <a:rPr lang="en-GB" dirty="0"/>
              <a:t>Ade, P. J. (2019) </a:t>
            </a:r>
            <a:r>
              <a:rPr lang="en-GB" i="1" dirty="0"/>
              <a:t>Excessive food consumption. </a:t>
            </a:r>
            <a:r>
              <a:rPr lang="en-GB" dirty="0"/>
              <a:t>2</a:t>
            </a:r>
            <a:r>
              <a:rPr lang="en-GB" baseline="30000" dirty="0"/>
              <a:t>nd</a:t>
            </a:r>
            <a:r>
              <a:rPr lang="en-GB" dirty="0"/>
              <a:t> </a:t>
            </a:r>
            <a:r>
              <a:rPr lang="en-GB" dirty="0" err="1"/>
              <a:t>edn</a:t>
            </a:r>
            <a:r>
              <a:rPr lang="en-GB" dirty="0"/>
              <a:t>. London:  Routledge. </a:t>
            </a:r>
          </a:p>
          <a:p>
            <a:pPr marL="0" indent="0">
              <a:buNone/>
            </a:pPr>
            <a:r>
              <a:rPr lang="en-US" b="1" dirty="0"/>
              <a:t>2.</a:t>
            </a:r>
            <a:r>
              <a:rPr lang="en-US" dirty="0"/>
              <a:t> </a:t>
            </a:r>
            <a:r>
              <a:rPr lang="en-US" dirty="0" err="1"/>
              <a:t>Arnot</a:t>
            </a:r>
            <a:r>
              <a:rPr lang="en-US" dirty="0"/>
              <a:t>, C. (2011) ‘Older people still invisible in care, says leading academic’, </a:t>
            </a:r>
            <a:r>
              <a:rPr lang="en-US" i="1" dirty="0"/>
              <a:t>The Guardian</a:t>
            </a:r>
            <a:r>
              <a:rPr lang="en-US" dirty="0"/>
              <a:t>, 19 July, p.7.</a:t>
            </a:r>
            <a:endParaRPr lang="en-GB" dirty="0"/>
          </a:p>
          <a:p>
            <a:pPr marL="0" indent="0">
              <a:buNone/>
            </a:pPr>
            <a:r>
              <a:rPr lang="en-US" b="1" dirty="0"/>
              <a:t>3.</a:t>
            </a:r>
            <a:r>
              <a:rPr lang="en-US" dirty="0"/>
              <a:t> Jack, F. (2015) Carter, S. et al. (2011) ‘Evidence, ethics and values: a framework for health promotion’, </a:t>
            </a:r>
            <a:r>
              <a:rPr lang="en-US" i="1" dirty="0"/>
              <a:t>American Journal of Public Health</a:t>
            </a:r>
            <a:r>
              <a:rPr lang="en-US" dirty="0"/>
              <a:t>, 101(3), pp.465-472. </a:t>
            </a:r>
            <a:endParaRPr lang="en-GB" dirty="0"/>
          </a:p>
          <a:p>
            <a:pPr marL="0" indent="0">
              <a:buNone/>
            </a:pPr>
            <a:r>
              <a:rPr lang="en-GB" b="1" dirty="0"/>
              <a:t>4.</a:t>
            </a:r>
            <a:r>
              <a:rPr lang="en-GB" dirty="0"/>
              <a:t> John, M. (2017) </a:t>
            </a:r>
            <a:r>
              <a:rPr lang="en-US" i="1" dirty="0"/>
              <a:t>Social aspects of health, illness and healthcare</a:t>
            </a:r>
            <a:r>
              <a:rPr lang="en-US" dirty="0"/>
              <a:t>. Maidenhead: Open University Press.  </a:t>
            </a:r>
            <a:endParaRPr lang="en-GB" dirty="0"/>
          </a:p>
          <a:p>
            <a:pPr marL="0" indent="0">
              <a:buNone/>
            </a:pPr>
            <a:r>
              <a:rPr lang="en-US" b="1" dirty="0"/>
              <a:t>5.</a:t>
            </a:r>
            <a:r>
              <a:rPr lang="en-US" dirty="0"/>
              <a:t> Ola, N. R. (2019) </a:t>
            </a:r>
            <a:r>
              <a:rPr lang="en-US" i="1" dirty="0"/>
              <a:t>The obesogenic environment in the UK. </a:t>
            </a:r>
            <a:r>
              <a:rPr lang="en-US" dirty="0"/>
              <a:t>Oxford: Oxford University Press. </a:t>
            </a:r>
          </a:p>
          <a:p>
            <a:pPr marL="0" indent="0">
              <a:buNone/>
            </a:pPr>
            <a:r>
              <a:rPr lang="en-GB" b="1" dirty="0"/>
              <a:t>6.</a:t>
            </a:r>
            <a:r>
              <a:rPr lang="en-GB" dirty="0"/>
              <a:t> Public Health England (2014) </a:t>
            </a:r>
            <a:r>
              <a:rPr lang="en-GB" i="1" dirty="0"/>
              <a:t>Everybody active, every day</a:t>
            </a:r>
            <a:r>
              <a:rPr lang="en-GB" dirty="0"/>
              <a:t>. Available at: https://assets.publishing.service.gov.uk/government/uploads/system/uploads/attachment_data/file/353384/Everybody_Active__Every_Day_evidence_based_approach_CONSULTATION_VERSION.pdf (Accessed: 25 February 2019).  </a:t>
            </a:r>
          </a:p>
          <a:p>
            <a:pPr marL="0" indent="0">
              <a:buNone/>
            </a:pPr>
            <a:r>
              <a:rPr lang="en-GB" b="1" dirty="0"/>
              <a:t>7.</a:t>
            </a:r>
            <a:r>
              <a:rPr lang="en-GB" dirty="0"/>
              <a:t> Zahra, N. (2015). </a:t>
            </a:r>
            <a:r>
              <a:rPr lang="en-US" dirty="0"/>
              <a:t>(2011) </a:t>
            </a:r>
            <a:r>
              <a:rPr lang="en-US" i="1" dirty="0"/>
              <a:t>Deprivation and type 2 diabetes</a:t>
            </a:r>
            <a:r>
              <a:rPr lang="en-US" dirty="0"/>
              <a:t>. London: HarperCollins.   </a:t>
            </a:r>
            <a:endParaRPr lang="en-GB" dirty="0"/>
          </a:p>
          <a:p>
            <a:endParaRPr lang="en-GB" dirty="0"/>
          </a:p>
        </p:txBody>
      </p:sp>
    </p:spTree>
    <p:extLst>
      <p:ext uri="{BB962C8B-B14F-4D97-AF65-F5344CB8AC3E}">
        <p14:creationId xmlns:p14="http://schemas.microsoft.com/office/powerpoint/2010/main" xmlns="" val="2786461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DFE7E-60F2-428A-91DF-B38A01E0A764}"/>
              </a:ext>
            </a:extLst>
          </p:cNvPr>
          <p:cNvSpPr>
            <a:spLocks noGrp="1"/>
          </p:cNvSpPr>
          <p:nvPr>
            <p:ph type="title"/>
          </p:nvPr>
        </p:nvSpPr>
        <p:spPr>
          <a:xfrm>
            <a:off x="609029" y="1015933"/>
            <a:ext cx="3353371" cy="4795408"/>
          </a:xfrm>
        </p:spPr>
        <p:txBody>
          <a:bodyPr>
            <a:normAutofit/>
          </a:bodyPr>
          <a:lstStyle/>
          <a:p>
            <a:r>
              <a:rPr lang="en-GB" altLang="en-US" b="1" dirty="0">
                <a:solidFill>
                  <a:srgbClr val="FFFFFF"/>
                </a:solidFill>
                <a:latin typeface="Arial" panose="020B0604020202020204" pitchFamily="34" charset="0"/>
                <a:cs typeface="Arial" panose="020B0604020202020204" pitchFamily="34" charset="0"/>
              </a:rPr>
              <a:t>Note taking </a:t>
            </a:r>
            <a:endParaRPr lang="en-GB" dirty="0">
              <a:solidFill>
                <a:srgbClr val="FFFFFF"/>
              </a:solidFill>
            </a:endParaRPr>
          </a:p>
        </p:txBody>
      </p:sp>
      <p:graphicFrame>
        <p:nvGraphicFramePr>
          <p:cNvPr id="10244" name="Content Placeholder 2">
            <a:extLst>
              <a:ext uri="{FF2B5EF4-FFF2-40B4-BE49-F238E27FC236}">
                <a16:creationId xmlns:a16="http://schemas.microsoft.com/office/drawing/2014/main" xmlns="" id="{2CB7D50C-C47A-4F66-A206-A4583AA79381}"/>
              </a:ext>
            </a:extLst>
          </p:cNvPr>
          <p:cNvGraphicFramePr>
            <a:graphicFrameLocks noGrp="1"/>
          </p:cNvGraphicFramePr>
          <p:nvPr>
            <p:ph idx="1"/>
            <p:extLst>
              <p:ext uri="{D42A27DB-BD31-4B8C-83A1-F6EECF244321}">
                <p14:modId xmlns:p14="http://schemas.microsoft.com/office/powerpoint/2010/main" xmlns="" val="1517577544"/>
              </p:ext>
            </p:extLst>
          </p:nvPr>
        </p:nvGraphicFramePr>
        <p:xfrm>
          <a:off x="4216400" y="470924"/>
          <a:ext cx="74915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3D0B5-19DD-4141-8304-27C4B9EDF67B}"/>
              </a:ext>
            </a:extLst>
          </p:cNvPr>
          <p:cNvSpPr>
            <a:spLocks noGrp="1"/>
          </p:cNvSpPr>
          <p:nvPr>
            <p:ph type="title"/>
          </p:nvPr>
        </p:nvSpPr>
        <p:spPr>
          <a:xfrm>
            <a:off x="4781319" y="-273387"/>
            <a:ext cx="7410681" cy="1737360"/>
          </a:xfrm>
        </p:spPr>
        <p:txBody>
          <a:bodyPr>
            <a:normAutofit/>
          </a:bodyPr>
          <a:lstStyle/>
          <a:p>
            <a:r>
              <a:rPr lang="en-GB" sz="4800" b="1" dirty="0"/>
              <a:t>Overview of essay plan</a:t>
            </a:r>
          </a:p>
        </p:txBody>
      </p:sp>
      <p:sp>
        <p:nvSpPr>
          <p:cNvPr id="3" name="Content Placeholder 2">
            <a:extLst>
              <a:ext uri="{FF2B5EF4-FFF2-40B4-BE49-F238E27FC236}">
                <a16:creationId xmlns:a16="http://schemas.microsoft.com/office/drawing/2014/main" xmlns="" id="{04C92AAD-8BD8-4B6B-A708-87533F04FA77}"/>
              </a:ext>
            </a:extLst>
          </p:cNvPr>
          <p:cNvSpPr>
            <a:spLocks noGrp="1"/>
          </p:cNvSpPr>
          <p:nvPr>
            <p:ph idx="1"/>
          </p:nvPr>
        </p:nvSpPr>
        <p:spPr>
          <a:xfrm>
            <a:off x="640080" y="1463973"/>
            <a:ext cx="10881360" cy="4718387"/>
          </a:xfrm>
        </p:spPr>
        <p:txBody>
          <a:bodyPr anchor="ctr">
            <a:noAutofit/>
          </a:bodyPr>
          <a:lstStyle/>
          <a:p>
            <a:pPr marL="0" indent="0">
              <a:buNone/>
            </a:pPr>
            <a:r>
              <a:rPr lang="en-GB" sz="2400" dirty="0"/>
              <a:t>Your </a:t>
            </a:r>
            <a:r>
              <a:rPr lang="en-GB" sz="2400" b="1" dirty="0"/>
              <a:t>essay plan has four elements</a:t>
            </a:r>
            <a:r>
              <a:rPr lang="en-GB" sz="2400" dirty="0"/>
              <a:t>: </a:t>
            </a:r>
          </a:p>
          <a:p>
            <a:r>
              <a:rPr lang="en-GB" sz="2400" b="1" dirty="0"/>
              <a:t>Title </a:t>
            </a:r>
            <a:r>
              <a:rPr lang="en-GB" sz="2400" dirty="0"/>
              <a:t>–this is a heading, which you must include and select that from the list in of </a:t>
            </a:r>
            <a:r>
              <a:rPr lang="en-GB" sz="2400" dirty="0" smtClean="0"/>
              <a:t>five topics </a:t>
            </a:r>
            <a:r>
              <a:rPr lang="en-GB" sz="2400" dirty="0"/>
              <a:t>Assignment 1.  </a:t>
            </a:r>
          </a:p>
          <a:p>
            <a:r>
              <a:rPr lang="en-GB" sz="2400" b="1" dirty="0"/>
              <a:t>Introduction </a:t>
            </a:r>
            <a:r>
              <a:rPr lang="en-GB" sz="2400" dirty="0"/>
              <a:t>–this is a subheading, which you must include. It provides a summary of your main body and conclusion.  </a:t>
            </a:r>
          </a:p>
          <a:p>
            <a:r>
              <a:rPr lang="en-GB" sz="2400" b="1" dirty="0"/>
              <a:t>Main body –</a:t>
            </a:r>
            <a:r>
              <a:rPr lang="en-GB" sz="2400" dirty="0"/>
              <a:t>this must contain at least three subheadings with brief descriptions under them.  They must all relate to the topic that you have select.  </a:t>
            </a:r>
          </a:p>
          <a:p>
            <a:r>
              <a:rPr lang="en-GB" sz="2400" b="1" dirty="0"/>
              <a:t>Conclusion –</a:t>
            </a:r>
            <a:r>
              <a:rPr lang="en-GB" sz="2400" dirty="0"/>
              <a:t>this is a subheading and must briefly discuss the key theme/s of your main body.  You should also write what they mean for the topic that you have discussed. </a:t>
            </a:r>
          </a:p>
          <a:p>
            <a:r>
              <a:rPr lang="en-GB" altLang="en-US" sz="2400" b="1" dirty="0">
                <a:latin typeface="Arial" panose="020B0604020202020204" pitchFamily="34" charset="0"/>
                <a:cs typeface="Arial" panose="020B0604020202020204" pitchFamily="34" charset="0"/>
              </a:rPr>
              <a:t>Your essay plan must also contain in-text references, as well as a reference list, in line with Harvard referencing. </a:t>
            </a:r>
          </a:p>
          <a:p>
            <a:endParaRPr lang="en-GB" sz="2400" dirty="0"/>
          </a:p>
          <a:p>
            <a:endParaRPr lang="en-GB" sz="2400" dirty="0"/>
          </a:p>
        </p:txBody>
      </p:sp>
    </p:spTree>
    <p:extLst>
      <p:ext uri="{BB962C8B-B14F-4D97-AF65-F5344CB8AC3E}">
        <p14:creationId xmlns:p14="http://schemas.microsoft.com/office/powerpoint/2010/main" xmlns="" val="1079473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8A8F6-0F16-412F-BB51-C607C73B95D1}"/>
              </a:ext>
            </a:extLst>
          </p:cNvPr>
          <p:cNvSpPr>
            <a:spLocks noGrp="1"/>
          </p:cNvSpPr>
          <p:nvPr>
            <p:ph type="title"/>
          </p:nvPr>
        </p:nvSpPr>
        <p:spPr>
          <a:xfrm>
            <a:off x="123953" y="-195797"/>
            <a:ext cx="8024367" cy="1526758"/>
          </a:xfrm>
        </p:spPr>
        <p:txBody>
          <a:bodyPr>
            <a:normAutofit/>
          </a:bodyPr>
          <a:lstStyle/>
          <a:p>
            <a:pPr algn="ctr"/>
            <a:r>
              <a:rPr lang="en-GB" sz="4000" b="1" dirty="0">
                <a:solidFill>
                  <a:srgbClr val="FFFFFF"/>
                </a:solidFill>
              </a:rPr>
              <a:t>Essay plan: selecting your title</a:t>
            </a:r>
          </a:p>
        </p:txBody>
      </p:sp>
      <p:sp>
        <p:nvSpPr>
          <p:cNvPr id="3" name="Content Placeholder 2">
            <a:extLst>
              <a:ext uri="{FF2B5EF4-FFF2-40B4-BE49-F238E27FC236}">
                <a16:creationId xmlns:a16="http://schemas.microsoft.com/office/drawing/2014/main" xmlns="" id="{A9607ECB-54E9-4CB6-AE59-67A91B5AB1AB}"/>
              </a:ext>
            </a:extLst>
          </p:cNvPr>
          <p:cNvSpPr>
            <a:spLocks noGrp="1"/>
          </p:cNvSpPr>
          <p:nvPr>
            <p:ph idx="1"/>
          </p:nvPr>
        </p:nvSpPr>
        <p:spPr>
          <a:xfrm>
            <a:off x="457200" y="944880"/>
            <a:ext cx="11328400" cy="5423408"/>
          </a:xfrm>
        </p:spPr>
        <p:txBody>
          <a:bodyPr anchor="ctr">
            <a:noAutofit/>
          </a:bodyPr>
          <a:lstStyle/>
          <a:p>
            <a:pPr marL="0" indent="0">
              <a:buNone/>
            </a:pPr>
            <a:endParaRPr lang="en-GB" sz="2400" b="1" dirty="0"/>
          </a:p>
          <a:p>
            <a:pPr marL="0" indent="0">
              <a:buNone/>
            </a:pPr>
            <a:endParaRPr lang="en-GB" sz="2400" b="1" dirty="0"/>
          </a:p>
          <a:p>
            <a:pPr marL="0" indent="0">
              <a:buNone/>
            </a:pPr>
            <a:r>
              <a:rPr lang="en-US" sz="2400" b="1" dirty="0" smtClean="0"/>
              <a:t>Step 1: You </a:t>
            </a:r>
            <a:r>
              <a:rPr lang="en-US" sz="2400" b="1" dirty="0"/>
              <a:t>must </a:t>
            </a:r>
            <a:r>
              <a:rPr lang="en-US" sz="2400" b="1" u="sng" dirty="0"/>
              <a:t>choose one of the following titles </a:t>
            </a:r>
          </a:p>
          <a:p>
            <a:r>
              <a:rPr lang="en-GB" sz="2400" dirty="0"/>
              <a:t>1. Identify the main barriers to employment people with severe mental illness face and provide evidence to support your claims.</a:t>
            </a:r>
          </a:p>
          <a:p>
            <a:r>
              <a:rPr lang="en-GB" sz="2400" dirty="0"/>
              <a:t>2. Identify some of the main challenges that caring for the elderly pose in today’s society and provide evidence to support your claims.</a:t>
            </a:r>
          </a:p>
          <a:p>
            <a:r>
              <a:rPr lang="en-GB" sz="2400" dirty="0"/>
              <a:t>3. Explain the changes that individuals experience during adolescence and how they may impact on their education.</a:t>
            </a:r>
          </a:p>
          <a:p>
            <a:r>
              <a:rPr lang="en-GB" sz="2400" dirty="0"/>
              <a:t>4. Explain why offenders with mental health issues should be treated rather than punished.  Provide evidence to support your claims.</a:t>
            </a:r>
          </a:p>
          <a:p>
            <a:r>
              <a:rPr lang="en-GB" sz="2400" dirty="0"/>
              <a:t>5. Identify the main causes of obesity. Provide examples of interventions to treat obesity, indicating briefly their degree of success.</a:t>
            </a:r>
          </a:p>
          <a:p>
            <a:pPr marL="0" indent="0">
              <a:buNone/>
            </a:pPr>
            <a:endParaRPr lang="en-US" sz="2400" dirty="0"/>
          </a:p>
          <a:p>
            <a:endParaRPr lang="en-GB" sz="2400" dirty="0"/>
          </a:p>
        </p:txBody>
      </p:sp>
    </p:spTree>
    <p:extLst>
      <p:ext uri="{BB962C8B-B14F-4D97-AF65-F5344CB8AC3E}">
        <p14:creationId xmlns:p14="http://schemas.microsoft.com/office/powerpoint/2010/main" xmlns="" val="2692292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9EC5A-B79C-4A7D-B517-0780EBFD64E4}"/>
              </a:ext>
            </a:extLst>
          </p:cNvPr>
          <p:cNvSpPr>
            <a:spLocks noGrp="1"/>
          </p:cNvSpPr>
          <p:nvPr>
            <p:ph type="title"/>
          </p:nvPr>
        </p:nvSpPr>
        <p:spPr>
          <a:xfrm>
            <a:off x="736600" y="-88615"/>
            <a:ext cx="10515600" cy="935025"/>
          </a:xfrm>
        </p:spPr>
        <p:txBody>
          <a:bodyPr>
            <a:normAutofit/>
          </a:bodyPr>
          <a:lstStyle/>
          <a:p>
            <a:pPr algn="ctr"/>
            <a:r>
              <a:rPr lang="en-GB" sz="3200" b="1" dirty="0">
                <a:solidFill>
                  <a:schemeClr val="tx2"/>
                </a:solidFill>
              </a:rPr>
              <a:t>Essay plan: writing your introduction </a:t>
            </a:r>
          </a:p>
        </p:txBody>
      </p:sp>
      <p:sp>
        <p:nvSpPr>
          <p:cNvPr id="3" name="Content Placeholder 2">
            <a:extLst>
              <a:ext uri="{FF2B5EF4-FFF2-40B4-BE49-F238E27FC236}">
                <a16:creationId xmlns:a16="http://schemas.microsoft.com/office/drawing/2014/main" xmlns="" id="{82C9C624-EDE8-406B-BE8A-8C682E0A03CE}"/>
              </a:ext>
            </a:extLst>
          </p:cNvPr>
          <p:cNvSpPr>
            <a:spLocks noGrp="1"/>
          </p:cNvSpPr>
          <p:nvPr>
            <p:ph idx="1"/>
          </p:nvPr>
        </p:nvSpPr>
        <p:spPr>
          <a:xfrm>
            <a:off x="736600" y="1259840"/>
            <a:ext cx="10515600" cy="4734560"/>
          </a:xfrm>
        </p:spPr>
        <p:txBody>
          <a:bodyPr>
            <a:noAutofit/>
          </a:bodyPr>
          <a:lstStyle/>
          <a:p>
            <a:pPr marL="0" indent="0">
              <a:buNone/>
            </a:pPr>
            <a:r>
              <a:rPr lang="en-GB" sz="2800" b="1" dirty="0">
                <a:solidFill>
                  <a:schemeClr val="tx2"/>
                </a:solidFill>
              </a:rPr>
              <a:t>Step 2</a:t>
            </a:r>
          </a:p>
          <a:p>
            <a:r>
              <a:rPr lang="en-GB" sz="2800" dirty="0">
                <a:solidFill>
                  <a:schemeClr val="tx2"/>
                </a:solidFill>
              </a:rPr>
              <a:t>Include </a:t>
            </a:r>
            <a:r>
              <a:rPr lang="en-GB" sz="2800" b="1" dirty="0">
                <a:solidFill>
                  <a:schemeClr val="tx2"/>
                </a:solidFill>
              </a:rPr>
              <a:t>the title that you have chosen at the beginning</a:t>
            </a:r>
            <a:r>
              <a:rPr lang="en-GB" sz="2800" dirty="0">
                <a:solidFill>
                  <a:schemeClr val="tx2"/>
                </a:solidFill>
              </a:rPr>
              <a:t> of your essay plan</a:t>
            </a:r>
          </a:p>
          <a:p>
            <a:pPr marL="0" indent="0">
              <a:buNone/>
            </a:pPr>
            <a:r>
              <a:rPr lang="en-GB" sz="2800" b="1" dirty="0">
                <a:solidFill>
                  <a:schemeClr val="tx2"/>
                </a:solidFill>
              </a:rPr>
              <a:t>Step 3</a:t>
            </a:r>
          </a:p>
          <a:p>
            <a:r>
              <a:rPr lang="en-GB" sz="2800" dirty="0">
                <a:solidFill>
                  <a:schemeClr val="tx2"/>
                </a:solidFill>
              </a:rPr>
              <a:t>After you have selected a title, you then need to </a:t>
            </a:r>
            <a:r>
              <a:rPr lang="en-GB" sz="2800" b="1" dirty="0">
                <a:solidFill>
                  <a:schemeClr val="tx2"/>
                </a:solidFill>
              </a:rPr>
              <a:t>include the introduction, as subheading.  </a:t>
            </a:r>
          </a:p>
          <a:p>
            <a:r>
              <a:rPr lang="en-GB" sz="2800" dirty="0">
                <a:solidFill>
                  <a:schemeClr val="tx2"/>
                </a:solidFill>
              </a:rPr>
              <a:t>The introduction will </a:t>
            </a:r>
            <a:r>
              <a:rPr lang="en-GB" sz="2800" b="1" dirty="0">
                <a:solidFill>
                  <a:schemeClr val="tx2"/>
                </a:solidFill>
              </a:rPr>
              <a:t>summarise what you are going to discuss in the main body and conclusion of your essay plan.    </a:t>
            </a:r>
          </a:p>
        </p:txBody>
      </p:sp>
    </p:spTree>
    <p:extLst>
      <p:ext uri="{BB962C8B-B14F-4D97-AF65-F5344CB8AC3E}">
        <p14:creationId xmlns:p14="http://schemas.microsoft.com/office/powerpoint/2010/main" xmlns="" val="16952840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2107A8-FFF0-4B49-8E39-A66C9122B74E}"/>
              </a:ext>
            </a:extLst>
          </p:cNvPr>
          <p:cNvSpPr>
            <a:spLocks noGrp="1"/>
          </p:cNvSpPr>
          <p:nvPr>
            <p:ph type="title"/>
          </p:nvPr>
        </p:nvSpPr>
        <p:spPr>
          <a:xfrm>
            <a:off x="1036320" y="156120"/>
            <a:ext cx="9833548" cy="1325563"/>
          </a:xfrm>
        </p:spPr>
        <p:txBody>
          <a:bodyPr>
            <a:normAutofit/>
          </a:bodyPr>
          <a:lstStyle/>
          <a:p>
            <a:pPr algn="ctr"/>
            <a:r>
              <a:rPr lang="en-GB" sz="4000" b="1" dirty="0">
                <a:solidFill>
                  <a:srgbClr val="FFFFFF"/>
                </a:solidFill>
              </a:rPr>
              <a:t>Essay plan: writing your main body </a:t>
            </a:r>
            <a:endParaRPr lang="en-GB" sz="4000" dirty="0">
              <a:solidFill>
                <a:srgbClr val="FFFFFF"/>
              </a:solidFill>
            </a:endParaRPr>
          </a:p>
        </p:txBody>
      </p:sp>
      <p:sp>
        <p:nvSpPr>
          <p:cNvPr id="3" name="Content Placeholder 2"/>
          <p:cNvSpPr>
            <a:spLocks noGrp="1"/>
          </p:cNvSpPr>
          <p:nvPr>
            <p:ph idx="1"/>
          </p:nvPr>
        </p:nvSpPr>
        <p:spPr>
          <a:xfrm>
            <a:off x="685801" y="1320801"/>
            <a:ext cx="11038839" cy="4470400"/>
          </a:xfrm>
        </p:spPr>
        <p:txBody>
          <a:bodyPr>
            <a:noAutofit/>
          </a:bodyPr>
          <a:lstStyle/>
          <a:p>
            <a:pPr marL="0" lvl="0" indent="0">
              <a:buNone/>
            </a:pPr>
            <a:r>
              <a:rPr lang="en-US" sz="2400" b="1" dirty="0" smtClean="0"/>
              <a:t>Step 4</a:t>
            </a:r>
            <a:endParaRPr lang="en-US" sz="2400" b="1" dirty="0"/>
          </a:p>
          <a:p>
            <a:pPr lvl="0"/>
            <a:r>
              <a:rPr lang="en-GB" sz="2400" dirty="0"/>
              <a:t>Your main body should have three to four subheadings relating your topic. </a:t>
            </a:r>
            <a:endParaRPr lang="en-US" sz="2400" dirty="0"/>
          </a:p>
          <a:p>
            <a:pPr lvl="0"/>
            <a:r>
              <a:rPr lang="en-GB" sz="2400" dirty="0"/>
              <a:t>For example, if you were going to map </a:t>
            </a:r>
            <a:r>
              <a:rPr lang="en-US" sz="2400" dirty="0"/>
              <a:t>some of the contemporary explanations of crime and identify the general trends, you would </a:t>
            </a:r>
            <a:r>
              <a:rPr lang="en-US" sz="2400" dirty="0" smtClean="0"/>
              <a:t>include </a:t>
            </a:r>
            <a:r>
              <a:rPr lang="en-US" sz="2400" dirty="0"/>
              <a:t>at least three explanations of crime trends (e.g., cyber crime, youth gang crime and modern day slavery).</a:t>
            </a:r>
          </a:p>
          <a:p>
            <a:pPr lvl="0"/>
            <a:r>
              <a:rPr lang="en-US" sz="2400" dirty="0"/>
              <a:t>Whatever, the subject (topic) that you choose for your assignment, each theme that you </a:t>
            </a:r>
            <a:r>
              <a:rPr lang="en-US" sz="2400" dirty="0" smtClean="0"/>
              <a:t>identify </a:t>
            </a:r>
            <a:r>
              <a:rPr lang="en-US" sz="2400" dirty="0"/>
              <a:t>should have a subheading.  </a:t>
            </a:r>
          </a:p>
          <a:p>
            <a:pPr lvl="0"/>
            <a:r>
              <a:rPr lang="en-US" sz="2400" dirty="0"/>
              <a:t>You will only need to write one or two sentences describing the subheading you have written.     </a:t>
            </a:r>
            <a:r>
              <a:rPr lang="en-GB" sz="2400" dirty="0"/>
              <a:t> </a:t>
            </a:r>
            <a:endParaRPr lang="en-US" sz="2400" dirty="0"/>
          </a:p>
        </p:txBody>
      </p:sp>
    </p:spTree>
    <p:extLst>
      <p:ext uri="{BB962C8B-B14F-4D97-AF65-F5344CB8AC3E}">
        <p14:creationId xmlns:p14="http://schemas.microsoft.com/office/powerpoint/2010/main" xmlns="" val="33771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7E03F-11B5-4C5C-8965-56318129F12A}"/>
              </a:ext>
            </a:extLst>
          </p:cNvPr>
          <p:cNvSpPr>
            <a:spLocks noGrp="1"/>
          </p:cNvSpPr>
          <p:nvPr>
            <p:ph type="title"/>
          </p:nvPr>
        </p:nvSpPr>
        <p:spPr>
          <a:xfrm>
            <a:off x="112426" y="0"/>
            <a:ext cx="9833548" cy="1325563"/>
          </a:xfrm>
        </p:spPr>
        <p:txBody>
          <a:bodyPr>
            <a:normAutofit/>
          </a:bodyPr>
          <a:lstStyle/>
          <a:p>
            <a:pPr algn="ctr"/>
            <a:r>
              <a:rPr lang="en-GB" sz="4000" b="1" dirty="0">
                <a:solidFill>
                  <a:srgbClr val="FFFFFF"/>
                </a:solidFill>
              </a:rPr>
              <a:t>Essay plan: writing your conclusion </a:t>
            </a:r>
            <a:endParaRPr lang="en-GB" sz="4000" dirty="0">
              <a:solidFill>
                <a:srgbClr val="FFFFFF"/>
              </a:solidFill>
            </a:endParaRPr>
          </a:p>
        </p:txBody>
      </p:sp>
      <p:sp>
        <p:nvSpPr>
          <p:cNvPr id="3" name="Content Placeholder 2">
            <a:extLst>
              <a:ext uri="{FF2B5EF4-FFF2-40B4-BE49-F238E27FC236}">
                <a16:creationId xmlns:a16="http://schemas.microsoft.com/office/drawing/2014/main" xmlns="" id="{57039EEC-D610-416F-ADCC-0681F6A03AA7}"/>
              </a:ext>
            </a:extLst>
          </p:cNvPr>
          <p:cNvSpPr>
            <a:spLocks noGrp="1"/>
          </p:cNvSpPr>
          <p:nvPr>
            <p:ph idx="1"/>
          </p:nvPr>
        </p:nvSpPr>
        <p:spPr>
          <a:xfrm>
            <a:off x="640746" y="1325563"/>
            <a:ext cx="10941654" cy="4461383"/>
          </a:xfrm>
        </p:spPr>
        <p:txBody>
          <a:bodyPr>
            <a:noAutofit/>
          </a:bodyPr>
          <a:lstStyle/>
          <a:p>
            <a:pPr marL="0" indent="0">
              <a:buNone/>
            </a:pPr>
            <a:r>
              <a:rPr lang="en-GB" sz="2800" dirty="0"/>
              <a:t>Step 5</a:t>
            </a:r>
          </a:p>
          <a:p>
            <a:r>
              <a:rPr lang="en-GB" sz="2800" dirty="0"/>
              <a:t>You should include the subheading </a:t>
            </a:r>
            <a:r>
              <a:rPr lang="en-GB" sz="2800" b="1" dirty="0"/>
              <a:t>conclusion</a:t>
            </a:r>
            <a:r>
              <a:rPr lang="en-GB" sz="2800" dirty="0"/>
              <a:t>. </a:t>
            </a:r>
          </a:p>
          <a:p>
            <a:r>
              <a:rPr lang="en-GB" sz="2800" dirty="0"/>
              <a:t>Your conclusion should map the key features of your main body and contain remarks on what they mean. For instance, if you had reviewed the increase of cyber crime and youth gang crime, you may conclude that </a:t>
            </a:r>
            <a:r>
              <a:rPr lang="en-GB" sz="2800" dirty="0" smtClean="0"/>
              <a:t>there is </a:t>
            </a:r>
            <a:r>
              <a:rPr lang="en-GB" sz="2800" dirty="0"/>
              <a:t>need for extra security and community support respectively. </a:t>
            </a:r>
          </a:p>
          <a:p>
            <a:r>
              <a:rPr lang="en-GB" sz="2800" dirty="0"/>
              <a:t>Please note that you cannot copy any the </a:t>
            </a:r>
            <a:r>
              <a:rPr lang="en-GB" sz="2800" dirty="0" smtClean="0"/>
              <a:t>examples given without acknowledgement as </a:t>
            </a:r>
            <a:r>
              <a:rPr lang="en-GB" sz="2800" dirty="0"/>
              <a:t>it constitutes Plagiarism.   </a:t>
            </a:r>
          </a:p>
        </p:txBody>
      </p:sp>
    </p:spTree>
    <p:extLst>
      <p:ext uri="{BB962C8B-B14F-4D97-AF65-F5344CB8AC3E}">
        <p14:creationId xmlns:p14="http://schemas.microsoft.com/office/powerpoint/2010/main" xmlns="" val="1358526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39AAB7-6FBC-4BB4-B707-7EF3BC3CBDA7}"/>
              </a:ext>
            </a:extLst>
          </p:cNvPr>
          <p:cNvSpPr>
            <a:spLocks noGrp="1"/>
          </p:cNvSpPr>
          <p:nvPr>
            <p:ph type="title"/>
          </p:nvPr>
        </p:nvSpPr>
        <p:spPr>
          <a:xfrm>
            <a:off x="1722119" y="0"/>
            <a:ext cx="8808721" cy="1451559"/>
          </a:xfrm>
        </p:spPr>
        <p:txBody>
          <a:bodyPr>
            <a:normAutofit/>
          </a:bodyPr>
          <a:lstStyle/>
          <a:p>
            <a:r>
              <a:rPr lang="en-GB" b="1" dirty="0">
                <a:solidFill>
                  <a:srgbClr val="FFFFFF"/>
                </a:solidFill>
              </a:rPr>
              <a:t>Essay plan: summary -180-220 words limit</a:t>
            </a:r>
            <a:endParaRPr lang="en-GB" dirty="0">
              <a:solidFill>
                <a:srgbClr val="FFFFFF"/>
              </a:solidFill>
            </a:endParaRPr>
          </a:p>
        </p:txBody>
      </p:sp>
      <p:sp>
        <p:nvSpPr>
          <p:cNvPr id="3" name="Content Placeholder 2">
            <a:extLst>
              <a:ext uri="{FF2B5EF4-FFF2-40B4-BE49-F238E27FC236}">
                <a16:creationId xmlns:a16="http://schemas.microsoft.com/office/drawing/2014/main" xmlns="" id="{AE7D6CEB-C801-4C22-AEEA-BC6EA3B0143F}"/>
              </a:ext>
            </a:extLst>
          </p:cNvPr>
          <p:cNvSpPr>
            <a:spLocks noGrp="1"/>
          </p:cNvSpPr>
          <p:nvPr>
            <p:ph idx="1"/>
          </p:nvPr>
        </p:nvSpPr>
        <p:spPr>
          <a:xfrm>
            <a:off x="365760" y="1859280"/>
            <a:ext cx="11521440" cy="5707380"/>
          </a:xfrm>
        </p:spPr>
        <p:txBody>
          <a:bodyPr anchor="ctr">
            <a:noAutofit/>
          </a:bodyPr>
          <a:lstStyle/>
          <a:p>
            <a:pPr>
              <a:buFont typeface="Wingdings" panose="05000000000000000000" pitchFamily="2" charset="2"/>
              <a:buChar char="ü"/>
            </a:pPr>
            <a:r>
              <a:rPr lang="en-GB" sz="2400" b="1" dirty="0"/>
              <a:t>Select </a:t>
            </a:r>
            <a:r>
              <a:rPr lang="en-GB" sz="2400" dirty="0"/>
              <a:t> and </a:t>
            </a:r>
            <a:r>
              <a:rPr lang="en-GB" sz="2400" b="1" dirty="0"/>
              <a:t>include a title </a:t>
            </a:r>
            <a:r>
              <a:rPr lang="en-GB" sz="2400" dirty="0"/>
              <a:t>from the </a:t>
            </a:r>
            <a:r>
              <a:rPr lang="en-GB" sz="2400" dirty="0" smtClean="0"/>
              <a:t>five </a:t>
            </a:r>
            <a:r>
              <a:rPr lang="en-GB" sz="2400" dirty="0"/>
              <a:t>provided in the assignment brief</a:t>
            </a:r>
          </a:p>
          <a:p>
            <a:pPr>
              <a:buFont typeface="Wingdings" panose="05000000000000000000" pitchFamily="2" charset="2"/>
              <a:buChar char="ü"/>
            </a:pPr>
            <a:r>
              <a:rPr lang="en-GB" sz="2400" b="1" dirty="0"/>
              <a:t>Include the introduction</a:t>
            </a:r>
            <a:r>
              <a:rPr lang="en-GB" sz="2400" dirty="0"/>
              <a:t> </a:t>
            </a:r>
            <a:r>
              <a:rPr lang="en-GB" sz="2400" b="1" dirty="0"/>
              <a:t>subheading</a:t>
            </a:r>
            <a:r>
              <a:rPr lang="en-GB" sz="2400" dirty="0"/>
              <a:t> and then </a:t>
            </a:r>
            <a:r>
              <a:rPr lang="en-GB" sz="2400" b="1" dirty="0"/>
              <a:t>summarise </a:t>
            </a:r>
            <a:r>
              <a:rPr lang="en-GB" sz="2400" dirty="0"/>
              <a:t>your</a:t>
            </a:r>
            <a:r>
              <a:rPr lang="en-GB" sz="2400" b="1" dirty="0"/>
              <a:t> main body </a:t>
            </a:r>
            <a:r>
              <a:rPr lang="en-GB" sz="2400" dirty="0"/>
              <a:t>and </a:t>
            </a:r>
            <a:r>
              <a:rPr lang="en-GB" sz="2400" b="1" dirty="0"/>
              <a:t>conclusion under it.  </a:t>
            </a:r>
          </a:p>
          <a:p>
            <a:pPr>
              <a:buFont typeface="Wingdings" panose="05000000000000000000" pitchFamily="2" charset="2"/>
              <a:buChar char="ü"/>
            </a:pPr>
            <a:r>
              <a:rPr lang="en-GB" sz="2400" dirty="0"/>
              <a:t>Your </a:t>
            </a:r>
            <a:r>
              <a:rPr lang="en-GB" sz="2400" b="1" dirty="0"/>
              <a:t>main body should contain at least three subheadings that relate to the topic that you have chosen</a:t>
            </a:r>
            <a:r>
              <a:rPr lang="en-GB" sz="2400" dirty="0"/>
              <a:t>.  You will need briefly </a:t>
            </a:r>
            <a:r>
              <a:rPr lang="en-GB" sz="2400" b="1" dirty="0"/>
              <a:t>discuss each of the subheadings </a:t>
            </a:r>
            <a:r>
              <a:rPr lang="en-GB" sz="2400" dirty="0"/>
              <a:t>that you have selected.</a:t>
            </a:r>
          </a:p>
          <a:p>
            <a:pPr>
              <a:buFont typeface="Wingdings" panose="05000000000000000000" pitchFamily="2" charset="2"/>
              <a:buChar char="ü"/>
            </a:pPr>
            <a:r>
              <a:rPr lang="en-GB" sz="2400" dirty="0"/>
              <a:t>You need to include </a:t>
            </a:r>
            <a:r>
              <a:rPr lang="en-GB" sz="2400" b="1" dirty="0"/>
              <a:t>the conclusion as a subtitle, which needs to highlight the key features of your main body and contain remarks on what they mean. </a:t>
            </a:r>
          </a:p>
          <a:p>
            <a:pPr>
              <a:buFont typeface="Wingdings" panose="05000000000000000000" pitchFamily="2" charset="2"/>
              <a:buChar char="ü"/>
            </a:pPr>
            <a:r>
              <a:rPr lang="en-GB" sz="2400" b="1" dirty="0"/>
              <a:t>AGAIN, IT IS IMPORTANT TO STRESS THAT ALL OF YOUR WORK NEEDS TO BE REFERENCED IN LINE WITH HARVARD –BOTH IN-TEXT AND BY MEANS OF A REFERENCE LIST.   </a:t>
            </a:r>
          </a:p>
          <a:p>
            <a:pPr>
              <a:buFont typeface="Wingdings" panose="05000000000000000000" pitchFamily="2" charset="2"/>
              <a:buChar char="ü"/>
            </a:pPr>
            <a:endParaRPr lang="en-GB" sz="2400" dirty="0"/>
          </a:p>
          <a:p>
            <a:pPr>
              <a:buFont typeface="Wingdings" panose="05000000000000000000" pitchFamily="2" charset="2"/>
              <a:buChar char="ü"/>
            </a:pPr>
            <a:endParaRPr lang="en-GB" sz="2400" dirty="0"/>
          </a:p>
          <a:p>
            <a:pPr>
              <a:buFont typeface="Wingdings" panose="05000000000000000000" pitchFamily="2" charset="2"/>
              <a:buChar char="ü"/>
            </a:pPr>
            <a:endParaRPr lang="en-GB" sz="2400" dirty="0"/>
          </a:p>
        </p:txBody>
      </p:sp>
    </p:spTree>
    <p:extLst>
      <p:ext uri="{BB962C8B-B14F-4D97-AF65-F5344CB8AC3E}">
        <p14:creationId xmlns:p14="http://schemas.microsoft.com/office/powerpoint/2010/main" xmlns="" val="157164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05922-2897-4F42-9FFC-C6DACBF5CDEC}"/>
              </a:ext>
            </a:extLst>
          </p:cNvPr>
          <p:cNvSpPr>
            <a:spLocks noGrp="1"/>
          </p:cNvSpPr>
          <p:nvPr>
            <p:ph type="title"/>
          </p:nvPr>
        </p:nvSpPr>
        <p:spPr>
          <a:xfrm>
            <a:off x="640079" y="2053641"/>
            <a:ext cx="3669161" cy="2760098"/>
          </a:xfrm>
        </p:spPr>
        <p:txBody>
          <a:bodyPr>
            <a:normAutofit fontScale="90000"/>
          </a:bodyPr>
          <a:lstStyle/>
          <a:p>
            <a:r>
              <a:rPr lang="en-GB" sz="2400" b="1">
                <a:solidFill>
                  <a:srgbClr val="FFFFFF"/>
                </a:solidFill>
                <a:latin typeface="+mn-lt"/>
              </a:rPr>
              <a:t>Example of an essay plan (title and introduction) –PLEASE NOTE THAT YOU CANNOT COPY ANY OF THIS EXAMPLE FOR YOUR PLAN, AS IT WOULD CONSTITUTE PLAGIARISM. </a:t>
            </a:r>
          </a:p>
        </p:txBody>
      </p:sp>
      <p:sp>
        <p:nvSpPr>
          <p:cNvPr id="3" name="Content Placeholder 2">
            <a:extLst>
              <a:ext uri="{FF2B5EF4-FFF2-40B4-BE49-F238E27FC236}">
                <a16:creationId xmlns:a16="http://schemas.microsoft.com/office/drawing/2014/main" xmlns="" id="{B177D1BA-B235-44F7-BD6F-D7872D7613E2}"/>
              </a:ext>
            </a:extLst>
          </p:cNvPr>
          <p:cNvSpPr>
            <a:spLocks noGrp="1"/>
          </p:cNvSpPr>
          <p:nvPr>
            <p:ph idx="1"/>
          </p:nvPr>
        </p:nvSpPr>
        <p:spPr>
          <a:xfrm>
            <a:off x="4663440" y="467360"/>
            <a:ext cx="7294880" cy="5565140"/>
          </a:xfrm>
        </p:spPr>
        <p:txBody>
          <a:bodyPr anchor="ctr">
            <a:normAutofit/>
          </a:bodyPr>
          <a:lstStyle/>
          <a:p>
            <a:pPr marL="0" indent="0">
              <a:buNone/>
            </a:pPr>
            <a:r>
              <a:rPr lang="en-GB" sz="2400" b="1" dirty="0"/>
              <a:t>Identify the main risk factors of Type 2 diabetes among adults in the UK (HEADING</a:t>
            </a:r>
            <a:r>
              <a:rPr lang="en-GB" sz="2400" b="1" dirty="0" smtClean="0"/>
              <a:t>)</a:t>
            </a:r>
          </a:p>
          <a:p>
            <a:pPr marL="0" indent="0">
              <a:buNone/>
            </a:pPr>
            <a:endParaRPr lang="en-GB" sz="2400" b="1" dirty="0"/>
          </a:p>
          <a:p>
            <a:pPr marL="0" indent="0">
              <a:buNone/>
            </a:pPr>
            <a:r>
              <a:rPr lang="en-GB" sz="2400" b="1" dirty="0"/>
              <a:t>Introduction (SUBHEADING)</a:t>
            </a:r>
            <a:endParaRPr lang="en-GB" sz="2400" dirty="0"/>
          </a:p>
          <a:p>
            <a:pPr marL="0" indent="0">
              <a:buNone/>
            </a:pPr>
            <a:r>
              <a:rPr lang="en-GB" sz="2400" dirty="0"/>
              <a:t>This essay will specifically focus on three main risk factors of Type 2 diabetes, namely, unhealthy eating, lack of exercise and the expansion of fast food restaurants. Finally, it will conclude that governments need to limit food outlets in deprived areas to address this public health issue effectively.            </a:t>
            </a:r>
          </a:p>
        </p:txBody>
      </p:sp>
    </p:spTree>
    <p:extLst>
      <p:ext uri="{BB962C8B-B14F-4D97-AF65-F5344CB8AC3E}">
        <p14:creationId xmlns:p14="http://schemas.microsoft.com/office/powerpoint/2010/main" xmlns="" val="41578062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1333</TotalTime>
  <Words>1297</Words>
  <Application>Microsoft Office PowerPoint</Application>
  <PresentationFormat>Custom</PresentationFormat>
  <Paragraphs>71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Seminar topic essay plan guidance</vt:lpstr>
      <vt:lpstr>Note taking </vt:lpstr>
      <vt:lpstr>Overview of essay plan</vt:lpstr>
      <vt:lpstr>Essay plan: selecting your title</vt:lpstr>
      <vt:lpstr>Essay plan: writing your introduction </vt:lpstr>
      <vt:lpstr>Essay plan: writing your main body </vt:lpstr>
      <vt:lpstr>Essay plan: writing your conclusion </vt:lpstr>
      <vt:lpstr>Essay plan: summary -180-220 words limit</vt:lpstr>
      <vt:lpstr>Example of an essay plan (title and introduction) –PLEASE NOTE THAT YOU CANNOT COPY ANY OF THIS EXAMPLE FOR YOUR PLAN, AS IT WOULD CONSTITUTE PLAGIARISM. </vt:lpstr>
      <vt:lpstr>Essay plan (main body) </vt:lpstr>
      <vt:lpstr>Essay plan (conclusion) </vt:lpstr>
      <vt:lpstr>Essay plan (reference list) –PLEASE NOTE THAT THIS IS NOT INCLUDED IN THE WORD COUNT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topic: essay plan guidance</dc:title>
  <dc:creator>Mark Kane</dc:creator>
  <cp:lastModifiedBy>uobstaff</cp:lastModifiedBy>
  <cp:revision>4</cp:revision>
  <dcterms:created xsi:type="dcterms:W3CDTF">2019-02-27T15:37:40Z</dcterms:created>
  <dcterms:modified xsi:type="dcterms:W3CDTF">2019-05-23T09:17:56Z</dcterms:modified>
</cp:coreProperties>
</file>