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7" r:id="rId3"/>
    <p:sldId id="273" r:id="rId4"/>
    <p:sldId id="259" r:id="rId5"/>
    <p:sldId id="260" r:id="rId6"/>
    <p:sldId id="261" r:id="rId7"/>
    <p:sldId id="263" r:id="rId8"/>
    <p:sldId id="275" r:id="rId9"/>
    <p:sldId id="264" r:id="rId10"/>
    <p:sldId id="265" r:id="rId11"/>
    <p:sldId id="278" r:id="rId12"/>
    <p:sldId id="279" r:id="rId13"/>
    <p:sldId id="276" r:id="rId14"/>
    <p:sldId id="267" r:id="rId15"/>
    <p:sldId id="269" r:id="rId16"/>
    <p:sldId id="270" r:id="rId17"/>
    <p:sldId id="271" r:id="rId18"/>
    <p:sldId id="280"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6" d="100"/>
          <a:sy n="86" d="100"/>
        </p:scale>
        <p:origin x="1867"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2C7B0-F445-46BB-9A88-521142C4AE68}" type="datetimeFigureOut">
              <a:rPr lang="en-GB" smtClean="0"/>
              <a:pPr/>
              <a:t>07/04/2021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E2BB2F-416E-46A3-A7E3-50A6CCA55677}" type="slidenum">
              <a:rPr lang="en-GB" smtClean="0"/>
              <a:pPr/>
              <a:t>‹#›</a:t>
            </a:fld>
            <a:endParaRPr lang="en-GB"/>
          </a:p>
        </p:txBody>
      </p:sp>
    </p:spTree>
    <p:extLst>
      <p:ext uri="{BB962C8B-B14F-4D97-AF65-F5344CB8AC3E}">
        <p14:creationId xmlns:p14="http://schemas.microsoft.com/office/powerpoint/2010/main" val="37882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a:t>
            </a:fld>
            <a:endParaRPr lang="en-GB"/>
          </a:p>
        </p:txBody>
      </p:sp>
    </p:spTree>
    <p:extLst>
      <p:ext uri="{BB962C8B-B14F-4D97-AF65-F5344CB8AC3E}">
        <p14:creationId xmlns:p14="http://schemas.microsoft.com/office/powerpoint/2010/main" val="148916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13</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14</a:t>
            </a:fld>
            <a:endParaRPr lang="en-GB"/>
          </a:p>
        </p:txBody>
      </p:sp>
    </p:spTree>
    <p:extLst>
      <p:ext uri="{BB962C8B-B14F-4D97-AF65-F5344CB8AC3E}">
        <p14:creationId xmlns:p14="http://schemas.microsoft.com/office/powerpoint/2010/main" val="235647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15</a:t>
            </a:fld>
            <a:endParaRPr lang="en-GB"/>
          </a:p>
        </p:txBody>
      </p:sp>
    </p:spTree>
    <p:extLst>
      <p:ext uri="{BB962C8B-B14F-4D97-AF65-F5344CB8AC3E}">
        <p14:creationId xmlns:p14="http://schemas.microsoft.com/office/powerpoint/2010/main" val="349431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16</a:t>
            </a:fld>
            <a:endParaRPr lang="en-GB"/>
          </a:p>
        </p:txBody>
      </p:sp>
    </p:spTree>
    <p:extLst>
      <p:ext uri="{BB962C8B-B14F-4D97-AF65-F5344CB8AC3E}">
        <p14:creationId xmlns:p14="http://schemas.microsoft.com/office/powerpoint/2010/main" val="2582146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17</a:t>
            </a:fld>
            <a:endParaRPr lang="en-GB"/>
          </a:p>
        </p:txBody>
      </p:sp>
    </p:spTree>
    <p:extLst>
      <p:ext uri="{BB962C8B-B14F-4D97-AF65-F5344CB8AC3E}">
        <p14:creationId xmlns:p14="http://schemas.microsoft.com/office/powerpoint/2010/main" val="420293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3</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4</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5</a:t>
            </a:fld>
            <a:endParaRPr lang="en-GB"/>
          </a:p>
        </p:txBody>
      </p:sp>
    </p:spTree>
    <p:extLst>
      <p:ext uri="{BB962C8B-B14F-4D97-AF65-F5344CB8AC3E}">
        <p14:creationId xmlns:p14="http://schemas.microsoft.com/office/powerpoint/2010/main" val="70071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6</a:t>
            </a:fld>
            <a:endParaRPr lang="en-GB"/>
          </a:p>
        </p:txBody>
      </p:sp>
    </p:spTree>
    <p:extLst>
      <p:ext uri="{BB962C8B-B14F-4D97-AF65-F5344CB8AC3E}">
        <p14:creationId xmlns:p14="http://schemas.microsoft.com/office/powerpoint/2010/main" val="281489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7</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8</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9</a:t>
            </a:fld>
            <a:endParaRPr lang="en-GB"/>
          </a:p>
        </p:txBody>
      </p:sp>
    </p:spTree>
    <p:extLst>
      <p:ext uri="{BB962C8B-B14F-4D97-AF65-F5344CB8AC3E}">
        <p14:creationId xmlns:p14="http://schemas.microsoft.com/office/powerpoint/2010/main" val="2479179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10</a:t>
            </a:fld>
            <a:endParaRPr lang="en-GB"/>
          </a:p>
        </p:txBody>
      </p:sp>
    </p:spTree>
    <p:extLst>
      <p:ext uri="{BB962C8B-B14F-4D97-AF65-F5344CB8AC3E}">
        <p14:creationId xmlns:p14="http://schemas.microsoft.com/office/powerpoint/2010/main" val="313174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8" name="Footer Placeholder 7"/>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8681C4-6046-4233-A891-9DEB4E0D2343}" type="datetimeFigureOut">
              <a:rPr lang="en-GB" smtClean="0"/>
              <a:pPr/>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77281-8EFF-4C31-A421-8F175195CB53}"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18681C4-6046-4233-A891-9DEB4E0D2343}" type="datetimeFigureOut">
              <a:rPr lang="en-GB" smtClean="0"/>
              <a:pPr/>
              <a:t>07/04/2021</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7377281-8EFF-4C31-A421-8F175195CB5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awteacher.net/cases/dunlop-v-selfridge.ph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hyperlink" Target="https://www.lawteacher.net/acts/law-of-property-act.ph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lawteacher.net/cases/beswick-v-beswick.ph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lawteacher.net/cases/dunlop-v-selfridge.ph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solidFill>
                  <a:schemeClr val="accent2">
                    <a:lumMod val="75000"/>
                  </a:schemeClr>
                </a:solidFill>
                <a:latin typeface="Arial Black" pitchFamily="34" charset="0"/>
              </a:rPr>
              <a:t>Lecture 2: </a:t>
            </a:r>
            <a:r>
              <a:rPr lang="en-GB" b="1" dirty="0">
                <a:solidFill>
                  <a:schemeClr val="accent2">
                    <a:lumMod val="75000"/>
                  </a:schemeClr>
                </a:solidFill>
              </a:rPr>
              <a:t>CONTRACT LAW</a:t>
            </a:r>
            <a:br>
              <a:rPr lang="en-GB" b="1" dirty="0">
                <a:solidFill>
                  <a:schemeClr val="accent2">
                    <a:lumMod val="75000"/>
                  </a:schemeClr>
                </a:solidFill>
              </a:rPr>
            </a:br>
            <a:endParaRPr lang="en-GB" dirty="0">
              <a:solidFill>
                <a:schemeClr val="accent2">
                  <a:lumMod val="75000"/>
                </a:schemeClr>
              </a:solidFill>
              <a:latin typeface="Arial Black" pitchFamily="34" charset="0"/>
            </a:endParaRPr>
          </a:p>
        </p:txBody>
      </p:sp>
      <p:sp>
        <p:nvSpPr>
          <p:cNvPr id="3" name="Subtitle 2"/>
          <p:cNvSpPr>
            <a:spLocks noGrp="1"/>
          </p:cNvSpPr>
          <p:nvPr>
            <p:ph type="subTitle" idx="1"/>
          </p:nvPr>
        </p:nvSpPr>
        <p:spPr>
          <a:xfrm>
            <a:off x="722376" y="3649218"/>
            <a:ext cx="7954080" cy="1075925"/>
          </a:xfrm>
        </p:spPr>
        <p:txBody>
          <a:bodyPr/>
          <a:lstStyle/>
          <a:p>
            <a:r>
              <a:rPr lang="en-GB" b="1" u="sng" dirty="0">
                <a:solidFill>
                  <a:schemeClr val="tx1"/>
                </a:solidFill>
              </a:rPr>
              <a:t>Module Lecturer: </a:t>
            </a:r>
          </a:p>
          <a:p>
            <a:r>
              <a:rPr lang="en-GB" b="1" dirty="0">
                <a:solidFill>
                  <a:schemeClr val="tx1"/>
                </a:solidFill>
              </a:rPr>
              <a:t>Dr Roshan de Silva-Wijeyeratne</a:t>
            </a:r>
            <a:endParaRPr lang="en-GB" dirty="0">
              <a:solidFill>
                <a:schemeClr val="tx1"/>
              </a:solidFill>
            </a:endParaRPr>
          </a:p>
          <a:p>
            <a:endParaRPr lang="en-GB" dirty="0">
              <a:solidFill>
                <a:schemeClr val="tx1"/>
              </a:solidFill>
            </a:endParaRPr>
          </a:p>
          <a:p>
            <a:endParaRPr lang="en-GB" b="1" dirty="0">
              <a:solidFill>
                <a:schemeClr val="accent2">
                  <a:lumMod val="75000"/>
                </a:schemeClr>
              </a:solidFill>
            </a:endParaRPr>
          </a:p>
        </p:txBody>
      </p:sp>
      <p:pic>
        <p:nvPicPr>
          <p:cNvPr id="1026" name="Picture 2" descr="http://www.acuitydesigns.net/img/contrac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37112"/>
            <a:ext cx="3577657" cy="186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5300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46920"/>
          </a:xfrm>
        </p:spPr>
        <p:txBody>
          <a:bodyPr>
            <a:normAutofit fontScale="62500" lnSpcReduction="20000"/>
          </a:bodyPr>
          <a:lstStyle/>
          <a:p>
            <a:pPr marL="0" indent="0" algn="ctr">
              <a:buNone/>
            </a:pPr>
            <a:r>
              <a:rPr lang="en-GB" sz="2400" b="1" u="sng" dirty="0"/>
              <a:t>CONSIDERATION</a:t>
            </a:r>
            <a:endParaRPr lang="en-GB" sz="2400" u="sng" dirty="0"/>
          </a:p>
          <a:p>
            <a:pPr marL="0" indent="0" algn="ctr">
              <a:buNone/>
            </a:pPr>
            <a:endParaRPr lang="en-GB" sz="2400" u="sng" dirty="0"/>
          </a:p>
          <a:p>
            <a:pPr algn="just"/>
            <a:r>
              <a:rPr lang="en-GB" sz="2700" dirty="0"/>
              <a:t>Each party contributes something to the transaction and benefits mutually</a:t>
            </a:r>
          </a:p>
          <a:p>
            <a:pPr algn="just"/>
            <a:r>
              <a:rPr lang="en-GB" sz="2700" dirty="0"/>
              <a:t>Consideration must be sufficient, but need not be adequate</a:t>
            </a:r>
          </a:p>
          <a:p>
            <a:pPr algn="just"/>
            <a:r>
              <a:rPr lang="en-GB" sz="2700" dirty="0"/>
              <a:t>Consideration must not be from the past - Promise to pay must precede the act so that the promise and act form one undivided transaction</a:t>
            </a:r>
          </a:p>
          <a:p>
            <a:pPr algn="just"/>
            <a:endParaRPr lang="en-GB" sz="2700" dirty="0"/>
          </a:p>
          <a:p>
            <a:pPr algn="just"/>
            <a:r>
              <a:rPr lang="en-GB" sz="2700" dirty="0"/>
              <a:t>Consideration must move from the </a:t>
            </a:r>
            <a:r>
              <a:rPr lang="en-GB" sz="2700" dirty="0" err="1"/>
              <a:t>promisee</a:t>
            </a:r>
            <a:r>
              <a:rPr lang="en-GB" sz="2700" dirty="0"/>
              <a:t> – will not be enforceable if consideration flows from a 3</a:t>
            </a:r>
            <a:r>
              <a:rPr lang="en-GB" sz="2700" baseline="30000" dirty="0"/>
              <a:t>rd</a:t>
            </a:r>
            <a:r>
              <a:rPr lang="en-GB" sz="2700" dirty="0"/>
              <a:t> </a:t>
            </a:r>
            <a:r>
              <a:rPr lang="en-GB" sz="2700" dirty="0" err="1"/>
              <a:t>pty</a:t>
            </a:r>
            <a:r>
              <a:rPr lang="en-GB" sz="2700" dirty="0"/>
              <a:t>:</a:t>
            </a:r>
          </a:p>
          <a:p>
            <a:pPr marL="0" indent="0" algn="just">
              <a:buNone/>
            </a:pPr>
            <a:endParaRPr lang="en-GB" sz="2700" dirty="0"/>
          </a:p>
          <a:p>
            <a:pPr lvl="1"/>
            <a:r>
              <a:rPr lang="en-GB" sz="2700" dirty="0"/>
              <a:t>For example, if A promises to pay £10,000 to B if C paint A's house and C does so, C cannot enforce A's promise (unless B had procured or undertaken to procure C to do the work).</a:t>
            </a:r>
          </a:p>
          <a:p>
            <a:pPr marL="347472" lvl="1" indent="0">
              <a:buNone/>
            </a:pPr>
            <a:r>
              <a:rPr lang="en-GB" sz="2700" dirty="0"/>
              <a:t> </a:t>
            </a:r>
          </a:p>
          <a:p>
            <a:pPr lvl="1"/>
            <a:r>
              <a:rPr lang="en-GB" sz="2700" dirty="0"/>
              <a:t>created in his favour by a contract which he was not a party to. However, where the conditions of the </a:t>
            </a:r>
            <a:r>
              <a:rPr lang="en-GB" sz="2700" b="1" i="1" dirty="0"/>
              <a:t>Contracts (Rights of Third Parties) Act 1999</a:t>
            </a:r>
            <a:r>
              <a:rPr lang="en-GB" sz="2700" b="1" dirty="0"/>
              <a:t> </a:t>
            </a:r>
            <a:r>
              <a:rPr lang="en-GB" sz="2700" dirty="0"/>
              <a:t>are met, a third party may be able to enforce rights </a:t>
            </a:r>
          </a:p>
          <a:p>
            <a:pPr marL="0" indent="0" algn="just">
              <a:buNone/>
            </a:pPr>
            <a:endParaRPr lang="en-GB" sz="2700" dirty="0"/>
          </a:p>
          <a:p>
            <a:pPr algn="just"/>
            <a:r>
              <a:rPr lang="en-GB" sz="2700" dirty="0"/>
              <a:t>There must be intention to create a contract</a:t>
            </a:r>
          </a:p>
          <a:p>
            <a:pPr marL="0" indent="0" algn="just">
              <a:buNone/>
            </a:pPr>
            <a:endParaRPr lang="en-GB" sz="1900" dirty="0"/>
          </a:p>
          <a:p>
            <a:pPr marL="0" indent="0" algn="ctr">
              <a:buNone/>
            </a:pPr>
            <a:endParaRPr lang="en-GB" sz="2400" u="sng" dirty="0"/>
          </a:p>
        </p:txBody>
      </p:sp>
    </p:spTree>
    <p:extLst>
      <p:ext uri="{BB962C8B-B14F-4D97-AF65-F5344CB8AC3E}">
        <p14:creationId xmlns:p14="http://schemas.microsoft.com/office/powerpoint/2010/main" val="21388216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additive="base">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 calcmode="lin" valueType="num">
                                      <p:cBhvr additive="base">
                                        <p:cTn id="5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C67018D-8750-43E2-AEBD-21B1542B7AB3}"/>
              </a:ext>
            </a:extLst>
          </p:cNvPr>
          <p:cNvSpPr>
            <a:spLocks noGrp="1"/>
          </p:cNvSpPr>
          <p:nvPr>
            <p:ph type="title"/>
          </p:nvPr>
        </p:nvSpPr>
        <p:spPr>
          <a:xfrm flipV="1">
            <a:off x="-2412896" y="-1024128"/>
            <a:ext cx="1584296" cy="60640"/>
          </a:xfrm>
        </p:spPr>
        <p:txBody>
          <a:bodyPr>
            <a:normAutofit fontScale="90000"/>
          </a:bodyPr>
          <a:lstStyle/>
          <a:p>
            <a:endParaRPr lang="en-GB" dirty="0"/>
          </a:p>
        </p:txBody>
      </p:sp>
      <p:sp>
        <p:nvSpPr>
          <p:cNvPr id="13" name="Content Placeholder 12">
            <a:extLst>
              <a:ext uri="{FF2B5EF4-FFF2-40B4-BE49-F238E27FC236}">
                <a16:creationId xmlns:a16="http://schemas.microsoft.com/office/drawing/2014/main" id="{1ED1E1F7-9095-4318-915D-80C066348D80}"/>
              </a:ext>
            </a:extLst>
          </p:cNvPr>
          <p:cNvSpPr>
            <a:spLocks noGrp="1"/>
          </p:cNvSpPr>
          <p:nvPr>
            <p:ph idx="1"/>
          </p:nvPr>
        </p:nvSpPr>
        <p:spPr>
          <a:xfrm>
            <a:off x="502920" y="530352"/>
            <a:ext cx="8183880" cy="5634952"/>
          </a:xfrm>
        </p:spPr>
        <p:txBody>
          <a:bodyPr>
            <a:normAutofit/>
          </a:bodyPr>
          <a:lstStyle/>
          <a:p>
            <a:pPr marL="0" indent="0">
              <a:buNone/>
            </a:pPr>
            <a:r>
              <a:rPr lang="en-GB" sz="2400" b="1" u="sng" dirty="0"/>
              <a:t>There must be intention to create a contract</a:t>
            </a:r>
          </a:p>
          <a:p>
            <a:pPr marL="0" indent="0">
              <a:buNone/>
            </a:pPr>
            <a:endParaRPr lang="en-GB" sz="1800" b="1" dirty="0">
              <a:solidFill>
                <a:srgbClr val="000000"/>
              </a:solidFill>
              <a:effectLst/>
              <a:latin typeface="Bookman Old Style" panose="02050604050505020204" pitchFamily="18" charset="0"/>
              <a:ea typeface="Calibri" panose="020F0502020204030204" pitchFamily="34" charset="0"/>
              <a:cs typeface="TTE15663B8t00"/>
            </a:endParaRPr>
          </a:p>
          <a:p>
            <a:pPr marL="0" indent="0">
              <a:buNone/>
            </a:pPr>
            <a:r>
              <a:rPr lang="en-GB" sz="2400" dirty="0">
                <a:solidFill>
                  <a:srgbClr val="000000"/>
                </a:solidFill>
                <a:effectLst/>
                <a:latin typeface="Bookman Old Style" panose="02050604050505020204" pitchFamily="18" charset="0"/>
                <a:ea typeface="Calibri" panose="020F0502020204030204" pitchFamily="34" charset="0"/>
                <a:cs typeface="TTE15663B8t00"/>
              </a:rPr>
              <a:t>An agreement, even if supported by consideration, is not binding as a contract if it was made without an intention to create legal relations. That is, the parties must intend their agreement to be legally binding.</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400" b="0" i="0" u="none" strike="noStrike" baseline="0" dirty="0">
                <a:latin typeface="TTE15663B8t00"/>
              </a:rPr>
              <a:t>See Edwards v Skyways Ltd [1964] 1 WLR 349 – places heavy burden on the </a:t>
            </a:r>
            <a:r>
              <a:rPr lang="en-GB" sz="2400" b="0" i="0" u="none" strike="noStrike" baseline="0" dirty="0" err="1">
                <a:latin typeface="TTE15663B8t00"/>
              </a:rPr>
              <a:t>pty</a:t>
            </a:r>
            <a:r>
              <a:rPr lang="en-GB" sz="2400" b="0" i="0" u="none" strike="noStrike" baseline="0" dirty="0">
                <a:latin typeface="TTE15663B8t00"/>
              </a:rPr>
              <a:t> seeking to assert there was no intent to create a contract (legal relations).</a:t>
            </a:r>
          </a:p>
          <a:p>
            <a:pPr marL="0" indent="0">
              <a:buNone/>
            </a:pPr>
            <a:endParaRPr lang="en-GB" sz="2400" b="0" i="0" u="none" strike="noStrike" baseline="0" dirty="0">
              <a:latin typeface="TTE15663B8t00"/>
            </a:endParaRPr>
          </a:p>
          <a:p>
            <a:pPr algn="l"/>
            <a:r>
              <a:rPr lang="en-GB" sz="2400" b="0" i="0" u="none" strike="noStrike" baseline="0" dirty="0">
                <a:latin typeface="TTE15663B8t00"/>
              </a:rPr>
              <a:t>An agreement which is made "subject to contract" (typically, agreements for the sale of land) is generally unenforceable.</a:t>
            </a:r>
            <a:endParaRPr lang="en-GB" sz="2400" dirty="0"/>
          </a:p>
        </p:txBody>
      </p:sp>
    </p:spTree>
    <p:extLst>
      <p:ext uri="{BB962C8B-B14F-4D97-AF65-F5344CB8AC3E}">
        <p14:creationId xmlns:p14="http://schemas.microsoft.com/office/powerpoint/2010/main" val="4799012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E46601-2B73-40F5-AFDB-74EDE2C4A673}"/>
              </a:ext>
            </a:extLst>
          </p:cNvPr>
          <p:cNvSpPr>
            <a:spLocks noGrp="1"/>
          </p:cNvSpPr>
          <p:nvPr>
            <p:ph type="title"/>
          </p:nvPr>
        </p:nvSpPr>
        <p:spPr>
          <a:xfrm>
            <a:off x="-3852936" y="-1179512"/>
            <a:ext cx="2376264" cy="288033"/>
          </a:xfrm>
        </p:spPr>
        <p:txBody>
          <a:bodyPr>
            <a:normAutofit fontScale="90000"/>
          </a:bodyPr>
          <a:lstStyle/>
          <a:p>
            <a:endParaRPr lang="en-GB" dirty="0"/>
          </a:p>
        </p:txBody>
      </p:sp>
      <p:sp>
        <p:nvSpPr>
          <p:cNvPr id="7" name="Content Placeholder 6">
            <a:extLst>
              <a:ext uri="{FF2B5EF4-FFF2-40B4-BE49-F238E27FC236}">
                <a16:creationId xmlns:a16="http://schemas.microsoft.com/office/drawing/2014/main" id="{3C78E375-8DA4-42EA-A728-FEB95F244069}"/>
              </a:ext>
            </a:extLst>
          </p:cNvPr>
          <p:cNvSpPr>
            <a:spLocks noGrp="1"/>
          </p:cNvSpPr>
          <p:nvPr>
            <p:ph idx="1"/>
          </p:nvPr>
        </p:nvSpPr>
        <p:spPr>
          <a:xfrm>
            <a:off x="502920" y="530351"/>
            <a:ext cx="8183880" cy="5589233"/>
          </a:xfrm>
        </p:spPr>
        <p:txBody>
          <a:bodyPr/>
          <a:lstStyle/>
          <a:p>
            <a:pPr marL="0" indent="0">
              <a:buNone/>
            </a:pPr>
            <a:r>
              <a:rPr lang="en-GB" sz="2400" b="1" dirty="0"/>
              <a:t>What about the Form a Contract takes?</a:t>
            </a:r>
          </a:p>
          <a:p>
            <a:pPr marL="0" indent="0">
              <a:buNone/>
            </a:pPr>
            <a:endParaRPr lang="en-GB" sz="2400" b="1" dirty="0"/>
          </a:p>
          <a:p>
            <a:r>
              <a:rPr lang="en-GB" dirty="0">
                <a:solidFill>
                  <a:srgbClr val="000000"/>
                </a:solidFill>
                <a:effectLst/>
                <a:latin typeface="Bookman Old Style" panose="02050604050505020204" pitchFamily="18" charset="0"/>
                <a:ea typeface="Calibri" panose="020F0502020204030204" pitchFamily="34" charset="0"/>
                <a:cs typeface="TTE15663B8t00"/>
              </a:rPr>
              <a:t>The general rule is that contracts can be made informally; most contracts can be formed orally, and in some cases, no oral or written communication at all is needed.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b="1" dirty="0"/>
          </a:p>
        </p:txBody>
      </p:sp>
    </p:spTree>
    <p:extLst>
      <p:ext uri="{BB962C8B-B14F-4D97-AF65-F5344CB8AC3E}">
        <p14:creationId xmlns:p14="http://schemas.microsoft.com/office/powerpoint/2010/main" val="17131751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332656"/>
            <a:ext cx="8496944" cy="6192687"/>
          </a:xfrm>
        </p:spPr>
        <p:txBody>
          <a:bodyPr>
            <a:normAutofit/>
          </a:bodyPr>
          <a:lstStyle/>
          <a:p>
            <a:pPr lvl="0" algn="just">
              <a:buNone/>
            </a:pPr>
            <a:r>
              <a:rPr lang="en-GB" sz="2000" b="1" dirty="0"/>
              <a:t>Terms of a Contract – Express and Implied Terms:</a:t>
            </a:r>
          </a:p>
          <a:p>
            <a:pPr lvl="0" algn="just">
              <a:buNone/>
            </a:pPr>
            <a:endParaRPr lang="en-GB" sz="2400" b="1" u="sng" dirty="0"/>
          </a:p>
          <a:p>
            <a:r>
              <a:rPr lang="en-GB" sz="2000" b="1" i="0" u="none" strike="noStrike" baseline="0" dirty="0">
                <a:latin typeface="Times New Roman" panose="02020603050405020304" pitchFamily="18" charset="0"/>
                <a:cs typeface="Times New Roman" panose="02020603050405020304" pitchFamily="18" charset="0"/>
              </a:rPr>
              <a:t>Express Terms - ones that the parties have set out in their agreement.</a:t>
            </a:r>
          </a:p>
          <a:p>
            <a:pPr algn="l"/>
            <a:r>
              <a:rPr lang="en-GB" sz="2000" b="1" i="0" u="none" strike="noStrike" baseline="0" dirty="0">
                <a:latin typeface="Times New Roman" panose="02020603050405020304" pitchFamily="18" charset="0"/>
                <a:cs typeface="Times New Roman" panose="02020603050405020304" pitchFamily="18" charset="0"/>
              </a:rPr>
              <a:t>Once the express terms have been identified, there is the question of interpretation. The document setting out the parties' agreement must be interpreted objectively.</a:t>
            </a:r>
          </a:p>
          <a:p>
            <a:pPr algn="l"/>
            <a:r>
              <a:rPr lang="en-GB"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Thus, the terms of the contract must be read against the "factual matrix"; that is, the body of facts reasonably available to both parties when they entered the contract – See </a:t>
            </a:r>
            <a:r>
              <a:rPr lang="en-GB" sz="2000" b="1" i="1" u="none" strike="noStrike" baseline="0" dirty="0">
                <a:latin typeface="TTE15663B8t00"/>
              </a:rPr>
              <a:t>ICS Ltd v West Bromwich [1998] 1 WLR 896.</a:t>
            </a:r>
            <a:endParaRPr lang="en-GB" sz="20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GB"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GB"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parol</a:t>
            </a:r>
            <a:r>
              <a:rPr lang="en-GB"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evidence" rule provides that evidence cannot be admitted to add</a:t>
            </a:r>
            <a:r>
              <a:rPr lang="en-GB" sz="2000" b="1" dirty="0">
                <a:latin typeface="Times New Roman" panose="02020603050405020304" pitchFamily="18" charset="0"/>
                <a:ea typeface="Calibri" panose="020F0502020204030204" pitchFamily="34" charset="0"/>
                <a:cs typeface="Times New Roman" panose="02020603050405020304" pitchFamily="18" charset="0"/>
              </a:rPr>
              <a:t> </a:t>
            </a:r>
            <a:r>
              <a:rPr lang="en-GB"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vary or contradict a written document. </a:t>
            </a:r>
            <a:endParaRPr lang="en-GB" sz="2000" b="1" i="0" u="none" strike="noStrike" baseline="0" dirty="0">
              <a:latin typeface="Times New Roman" panose="02020603050405020304" pitchFamily="18" charset="0"/>
              <a:cs typeface="Times New Roman" panose="02020603050405020304" pitchFamily="18" charset="0"/>
            </a:endParaRPr>
          </a:p>
          <a:p>
            <a:pPr marL="0" indent="0" algn="l">
              <a:buNone/>
            </a:pPr>
            <a:endParaRPr lang="en-GB" sz="2400" b="0" i="0" u="none" strike="noStrike" baseline="0" dirty="0">
              <a:latin typeface="TTE15663B8t00"/>
            </a:endParaRPr>
          </a:p>
          <a:p>
            <a:r>
              <a:rPr lang="en-GB" sz="2400" b="1" dirty="0">
                <a:latin typeface="TTE15663B8t00"/>
              </a:rPr>
              <a:t>Next Implied Terms</a:t>
            </a:r>
            <a:endParaRPr lang="en-GB" sz="2400" b="1" i="0" u="none" strike="noStrike" baseline="0" dirty="0">
              <a:latin typeface="TTE15663B8t00"/>
            </a:endParaRPr>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a:bodyPr>
          <a:lstStyle/>
          <a:p>
            <a:pPr marL="0" indent="0">
              <a:buNone/>
            </a:pPr>
            <a:r>
              <a:rPr lang="en-GB" sz="2400" b="1" u="sng" dirty="0">
                <a:latin typeface="Times New Roman" panose="02020603050405020304" pitchFamily="18" charset="0"/>
                <a:cs typeface="Times New Roman" panose="02020603050405020304" pitchFamily="18" charset="0"/>
              </a:rPr>
              <a:t>Implied Terms</a:t>
            </a:r>
          </a:p>
          <a:p>
            <a:pPr marL="0" lvl="0" indent="0">
              <a:buNone/>
            </a:pPr>
            <a:endParaRPr lang="en-GB" sz="2400" b="1"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A contract may contain terms which are not expressly stated but which are implied, either because the parties intended this, or by operation of law, or by custom or usage. Three types of terms:</a:t>
            </a:r>
          </a:p>
          <a:p>
            <a:pPr marL="0" indent="0">
              <a:buNone/>
            </a:pPr>
            <a:endParaRPr lang="en-GB" sz="24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Terms which are implied in fact </a:t>
            </a:r>
          </a:p>
          <a:p>
            <a:r>
              <a:rPr lang="en-GB" sz="2400" b="1" dirty="0">
                <a:latin typeface="Times New Roman" panose="02020603050405020304" pitchFamily="18" charset="0"/>
                <a:cs typeface="Times New Roman" panose="02020603050405020304" pitchFamily="18" charset="0"/>
              </a:rPr>
              <a:t>Terms implied in law and by statute - a number of important terms are implied into contracts for the sale of goods by ss 12 to 15 of the </a:t>
            </a:r>
            <a:r>
              <a:rPr lang="en-GB" sz="2400" b="1" i="1" dirty="0">
                <a:latin typeface="Times New Roman" panose="02020603050405020304" pitchFamily="18" charset="0"/>
                <a:cs typeface="Times New Roman" panose="02020603050405020304" pitchFamily="18" charset="0"/>
              </a:rPr>
              <a:t>Sale of Goods Act </a:t>
            </a:r>
            <a:r>
              <a:rPr lang="en-GB" sz="2400" b="1" dirty="0">
                <a:latin typeface="Times New Roman" panose="02020603050405020304" pitchFamily="18" charset="0"/>
                <a:cs typeface="Times New Roman" panose="02020603050405020304" pitchFamily="18" charset="0"/>
              </a:rPr>
              <a:t>1979.</a:t>
            </a:r>
          </a:p>
          <a:p>
            <a:r>
              <a:rPr lang="en-GB" sz="2400" b="1" dirty="0">
                <a:latin typeface="Times New Roman" panose="02020603050405020304" pitchFamily="18" charset="0"/>
                <a:cs typeface="Times New Roman" panose="02020603050405020304" pitchFamily="18" charset="0"/>
              </a:rPr>
              <a:t>Terms implied by custom or usage</a:t>
            </a:r>
            <a:endParaRPr lang="en-GB" sz="2400" dirty="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3690880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634952"/>
          </a:xfrm>
        </p:spPr>
        <p:txBody>
          <a:bodyPr>
            <a:normAutofit lnSpcReduction="10000"/>
          </a:bodyPr>
          <a:lstStyle/>
          <a:p>
            <a:pPr marL="0" indent="0" algn="ctr">
              <a:buNone/>
            </a:pPr>
            <a:r>
              <a:rPr lang="en-GB" b="1" u="sng" dirty="0"/>
              <a:t>PRIVITY OF CONTRACT</a:t>
            </a:r>
          </a:p>
          <a:p>
            <a:pPr marL="0" indent="0" algn="ctr">
              <a:buNone/>
            </a:pPr>
            <a:endParaRPr lang="en-GB" u="sng" dirty="0"/>
          </a:p>
          <a:p>
            <a:pPr algn="just"/>
            <a:r>
              <a:rPr lang="en-GB" sz="2400" dirty="0"/>
              <a:t>In a situation where  one party (promisor) agrees with another (the promisee) to provide a benefit to a third party and the third party is not satisfied, can the third Party sue for breach of contract? See </a:t>
            </a:r>
            <a:r>
              <a:rPr lang="en-GB" i="1" u="sng" dirty="0">
                <a:hlinkClick r:id="rId3"/>
              </a:rPr>
              <a:t>Dunlop Pneumatic Tyre Co Ltd v Selfridge Ltd</a:t>
            </a:r>
            <a:r>
              <a:rPr lang="en-GB" dirty="0"/>
              <a:t> [1915] AC 847, 853</a:t>
            </a:r>
            <a:endParaRPr lang="en-GB" sz="2400" dirty="0"/>
          </a:p>
          <a:p>
            <a:pPr marL="0" indent="0" algn="just">
              <a:buNone/>
            </a:pPr>
            <a:endParaRPr lang="en-GB" sz="2400" dirty="0"/>
          </a:p>
          <a:p>
            <a:pPr algn="just"/>
            <a:r>
              <a:rPr lang="en-GB" sz="2400" dirty="0"/>
              <a:t>Parties who have not contributed consideration to a contract cannot usually sue on it if it is breached as they are not full parties to the contract. They are not privy to the contract or there is no </a:t>
            </a:r>
            <a:r>
              <a:rPr lang="en-GB" sz="2400" b="1" i="1" dirty="0"/>
              <a:t>Privity of Contract.</a:t>
            </a:r>
            <a:endParaRPr lang="en-GB" sz="2400" dirty="0"/>
          </a:p>
          <a:p>
            <a:pPr marL="0" indent="0" algn="just">
              <a:buNone/>
            </a:pPr>
            <a:endParaRPr lang="en-GB" sz="3200" dirty="0"/>
          </a:p>
        </p:txBody>
      </p:sp>
      <p:pic>
        <p:nvPicPr>
          <p:cNvPr id="8195" name="Picture 3" descr="C:\Users\charal20\AppData\Local\Microsoft\Windows\Temporary Internet Files\Content.IE5\IPVE5DST\MC90005685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0161" y="332656"/>
            <a:ext cx="1368152" cy="127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032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06960"/>
          </a:xfrm>
        </p:spPr>
        <p:txBody>
          <a:bodyPr>
            <a:normAutofit/>
          </a:bodyPr>
          <a:lstStyle/>
          <a:p>
            <a:pPr marL="0" indent="0" algn="ctr">
              <a:buNone/>
            </a:pPr>
            <a:r>
              <a:rPr lang="en-GB" sz="2000" b="1" u="sng" dirty="0"/>
              <a:t>EXCEPTIONS TO THE RULE OF PRIVITY</a:t>
            </a:r>
          </a:p>
          <a:p>
            <a:pPr marL="0" indent="0" algn="ctr">
              <a:buNone/>
            </a:pPr>
            <a:endParaRPr lang="en-GB" sz="2000" u="sng" dirty="0"/>
          </a:p>
          <a:p>
            <a:pPr marL="0" indent="0" algn="just">
              <a:buNone/>
            </a:pPr>
            <a:r>
              <a:rPr lang="en-GB" sz="1800" b="1" dirty="0"/>
              <a:t>1 Statute - </a:t>
            </a:r>
            <a:r>
              <a:rPr lang="en-AU" sz="1800" i="1" dirty="0"/>
              <a:t>The Contracts (Rights of Third Parties) Act 1999 </a:t>
            </a:r>
            <a:r>
              <a:rPr lang="en-AU" sz="1800" dirty="0"/>
              <a:t>(C(RTP)A. </a:t>
            </a:r>
            <a:r>
              <a:rPr lang="en-GB" sz="1800" dirty="0"/>
              <a:t>A person who is not a party to a contract has the right to enforce some terms of the contract in specified circumstances.</a:t>
            </a:r>
            <a:endParaRPr lang="en-AU" sz="1800" dirty="0"/>
          </a:p>
          <a:p>
            <a:pPr marL="0" indent="0" algn="just">
              <a:buNone/>
            </a:pPr>
            <a:endParaRPr lang="en-GB" sz="1800" b="1" dirty="0"/>
          </a:p>
          <a:p>
            <a:pPr marL="0" indent="0">
              <a:buNone/>
            </a:pPr>
            <a:r>
              <a:rPr lang="en-GB" sz="1800" b="1" dirty="0"/>
              <a:t>2 AGENCY- </a:t>
            </a:r>
            <a:r>
              <a:rPr lang="en-GB" sz="1800" dirty="0"/>
              <a:t>Where agents make contracts on behalf of their principals with third parties, the principals may sue or be sued on those contracts as if they had made them themselves</a:t>
            </a:r>
          </a:p>
          <a:p>
            <a:pPr lvl="0"/>
            <a:endParaRPr lang="en-GB" sz="1800" dirty="0"/>
          </a:p>
          <a:p>
            <a:pPr marL="0" indent="0">
              <a:buNone/>
            </a:pPr>
            <a:r>
              <a:rPr lang="en-GB" sz="1800" b="1" dirty="0"/>
              <a:t>3 THIRD PARTY INSURANCE - </a:t>
            </a:r>
            <a:r>
              <a:rPr lang="en-GB" sz="1800" dirty="0"/>
              <a:t>A third party may claim under an insurance policy made for their benefit, even though that party did not pay the premiums – s </a:t>
            </a:r>
            <a:r>
              <a:rPr lang="en-AU" sz="1800" dirty="0"/>
              <a:t>56(1) of the </a:t>
            </a:r>
            <a:r>
              <a:rPr lang="en-AU" sz="1800" dirty="0">
                <a:hlinkClick r:id="rId3"/>
              </a:rPr>
              <a:t>Law of Property Act 1925</a:t>
            </a:r>
            <a:r>
              <a:rPr lang="en-AU" sz="1800" dirty="0"/>
              <a:t> (invoked in </a:t>
            </a:r>
            <a:r>
              <a:rPr lang="en-AU" sz="1800" dirty="0">
                <a:hlinkClick r:id="rId4"/>
              </a:rPr>
              <a:t>Beswick v Beswick</a:t>
            </a:r>
            <a:r>
              <a:rPr lang="en-GB" sz="1800" dirty="0"/>
              <a:t>[1968] AC 58</a:t>
            </a:r>
            <a:r>
              <a:rPr lang="en-AU" sz="1800" dirty="0"/>
              <a:t>) and s11 of the Married Women’s Property Act 1882.</a:t>
            </a:r>
            <a:endParaRPr lang="en-GB" sz="1800" dirty="0"/>
          </a:p>
          <a:p>
            <a:pPr marL="0" indent="0">
              <a:buNone/>
            </a:pPr>
            <a:endParaRPr lang="en-GB" sz="1800" b="1" dirty="0"/>
          </a:p>
          <a:p>
            <a:pPr marL="0" indent="0" algn="just">
              <a:buNone/>
            </a:pPr>
            <a:endParaRPr lang="en-GB" sz="1600" u="sng" dirty="0"/>
          </a:p>
        </p:txBody>
      </p:sp>
    </p:spTree>
    <p:extLst>
      <p:ext uri="{BB962C8B-B14F-4D97-AF65-F5344CB8AC3E}">
        <p14:creationId xmlns:p14="http://schemas.microsoft.com/office/powerpoint/2010/main" val="41343685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78968"/>
          </a:xfrm>
        </p:spPr>
        <p:txBody>
          <a:bodyPr>
            <a:normAutofit fontScale="85000" lnSpcReduction="20000"/>
          </a:bodyPr>
          <a:lstStyle/>
          <a:p>
            <a:pPr marL="0" indent="0">
              <a:buNone/>
            </a:pPr>
            <a:r>
              <a:rPr lang="en-GB" b="1" u="sng" dirty="0"/>
              <a:t>EXCEPTIONS TO THE RULE OF PRIVITY continued…</a:t>
            </a:r>
            <a:endParaRPr lang="en-GB" u="sng" dirty="0"/>
          </a:p>
          <a:p>
            <a:pPr marL="0" indent="0">
              <a:buNone/>
            </a:pPr>
            <a:endParaRPr lang="en-GB" b="1" dirty="0"/>
          </a:p>
          <a:p>
            <a:pPr marL="0" indent="0">
              <a:buNone/>
            </a:pPr>
            <a:r>
              <a:rPr lang="en-GB" sz="2300" b="1" dirty="0"/>
              <a:t>4 ASSIGNMENT OF CONTRACTUAL RIGHTS</a:t>
            </a:r>
            <a:r>
              <a:rPr lang="en-GB" sz="2300" dirty="0"/>
              <a:t> -the benefits (but not the burdens) of a contract may be assigned to a third party, who may then sue on the contract (as in selling debts)</a:t>
            </a:r>
          </a:p>
          <a:p>
            <a:pPr marL="0" indent="0">
              <a:buNone/>
            </a:pPr>
            <a:endParaRPr lang="en-GB" sz="2300" b="1" dirty="0"/>
          </a:p>
          <a:p>
            <a:pPr marL="0" indent="0">
              <a:buNone/>
            </a:pPr>
            <a:r>
              <a:rPr lang="en-GB" sz="2300" b="1" dirty="0"/>
              <a:t>5 TRUSTS</a:t>
            </a:r>
            <a:r>
              <a:rPr lang="en-GB" sz="2300" dirty="0"/>
              <a:t> - One person can transfer property to a second (the Trustee), who holds it for the benefit of others (beneficiaries). The beneficiaries can ask the court to enforce the trust for their benefit if it is not in compliance with the rules of the trust - </a:t>
            </a:r>
            <a:r>
              <a:rPr lang="en-AU" sz="2300" i="1" dirty="0">
                <a:hlinkClick r:id="rId3"/>
              </a:rPr>
              <a:t>Dunlop Pneumatic Tyre Company Ltd v Selfridge and Company Ltd</a:t>
            </a:r>
            <a:r>
              <a:rPr lang="en-AU" sz="2300" dirty="0"/>
              <a:t> [1915] AC 847, 959</a:t>
            </a:r>
            <a:endParaRPr lang="en-GB" sz="2300" b="1" dirty="0"/>
          </a:p>
          <a:p>
            <a:pPr marL="0" indent="0">
              <a:buNone/>
            </a:pPr>
            <a:endParaRPr lang="en-GB" sz="2300" b="1" dirty="0"/>
          </a:p>
          <a:p>
            <a:pPr marL="0" indent="0">
              <a:buNone/>
            </a:pPr>
            <a:r>
              <a:rPr lang="en-GB" sz="2300" b="1" dirty="0"/>
              <a:t>6 CONTRACTS FOR THE BENEFIT OF A GROUP- </a:t>
            </a:r>
            <a:r>
              <a:rPr lang="en-GB" sz="2300" dirty="0"/>
              <a:t>Where a contract to supply a service is made in one person’s name but is intended to benefit a group of people, the members have a right to sue if the contract is breached, (Contracts (Rights of Third Parties) Act 1999).  </a:t>
            </a:r>
          </a:p>
          <a:p>
            <a:endParaRPr lang="en-GB" dirty="0"/>
          </a:p>
        </p:txBody>
      </p:sp>
    </p:spTree>
    <p:extLst>
      <p:ext uri="{BB962C8B-B14F-4D97-AF65-F5344CB8AC3E}">
        <p14:creationId xmlns:p14="http://schemas.microsoft.com/office/powerpoint/2010/main" val="10248263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8F7B-10BD-48B9-8895-6EDAEAAAF287}"/>
              </a:ext>
            </a:extLst>
          </p:cNvPr>
          <p:cNvSpPr>
            <a:spLocks noGrp="1"/>
          </p:cNvSpPr>
          <p:nvPr>
            <p:ph type="title"/>
          </p:nvPr>
        </p:nvSpPr>
        <p:spPr>
          <a:xfrm rot="10997096" flipH="1" flipV="1">
            <a:off x="-1632573" y="-386454"/>
            <a:ext cx="45719" cy="143558"/>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699A7A93-0B63-4C88-9A59-9325812B6075}"/>
              </a:ext>
            </a:extLst>
          </p:cNvPr>
          <p:cNvSpPr>
            <a:spLocks noGrp="1"/>
          </p:cNvSpPr>
          <p:nvPr>
            <p:ph idx="1"/>
          </p:nvPr>
        </p:nvSpPr>
        <p:spPr>
          <a:xfrm>
            <a:off x="395536" y="404664"/>
            <a:ext cx="8291264" cy="5616624"/>
          </a:xfrm>
        </p:spPr>
        <p:txBody>
          <a:bodyPr>
            <a:normAutofit fontScale="25000" lnSpcReduction="20000"/>
          </a:bodyPr>
          <a:lstStyle/>
          <a:p>
            <a:pPr algn="l"/>
            <a:r>
              <a:rPr lang="en-GB" sz="7200" b="1" i="0" u="none" strike="noStrike" baseline="0" dirty="0">
                <a:latin typeface="+mj-lt"/>
              </a:rPr>
              <a:t>THE END OF A CONTRACT – Four ways a contract can be ended:</a:t>
            </a:r>
          </a:p>
          <a:p>
            <a:pPr algn="l"/>
            <a:endParaRPr lang="en-GB" sz="6200" b="0" i="0" u="none" strike="noStrike" baseline="0" dirty="0">
              <a:latin typeface="+mj-lt"/>
            </a:endParaRPr>
          </a:p>
          <a:p>
            <a:pPr algn="l"/>
            <a:r>
              <a:rPr lang="en-GB" sz="6400" b="1" i="0" u="none" strike="noStrike" baseline="0" dirty="0">
                <a:latin typeface="+mj-lt"/>
              </a:rPr>
              <a:t>EXPIRATION</a:t>
            </a:r>
          </a:p>
          <a:p>
            <a:pPr marL="0" indent="0" algn="l">
              <a:buNone/>
            </a:pPr>
            <a:endParaRPr lang="en-GB" sz="6400" i="0" u="none" strike="noStrike" baseline="0" dirty="0">
              <a:latin typeface="+mj-lt"/>
            </a:endParaRPr>
          </a:p>
          <a:p>
            <a:pPr indent="0"/>
            <a:r>
              <a:rPr lang="en-GB" sz="6400" b="1" dirty="0">
                <a:latin typeface="+mj-lt"/>
              </a:rPr>
              <a:t>TERMINATION</a:t>
            </a:r>
            <a:r>
              <a:rPr lang="en-GB" sz="6400" dirty="0">
                <a:latin typeface="+mj-lt"/>
              </a:rPr>
              <a:t> - </a:t>
            </a:r>
            <a:r>
              <a:rPr lang="en-GB" sz="6400" dirty="0">
                <a:effectLst/>
                <a:latin typeface="+mj-lt"/>
                <a:ea typeface="Calibri" panose="020F0502020204030204" pitchFamily="34" charset="0"/>
                <a:cs typeface="TTE15663B8t00"/>
              </a:rPr>
              <a:t>A contract can be terminated because there has been a breach of contract committed when a party, without lawful excuse, fails or refuses to perform what is due from him under the terms of the contract, or performs defectively, or incapacitates himself from performing.</a:t>
            </a:r>
          </a:p>
          <a:p>
            <a:pPr indent="0"/>
            <a:endParaRPr lang="en-GB" sz="6400" i="0" u="none" strike="noStrike" baseline="0" dirty="0">
              <a:latin typeface="+mj-lt"/>
            </a:endParaRPr>
          </a:p>
          <a:p>
            <a:pPr indent="0">
              <a:lnSpc>
                <a:spcPct val="120000"/>
              </a:lnSpc>
              <a:spcAft>
                <a:spcPts val="0"/>
              </a:spcAft>
            </a:pPr>
            <a:r>
              <a:rPr lang="en-GB" sz="6400" b="1" i="0" u="none" strike="noStrike" baseline="0" dirty="0">
                <a:latin typeface="+mj-lt"/>
              </a:rPr>
              <a:t>VITIATION</a:t>
            </a:r>
            <a:r>
              <a:rPr lang="en-GB" sz="6400" i="0" u="none" strike="noStrike" baseline="0" dirty="0">
                <a:latin typeface="+mj-lt"/>
              </a:rPr>
              <a:t> - </a:t>
            </a:r>
            <a:r>
              <a:rPr lang="en-GB" sz="6400" i="0" u="none" strike="noStrike" baseline="0" dirty="0">
                <a:solidFill>
                  <a:srgbClr val="000000"/>
                </a:solidFill>
                <a:latin typeface="+mj-lt"/>
              </a:rPr>
              <a:t>t</a:t>
            </a:r>
            <a:r>
              <a:rPr lang="en-GB" sz="6400" dirty="0">
                <a:solidFill>
                  <a:srgbClr val="000000"/>
                </a:solidFill>
                <a:effectLst/>
                <a:latin typeface="+mj-lt"/>
                <a:ea typeface="Calibri" panose="020F0502020204030204" pitchFamily="34" charset="0"/>
                <a:cs typeface="TTE20A9658t00"/>
              </a:rPr>
              <a:t>his is pertinent in </a:t>
            </a:r>
            <a:r>
              <a:rPr lang="en-GB" sz="6400" dirty="0">
                <a:effectLst/>
                <a:latin typeface="+mj-lt"/>
                <a:ea typeface="Calibri" panose="020F0502020204030204" pitchFamily="34" charset="0"/>
                <a:cs typeface="TTE15663B8t00"/>
              </a:rPr>
              <a:t>situations where the parties have reached agreement but the question arises whether the existence or non-existence of some fact, or the occurrence or non-occurrence of some event, has destroyed the basis on</a:t>
            </a:r>
            <a:r>
              <a:rPr lang="en-GB" sz="6400" dirty="0">
                <a:latin typeface="+mj-lt"/>
                <a:ea typeface="Calibri" panose="020F0502020204030204" pitchFamily="34" charset="0"/>
                <a:cs typeface="Times New Roman" panose="02020603050405020304" pitchFamily="18" charset="0"/>
              </a:rPr>
              <a:t> </a:t>
            </a:r>
            <a:r>
              <a:rPr lang="en-GB" sz="6400" dirty="0">
                <a:effectLst/>
                <a:latin typeface="+mj-lt"/>
                <a:ea typeface="Calibri" panose="020F0502020204030204" pitchFamily="34" charset="0"/>
                <a:cs typeface="TTE15663B8t00"/>
              </a:rPr>
              <a:t>which that agreement was reached so that the agreement is discharged or in some other way vitiated.</a:t>
            </a:r>
            <a:endParaRPr lang="en-GB" sz="6400" dirty="0">
              <a:effectLst/>
              <a:latin typeface="+mj-lt"/>
              <a:ea typeface="Calibri" panose="020F0502020204030204" pitchFamily="34" charset="0"/>
              <a:cs typeface="Times New Roman" panose="02020603050405020304" pitchFamily="18" charset="0"/>
            </a:endParaRPr>
          </a:p>
          <a:p>
            <a:pPr indent="0" algn="l"/>
            <a:endParaRPr lang="en-GB" sz="6400" i="0" u="none" strike="noStrike" baseline="0" dirty="0">
              <a:latin typeface="+mj-lt"/>
            </a:endParaRPr>
          </a:p>
          <a:p>
            <a:pPr indent="0" algn="l"/>
            <a:r>
              <a:rPr lang="en-GB" sz="6400" b="1" i="0" u="none" strike="noStrike" baseline="0" dirty="0">
                <a:latin typeface="+mj-lt"/>
              </a:rPr>
              <a:t>FRUSTRATION - </a:t>
            </a:r>
            <a:r>
              <a:rPr lang="en-GB" sz="6400" b="0" i="0" u="none" strike="noStrike" baseline="0" dirty="0">
                <a:latin typeface="+mj-lt"/>
              </a:rPr>
              <a:t>Under the doctrine of frustration, a contract may be discharged if, after its formation, an unforeseen event occurs which makes performance of the contract impossible, illegal or essentially different from what was contemplated. See </a:t>
            </a:r>
            <a:r>
              <a:rPr lang="en-GB" sz="6400" b="1" i="1" dirty="0">
                <a:effectLst/>
                <a:latin typeface="Bookman Old Style" panose="02050604050505020204" pitchFamily="18" charset="0"/>
                <a:ea typeface="Calibri" panose="020F0502020204030204" pitchFamily="34" charset="0"/>
                <a:cs typeface="TTE146D8C0t00"/>
              </a:rPr>
              <a:t>Avery v Bowden</a:t>
            </a:r>
            <a:r>
              <a:rPr lang="en-GB" sz="6400" dirty="0">
                <a:effectLst/>
                <a:latin typeface="Bookman Old Style" panose="02050604050505020204" pitchFamily="18" charset="0"/>
                <a:ea typeface="Calibri" panose="020F0502020204030204" pitchFamily="34" charset="0"/>
                <a:cs typeface="TTE15663B8t00"/>
              </a:rPr>
              <a:t> (1855) 5 E &amp; B 714</a:t>
            </a:r>
            <a:endParaRPr lang="en-GB" sz="6400" b="1" i="0" u="none" strike="noStrike" baseline="0" dirty="0">
              <a:latin typeface="+mj-lt"/>
            </a:endParaRPr>
          </a:p>
          <a:p>
            <a:pPr marL="0" indent="0" algn="l">
              <a:buNone/>
            </a:pPr>
            <a:endParaRPr lang="en-GB" dirty="0"/>
          </a:p>
        </p:txBody>
      </p:sp>
    </p:spTree>
    <p:extLst>
      <p:ext uri="{BB962C8B-B14F-4D97-AF65-F5344CB8AC3E}">
        <p14:creationId xmlns:p14="http://schemas.microsoft.com/office/powerpoint/2010/main" val="3671026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CD38-F665-4045-AC56-2B4686AA5CF5}"/>
              </a:ext>
            </a:extLst>
          </p:cNvPr>
          <p:cNvSpPr>
            <a:spLocks noGrp="1"/>
          </p:cNvSpPr>
          <p:nvPr>
            <p:ph type="title"/>
          </p:nvPr>
        </p:nvSpPr>
        <p:spPr>
          <a:xfrm flipH="1">
            <a:off x="-1712126" y="-531440"/>
            <a:ext cx="45719" cy="360040"/>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E877CA95-8B2F-49C2-8D4A-A7CAA7231508}"/>
              </a:ext>
            </a:extLst>
          </p:cNvPr>
          <p:cNvSpPr>
            <a:spLocks noGrp="1"/>
          </p:cNvSpPr>
          <p:nvPr>
            <p:ph idx="1"/>
          </p:nvPr>
        </p:nvSpPr>
        <p:spPr>
          <a:xfrm>
            <a:off x="502920" y="530352"/>
            <a:ext cx="8183880" cy="5490936"/>
          </a:xfrm>
        </p:spPr>
        <p:txBody>
          <a:bodyPr>
            <a:normAutofit lnSpcReduction="10000"/>
          </a:bodyPr>
          <a:lstStyle/>
          <a:p>
            <a:pPr marL="0" indent="0">
              <a:buNone/>
            </a:pPr>
            <a:r>
              <a:rPr lang="en-GB" sz="2000" b="1" dirty="0">
                <a:latin typeface="+mj-lt"/>
              </a:rPr>
              <a:t>Damages/Remedies </a:t>
            </a:r>
          </a:p>
          <a:p>
            <a:pPr marL="0" indent="0">
              <a:spcAft>
                <a:spcPts val="0"/>
              </a:spcAft>
              <a:buNone/>
            </a:pPr>
            <a:r>
              <a:rPr lang="en-GB" sz="2000" b="1" dirty="0">
                <a:effectLst/>
                <a:latin typeface="+mj-lt"/>
                <a:ea typeface="Calibri" panose="020F0502020204030204" pitchFamily="34" charset="0"/>
                <a:cs typeface="TTE15663B8t00"/>
              </a:rPr>
              <a:t>In order to establish an entitlement to substantial damages for breach of contract, the injured party must show that:</a:t>
            </a:r>
            <a:endParaRPr lang="en-GB" sz="2000" b="1" dirty="0">
              <a:effectLst/>
              <a:latin typeface="+mj-lt"/>
              <a:ea typeface="Calibri" panose="020F0502020204030204" pitchFamily="34" charset="0"/>
              <a:cs typeface="Times New Roman" panose="02020603050405020304" pitchFamily="18" charset="0"/>
            </a:endParaRPr>
          </a:p>
          <a:p>
            <a:pPr>
              <a:spcAft>
                <a:spcPts val="0"/>
              </a:spcAft>
            </a:pPr>
            <a:r>
              <a:rPr lang="en-GB" sz="2000" dirty="0">
                <a:effectLst/>
                <a:latin typeface="+mj-lt"/>
                <a:ea typeface="Calibri" panose="020F0502020204030204" pitchFamily="34" charset="0"/>
                <a:cs typeface="TTE15663B8t00"/>
              </a:rPr>
              <a:t>(</a:t>
            </a:r>
            <a:r>
              <a:rPr lang="en-GB" sz="2000" dirty="0" err="1">
                <a:effectLst/>
                <a:latin typeface="+mj-lt"/>
                <a:ea typeface="Calibri" panose="020F0502020204030204" pitchFamily="34" charset="0"/>
                <a:cs typeface="TTE15663B8t00"/>
              </a:rPr>
              <a:t>i</a:t>
            </a:r>
            <a:r>
              <a:rPr lang="en-GB" sz="2000" dirty="0">
                <a:effectLst/>
                <a:latin typeface="+mj-lt"/>
                <a:ea typeface="Calibri" panose="020F0502020204030204" pitchFamily="34" charset="0"/>
                <a:cs typeface="TTE15663B8t00"/>
              </a:rPr>
              <a:t>) actual loss has been caused by the breach;</a:t>
            </a:r>
            <a:endParaRPr lang="en-GB" sz="2000" dirty="0">
              <a:effectLst/>
              <a:latin typeface="+mj-lt"/>
              <a:ea typeface="Calibri" panose="020F0502020204030204" pitchFamily="34" charset="0"/>
              <a:cs typeface="Times New Roman" panose="02020603050405020304" pitchFamily="18" charset="0"/>
            </a:endParaRPr>
          </a:p>
          <a:p>
            <a:pPr>
              <a:spcAft>
                <a:spcPts val="0"/>
              </a:spcAft>
            </a:pPr>
            <a:r>
              <a:rPr lang="en-GB" sz="2000" dirty="0">
                <a:effectLst/>
                <a:latin typeface="+mj-lt"/>
                <a:ea typeface="Calibri" panose="020F0502020204030204" pitchFamily="34" charset="0"/>
                <a:cs typeface="TTE15663B8t00"/>
              </a:rPr>
              <a:t>(ii) the type of loss is recognised as giving an entitlement to</a:t>
            </a:r>
            <a:endParaRPr lang="en-GB" sz="2000" dirty="0">
              <a:effectLst/>
              <a:latin typeface="+mj-lt"/>
              <a:ea typeface="Calibri" panose="020F0502020204030204" pitchFamily="34" charset="0"/>
              <a:cs typeface="Times New Roman" panose="02020603050405020304" pitchFamily="18" charset="0"/>
            </a:endParaRPr>
          </a:p>
          <a:p>
            <a:pPr>
              <a:spcAft>
                <a:spcPts val="0"/>
              </a:spcAft>
            </a:pPr>
            <a:r>
              <a:rPr lang="en-GB" sz="2000" dirty="0">
                <a:effectLst/>
                <a:latin typeface="+mj-lt"/>
                <a:ea typeface="Calibri" panose="020F0502020204030204" pitchFamily="34" charset="0"/>
                <a:cs typeface="TTE15663B8t00"/>
              </a:rPr>
              <a:t>compensation; and</a:t>
            </a:r>
            <a:endParaRPr lang="en-GB" sz="2000" dirty="0">
              <a:effectLst/>
              <a:latin typeface="+mj-lt"/>
              <a:ea typeface="Calibri" panose="020F0502020204030204" pitchFamily="34" charset="0"/>
              <a:cs typeface="Times New Roman" panose="02020603050405020304" pitchFamily="18" charset="0"/>
            </a:endParaRPr>
          </a:p>
          <a:p>
            <a:pPr algn="l"/>
            <a:r>
              <a:rPr lang="en-GB" sz="2000" dirty="0">
                <a:effectLst/>
                <a:latin typeface="+mj-lt"/>
                <a:ea typeface="Calibri" panose="020F0502020204030204" pitchFamily="34" charset="0"/>
                <a:cs typeface="TTE15663B8t00"/>
              </a:rPr>
              <a:t>(iii) the loss is not too remote - a</a:t>
            </a:r>
            <a:r>
              <a:rPr lang="en-GB" sz="2000" i="0" u="none" strike="noStrike" baseline="0" dirty="0">
                <a:latin typeface="+mj-lt"/>
              </a:rPr>
              <a:t> breach can be established even if there is no actual loss but in such a case, the entitlement will be to only nominal damages.</a:t>
            </a:r>
          </a:p>
          <a:p>
            <a:pPr algn="l"/>
            <a:endParaRPr lang="en-GB" sz="2000" dirty="0">
              <a:effectLst/>
              <a:latin typeface="+mj-lt"/>
              <a:ea typeface="Calibri" panose="020F0502020204030204" pitchFamily="34" charset="0"/>
              <a:cs typeface="Times New Roman" panose="02020603050405020304" pitchFamily="18" charset="0"/>
            </a:endParaRPr>
          </a:p>
          <a:p>
            <a:pPr marL="0" indent="0">
              <a:buNone/>
            </a:pPr>
            <a:r>
              <a:rPr lang="en-GB" sz="2000" b="1" dirty="0">
                <a:solidFill>
                  <a:srgbClr val="000000"/>
                </a:solidFill>
                <a:effectLst/>
                <a:latin typeface="+mj-lt"/>
                <a:ea typeface="Calibri" panose="020F0502020204030204" pitchFamily="34" charset="0"/>
                <a:cs typeface="TTE15663B8t00"/>
              </a:rPr>
              <a:t>Equitable Remedies:</a:t>
            </a:r>
          </a:p>
          <a:p>
            <a:pPr marL="0" indent="0">
              <a:buNone/>
            </a:pPr>
            <a:r>
              <a:rPr lang="en-GB" sz="2000" dirty="0">
                <a:solidFill>
                  <a:srgbClr val="000000"/>
                </a:solidFill>
                <a:effectLst/>
                <a:latin typeface="+mj-lt"/>
                <a:ea typeface="Calibri" panose="020F0502020204030204" pitchFamily="34" charset="0"/>
                <a:cs typeface="TTE15663B8t00"/>
              </a:rPr>
              <a:t>Specific Performance - Where damages are deemed inadequate, the court may make an order for specific performance which will compel the party in breach to fulfil the terms of the contract - </a:t>
            </a:r>
            <a:r>
              <a:rPr lang="en-GB" sz="2000" b="1" dirty="0">
                <a:effectLst/>
                <a:latin typeface="+mj-lt"/>
                <a:ea typeface="Calibri" panose="020F0502020204030204" pitchFamily="34" charset="0"/>
                <a:cs typeface="TTE15663B8t00"/>
              </a:rPr>
              <a:t>Stickney v Keeble [1915] AC 386</a:t>
            </a:r>
            <a:r>
              <a:rPr lang="en-GB" sz="2000" dirty="0">
                <a:effectLst/>
                <a:latin typeface="+mj-lt"/>
                <a:ea typeface="Calibri" panose="020F0502020204030204" pitchFamily="34" charset="0"/>
                <a:cs typeface="TTE15663B8t00"/>
              </a:rPr>
              <a:t>.</a:t>
            </a:r>
            <a:endParaRPr lang="en-GB" sz="2000" dirty="0">
              <a:effectLst/>
              <a:latin typeface="+mj-lt"/>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1457466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87F6-7BF5-4CE3-ADE9-732097941B1E}"/>
              </a:ext>
            </a:extLst>
          </p:cNvPr>
          <p:cNvSpPr>
            <a:spLocks noGrp="1"/>
          </p:cNvSpPr>
          <p:nvPr>
            <p:ph type="title"/>
          </p:nvPr>
        </p:nvSpPr>
        <p:spPr>
          <a:xfrm>
            <a:off x="-1764704" y="-99392"/>
            <a:ext cx="72008" cy="288032"/>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2329D677-EFEB-46E5-8583-E12B84AF2CAF}"/>
              </a:ext>
            </a:extLst>
          </p:cNvPr>
          <p:cNvSpPr>
            <a:spLocks noGrp="1"/>
          </p:cNvSpPr>
          <p:nvPr>
            <p:ph idx="1"/>
          </p:nvPr>
        </p:nvSpPr>
        <p:spPr/>
        <p:txBody>
          <a:bodyPr>
            <a:normAutofit/>
          </a:bodyPr>
          <a:lstStyle/>
          <a:p>
            <a:pPr marL="0" indent="0">
              <a:buNone/>
            </a:pPr>
            <a:r>
              <a:rPr lang="en-GB" sz="2400" b="1" dirty="0"/>
              <a:t>We will look at four areas of contract law:</a:t>
            </a:r>
          </a:p>
          <a:p>
            <a:pPr marL="0" indent="0" algn="l">
              <a:buNone/>
            </a:pPr>
            <a:endParaRPr lang="en-GB" sz="2400" b="1" i="0" u="none" strike="noStrike" baseline="0" dirty="0">
              <a:latin typeface="TTE15663B8t00"/>
            </a:endParaRPr>
          </a:p>
          <a:p>
            <a:pPr algn="l"/>
            <a:r>
              <a:rPr lang="en-GB" sz="2400" dirty="0">
                <a:latin typeface="TTE15663B8t00"/>
              </a:rPr>
              <a:t>What is </a:t>
            </a:r>
            <a:r>
              <a:rPr lang="en-GB" sz="2400" i="0" u="none" strike="noStrike" baseline="0" dirty="0">
                <a:latin typeface="TTE15663B8t00"/>
              </a:rPr>
              <a:t>a Contract</a:t>
            </a:r>
          </a:p>
          <a:p>
            <a:r>
              <a:rPr lang="en-GB" sz="2400" i="0" u="none" strike="noStrike" baseline="0" dirty="0">
                <a:latin typeface="TTE15663B8t00"/>
              </a:rPr>
              <a:t>Formation of a Contract</a:t>
            </a:r>
          </a:p>
          <a:p>
            <a:pPr algn="l"/>
            <a:r>
              <a:rPr lang="en-GB" sz="2400" i="0" u="none" strike="noStrike" baseline="0" dirty="0">
                <a:latin typeface="TTE15663B8t00"/>
              </a:rPr>
              <a:t>Contents of a Contract</a:t>
            </a:r>
          </a:p>
          <a:p>
            <a:pPr algn="l"/>
            <a:r>
              <a:rPr lang="en-GB" sz="2400" i="0" u="none" strike="noStrike" baseline="0" dirty="0">
                <a:latin typeface="TTE15663B8t00"/>
              </a:rPr>
              <a:t>The end of a Contract</a:t>
            </a:r>
            <a:endParaRPr lang="en-GB" sz="2400" dirty="0"/>
          </a:p>
        </p:txBody>
      </p:sp>
    </p:spTree>
    <p:extLst>
      <p:ext uri="{BB962C8B-B14F-4D97-AF65-F5344CB8AC3E}">
        <p14:creationId xmlns:p14="http://schemas.microsoft.com/office/powerpoint/2010/main" val="1068718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r>
              <a:rPr lang="en-GB" b="1" u="sng" dirty="0"/>
              <a:t>WHAT IS A </a:t>
            </a:r>
          </a:p>
          <a:p>
            <a:pPr marL="0" indent="0" algn="ctr">
              <a:buNone/>
            </a:pPr>
            <a:r>
              <a:rPr lang="en-GB" b="1" u="sng" dirty="0"/>
              <a:t>CONTRACT </a:t>
            </a:r>
            <a:endParaRPr lang="en-GB" u="sng" dirty="0"/>
          </a:p>
          <a:p>
            <a:endParaRPr lang="en-GB" dirty="0"/>
          </a:p>
          <a:p>
            <a:pPr marL="0" indent="0">
              <a:buNone/>
            </a:pPr>
            <a:endParaRPr lang="en-GB" dirty="0"/>
          </a:p>
          <a:p>
            <a:pPr algn="just"/>
            <a:r>
              <a:rPr lang="en-GB" sz="2000" dirty="0"/>
              <a:t>A legally binding agreement concerning a bargain which is commercial in nature and involves the sale or hire of commodities such as goods, services or land. </a:t>
            </a:r>
          </a:p>
          <a:p>
            <a:pPr algn="just">
              <a:buNone/>
            </a:pPr>
            <a:endParaRPr lang="en-GB" sz="2000" dirty="0"/>
          </a:p>
          <a:p>
            <a:pPr lvl="0" algn="just"/>
            <a:r>
              <a:rPr lang="en-GB" sz="2000" dirty="0"/>
              <a:t>Formed by two or more parties</a:t>
            </a:r>
          </a:p>
          <a:p>
            <a:pPr lvl="0" algn="just">
              <a:buNone/>
            </a:pPr>
            <a:endParaRPr lang="en-GB" sz="2000" dirty="0"/>
          </a:p>
          <a:p>
            <a:pPr lvl="0" algn="just"/>
            <a:r>
              <a:rPr lang="en-GB" sz="2000" dirty="0"/>
              <a:t>Failure to perform the terms/commitments of the contract results in breach of contract and a possible claim for damages</a:t>
            </a:r>
          </a:p>
          <a:p>
            <a:pPr marL="0" indent="0">
              <a:buNone/>
            </a:pPr>
            <a:endParaRPr lang="en-GB" sz="2000" dirty="0"/>
          </a:p>
          <a:p>
            <a:pPr marL="0" indent="0">
              <a:buNone/>
            </a:pPr>
            <a:endParaRPr lang="en-GB" sz="1600" dirty="0"/>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32656"/>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 calcmode="lin" valueType="num">
                                      <p:cBhvr additive="base">
                                        <p:cTn id="2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 calcmode="lin" valueType="num">
                                      <p:cBhvr additive="base">
                                        <p:cTn id="2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endParaRPr lang="en-GB" u="sng" dirty="0"/>
          </a:p>
          <a:p>
            <a:endParaRPr lang="en-GB" dirty="0"/>
          </a:p>
          <a:p>
            <a:pPr marL="0" indent="0">
              <a:buNone/>
            </a:pPr>
            <a:endParaRPr lang="en-GB" sz="1600" dirty="0"/>
          </a:p>
          <a:p>
            <a:pPr marL="0" indent="0" algn="ctr">
              <a:buNone/>
            </a:pPr>
            <a:r>
              <a:rPr lang="en-GB" b="1" u="sng" dirty="0"/>
              <a:t>Requirements of a Contract</a:t>
            </a:r>
          </a:p>
          <a:p>
            <a:pPr marL="0" indent="0" algn="ctr">
              <a:buNone/>
            </a:pPr>
            <a:endParaRPr lang="en-GB" dirty="0"/>
          </a:p>
          <a:p>
            <a:pPr lvl="0"/>
            <a:r>
              <a:rPr lang="en-GB" sz="2400" dirty="0"/>
              <a:t>An Offer - offeror</a:t>
            </a:r>
          </a:p>
          <a:p>
            <a:pPr lvl="0"/>
            <a:r>
              <a:rPr lang="en-GB" sz="2400" dirty="0"/>
              <a:t>An acceptance - offeree</a:t>
            </a:r>
          </a:p>
          <a:p>
            <a:pPr lvl="0"/>
            <a:r>
              <a:rPr lang="en-GB" sz="2400" dirty="0"/>
              <a:t>Consideration (each party contributes something of material value to the bargain)</a:t>
            </a:r>
          </a:p>
          <a:p>
            <a:pPr lvl="0"/>
            <a:r>
              <a:rPr lang="en-GB" sz="2400" dirty="0"/>
              <a:t>Legality (intention that the agreement is to be legally binding)</a:t>
            </a:r>
          </a:p>
          <a:p>
            <a:pPr marL="0" indent="0">
              <a:buNone/>
            </a:pPr>
            <a:endParaRPr lang="en-GB" sz="1600" dirty="0"/>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88640"/>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 calcmode="lin" valueType="num">
                                      <p:cBhvr additive="base">
                                        <p:cTn id="1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 calcmode="lin" valueType="num">
                                      <p:cBhvr additive="base">
                                        <p:cTn id="1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6" end="6"/>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 calcmode="lin" valueType="num">
                                      <p:cBhvr additive="base">
                                        <p:cTn id="20"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 calcmode="lin" valueType="num">
                                      <p:cBhvr additive="base">
                                        <p:cTn id="24"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2920" y="530352"/>
            <a:ext cx="8183880" cy="5778968"/>
          </a:xfrm>
        </p:spPr>
        <p:txBody>
          <a:bodyPr>
            <a:normAutofit/>
          </a:bodyPr>
          <a:lstStyle/>
          <a:p>
            <a:pPr marL="0" indent="0" algn="ctr">
              <a:buNone/>
            </a:pPr>
            <a:r>
              <a:rPr lang="en-GB" sz="2400" b="1" u="sng" dirty="0"/>
              <a:t>THE OFFER</a:t>
            </a:r>
          </a:p>
          <a:p>
            <a:pPr marL="0" lvl="0" indent="0">
              <a:buNone/>
            </a:pPr>
            <a:r>
              <a:rPr lang="en-GB" sz="2400" dirty="0"/>
              <a:t>An offer is:</a:t>
            </a:r>
          </a:p>
          <a:p>
            <a:pPr marL="0" lvl="0" indent="0">
              <a:buNone/>
            </a:pPr>
            <a:r>
              <a:rPr lang="en-GB" sz="2400" dirty="0"/>
              <a:t>A clear statement that one party (the Offeror) is prepared to do business with another party (the offeree) - </a:t>
            </a:r>
            <a:r>
              <a:rPr lang="en-GB" sz="2400" i="1" dirty="0"/>
              <a:t>Stover v Manchester City Council [1974] 1 WLR 1403/ Moran v University College Salford (No 2)</a:t>
            </a:r>
            <a:r>
              <a:rPr lang="en-GB" sz="2400" dirty="0"/>
              <a:t>, The Times, November 23, 1993.</a:t>
            </a:r>
          </a:p>
          <a:p>
            <a:pPr marL="0" lvl="0" indent="0">
              <a:buNone/>
            </a:pPr>
            <a:endParaRPr lang="en-GB" sz="2400" dirty="0"/>
          </a:p>
          <a:p>
            <a:pPr lvl="0"/>
            <a:r>
              <a:rPr lang="en-GB" sz="2400" dirty="0"/>
              <a:t>Bilateral (a promise made in return for a promise)</a:t>
            </a:r>
          </a:p>
          <a:p>
            <a:pPr lvl="0"/>
            <a:r>
              <a:rPr lang="en-GB" sz="2400" dirty="0"/>
              <a:t>Unilateral (a promise made in return for a completion of a specific act)</a:t>
            </a:r>
          </a:p>
          <a:p>
            <a:pPr marL="0" indent="0" algn="just">
              <a:buNone/>
            </a:pPr>
            <a:endParaRPr lang="en-GB" sz="4800" dirty="0"/>
          </a:p>
          <a:p>
            <a:pPr marL="0" indent="0" algn="ctr">
              <a:buNone/>
            </a:pPr>
            <a:endParaRPr lang="en-GB" sz="4800" u="sng" dirty="0"/>
          </a:p>
        </p:txBody>
      </p:sp>
      <p:pic>
        <p:nvPicPr>
          <p:cNvPr id="7" name="Picture 4" descr="C:\Users\charal20\AppData\Local\Microsoft\Windows\Temporary Internet Files\Content.IE5\NP7NSJO2\MC900055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48680"/>
            <a:ext cx="1435849" cy="86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4521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heel(1)">
                                      <p:cBhvr>
                                        <p:cTn id="22" dur="2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heel(1)">
                                      <p:cBhvr>
                                        <p:cTn id="27"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02904"/>
          </a:xfrm>
        </p:spPr>
        <p:txBody>
          <a:bodyPr>
            <a:normAutofit fontScale="77500" lnSpcReduction="20000"/>
          </a:bodyPr>
          <a:lstStyle/>
          <a:p>
            <a:pPr marL="0" indent="0" algn="ctr">
              <a:buNone/>
            </a:pPr>
            <a:r>
              <a:rPr lang="en-GB" b="1" u="sng" dirty="0"/>
              <a:t>A legally binding offer will include:</a:t>
            </a:r>
            <a:endParaRPr lang="en-GB" u="sng" dirty="0"/>
          </a:p>
          <a:p>
            <a:pPr marL="0" indent="0" algn="ctr">
              <a:buNone/>
            </a:pPr>
            <a:endParaRPr lang="en-GB" u="sng" dirty="0"/>
          </a:p>
          <a:p>
            <a:pPr marL="0" indent="0">
              <a:buNone/>
            </a:pPr>
            <a:r>
              <a:rPr lang="en-GB" dirty="0"/>
              <a:t>A legally binding offer will include:</a:t>
            </a:r>
          </a:p>
          <a:p>
            <a:pPr lvl="0"/>
            <a:r>
              <a:rPr lang="en-GB" dirty="0"/>
              <a:t>Clearly stated terms (not vague)</a:t>
            </a:r>
          </a:p>
          <a:p>
            <a:pPr lvl="0"/>
            <a:r>
              <a:rPr lang="en-GB" dirty="0"/>
              <a:t>Intention to do business not same as invitation to treat</a:t>
            </a:r>
          </a:p>
          <a:p>
            <a:r>
              <a:rPr lang="en-AU" dirty="0"/>
              <a:t>Invitation to treat – common examples are </a:t>
            </a:r>
            <a:r>
              <a:rPr lang="en-GB" dirty="0"/>
              <a:t> advertisements </a:t>
            </a:r>
            <a:r>
              <a:rPr lang="en-AU" dirty="0"/>
              <a:t>- </a:t>
            </a:r>
            <a:r>
              <a:rPr lang="en-GB" i="1" dirty="0"/>
              <a:t>Partridge v Crittenden [1968] 1 WLR 1204</a:t>
            </a:r>
            <a:r>
              <a:rPr lang="en-GB" dirty="0"/>
              <a:t> and </a:t>
            </a:r>
            <a:r>
              <a:rPr lang="en-GB" i="1" dirty="0"/>
              <a:t>Carlill v Carbolic Smoke Ball Company </a:t>
            </a:r>
            <a:r>
              <a:rPr lang="en-GB" dirty="0"/>
              <a:t>[1893] 2 QB 256 is relevant here or </a:t>
            </a:r>
          </a:p>
          <a:p>
            <a:pPr lvl="1"/>
            <a:r>
              <a:rPr lang="en-GB" sz="2800" dirty="0"/>
              <a:t>displays of goods on a shelf in a self-service store – </a:t>
            </a:r>
            <a:r>
              <a:rPr lang="en-GB" sz="2800" i="1" dirty="0"/>
              <a:t>Pharmaceutical Society of Great Britain v Boots Cash Chemist (Southern) Ltd [1953] 1 QB 410</a:t>
            </a:r>
            <a:r>
              <a:rPr lang="en-GB" sz="2800" dirty="0"/>
              <a:t> or</a:t>
            </a:r>
          </a:p>
          <a:p>
            <a:pPr marL="347472" lvl="1" indent="0">
              <a:buNone/>
            </a:pPr>
            <a:endParaRPr lang="en-GB" sz="2800" dirty="0"/>
          </a:p>
          <a:p>
            <a:r>
              <a:rPr lang="en-AU" dirty="0"/>
              <a:t>Statements in negotiation </a:t>
            </a:r>
            <a:endParaRPr lang="en-GB" dirty="0"/>
          </a:p>
          <a:p>
            <a:pPr lvl="0"/>
            <a:r>
              <a:rPr lang="en-GB" dirty="0"/>
              <a:t>Communication of that intention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5451276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a:bodyPr>
          <a:lstStyle/>
          <a:p>
            <a:pPr marL="0" indent="0" algn="ctr">
              <a:buNone/>
            </a:pPr>
            <a:r>
              <a:rPr lang="en-GB" b="1" u="sng" dirty="0"/>
              <a:t>ACCEPTANCE</a:t>
            </a:r>
          </a:p>
          <a:p>
            <a:pPr marL="0" indent="0">
              <a:buNone/>
            </a:pPr>
            <a:endParaRPr lang="en-GB" b="1" dirty="0"/>
          </a:p>
          <a:p>
            <a:pPr marL="0" indent="0">
              <a:buNone/>
            </a:pPr>
            <a:endParaRPr lang="en-GB" b="1" dirty="0"/>
          </a:p>
          <a:p>
            <a:endParaRPr lang="en-GB" sz="2400" dirty="0"/>
          </a:p>
          <a:p>
            <a:endParaRPr lang="en-GB" sz="2400" dirty="0"/>
          </a:p>
          <a:p>
            <a:r>
              <a:rPr lang="en-GB" sz="3200" dirty="0"/>
              <a:t>By acceptance the offeree agrees to be bound by all the terms of the offer. </a:t>
            </a:r>
          </a:p>
          <a:p>
            <a:pPr marL="0" indent="0">
              <a:buNone/>
            </a:pPr>
            <a:endParaRPr lang="en-GB" dirty="0"/>
          </a:p>
          <a:p>
            <a:pPr marL="0" indent="0">
              <a:buNone/>
            </a:pPr>
            <a:endParaRPr lang="en-GB" dirty="0"/>
          </a:p>
        </p:txBody>
      </p:sp>
      <p:pic>
        <p:nvPicPr>
          <p:cNvPr id="4"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additive="base">
                                        <p:cTn id="1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a:bodyPr>
          <a:lstStyle/>
          <a:p>
            <a:pPr marL="0" indent="0" algn="ctr">
              <a:buNone/>
            </a:pPr>
            <a:r>
              <a:rPr lang="en-GB" b="1" u="sng" dirty="0"/>
              <a:t>ACCEPTANCE</a:t>
            </a:r>
          </a:p>
          <a:p>
            <a:pPr marL="0" indent="0">
              <a:buNone/>
            </a:pPr>
            <a:endParaRPr lang="en-GB" b="1" dirty="0"/>
          </a:p>
          <a:p>
            <a:pPr marL="0" indent="0">
              <a:buNone/>
            </a:pPr>
            <a:endParaRPr lang="en-GB" b="1" dirty="0"/>
          </a:p>
          <a:p>
            <a:pPr marL="0" indent="0">
              <a:buNone/>
            </a:pPr>
            <a:endParaRPr lang="en-GB" sz="2400" dirty="0"/>
          </a:p>
          <a:p>
            <a:pPr marL="0" indent="0">
              <a:buNone/>
            </a:pPr>
            <a:r>
              <a:rPr lang="en-GB" sz="2400" dirty="0"/>
              <a:t>For it to be legally binding the following should happen:</a:t>
            </a:r>
          </a:p>
          <a:p>
            <a:pPr lvl="0"/>
            <a:endParaRPr lang="en-GB" sz="2400" dirty="0"/>
          </a:p>
          <a:p>
            <a:pPr lvl="0"/>
            <a:r>
              <a:rPr lang="en-GB" sz="2400" dirty="0"/>
              <a:t>Acceptance must be a ‘mirror image’ of the offer</a:t>
            </a:r>
          </a:p>
          <a:p>
            <a:pPr lvl="0"/>
            <a:r>
              <a:rPr lang="en-GB" sz="2400" dirty="0"/>
              <a:t>Acceptance must be firm</a:t>
            </a:r>
          </a:p>
          <a:p>
            <a:pPr lvl="0"/>
            <a:r>
              <a:rPr lang="en-GB" sz="2400" dirty="0"/>
              <a:t>Acceptance must be communicated to the offeror</a:t>
            </a:r>
          </a:p>
          <a:p>
            <a:pPr lvl="1"/>
            <a:r>
              <a:rPr lang="en-GB" dirty="0"/>
              <a:t>Communication is effective if made by an authorised person</a:t>
            </a:r>
          </a:p>
          <a:p>
            <a:pPr marL="0" indent="0">
              <a:buNone/>
            </a:pPr>
            <a:endParaRPr lang="en-GB" dirty="0"/>
          </a:p>
          <a:p>
            <a:pPr marL="0" indent="0">
              <a:buNone/>
            </a:pPr>
            <a:endParaRPr lang="en-GB" dirty="0"/>
          </a:p>
        </p:txBody>
      </p:sp>
      <p:pic>
        <p:nvPicPr>
          <p:cNvPr id="4"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additive="base">
                                        <p:cTn id="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additive="base">
                                        <p:cTn id="2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 calcmode="lin" valueType="num">
                                      <p:cBhvr additive="base">
                                        <p:cTn id="3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73536" cy="4698848"/>
          </a:xfrm>
        </p:spPr>
        <p:txBody>
          <a:bodyPr>
            <a:normAutofit fontScale="92500" lnSpcReduction="20000"/>
          </a:bodyPr>
          <a:lstStyle/>
          <a:p>
            <a:pPr marL="0" indent="0" algn="ctr">
              <a:buNone/>
            </a:pPr>
            <a:r>
              <a:rPr lang="en-GB" sz="3200" b="1" u="sng" dirty="0"/>
              <a:t>Methods of Communication</a:t>
            </a:r>
          </a:p>
          <a:p>
            <a:pPr marL="0" indent="0" algn="ctr">
              <a:buNone/>
            </a:pPr>
            <a:endParaRPr lang="en-GB" dirty="0"/>
          </a:p>
          <a:p>
            <a:r>
              <a:rPr lang="en-AU" sz="2200" dirty="0"/>
              <a:t>Communication must reach the offeror or the offeror’s place of business</a:t>
            </a:r>
            <a:endParaRPr lang="en-GB" sz="2200" dirty="0"/>
          </a:p>
          <a:p>
            <a:r>
              <a:rPr lang="en-AU" sz="2200" dirty="0"/>
              <a:t>Verbal communication - offeror must receive notice of this acceptance</a:t>
            </a:r>
            <a:endParaRPr lang="en-GB" sz="2200" dirty="0"/>
          </a:p>
          <a:p>
            <a:r>
              <a:rPr lang="en-AU" sz="2200" dirty="0"/>
              <a:t>Electronic communications - </a:t>
            </a:r>
            <a:r>
              <a:rPr lang="en-GB" sz="2200" dirty="0"/>
              <a:t>If acceptance occurs via an instantaneous medium such as email, it will take effect at the time and place of receipt - Entores v Miles Far East Corp [1955] 2 QB 32</a:t>
            </a:r>
            <a:r>
              <a:rPr lang="en-AU" sz="2200" dirty="0"/>
              <a:t>	</a:t>
            </a:r>
            <a:endParaRPr lang="en-GB" sz="2200" dirty="0"/>
          </a:p>
          <a:p>
            <a:r>
              <a:rPr lang="en-AU" sz="2200" dirty="0"/>
              <a:t>Communications by posts - </a:t>
            </a:r>
            <a:r>
              <a:rPr lang="en-GB" sz="2200" dirty="0"/>
              <a:t>Henthorn v Fraser [1892] 2 Ch 27</a:t>
            </a:r>
          </a:p>
          <a:p>
            <a:r>
              <a:rPr lang="en-GB" sz="2200" dirty="0"/>
              <a:t>If the revocation of the offer is not communicated, the revocation is ineffective - Byrne v Van </a:t>
            </a:r>
            <a:r>
              <a:rPr lang="en-GB" sz="2200" dirty="0" err="1"/>
              <a:t>Tienhoven</a:t>
            </a:r>
            <a:r>
              <a:rPr lang="en-GB" sz="2200" dirty="0"/>
              <a:t> [1880] 5 CPD 344</a:t>
            </a:r>
          </a:p>
          <a:p>
            <a:pPr marL="0" indent="0">
              <a:buNone/>
            </a:pPr>
            <a:endParaRPr lang="en-GB" dirty="0"/>
          </a:p>
        </p:txBody>
      </p:sp>
      <p:pic>
        <p:nvPicPr>
          <p:cNvPr id="6147" name="Picture 3" descr="C:\Program Files\Microsoft Office\MEDIA\CAGCAT10\j033226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4653136"/>
            <a:ext cx="1600200" cy="1808683"/>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charal20\AppData\Local\Microsoft\Windows\Temporary Internet Files\Content.IE5\JPT9U4H8\MC90035821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4869160"/>
            <a:ext cx="1669239" cy="15101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charal20\AppData\Local\Microsoft\Windows\Temporary Internet Files\Content.IE5\NP7NSJO2\MC9002346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5301208"/>
            <a:ext cx="1808683" cy="110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731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2398</TotalTime>
  <Words>1746</Words>
  <Application>Microsoft Office PowerPoint</Application>
  <PresentationFormat>On-screen Show (4:3)</PresentationFormat>
  <Paragraphs>155</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Black</vt:lpstr>
      <vt:lpstr>Bookman Old Style</vt:lpstr>
      <vt:lpstr>Calibri</vt:lpstr>
      <vt:lpstr>Times New Roman</vt:lpstr>
      <vt:lpstr>TTE15663B8t00</vt:lpstr>
      <vt:lpstr>Verdana</vt:lpstr>
      <vt:lpstr>Wingdings 2</vt:lpstr>
      <vt:lpstr>Aspect</vt:lpstr>
      <vt:lpstr>Lecture 2: CONTRACT LAW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CONTRACT LAW</dc:title>
  <dc:creator>charal20</dc:creator>
  <cp:lastModifiedBy>Roshan de Silva Wijeyeratne</cp:lastModifiedBy>
  <cp:revision>98</cp:revision>
  <dcterms:created xsi:type="dcterms:W3CDTF">2010-10-18T00:39:28Z</dcterms:created>
  <dcterms:modified xsi:type="dcterms:W3CDTF">2021-04-07T17:26:57Z</dcterms:modified>
</cp:coreProperties>
</file>