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273" r:id="rId3"/>
    <p:sldId id="259" r:id="rId4"/>
    <p:sldId id="260" r:id="rId5"/>
    <p:sldId id="261" r:id="rId6"/>
    <p:sldId id="274" r:id="rId7"/>
    <p:sldId id="262" r:id="rId8"/>
    <p:sldId id="263" r:id="rId9"/>
    <p:sldId id="275" r:id="rId10"/>
    <p:sldId id="264" r:id="rId11"/>
    <p:sldId id="265" r:id="rId12"/>
    <p:sldId id="276" r:id="rId13"/>
    <p:sldId id="266" r:id="rId14"/>
    <p:sldId id="267" r:id="rId15"/>
    <p:sldId id="268" r:id="rId16"/>
    <p:sldId id="269" r:id="rId17"/>
    <p:sldId id="270" r:id="rId18"/>
    <p:sldId id="271" r:id="rId19"/>
    <p:sldId id="27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15620"/>
    <p:restoredTop sz="94660"/>
  </p:normalViewPr>
  <p:slideViewPr>
    <p:cSldViewPr>
      <p:cViewPr>
        <p:scale>
          <a:sx n="112" d="100"/>
          <a:sy n="112" d="100"/>
        </p:scale>
        <p:origin x="-792" y="1560"/>
      </p:cViewPr>
      <p:guideLst>
        <p:guide orient="horz" pos="2160"/>
        <p:guide pos="2880"/>
      </p:guideLst>
    </p:cSldViewPr>
  </p:slideViewPr>
  <p:notesTextViewPr>
    <p:cViewPr>
      <p:scale>
        <a:sx n="1" d="1"/>
        <a:sy n="1" d="1"/>
      </p:scale>
      <p:origin x="0" y="0"/>
    </p:cViewPr>
  </p:notesTextViewPr>
  <p:sorterViewPr>
    <p:cViewPr>
      <p:scale>
        <a:sx n="100" d="100"/>
        <a:sy n="100" d="100"/>
      </p:scale>
      <p:origin x="0" y="184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F2C7B0-F445-46BB-9A88-521142C4AE68}" type="datetimeFigureOut">
              <a:rPr lang="en-GB" smtClean="0"/>
              <a:pPr/>
              <a:t>16/03/2020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E2BB2F-416E-46A3-A7E3-50A6CCA55677}" type="slidenum">
              <a:rPr lang="en-GB" smtClean="0"/>
              <a:pPr/>
              <a:t>‹#›</a:t>
            </a:fld>
            <a:endParaRPr lang="en-GB"/>
          </a:p>
        </p:txBody>
      </p:sp>
    </p:spTree>
    <p:extLst>
      <p:ext uri="{BB962C8B-B14F-4D97-AF65-F5344CB8AC3E}">
        <p14:creationId xmlns:p14="http://schemas.microsoft.com/office/powerpoint/2010/main" val="3788241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CE2BB2F-416E-46A3-A7E3-50A6CCA55677}" type="slidenum">
              <a:rPr lang="en-GB" smtClean="0"/>
              <a:pPr/>
              <a:t>1</a:t>
            </a:fld>
            <a:endParaRPr lang="en-GB"/>
          </a:p>
        </p:txBody>
      </p:sp>
    </p:spTree>
    <p:extLst>
      <p:ext uri="{BB962C8B-B14F-4D97-AF65-F5344CB8AC3E}">
        <p14:creationId xmlns:p14="http://schemas.microsoft.com/office/powerpoint/2010/main" val="1489168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CE2BB2F-416E-46A3-A7E3-50A6CCA55677}" type="slidenum">
              <a:rPr lang="en-GB" smtClean="0"/>
              <a:pPr/>
              <a:t>11</a:t>
            </a:fld>
            <a:endParaRPr lang="en-GB"/>
          </a:p>
        </p:txBody>
      </p:sp>
    </p:spTree>
    <p:extLst>
      <p:ext uri="{BB962C8B-B14F-4D97-AF65-F5344CB8AC3E}">
        <p14:creationId xmlns:p14="http://schemas.microsoft.com/office/powerpoint/2010/main" val="3131740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FCE2BB2F-416E-46A3-A7E3-50A6CCA55677}" type="slidenum">
              <a:rPr lang="en-GB" smtClean="0"/>
              <a:pPr/>
              <a:t>12</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CE2BB2F-416E-46A3-A7E3-50A6CCA55677}" type="slidenum">
              <a:rPr lang="en-GB" smtClean="0"/>
              <a:pPr/>
              <a:t>13</a:t>
            </a:fld>
            <a:endParaRPr lang="en-GB"/>
          </a:p>
        </p:txBody>
      </p:sp>
    </p:spTree>
    <p:extLst>
      <p:ext uri="{BB962C8B-B14F-4D97-AF65-F5344CB8AC3E}">
        <p14:creationId xmlns:p14="http://schemas.microsoft.com/office/powerpoint/2010/main" val="13842589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CE2BB2F-416E-46A3-A7E3-50A6CCA55677}" type="slidenum">
              <a:rPr lang="en-GB" smtClean="0"/>
              <a:pPr/>
              <a:t>14</a:t>
            </a:fld>
            <a:endParaRPr lang="en-GB"/>
          </a:p>
        </p:txBody>
      </p:sp>
    </p:spTree>
    <p:extLst>
      <p:ext uri="{BB962C8B-B14F-4D97-AF65-F5344CB8AC3E}">
        <p14:creationId xmlns:p14="http://schemas.microsoft.com/office/powerpoint/2010/main" val="23564793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CE2BB2F-416E-46A3-A7E3-50A6CCA55677}" type="slidenum">
              <a:rPr lang="en-GB" smtClean="0"/>
              <a:pPr/>
              <a:t>15</a:t>
            </a:fld>
            <a:endParaRPr lang="en-GB"/>
          </a:p>
        </p:txBody>
      </p:sp>
    </p:spTree>
    <p:extLst>
      <p:ext uri="{BB962C8B-B14F-4D97-AF65-F5344CB8AC3E}">
        <p14:creationId xmlns:p14="http://schemas.microsoft.com/office/powerpoint/2010/main" val="18130770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CE2BB2F-416E-46A3-A7E3-50A6CCA55677}" type="slidenum">
              <a:rPr lang="en-GB" smtClean="0"/>
              <a:pPr/>
              <a:t>16</a:t>
            </a:fld>
            <a:endParaRPr lang="en-GB"/>
          </a:p>
        </p:txBody>
      </p:sp>
    </p:spTree>
    <p:extLst>
      <p:ext uri="{BB962C8B-B14F-4D97-AF65-F5344CB8AC3E}">
        <p14:creationId xmlns:p14="http://schemas.microsoft.com/office/powerpoint/2010/main" val="34943132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CE2BB2F-416E-46A3-A7E3-50A6CCA55677}" type="slidenum">
              <a:rPr lang="en-GB" smtClean="0"/>
              <a:pPr/>
              <a:t>17</a:t>
            </a:fld>
            <a:endParaRPr lang="en-GB"/>
          </a:p>
        </p:txBody>
      </p:sp>
    </p:spTree>
    <p:extLst>
      <p:ext uri="{BB962C8B-B14F-4D97-AF65-F5344CB8AC3E}">
        <p14:creationId xmlns:p14="http://schemas.microsoft.com/office/powerpoint/2010/main" val="2582146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CE2BB2F-416E-46A3-A7E3-50A6CCA55677}" type="slidenum">
              <a:rPr lang="en-GB" smtClean="0"/>
              <a:pPr/>
              <a:t>18</a:t>
            </a:fld>
            <a:endParaRPr lang="en-GB"/>
          </a:p>
        </p:txBody>
      </p:sp>
    </p:spTree>
    <p:extLst>
      <p:ext uri="{BB962C8B-B14F-4D97-AF65-F5344CB8AC3E}">
        <p14:creationId xmlns:p14="http://schemas.microsoft.com/office/powerpoint/2010/main" val="42029358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CE2BB2F-416E-46A3-A7E3-50A6CCA55677}" type="slidenum">
              <a:rPr lang="en-GB" smtClean="0"/>
              <a:pPr/>
              <a:t>19</a:t>
            </a:fld>
            <a:endParaRPr lang="en-GB"/>
          </a:p>
        </p:txBody>
      </p:sp>
    </p:spTree>
    <p:extLst>
      <p:ext uri="{BB962C8B-B14F-4D97-AF65-F5344CB8AC3E}">
        <p14:creationId xmlns:p14="http://schemas.microsoft.com/office/powerpoint/2010/main" val="2655102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CE2BB2F-416E-46A3-A7E3-50A6CCA55677}" type="slidenum">
              <a:rPr lang="en-GB" smtClean="0"/>
              <a:pPr/>
              <a:t>2</a:t>
            </a:fld>
            <a:endParaRPr lang="en-GB"/>
          </a:p>
        </p:txBody>
      </p:sp>
    </p:spTree>
    <p:extLst>
      <p:ext uri="{BB962C8B-B14F-4D97-AF65-F5344CB8AC3E}">
        <p14:creationId xmlns:p14="http://schemas.microsoft.com/office/powerpoint/2010/main" val="1269760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CE2BB2F-416E-46A3-A7E3-50A6CCA55677}" type="slidenum">
              <a:rPr lang="en-GB" smtClean="0"/>
              <a:pPr/>
              <a:t>3</a:t>
            </a:fld>
            <a:endParaRPr lang="en-GB"/>
          </a:p>
        </p:txBody>
      </p:sp>
    </p:spTree>
    <p:extLst>
      <p:ext uri="{BB962C8B-B14F-4D97-AF65-F5344CB8AC3E}">
        <p14:creationId xmlns:p14="http://schemas.microsoft.com/office/powerpoint/2010/main" val="1269760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CE2BB2F-416E-46A3-A7E3-50A6CCA55677}" type="slidenum">
              <a:rPr lang="en-GB" smtClean="0"/>
              <a:pPr/>
              <a:t>4</a:t>
            </a:fld>
            <a:endParaRPr lang="en-GB"/>
          </a:p>
        </p:txBody>
      </p:sp>
    </p:spTree>
    <p:extLst>
      <p:ext uri="{BB962C8B-B14F-4D97-AF65-F5344CB8AC3E}">
        <p14:creationId xmlns:p14="http://schemas.microsoft.com/office/powerpoint/2010/main" val="700718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CE2BB2F-416E-46A3-A7E3-50A6CCA55677}" type="slidenum">
              <a:rPr lang="en-GB" smtClean="0"/>
              <a:pPr/>
              <a:t>5</a:t>
            </a:fld>
            <a:endParaRPr lang="en-GB"/>
          </a:p>
        </p:txBody>
      </p:sp>
    </p:spTree>
    <p:extLst>
      <p:ext uri="{BB962C8B-B14F-4D97-AF65-F5344CB8AC3E}">
        <p14:creationId xmlns:p14="http://schemas.microsoft.com/office/powerpoint/2010/main" val="2814897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CE2BB2F-416E-46A3-A7E3-50A6CCA55677}" type="slidenum">
              <a:rPr lang="en-GB" smtClean="0"/>
              <a:pPr/>
              <a:t>7</a:t>
            </a:fld>
            <a:endParaRPr lang="en-GB"/>
          </a:p>
        </p:txBody>
      </p:sp>
    </p:spTree>
    <p:extLst>
      <p:ext uri="{BB962C8B-B14F-4D97-AF65-F5344CB8AC3E}">
        <p14:creationId xmlns:p14="http://schemas.microsoft.com/office/powerpoint/2010/main" val="1749368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CE2BB2F-416E-46A3-A7E3-50A6CCA55677}" type="slidenum">
              <a:rPr lang="en-GB" smtClean="0"/>
              <a:pPr/>
              <a:t>8</a:t>
            </a:fld>
            <a:endParaRPr lang="en-GB"/>
          </a:p>
        </p:txBody>
      </p:sp>
    </p:spTree>
    <p:extLst>
      <p:ext uri="{BB962C8B-B14F-4D97-AF65-F5344CB8AC3E}">
        <p14:creationId xmlns:p14="http://schemas.microsoft.com/office/powerpoint/2010/main" val="488938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CE2BB2F-416E-46A3-A7E3-50A6CCA55677}" type="slidenum">
              <a:rPr lang="en-GB" smtClean="0"/>
              <a:pPr/>
              <a:t>9</a:t>
            </a:fld>
            <a:endParaRPr lang="en-GB"/>
          </a:p>
        </p:txBody>
      </p:sp>
    </p:spTree>
    <p:extLst>
      <p:ext uri="{BB962C8B-B14F-4D97-AF65-F5344CB8AC3E}">
        <p14:creationId xmlns:p14="http://schemas.microsoft.com/office/powerpoint/2010/main" val="488938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CE2BB2F-416E-46A3-A7E3-50A6CCA55677}" type="slidenum">
              <a:rPr lang="en-GB" smtClean="0"/>
              <a:pPr/>
              <a:t>10</a:t>
            </a:fld>
            <a:endParaRPr lang="en-GB"/>
          </a:p>
        </p:txBody>
      </p:sp>
    </p:spTree>
    <p:extLst>
      <p:ext uri="{BB962C8B-B14F-4D97-AF65-F5344CB8AC3E}">
        <p14:creationId xmlns:p14="http://schemas.microsoft.com/office/powerpoint/2010/main" val="2479179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B18681C4-6046-4233-A891-9DEB4E0D2343}" type="datetimeFigureOut">
              <a:rPr lang="en-GB" smtClean="0"/>
              <a:pPr/>
              <a:t>16/03/2020</a:t>
            </a:fld>
            <a:endParaRPr lang="en-GB"/>
          </a:p>
        </p:txBody>
      </p:sp>
      <p:sp>
        <p:nvSpPr>
          <p:cNvPr id="8" name="Footer Placeholder 7"/>
          <p:cNvSpPr>
            <a:spLocks noGrp="1"/>
          </p:cNvSpPr>
          <p:nvPr>
            <p:ph type="ftr" sz="quarter" idx="11"/>
          </p:nvPr>
        </p:nvSpPr>
        <p:spPr/>
        <p:txBody>
          <a:bodyPr/>
          <a:lstStyle>
            <a:extLst/>
          </a:lstStyle>
          <a:p>
            <a:endParaRPr lang="en-GB"/>
          </a:p>
        </p:txBody>
      </p:sp>
      <p:sp>
        <p:nvSpPr>
          <p:cNvPr id="11" name="Slide Number Placeholder 10"/>
          <p:cNvSpPr>
            <a:spLocks noGrp="1"/>
          </p:cNvSpPr>
          <p:nvPr>
            <p:ph type="sldNum" sz="quarter" idx="12"/>
          </p:nvPr>
        </p:nvSpPr>
        <p:spPr/>
        <p:txBody>
          <a:bodyPr/>
          <a:lstStyle>
            <a:extLst/>
          </a:lstStyle>
          <a:p>
            <a:fld id="{07377281-8EFF-4C31-A421-8F175195CB53}"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18681C4-6046-4233-A891-9DEB4E0D2343}" type="datetimeFigureOut">
              <a:rPr lang="en-GB" smtClean="0"/>
              <a:pPr/>
              <a:t>16/03/2020</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07377281-8EFF-4C31-A421-8F175195CB53}"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18681C4-6046-4233-A891-9DEB4E0D2343}" type="datetimeFigureOut">
              <a:rPr lang="en-GB" smtClean="0"/>
              <a:pPr/>
              <a:t>16/03/2020</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07377281-8EFF-4C31-A421-8F175195CB53}"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18681C4-6046-4233-A891-9DEB4E0D2343}" type="datetimeFigureOut">
              <a:rPr lang="en-GB" smtClean="0"/>
              <a:pPr/>
              <a:t>16/03/2020</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07377281-8EFF-4C31-A421-8F175195CB53}"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18681C4-6046-4233-A891-9DEB4E0D2343}" type="datetimeFigureOut">
              <a:rPr lang="en-GB" smtClean="0"/>
              <a:pPr/>
              <a:t>16/03/2020</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07377281-8EFF-4C31-A421-8F175195CB53}"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18681C4-6046-4233-A891-9DEB4E0D2343}" type="datetimeFigureOut">
              <a:rPr lang="en-GB" smtClean="0"/>
              <a:pPr/>
              <a:t>16/03/2020</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07377281-8EFF-4C31-A421-8F175195CB53}"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18681C4-6046-4233-A891-9DEB4E0D2343}" type="datetimeFigureOut">
              <a:rPr lang="en-GB" smtClean="0"/>
              <a:pPr/>
              <a:t>16/03/2020</a:t>
            </a:fld>
            <a:endParaRPr lang="en-GB"/>
          </a:p>
        </p:txBody>
      </p:sp>
      <p:sp>
        <p:nvSpPr>
          <p:cNvPr id="8" name="Footer Placeholder 7"/>
          <p:cNvSpPr>
            <a:spLocks noGrp="1"/>
          </p:cNvSpPr>
          <p:nvPr>
            <p:ph type="ftr" sz="quarter" idx="11"/>
          </p:nvPr>
        </p:nvSpPr>
        <p:spPr/>
        <p:txBody>
          <a:bodyPr/>
          <a:lstStyle>
            <a:extLst/>
          </a:lstStyle>
          <a:p>
            <a:endParaRPr lang="en-GB"/>
          </a:p>
        </p:txBody>
      </p:sp>
      <p:sp>
        <p:nvSpPr>
          <p:cNvPr id="9" name="Slide Number Placeholder 8"/>
          <p:cNvSpPr>
            <a:spLocks noGrp="1"/>
          </p:cNvSpPr>
          <p:nvPr>
            <p:ph type="sldNum" sz="quarter" idx="12"/>
          </p:nvPr>
        </p:nvSpPr>
        <p:spPr/>
        <p:txBody>
          <a:bodyPr/>
          <a:lstStyle>
            <a:extLst/>
          </a:lstStyle>
          <a:p>
            <a:fld id="{07377281-8EFF-4C31-A421-8F175195CB53}"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18681C4-6046-4233-A891-9DEB4E0D2343}" type="datetimeFigureOut">
              <a:rPr lang="en-GB" smtClean="0"/>
              <a:pPr/>
              <a:t>16/03/2020</a:t>
            </a:fld>
            <a:endParaRPr lang="en-GB"/>
          </a:p>
        </p:txBody>
      </p:sp>
      <p:sp>
        <p:nvSpPr>
          <p:cNvPr id="4" name="Footer Placeholder 3"/>
          <p:cNvSpPr>
            <a:spLocks noGrp="1"/>
          </p:cNvSpPr>
          <p:nvPr>
            <p:ph type="ftr" sz="quarter" idx="11"/>
          </p:nvPr>
        </p:nvSpPr>
        <p:spPr/>
        <p:txBody>
          <a:bodyPr/>
          <a:lstStyle>
            <a:extLst/>
          </a:lstStyle>
          <a:p>
            <a:endParaRPr lang="en-GB"/>
          </a:p>
        </p:txBody>
      </p:sp>
      <p:sp>
        <p:nvSpPr>
          <p:cNvPr id="5" name="Slide Number Placeholder 4"/>
          <p:cNvSpPr>
            <a:spLocks noGrp="1"/>
          </p:cNvSpPr>
          <p:nvPr>
            <p:ph type="sldNum" sz="quarter" idx="12"/>
          </p:nvPr>
        </p:nvSpPr>
        <p:spPr/>
        <p:txBody>
          <a:bodyPr/>
          <a:lstStyle>
            <a:extLst/>
          </a:lstStyle>
          <a:p>
            <a:fld id="{07377281-8EFF-4C31-A421-8F175195CB53}"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B18681C4-6046-4233-A891-9DEB4E0D2343}" type="datetimeFigureOut">
              <a:rPr lang="en-GB" smtClean="0"/>
              <a:pPr/>
              <a:t>16/03/2020</a:t>
            </a:fld>
            <a:endParaRPr lang="en-GB"/>
          </a:p>
        </p:txBody>
      </p:sp>
      <p:sp>
        <p:nvSpPr>
          <p:cNvPr id="3" name="Footer Placeholder 2"/>
          <p:cNvSpPr>
            <a:spLocks noGrp="1"/>
          </p:cNvSpPr>
          <p:nvPr>
            <p:ph type="ftr" sz="quarter" idx="11"/>
          </p:nvPr>
        </p:nvSpPr>
        <p:spPr/>
        <p:txBody>
          <a:bodyPr/>
          <a:lstStyle>
            <a:extLst/>
          </a:lstStyle>
          <a:p>
            <a:endParaRPr lang="en-GB"/>
          </a:p>
        </p:txBody>
      </p:sp>
      <p:sp>
        <p:nvSpPr>
          <p:cNvPr id="4" name="Slide Number Placeholder 3"/>
          <p:cNvSpPr>
            <a:spLocks noGrp="1"/>
          </p:cNvSpPr>
          <p:nvPr>
            <p:ph type="sldNum" sz="quarter" idx="12"/>
          </p:nvPr>
        </p:nvSpPr>
        <p:spPr/>
        <p:txBody>
          <a:bodyPr/>
          <a:lstStyle>
            <a:extLst/>
          </a:lstStyle>
          <a:p>
            <a:fld id="{07377281-8EFF-4C31-A421-8F175195CB53}"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18681C4-6046-4233-A891-9DEB4E0D2343}" type="datetimeFigureOut">
              <a:rPr lang="en-GB" smtClean="0"/>
              <a:pPr/>
              <a:t>16/03/2020</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07377281-8EFF-4C31-A421-8F175195CB53}"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18681C4-6046-4233-A891-9DEB4E0D2343}" type="datetimeFigureOut">
              <a:rPr lang="en-GB" smtClean="0"/>
              <a:pPr/>
              <a:t>16/03/2020</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07377281-8EFF-4C31-A421-8F175195CB53}" type="slidenum">
              <a:rPr lang="en-GB" smtClean="0"/>
              <a:pPr/>
              <a:t>‹#›</a:t>
            </a:fld>
            <a:endParaRPr lang="en-GB"/>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18681C4-6046-4233-A891-9DEB4E0D2343}" type="datetimeFigureOut">
              <a:rPr lang="en-GB" smtClean="0"/>
              <a:pPr/>
              <a:t>16/03/2020</a:t>
            </a:fld>
            <a:endParaRPr lang="en-GB"/>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GB"/>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07377281-8EFF-4C31-A421-8F175195CB53}"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wmf"/><Relationship Id="rId4" Type="http://schemas.openxmlformats.org/officeDocument/2006/relationships/image" Target="../media/image10.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solidFill>
                  <a:schemeClr val="accent2">
                    <a:lumMod val="75000"/>
                  </a:schemeClr>
                </a:solidFill>
                <a:latin typeface="Arial Black" pitchFamily="34" charset="0"/>
              </a:rPr>
              <a:t>Lecture 2: </a:t>
            </a:r>
            <a:r>
              <a:rPr lang="en-GB" b="1" dirty="0" smtClean="0">
                <a:solidFill>
                  <a:schemeClr val="accent2">
                    <a:lumMod val="75000"/>
                  </a:schemeClr>
                </a:solidFill>
              </a:rPr>
              <a:t>CONTRACT LAW</a:t>
            </a:r>
            <a:br>
              <a:rPr lang="en-GB" b="1" dirty="0" smtClean="0">
                <a:solidFill>
                  <a:schemeClr val="accent2">
                    <a:lumMod val="75000"/>
                  </a:schemeClr>
                </a:solidFill>
              </a:rPr>
            </a:br>
            <a:endParaRPr lang="en-GB" dirty="0">
              <a:solidFill>
                <a:schemeClr val="accent2">
                  <a:lumMod val="75000"/>
                </a:schemeClr>
              </a:solidFill>
              <a:latin typeface="Arial Black" pitchFamily="34" charset="0"/>
            </a:endParaRPr>
          </a:p>
        </p:txBody>
      </p:sp>
      <p:sp>
        <p:nvSpPr>
          <p:cNvPr id="3" name="Subtitle 2"/>
          <p:cNvSpPr>
            <a:spLocks noGrp="1"/>
          </p:cNvSpPr>
          <p:nvPr>
            <p:ph type="subTitle" idx="1"/>
          </p:nvPr>
        </p:nvSpPr>
        <p:spPr/>
        <p:txBody>
          <a:bodyPr/>
          <a:lstStyle/>
          <a:p>
            <a:r>
              <a:rPr lang="en-GB" b="1" u="sng" dirty="0" smtClean="0">
                <a:solidFill>
                  <a:schemeClr val="tx1"/>
                </a:solidFill>
              </a:rPr>
              <a:t>Randolph </a:t>
            </a:r>
          </a:p>
          <a:p>
            <a:r>
              <a:rPr lang="en-GB" b="1" u="sng" dirty="0" smtClean="0">
                <a:solidFill>
                  <a:schemeClr val="tx1"/>
                </a:solidFill>
              </a:rPr>
              <a:t>Metz-Johnson</a:t>
            </a:r>
            <a:endParaRPr lang="en-GB" dirty="0" smtClean="0">
              <a:solidFill>
                <a:schemeClr val="tx1"/>
              </a:solidFill>
            </a:endParaRPr>
          </a:p>
          <a:p>
            <a:endParaRPr lang="en-GB" dirty="0" smtClean="0">
              <a:solidFill>
                <a:schemeClr val="tx1"/>
              </a:solidFill>
            </a:endParaRPr>
          </a:p>
          <a:p>
            <a:endParaRPr lang="en-GB" b="1" dirty="0">
              <a:solidFill>
                <a:schemeClr val="accent2">
                  <a:lumMod val="75000"/>
                </a:schemeClr>
              </a:solidFill>
            </a:endParaRPr>
          </a:p>
        </p:txBody>
      </p:sp>
      <p:pic>
        <p:nvPicPr>
          <p:cNvPr id="1026" name="Picture 2" descr="http://www.acuitydesigns.net/img/contract.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3645024"/>
            <a:ext cx="5094505" cy="2660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553007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wipe(down)">
                                      <p:cBhvr>
                                        <p:cTn id="13"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GB" sz="3200" b="1" u="sng" dirty="0"/>
              <a:t>Methods of Communication</a:t>
            </a:r>
          </a:p>
          <a:p>
            <a:pPr marL="0" indent="0" algn="ctr">
              <a:buNone/>
            </a:pPr>
            <a:endParaRPr lang="en-GB" dirty="0" smtClean="0"/>
          </a:p>
          <a:p>
            <a:pPr lvl="1"/>
            <a:r>
              <a:rPr lang="en-GB" sz="2800" dirty="0" smtClean="0"/>
              <a:t>Conduct- </a:t>
            </a:r>
            <a:r>
              <a:rPr lang="en-GB" sz="2800" dirty="0"/>
              <a:t>must reach the offeror or the offeror’s place of business</a:t>
            </a:r>
          </a:p>
          <a:p>
            <a:pPr lvl="1"/>
            <a:r>
              <a:rPr lang="en-GB" sz="2800" dirty="0"/>
              <a:t>Verbal communication- offeror must receive notice of this</a:t>
            </a:r>
          </a:p>
          <a:p>
            <a:pPr lvl="1"/>
            <a:r>
              <a:rPr lang="en-GB" sz="2800" dirty="0"/>
              <a:t>Electronic communications</a:t>
            </a:r>
          </a:p>
          <a:p>
            <a:pPr lvl="1"/>
            <a:r>
              <a:rPr lang="en-GB" sz="2800" dirty="0"/>
              <a:t>Communications by posts</a:t>
            </a:r>
          </a:p>
          <a:p>
            <a:pPr marL="0" indent="0">
              <a:buNone/>
            </a:pPr>
            <a:endParaRPr lang="en-GB" dirty="0"/>
          </a:p>
        </p:txBody>
      </p:sp>
      <p:pic>
        <p:nvPicPr>
          <p:cNvPr id="6147" name="Picture 3" descr="C:\Program Files\Microsoft Office\MEDIA\CAGCAT10\j0332268.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4288" y="4653136"/>
            <a:ext cx="1600200" cy="1808683"/>
          </a:xfrm>
          <a:prstGeom prst="rect">
            <a:avLst/>
          </a:prstGeom>
          <a:noFill/>
          <a:extLst>
            <a:ext uri="{909E8E84-426E-40DD-AFC4-6F175D3DCCD1}">
              <a14:hiddenFill xmlns:a14="http://schemas.microsoft.com/office/drawing/2010/main">
                <a:solidFill>
                  <a:srgbClr val="FFFFFF"/>
                </a:solidFill>
              </a14:hiddenFill>
            </a:ext>
          </a:extLst>
        </p:spPr>
      </p:pic>
      <p:pic>
        <p:nvPicPr>
          <p:cNvPr id="6151" name="Picture 7" descr="C:\Users\charal20\AppData\Local\Microsoft\Windows\Temporary Internet Files\Content.IE5\JPT9U4H8\MC900358219[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79912" y="4869160"/>
            <a:ext cx="1669239" cy="1510144"/>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C:\Users\charal20\AppData\Local\Microsoft\Windows\Temporary Internet Files\Content.IE5\NP7NSJO2\MC900234641[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5536" y="5301208"/>
            <a:ext cx="1808683" cy="1108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797314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additive="base">
                                        <p:cTn id="1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 calcmode="lin" valueType="num">
                                      <p:cBhvr additive="base">
                                        <p:cTn id="2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additive="base">
                                        <p:cTn id="2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 calcmode="lin" valueType="num">
                                      <p:cBhvr additive="base">
                                        <p:cTn id="3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346920"/>
          </a:xfrm>
        </p:spPr>
        <p:txBody>
          <a:bodyPr>
            <a:normAutofit/>
          </a:bodyPr>
          <a:lstStyle/>
          <a:p>
            <a:pPr marL="0" indent="0" algn="ctr">
              <a:buNone/>
            </a:pPr>
            <a:r>
              <a:rPr lang="en-GB" sz="3600" b="1" u="sng" dirty="0"/>
              <a:t>CONSIDERATION</a:t>
            </a:r>
            <a:endParaRPr lang="en-GB" sz="3600" u="sng" dirty="0"/>
          </a:p>
          <a:p>
            <a:pPr marL="0" indent="0" algn="ctr">
              <a:buNone/>
            </a:pPr>
            <a:endParaRPr lang="en-GB" sz="3600" u="sng" dirty="0" smtClean="0"/>
          </a:p>
          <a:p>
            <a:pPr marL="0" indent="0" algn="just">
              <a:buNone/>
            </a:pPr>
            <a:r>
              <a:rPr lang="en-GB" sz="3200" dirty="0"/>
              <a:t>Each party contributes something to the transaction and benefits </a:t>
            </a:r>
            <a:r>
              <a:rPr lang="en-GB" sz="3200" dirty="0" smtClean="0"/>
              <a:t>mutually</a:t>
            </a:r>
          </a:p>
          <a:p>
            <a:pPr marL="0" indent="0" algn="just">
              <a:buNone/>
            </a:pPr>
            <a:endParaRPr lang="en-GB" sz="1900" dirty="0"/>
          </a:p>
          <a:p>
            <a:pPr marL="0" indent="0" algn="ctr">
              <a:buNone/>
            </a:pPr>
            <a:endParaRPr lang="en-GB" sz="2400" u="sng" dirty="0" smtClean="0"/>
          </a:p>
        </p:txBody>
      </p:sp>
    </p:spTree>
    <p:extLst>
      <p:ext uri="{BB962C8B-B14F-4D97-AF65-F5344CB8AC3E}">
        <p14:creationId xmlns:p14="http://schemas.microsoft.com/office/powerpoint/2010/main" val="213882164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additive="base">
                                        <p:cTn id="1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23528" y="332656"/>
            <a:ext cx="8496944" cy="6192687"/>
          </a:xfrm>
        </p:spPr>
        <p:txBody>
          <a:bodyPr>
            <a:normAutofit/>
          </a:bodyPr>
          <a:lstStyle/>
          <a:p>
            <a:pPr lvl="0" algn="just">
              <a:buNone/>
            </a:pPr>
            <a:r>
              <a:rPr lang="en-GB" sz="3200" b="1" dirty="0" smtClean="0"/>
              <a:t>CONSIDERATIONS ARE OF TWO</a:t>
            </a:r>
          </a:p>
          <a:p>
            <a:pPr lvl="0" algn="just">
              <a:buNone/>
            </a:pPr>
            <a:r>
              <a:rPr lang="en-GB" sz="3200" b="1" dirty="0" smtClean="0"/>
              <a:t>KINDS:</a:t>
            </a:r>
          </a:p>
          <a:p>
            <a:pPr lvl="0" algn="just">
              <a:buNone/>
            </a:pPr>
            <a:endParaRPr lang="en-GB" sz="2400" b="1" u="sng" dirty="0" smtClean="0"/>
          </a:p>
          <a:p>
            <a:pPr lvl="0" algn="just"/>
            <a:r>
              <a:rPr lang="en-GB" sz="2400" b="1" u="sng" dirty="0" smtClean="0"/>
              <a:t>Executory Consideration-</a:t>
            </a:r>
            <a:r>
              <a:rPr lang="en-GB" sz="2400" b="1" dirty="0" smtClean="0"/>
              <a:t> </a:t>
            </a:r>
            <a:r>
              <a:rPr lang="en-GB" sz="2400" dirty="0" smtClean="0"/>
              <a:t>the contract is binding by the exchange of promises which will be carried out at a later date (You order food to be paid for upon delivery to you. The contract is accepted upon taking your order, failure to deliver results in breach of contract)</a:t>
            </a:r>
          </a:p>
          <a:p>
            <a:pPr lvl="0" algn="just"/>
            <a:endParaRPr lang="en-GB" sz="2400" b="1" u="sng" dirty="0" smtClean="0"/>
          </a:p>
          <a:p>
            <a:pPr lvl="0" algn="just"/>
            <a:r>
              <a:rPr lang="en-GB" sz="2400" b="1" u="sng" dirty="0" smtClean="0"/>
              <a:t>Executed Consideration-</a:t>
            </a:r>
            <a:r>
              <a:rPr lang="en-GB" sz="2400" b="1" dirty="0" smtClean="0"/>
              <a:t> </a:t>
            </a:r>
            <a:r>
              <a:rPr lang="en-GB" sz="2400" dirty="0" smtClean="0"/>
              <a:t>no obligation arises unless or until another party has executed their consideration (You promise to give your neighbour £100 if he cuts your lawn. The consideration is will become binding upon performance).</a:t>
            </a:r>
          </a:p>
          <a:p>
            <a:endParaRPr lang="en-GB"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346920"/>
          </a:xfrm>
        </p:spPr>
        <p:txBody>
          <a:bodyPr>
            <a:normAutofit lnSpcReduction="10000"/>
          </a:bodyPr>
          <a:lstStyle/>
          <a:p>
            <a:pPr marL="0" indent="0" algn="ctr">
              <a:buNone/>
            </a:pPr>
            <a:r>
              <a:rPr lang="en-GB" b="1" u="sng" dirty="0"/>
              <a:t>Rules </a:t>
            </a:r>
            <a:r>
              <a:rPr lang="en-GB" b="1" u="sng" dirty="0" smtClean="0"/>
              <a:t>Governing </a:t>
            </a:r>
            <a:r>
              <a:rPr lang="en-GB" b="1" u="sng" dirty="0"/>
              <a:t>Consideration</a:t>
            </a:r>
            <a:endParaRPr lang="en-GB" u="sng" dirty="0"/>
          </a:p>
          <a:p>
            <a:pPr marL="0" indent="0">
              <a:buNone/>
            </a:pPr>
            <a:endParaRPr lang="en-GB" dirty="0" smtClean="0"/>
          </a:p>
          <a:p>
            <a:pPr lvl="0"/>
            <a:r>
              <a:rPr lang="en-GB" dirty="0"/>
              <a:t>Consideration should not be past</a:t>
            </a:r>
            <a:endParaRPr lang="en-GB" sz="2400" dirty="0"/>
          </a:p>
          <a:p>
            <a:pPr lvl="1"/>
            <a:r>
              <a:rPr lang="en-GB" dirty="0"/>
              <a:t>Promise to pay must precede the act so that the promise and act form one undivided transaction</a:t>
            </a:r>
            <a:endParaRPr lang="en-GB" sz="2000" dirty="0"/>
          </a:p>
          <a:p>
            <a:pPr lvl="1"/>
            <a:r>
              <a:rPr lang="en-GB" dirty="0"/>
              <a:t>Exceptions are when the act was done in response to a specific request and when the situation was one where payment would normally be expected</a:t>
            </a:r>
            <a:endParaRPr lang="en-GB" sz="2000" dirty="0"/>
          </a:p>
          <a:p>
            <a:pPr lvl="0"/>
            <a:r>
              <a:rPr lang="en-GB" dirty="0"/>
              <a:t>Consideration must move from the promise</a:t>
            </a:r>
            <a:endParaRPr lang="en-GB" sz="2400" dirty="0"/>
          </a:p>
          <a:p>
            <a:pPr lvl="1"/>
            <a:r>
              <a:rPr lang="en-GB" dirty="0"/>
              <a:t>A party cannot enforce a contract unless he or she has contributed consideration</a:t>
            </a:r>
            <a:endParaRPr lang="en-GB" sz="2000" dirty="0"/>
          </a:p>
          <a:p>
            <a:pPr lvl="0"/>
            <a:endParaRPr lang="en-GB" sz="3600" dirty="0"/>
          </a:p>
        </p:txBody>
      </p:sp>
      <p:pic>
        <p:nvPicPr>
          <p:cNvPr id="4" name="Picture 2" descr="http://www.raferbilliards.com/Rules_Graphic.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0312" y="3645024"/>
            <a:ext cx="1440160" cy="1391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69982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additive="base">
                                        <p:cTn id="1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additive="base">
                                        <p:cTn id="2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 calcmode="lin" valueType="num">
                                      <p:cBhvr additive="base">
                                        <p:cTn id="2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 calcmode="lin" valueType="num">
                                      <p:cBhvr additive="base">
                                        <p:cTn id="3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274912"/>
          </a:xfrm>
        </p:spPr>
        <p:txBody>
          <a:bodyPr>
            <a:normAutofit/>
          </a:bodyPr>
          <a:lstStyle/>
          <a:p>
            <a:pPr marL="0" indent="0">
              <a:buNone/>
            </a:pPr>
            <a:r>
              <a:rPr lang="en-GB" b="1" u="sng" dirty="0" smtClean="0"/>
              <a:t>Rules </a:t>
            </a:r>
            <a:r>
              <a:rPr lang="en-GB" b="1" u="sng" dirty="0"/>
              <a:t>governing </a:t>
            </a:r>
            <a:r>
              <a:rPr lang="en-GB" b="1" u="sng" dirty="0" smtClean="0"/>
              <a:t>Consideration continued…</a:t>
            </a:r>
            <a:endParaRPr lang="en-GB" u="sng" dirty="0"/>
          </a:p>
          <a:p>
            <a:pPr marL="0" lvl="0" indent="0">
              <a:buNone/>
            </a:pPr>
            <a:endParaRPr lang="en-GB" dirty="0" smtClean="0"/>
          </a:p>
          <a:p>
            <a:pPr lvl="0"/>
            <a:r>
              <a:rPr lang="en-GB" sz="2000" dirty="0" smtClean="0"/>
              <a:t>Consideration </a:t>
            </a:r>
            <a:r>
              <a:rPr lang="en-GB" sz="2000" dirty="0"/>
              <a:t>must be sufficient</a:t>
            </a:r>
          </a:p>
          <a:p>
            <a:pPr lvl="1"/>
            <a:r>
              <a:rPr lang="en-GB" sz="2000" dirty="0"/>
              <a:t>Must be of material value, capable of assessment in financial terms</a:t>
            </a:r>
          </a:p>
          <a:p>
            <a:pPr lvl="1"/>
            <a:r>
              <a:rPr lang="en-GB" sz="2000" dirty="0"/>
              <a:t>Consideration may be sufficient without being adequate</a:t>
            </a:r>
          </a:p>
          <a:p>
            <a:pPr lvl="0"/>
            <a:r>
              <a:rPr lang="en-GB" sz="2000" dirty="0"/>
              <a:t>Part payment of debt is not sufficient consideration; but can be if</a:t>
            </a:r>
          </a:p>
          <a:p>
            <a:pPr lvl="1"/>
            <a:r>
              <a:rPr lang="en-GB" sz="2000" dirty="0"/>
              <a:t>Part payment is made at an earlier date; or</a:t>
            </a:r>
          </a:p>
          <a:p>
            <a:pPr lvl="1"/>
            <a:r>
              <a:rPr lang="en-GB" sz="2000" dirty="0"/>
              <a:t>Part payment made at a different place; or</a:t>
            </a:r>
          </a:p>
          <a:p>
            <a:r>
              <a:rPr lang="en-GB" sz="2000" dirty="0"/>
              <a:t>Some goods or other material benefit made to accompany the part payment</a:t>
            </a:r>
          </a:p>
        </p:txBody>
      </p:sp>
      <p:pic>
        <p:nvPicPr>
          <p:cNvPr id="10242" name="Picture 2" descr="http://www.raferbilliards.com/Rules_Graphic.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48264" y="620688"/>
            <a:ext cx="1656184" cy="1600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88080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additive="base">
                                        <p:cTn id="1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additive="base">
                                        <p:cTn id="2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 calcmode="lin" valueType="num">
                                      <p:cBhvr additive="base">
                                        <p:cTn id="2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 calcmode="lin" valueType="num">
                                      <p:cBhvr additive="base">
                                        <p:cTn id="3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 calcmode="lin" valueType="num">
                                      <p:cBhvr additive="base">
                                        <p:cTn id="3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 calcmode="lin" valueType="num">
                                      <p:cBhvr additive="base">
                                        <p:cTn id="4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562944"/>
          </a:xfrm>
        </p:spPr>
        <p:txBody>
          <a:bodyPr/>
          <a:lstStyle/>
          <a:p>
            <a:pPr marL="0" indent="0" algn="ctr">
              <a:buNone/>
            </a:pPr>
            <a:r>
              <a:rPr lang="en-GB" b="1" u="sng" dirty="0"/>
              <a:t>LEGALITY </a:t>
            </a:r>
            <a:endParaRPr lang="en-GB" b="1" u="sng" dirty="0" smtClean="0"/>
          </a:p>
          <a:p>
            <a:pPr marL="0" indent="0" algn="ctr">
              <a:buNone/>
            </a:pPr>
            <a:endParaRPr lang="en-GB" b="1" u="sng" dirty="0"/>
          </a:p>
          <a:p>
            <a:pPr marL="0" indent="0">
              <a:buNone/>
            </a:pPr>
            <a:r>
              <a:rPr lang="en-GB" dirty="0"/>
              <a:t>In determining whether the parties intend their agreement to be legally binding, two presumptions guide the courts</a:t>
            </a:r>
            <a:r>
              <a:rPr lang="en-GB" dirty="0" smtClean="0"/>
              <a:t>:</a:t>
            </a:r>
          </a:p>
          <a:p>
            <a:pPr marL="0" indent="0">
              <a:buNone/>
            </a:pPr>
            <a:endParaRPr lang="en-GB" dirty="0"/>
          </a:p>
          <a:p>
            <a:pPr lvl="0"/>
            <a:r>
              <a:rPr lang="en-GB" dirty="0"/>
              <a:t>Parties to domestic and social agreements do not intend to be legally bound</a:t>
            </a:r>
          </a:p>
          <a:p>
            <a:pPr lvl="0"/>
            <a:r>
              <a:rPr lang="en-GB" dirty="0"/>
              <a:t>Parties to business agreements tend to be legally bound</a:t>
            </a:r>
          </a:p>
          <a:p>
            <a:pPr marL="0" indent="0" algn="just">
              <a:buNone/>
            </a:pPr>
            <a:endParaRPr lang="en-GB" u="sng" dirty="0"/>
          </a:p>
          <a:p>
            <a:pPr marL="0" indent="0">
              <a:buNone/>
            </a:pPr>
            <a:endParaRPr lang="en-GB" dirty="0"/>
          </a:p>
        </p:txBody>
      </p:sp>
      <p:pic>
        <p:nvPicPr>
          <p:cNvPr id="7170" name="Picture 2" descr="C:\Users\charal20\AppData\Local\Microsoft\Windows\Temporary Internet Files\Content.IE5\GNWU0FY2\MC900292576[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2160" y="620688"/>
            <a:ext cx="1722730" cy="83667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C:\Users\charal20\AppData\Local\Microsoft\Windows\Temporary Internet Files\Content.IE5\GNWU0FY2\MC900292576[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9672" y="593822"/>
            <a:ext cx="1722730" cy="836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468290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additive="base">
                                        <p:cTn id="1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 calcmode="lin" valueType="num">
                                      <p:cBhvr additive="base">
                                        <p:cTn id="2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 calcmode="lin" valueType="num">
                                      <p:cBhvr additive="base">
                                        <p:cTn id="2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634952"/>
          </a:xfrm>
        </p:spPr>
        <p:txBody>
          <a:bodyPr>
            <a:normAutofit/>
          </a:bodyPr>
          <a:lstStyle/>
          <a:p>
            <a:pPr marL="0" indent="0" algn="ctr">
              <a:buNone/>
            </a:pPr>
            <a:r>
              <a:rPr lang="en-GB" b="1" u="sng" dirty="0"/>
              <a:t>PRIVITY OF </a:t>
            </a:r>
            <a:r>
              <a:rPr lang="en-GB" b="1" u="sng" dirty="0" smtClean="0"/>
              <a:t>CONTRACT</a:t>
            </a:r>
          </a:p>
          <a:p>
            <a:pPr marL="0" indent="0" algn="ctr">
              <a:buNone/>
            </a:pPr>
            <a:endParaRPr lang="en-GB" u="sng" dirty="0"/>
          </a:p>
          <a:p>
            <a:pPr algn="just"/>
            <a:r>
              <a:rPr lang="en-GB" sz="2400" dirty="0"/>
              <a:t>In a situation where </a:t>
            </a:r>
            <a:r>
              <a:rPr lang="en-GB" sz="2400" dirty="0" smtClean="0"/>
              <a:t> </a:t>
            </a:r>
            <a:r>
              <a:rPr lang="en-GB" sz="2400" dirty="0"/>
              <a:t>one party (promisor) agrees with another (the </a:t>
            </a:r>
            <a:r>
              <a:rPr lang="en-GB" sz="2400" dirty="0" smtClean="0"/>
              <a:t>promisee) </a:t>
            </a:r>
            <a:r>
              <a:rPr lang="en-GB" sz="2400" dirty="0"/>
              <a:t>to provide a benefit to a third party and the third party is not satisfied, can the third Party sue for breach of contract</a:t>
            </a:r>
            <a:r>
              <a:rPr lang="en-GB" sz="2400" dirty="0" smtClean="0"/>
              <a:t>?</a:t>
            </a:r>
          </a:p>
          <a:p>
            <a:pPr marL="0" indent="0" algn="just">
              <a:buNone/>
            </a:pPr>
            <a:endParaRPr lang="en-GB" sz="2400" dirty="0"/>
          </a:p>
          <a:p>
            <a:pPr algn="just"/>
            <a:r>
              <a:rPr lang="en-GB" sz="2400" dirty="0"/>
              <a:t>Parties who have not contributed consideration to a contract cannot usually sue on it if it is breached as they are not full parties to the contract. They are not privy to the contract or there is no </a:t>
            </a:r>
            <a:r>
              <a:rPr lang="en-GB" sz="2400" b="1" i="1" dirty="0"/>
              <a:t>Privity of Contract.</a:t>
            </a:r>
            <a:endParaRPr lang="en-GB" sz="2400" dirty="0"/>
          </a:p>
          <a:p>
            <a:pPr marL="0" indent="0" algn="just">
              <a:buNone/>
            </a:pPr>
            <a:endParaRPr lang="en-GB" sz="3200" dirty="0"/>
          </a:p>
        </p:txBody>
      </p:sp>
      <p:pic>
        <p:nvPicPr>
          <p:cNvPr id="8195" name="Picture 3" descr="C:\Users\charal20\AppData\Local\Microsoft\Windows\Temporary Internet Files\Content.IE5\IPVE5DST\MC90005685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10161" y="332656"/>
            <a:ext cx="1368152" cy="1271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03276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additive="base">
                                        <p:cTn id="1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 calcmode="lin" valueType="num">
                                      <p:cBhvr additive="base">
                                        <p:cTn id="2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706960"/>
          </a:xfrm>
        </p:spPr>
        <p:txBody>
          <a:bodyPr>
            <a:normAutofit lnSpcReduction="10000"/>
          </a:bodyPr>
          <a:lstStyle/>
          <a:p>
            <a:pPr marL="0" indent="0" algn="ctr">
              <a:buNone/>
            </a:pPr>
            <a:r>
              <a:rPr lang="en-GB" b="1" u="sng" dirty="0"/>
              <a:t>EXCEPTIONS TO THE RULE OF PRIVITY</a:t>
            </a:r>
            <a:endParaRPr lang="en-GB" u="sng" dirty="0"/>
          </a:p>
          <a:p>
            <a:pPr marL="0" indent="0" algn="just">
              <a:buNone/>
            </a:pPr>
            <a:endParaRPr lang="en-GB" u="sng" dirty="0" smtClean="0"/>
          </a:p>
          <a:p>
            <a:pPr marL="0" indent="0">
              <a:buNone/>
            </a:pPr>
            <a:r>
              <a:rPr lang="en-GB" sz="1600" b="1" dirty="0"/>
              <a:t>AGENCY</a:t>
            </a:r>
            <a:endParaRPr lang="en-GB" sz="1600" dirty="0"/>
          </a:p>
          <a:p>
            <a:pPr lvl="0"/>
            <a:r>
              <a:rPr lang="en-GB" sz="1600" dirty="0"/>
              <a:t>Where agents make contracts on behalf of their principals with third parties, the principals may sue or be sued on those contracts as if they had made them </a:t>
            </a:r>
            <a:r>
              <a:rPr lang="en-GB" sz="1600" dirty="0" smtClean="0"/>
              <a:t>themselves</a:t>
            </a:r>
          </a:p>
          <a:p>
            <a:pPr lvl="0"/>
            <a:endParaRPr lang="en-GB" sz="1600" dirty="0"/>
          </a:p>
          <a:p>
            <a:pPr marL="0" indent="0">
              <a:buNone/>
            </a:pPr>
            <a:r>
              <a:rPr lang="en-GB" sz="1600" b="1" dirty="0"/>
              <a:t>THIRD PARTY INSURANCE</a:t>
            </a:r>
            <a:endParaRPr lang="en-GB" sz="1600" dirty="0"/>
          </a:p>
          <a:p>
            <a:pPr lvl="0"/>
            <a:r>
              <a:rPr lang="en-GB" sz="1600" dirty="0"/>
              <a:t>A third party may claim under an insurance policy made for their benefit, even though that party did not pay the premiums</a:t>
            </a:r>
          </a:p>
          <a:p>
            <a:pPr marL="0" indent="0">
              <a:buNone/>
            </a:pPr>
            <a:endParaRPr lang="en-GB" sz="1600" b="1" dirty="0" smtClean="0"/>
          </a:p>
          <a:p>
            <a:pPr marL="0" indent="0">
              <a:buNone/>
            </a:pPr>
            <a:r>
              <a:rPr lang="en-GB" sz="1600" b="1" dirty="0" smtClean="0"/>
              <a:t>ASSIGNMENT </a:t>
            </a:r>
            <a:r>
              <a:rPr lang="en-GB" sz="1600" b="1" dirty="0"/>
              <a:t>OF CONTRACTUAL RIGHTS</a:t>
            </a:r>
            <a:endParaRPr lang="en-GB" sz="1600" dirty="0"/>
          </a:p>
          <a:p>
            <a:pPr lvl="0"/>
            <a:r>
              <a:rPr lang="en-GB" sz="1600" dirty="0"/>
              <a:t>The benefits (but not the burdens) of a contract may be assigned to a third party, who may then sue on the contract (as in selling debts)</a:t>
            </a:r>
          </a:p>
          <a:p>
            <a:pPr marL="0" indent="0">
              <a:buNone/>
            </a:pPr>
            <a:endParaRPr lang="en-GB" sz="1600" b="1" dirty="0" smtClean="0"/>
          </a:p>
          <a:p>
            <a:pPr marL="0" indent="0">
              <a:buNone/>
            </a:pPr>
            <a:r>
              <a:rPr lang="en-GB" sz="1600" b="1" dirty="0" smtClean="0"/>
              <a:t>TRUSTS</a:t>
            </a:r>
            <a:endParaRPr lang="en-GB" sz="1600" dirty="0"/>
          </a:p>
          <a:p>
            <a:pPr lvl="0"/>
            <a:r>
              <a:rPr lang="en-GB" sz="1600" dirty="0"/>
              <a:t>One person can transfer property to a second (the Trustee), who holds it for the benefit of others (beneficiaries). The beneficiaries can ask the court to enforce the trust for their benefit if it is not in compliance with the rules of the trust.</a:t>
            </a:r>
          </a:p>
          <a:p>
            <a:pPr marL="0" indent="0" algn="just">
              <a:buNone/>
            </a:pPr>
            <a:endParaRPr lang="en-GB" sz="1600" u="sng" dirty="0"/>
          </a:p>
        </p:txBody>
      </p:sp>
      <p:pic>
        <p:nvPicPr>
          <p:cNvPr id="4" name="Picture 2" descr="http://www.raferbilliards.com/Rules_Graphic.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84368" y="1052736"/>
            <a:ext cx="864538" cy="835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36850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additive="base">
                                        <p:cTn id="1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 calcmode="lin" valueType="num">
                                      <p:cBhvr additive="base">
                                        <p:cTn id="2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 calcmode="lin" valueType="num">
                                      <p:cBhvr additive="base">
                                        <p:cTn id="2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 calcmode="lin" valueType="num">
                                      <p:cBhvr additive="base">
                                        <p:cTn id="34"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 calcmode="lin" valueType="num">
                                      <p:cBhvr additive="base">
                                        <p:cTn id="38"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 calcmode="lin" valueType="num">
                                      <p:cBhvr additive="base">
                                        <p:cTn id="44"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3">
                                            <p:txEl>
                                              <p:pRg st="12" end="12"/>
                                            </p:txEl>
                                          </p:spTgt>
                                        </p:tgtEl>
                                        <p:attrNameLst>
                                          <p:attrName>style.visibility</p:attrName>
                                        </p:attrNameLst>
                                      </p:cBhvr>
                                      <p:to>
                                        <p:strVal val="visible"/>
                                      </p:to>
                                    </p:set>
                                    <p:anim calcmode="lin" valueType="num">
                                      <p:cBhvr additive="base">
                                        <p:cTn id="48"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418928"/>
          </a:xfrm>
        </p:spPr>
        <p:txBody>
          <a:bodyPr>
            <a:normAutofit/>
          </a:bodyPr>
          <a:lstStyle/>
          <a:p>
            <a:pPr marL="0" indent="0">
              <a:buNone/>
            </a:pPr>
            <a:r>
              <a:rPr lang="en-GB" b="1" u="sng" dirty="0"/>
              <a:t>EXCEPTIONS TO THE RULE OF </a:t>
            </a:r>
            <a:r>
              <a:rPr lang="en-GB" b="1" u="sng" dirty="0" smtClean="0"/>
              <a:t>PRIVITY continued…</a:t>
            </a:r>
            <a:endParaRPr lang="en-GB" u="sng" dirty="0"/>
          </a:p>
          <a:p>
            <a:pPr marL="0" indent="0">
              <a:buNone/>
            </a:pPr>
            <a:endParaRPr lang="en-GB" b="1" dirty="0"/>
          </a:p>
          <a:p>
            <a:pPr marL="0" indent="0">
              <a:buNone/>
            </a:pPr>
            <a:endParaRPr lang="en-GB" b="1" dirty="0"/>
          </a:p>
          <a:p>
            <a:pPr marL="0" indent="0">
              <a:buNone/>
            </a:pPr>
            <a:r>
              <a:rPr lang="en-GB" sz="1600" b="1" dirty="0" smtClean="0"/>
              <a:t>COLLATERAL </a:t>
            </a:r>
            <a:r>
              <a:rPr lang="en-GB" sz="1600" b="1" dirty="0"/>
              <a:t>CONTRACTS</a:t>
            </a:r>
            <a:endParaRPr lang="en-GB" sz="1600" dirty="0"/>
          </a:p>
          <a:p>
            <a:pPr lvl="0"/>
            <a:r>
              <a:rPr lang="en-GB" sz="1600" dirty="0"/>
              <a:t>The performance of one contract between A and B may indirectly bring another into being between A and C.</a:t>
            </a:r>
          </a:p>
          <a:p>
            <a:pPr marL="0" indent="0">
              <a:buNone/>
            </a:pPr>
            <a:endParaRPr lang="en-GB" sz="1600" b="1" dirty="0" smtClean="0"/>
          </a:p>
          <a:p>
            <a:pPr marL="0" indent="0">
              <a:buNone/>
            </a:pPr>
            <a:r>
              <a:rPr lang="en-GB" sz="1600" b="1" dirty="0" smtClean="0"/>
              <a:t>CONTRACTS </a:t>
            </a:r>
            <a:r>
              <a:rPr lang="en-GB" sz="1600" b="1" dirty="0"/>
              <a:t>FOR THE BENEFIT OF A GROUP</a:t>
            </a:r>
            <a:endParaRPr lang="en-GB" sz="1600" dirty="0"/>
          </a:p>
          <a:p>
            <a:pPr lvl="0"/>
            <a:r>
              <a:rPr lang="en-GB" sz="1600" dirty="0"/>
              <a:t>Where a contract to supply a service is made in one person’s name but is intended to benefit a group of people, the members have a right to sue if the contract is breached, (Contracts (Rights of Third Parties) Act 1999).  </a:t>
            </a:r>
          </a:p>
          <a:p>
            <a:endParaRPr lang="en-GB" dirty="0"/>
          </a:p>
        </p:txBody>
      </p:sp>
    </p:spTree>
    <p:extLst>
      <p:ext uri="{BB962C8B-B14F-4D97-AF65-F5344CB8AC3E}">
        <p14:creationId xmlns:p14="http://schemas.microsoft.com/office/powerpoint/2010/main" val="102482635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 calcmode="lin" valueType="num">
                                      <p:cBhvr additive="base">
                                        <p:cTn id="1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additive="base">
                                        <p:cTn id="1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 calcmode="lin" valueType="num">
                                      <p:cBhvr additive="base">
                                        <p:cTn id="2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 calcmode="lin" valueType="num">
                                      <p:cBhvr additive="base">
                                        <p:cTn id="2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346920"/>
          </a:xfrm>
        </p:spPr>
        <p:txBody>
          <a:bodyPr>
            <a:normAutofit/>
          </a:bodyPr>
          <a:lstStyle/>
          <a:p>
            <a:pPr marL="0" indent="0">
              <a:buNone/>
            </a:pPr>
            <a:endParaRPr lang="en-GB" sz="4800" b="1" dirty="0" smtClean="0"/>
          </a:p>
          <a:p>
            <a:pPr marL="0" indent="0">
              <a:buNone/>
            </a:pPr>
            <a:endParaRPr lang="en-GB" sz="4800" b="1" dirty="0"/>
          </a:p>
          <a:p>
            <a:pPr marL="0" indent="0" algn="ctr">
              <a:buNone/>
            </a:pPr>
            <a:r>
              <a:rPr lang="en-GB" sz="4800" b="1" dirty="0" smtClean="0"/>
              <a:t>END OF LECTURE 2</a:t>
            </a:r>
          </a:p>
          <a:p>
            <a:pPr marL="0" indent="0">
              <a:buNone/>
            </a:pPr>
            <a:endParaRPr lang="en-GB" sz="4800" b="1" dirty="0"/>
          </a:p>
          <a:p>
            <a:pPr marL="0" indent="0">
              <a:buNone/>
            </a:pPr>
            <a:endParaRPr lang="en-GB" sz="4000" dirty="0"/>
          </a:p>
        </p:txBody>
      </p:sp>
      <p:pic>
        <p:nvPicPr>
          <p:cNvPr id="4" name="Picture 2" descr="http://www.acuitydesigns.net/img/contract.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08954" y="3140968"/>
            <a:ext cx="5094505" cy="266031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charal20\AppData\Local\Microsoft\Windows\Temporary Internet Files\Content.IE5\GNWU0FY2\MC900292576[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7864" y="620688"/>
            <a:ext cx="2946866" cy="1431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28576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502920" y="530352"/>
            <a:ext cx="8183880" cy="5346920"/>
          </a:xfrm>
        </p:spPr>
        <p:txBody>
          <a:bodyPr>
            <a:normAutofit/>
          </a:bodyPr>
          <a:lstStyle/>
          <a:p>
            <a:pPr marL="0" indent="0" algn="ctr">
              <a:buNone/>
            </a:pPr>
            <a:r>
              <a:rPr lang="en-GB" b="1" u="sng" dirty="0"/>
              <a:t>CONTRACT LAW</a:t>
            </a:r>
            <a:endParaRPr lang="en-GB" u="sng" dirty="0"/>
          </a:p>
          <a:p>
            <a:endParaRPr lang="en-GB" dirty="0" smtClean="0"/>
          </a:p>
          <a:p>
            <a:endParaRPr lang="en-GB" dirty="0" smtClean="0"/>
          </a:p>
          <a:p>
            <a:endParaRPr lang="en-GB" dirty="0" smtClean="0"/>
          </a:p>
          <a:p>
            <a:pPr algn="just"/>
            <a:r>
              <a:rPr lang="en-GB" sz="2000" dirty="0" smtClean="0"/>
              <a:t>A </a:t>
            </a:r>
            <a:r>
              <a:rPr lang="en-GB" sz="2000" dirty="0"/>
              <a:t>legally binding agreement concerning a bargain which is commercial in nature and involves the sale or hire of commodities such as goods, services or land. </a:t>
            </a:r>
            <a:endParaRPr lang="en-GB" sz="2000" dirty="0" smtClean="0"/>
          </a:p>
          <a:p>
            <a:pPr algn="just">
              <a:buNone/>
            </a:pPr>
            <a:endParaRPr lang="en-GB" sz="2000" dirty="0"/>
          </a:p>
          <a:p>
            <a:pPr lvl="0" algn="just"/>
            <a:r>
              <a:rPr lang="en-GB" sz="2000" dirty="0"/>
              <a:t>Formed by two or more </a:t>
            </a:r>
            <a:r>
              <a:rPr lang="en-GB" sz="2000" dirty="0" smtClean="0"/>
              <a:t>parties</a:t>
            </a:r>
          </a:p>
          <a:p>
            <a:pPr lvl="0" algn="just">
              <a:buNone/>
            </a:pPr>
            <a:endParaRPr lang="en-GB" sz="2000" dirty="0"/>
          </a:p>
          <a:p>
            <a:pPr lvl="0" algn="just"/>
            <a:r>
              <a:rPr lang="en-GB" sz="2000" dirty="0"/>
              <a:t>Failure to perform results in breach and damages</a:t>
            </a:r>
          </a:p>
          <a:p>
            <a:pPr marL="0" indent="0">
              <a:buNone/>
            </a:pPr>
            <a:endParaRPr lang="en-GB" sz="2000" dirty="0" smtClean="0"/>
          </a:p>
          <a:p>
            <a:pPr marL="0" indent="0">
              <a:buNone/>
            </a:pPr>
            <a:endParaRPr lang="en-GB" sz="1600" dirty="0"/>
          </a:p>
        </p:txBody>
      </p:sp>
      <p:pic>
        <p:nvPicPr>
          <p:cNvPr id="2050" name="Picture 2" descr="C:\Users\charal20\AppData\Local\Microsoft\Windows\Temporary Internet Files\Content.IE5\NP7NSJO2\MC900012879[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332656"/>
            <a:ext cx="1957730" cy="130302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charal20\AppData\Local\Microsoft\Windows\Temporary Internet Files\Content.IE5\NP7NSJO2\MC900012879[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1245" y="386765"/>
            <a:ext cx="1957730" cy="1303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295066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2" presetClass="entr" presetSubtype="4" fill="hold" nodeType="with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 calcmode="lin" valueType="num">
                                      <p:cBhvr additive="base">
                                        <p:cTn id="12"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4" end="4"/>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7">
                                            <p:txEl>
                                              <p:pRg st="6" end="6"/>
                                            </p:txEl>
                                          </p:spTgt>
                                        </p:tgtEl>
                                        <p:attrNameLst>
                                          <p:attrName>style.visibility</p:attrName>
                                        </p:attrNameLst>
                                      </p:cBhvr>
                                      <p:to>
                                        <p:strVal val="visible"/>
                                      </p:to>
                                    </p:set>
                                    <p:anim calcmode="lin" valueType="num">
                                      <p:cBhvr additive="base">
                                        <p:cTn id="16"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7">
                                            <p:txEl>
                                              <p:pRg st="6" end="6"/>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7">
                                            <p:txEl>
                                              <p:pRg st="8" end="8"/>
                                            </p:txEl>
                                          </p:spTgt>
                                        </p:tgtEl>
                                        <p:attrNameLst>
                                          <p:attrName>style.visibility</p:attrName>
                                        </p:attrNameLst>
                                      </p:cBhvr>
                                      <p:to>
                                        <p:strVal val="visible"/>
                                      </p:to>
                                    </p:set>
                                    <p:anim calcmode="lin" valueType="num">
                                      <p:cBhvr additive="base">
                                        <p:cTn id="20"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502920" y="530352"/>
            <a:ext cx="8183880" cy="5346920"/>
          </a:xfrm>
        </p:spPr>
        <p:txBody>
          <a:bodyPr>
            <a:normAutofit/>
          </a:bodyPr>
          <a:lstStyle/>
          <a:p>
            <a:pPr marL="0" indent="0" algn="ctr">
              <a:buNone/>
            </a:pPr>
            <a:endParaRPr lang="en-GB" u="sng" dirty="0"/>
          </a:p>
          <a:p>
            <a:endParaRPr lang="en-GB" dirty="0" smtClean="0"/>
          </a:p>
          <a:p>
            <a:pPr marL="0" indent="0">
              <a:buNone/>
            </a:pPr>
            <a:endParaRPr lang="en-GB" sz="1600" dirty="0" smtClean="0"/>
          </a:p>
          <a:p>
            <a:pPr marL="0" indent="0" algn="ctr">
              <a:buNone/>
            </a:pPr>
            <a:r>
              <a:rPr lang="en-GB" b="1" u="sng" dirty="0"/>
              <a:t>Requirements of a </a:t>
            </a:r>
            <a:r>
              <a:rPr lang="en-GB" b="1" u="sng" dirty="0" smtClean="0"/>
              <a:t>Contract</a:t>
            </a:r>
          </a:p>
          <a:p>
            <a:pPr marL="0" indent="0" algn="ctr">
              <a:buNone/>
            </a:pPr>
            <a:endParaRPr lang="en-GB" dirty="0"/>
          </a:p>
          <a:p>
            <a:pPr lvl="0"/>
            <a:r>
              <a:rPr lang="en-GB" sz="2400" dirty="0"/>
              <a:t>An Offer</a:t>
            </a:r>
          </a:p>
          <a:p>
            <a:pPr lvl="0"/>
            <a:r>
              <a:rPr lang="en-GB" sz="2400" dirty="0"/>
              <a:t>An acceptance</a:t>
            </a:r>
          </a:p>
          <a:p>
            <a:pPr lvl="0"/>
            <a:r>
              <a:rPr lang="en-GB" sz="2400" dirty="0"/>
              <a:t>Consideration (each party contributes something of material value to the bargain)</a:t>
            </a:r>
          </a:p>
          <a:p>
            <a:pPr lvl="0"/>
            <a:r>
              <a:rPr lang="en-GB" sz="2400" dirty="0"/>
              <a:t>Legality (intention to be legally binding)</a:t>
            </a:r>
          </a:p>
          <a:p>
            <a:pPr marL="0" indent="0">
              <a:buNone/>
            </a:pPr>
            <a:endParaRPr lang="en-GB" sz="1600" dirty="0"/>
          </a:p>
        </p:txBody>
      </p:sp>
      <p:pic>
        <p:nvPicPr>
          <p:cNvPr id="2050" name="Picture 2" descr="C:\Users\charal20\AppData\Local\Microsoft\Windows\Temporary Internet Files\Content.IE5\NP7NSJO2\MC900012879[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6" y="188640"/>
            <a:ext cx="1957730" cy="130302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charal20\AppData\Local\Microsoft\Windows\Temporary Internet Files\Content.IE5\NP7NSJO2\MC900012879[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1245" y="386765"/>
            <a:ext cx="1957730" cy="1303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295066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fade">
                                      <p:cBhvr>
                                        <p:cTn id="7" dur="1000"/>
                                        <p:tgtEl>
                                          <p:spTgt spid="7">
                                            <p:txEl>
                                              <p:pRg st="3" end="3"/>
                                            </p:txEl>
                                          </p:spTgt>
                                        </p:tgtEl>
                                      </p:cBhvr>
                                    </p:animEffect>
                                    <p:anim calcmode="lin" valueType="num">
                                      <p:cBhvr>
                                        <p:cTn id="8"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3" end="3"/>
                                            </p:txEl>
                                          </p:spTgt>
                                        </p:tgtEl>
                                        <p:attrNameLst>
                                          <p:attrName>ppt_y</p:attrName>
                                        </p:attrNameLst>
                                      </p:cBhvr>
                                      <p:tavLst>
                                        <p:tav tm="0">
                                          <p:val>
                                            <p:strVal val="#ppt_y+.1"/>
                                          </p:val>
                                        </p:tav>
                                        <p:tav tm="100000">
                                          <p:val>
                                            <p:strVal val="#ppt_y"/>
                                          </p:val>
                                        </p:tav>
                                      </p:tavLst>
                                    </p:anim>
                                  </p:childTnLst>
                                </p:cTn>
                              </p:par>
                              <p:par>
                                <p:cTn id="10" presetID="2" presetClass="entr" presetSubtype="4" fill="hold" nodeType="with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 calcmode="lin" valueType="num">
                                      <p:cBhvr additive="base">
                                        <p:cTn id="12"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5" end="5"/>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7">
                                            <p:txEl>
                                              <p:pRg st="6" end="6"/>
                                            </p:txEl>
                                          </p:spTgt>
                                        </p:tgtEl>
                                        <p:attrNameLst>
                                          <p:attrName>style.visibility</p:attrName>
                                        </p:attrNameLst>
                                      </p:cBhvr>
                                      <p:to>
                                        <p:strVal val="visible"/>
                                      </p:to>
                                    </p:set>
                                    <p:anim calcmode="lin" valueType="num">
                                      <p:cBhvr additive="base">
                                        <p:cTn id="16"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7">
                                            <p:txEl>
                                              <p:pRg st="6" end="6"/>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7">
                                            <p:txEl>
                                              <p:pRg st="7" end="7"/>
                                            </p:txEl>
                                          </p:spTgt>
                                        </p:tgtEl>
                                        <p:attrNameLst>
                                          <p:attrName>style.visibility</p:attrName>
                                        </p:attrNameLst>
                                      </p:cBhvr>
                                      <p:to>
                                        <p:strVal val="visible"/>
                                      </p:to>
                                    </p:set>
                                    <p:anim calcmode="lin" valueType="num">
                                      <p:cBhvr additive="base">
                                        <p:cTn id="20"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
                                            <p:txEl>
                                              <p:pRg st="7" end="7"/>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7">
                                            <p:txEl>
                                              <p:pRg st="8" end="8"/>
                                            </p:txEl>
                                          </p:spTgt>
                                        </p:tgtEl>
                                        <p:attrNameLst>
                                          <p:attrName>style.visibility</p:attrName>
                                        </p:attrNameLst>
                                      </p:cBhvr>
                                      <p:to>
                                        <p:strVal val="visible"/>
                                      </p:to>
                                    </p:set>
                                    <p:anim calcmode="lin" valueType="num">
                                      <p:cBhvr additive="base">
                                        <p:cTn id="24"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02920" y="530352"/>
            <a:ext cx="8183880" cy="5778968"/>
          </a:xfrm>
        </p:spPr>
        <p:txBody>
          <a:bodyPr>
            <a:normAutofit/>
          </a:bodyPr>
          <a:lstStyle/>
          <a:p>
            <a:pPr marL="0" indent="0" algn="ctr">
              <a:buNone/>
            </a:pPr>
            <a:r>
              <a:rPr lang="en-GB" sz="4800" b="1" u="sng" dirty="0"/>
              <a:t>THE </a:t>
            </a:r>
            <a:r>
              <a:rPr lang="en-GB" sz="4800" b="1" u="sng" dirty="0" smtClean="0"/>
              <a:t>OFFER</a:t>
            </a:r>
          </a:p>
          <a:p>
            <a:pPr marL="0" indent="0" algn="ctr">
              <a:buNone/>
            </a:pPr>
            <a:endParaRPr lang="en-GB" sz="4800" b="1" dirty="0" smtClean="0"/>
          </a:p>
          <a:p>
            <a:pPr marL="0" indent="0">
              <a:buNone/>
            </a:pPr>
            <a:r>
              <a:rPr lang="en-GB" sz="2400" dirty="0"/>
              <a:t>A clear statement that one party (the Offeror) is prepared to do business with another party (the offeree</a:t>
            </a:r>
            <a:r>
              <a:rPr lang="en-GB" sz="2400" dirty="0" smtClean="0"/>
              <a:t>)</a:t>
            </a:r>
          </a:p>
          <a:p>
            <a:pPr marL="0" indent="0">
              <a:buNone/>
            </a:pPr>
            <a:endParaRPr lang="en-GB" sz="2400" dirty="0"/>
          </a:p>
          <a:p>
            <a:pPr lvl="0"/>
            <a:r>
              <a:rPr lang="en-GB" sz="2400" b="1" dirty="0"/>
              <a:t>Bilateral </a:t>
            </a:r>
            <a:r>
              <a:rPr lang="en-GB" sz="2400" dirty="0"/>
              <a:t>(a promise made in return for a promise)</a:t>
            </a:r>
          </a:p>
          <a:p>
            <a:pPr lvl="0"/>
            <a:r>
              <a:rPr lang="en-GB" sz="2400" b="1" dirty="0"/>
              <a:t>Unilateral</a:t>
            </a:r>
            <a:r>
              <a:rPr lang="en-GB" sz="2400" dirty="0"/>
              <a:t> (a promise made in return for a completion of a specific act)</a:t>
            </a:r>
          </a:p>
          <a:p>
            <a:pPr marL="0" indent="0" algn="just">
              <a:buNone/>
            </a:pPr>
            <a:endParaRPr lang="en-GB" sz="4800" dirty="0"/>
          </a:p>
          <a:p>
            <a:pPr marL="0" indent="0" algn="ctr">
              <a:buNone/>
            </a:pPr>
            <a:endParaRPr lang="en-GB" sz="4800" u="sng" dirty="0"/>
          </a:p>
        </p:txBody>
      </p:sp>
      <p:pic>
        <p:nvPicPr>
          <p:cNvPr id="3076" name="Picture 4" descr="C:\Users\charal20\AppData\Local\Microsoft\Windows\Temporary Internet Files\Content.IE5\NP7NSJO2\MC900055662[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5169" y="548680"/>
            <a:ext cx="2299945" cy="13851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Users\charal20\AppData\Local\Microsoft\Windows\Temporary Internet Files\Content.IE5\NP7NSJO2\MC900055662[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16216" y="548679"/>
            <a:ext cx="2299945" cy="1385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45217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heel(1)">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 calcmode="lin" valueType="num">
                                      <p:cBhvr additive="base">
                                        <p:cTn id="12"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 calcmode="lin" valueType="num">
                                      <p:cBhvr additive="base">
                                        <p:cTn id="18"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 calcmode="lin" valueType="num">
                                      <p:cBhvr additive="base">
                                        <p:cTn id="22"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202904"/>
          </a:xfrm>
        </p:spPr>
        <p:txBody>
          <a:bodyPr>
            <a:normAutofit/>
          </a:bodyPr>
          <a:lstStyle/>
          <a:p>
            <a:pPr marL="0" indent="0" algn="ctr">
              <a:buNone/>
            </a:pPr>
            <a:r>
              <a:rPr lang="en-GB" b="1" u="sng" dirty="0"/>
              <a:t>A legally binding offer will </a:t>
            </a:r>
            <a:r>
              <a:rPr lang="en-GB" b="1" u="sng" dirty="0" smtClean="0"/>
              <a:t>include:</a:t>
            </a:r>
            <a:endParaRPr lang="en-GB" u="sng" dirty="0"/>
          </a:p>
          <a:p>
            <a:pPr marL="0" indent="0" algn="ctr">
              <a:buNone/>
            </a:pPr>
            <a:endParaRPr lang="en-GB" u="sng" dirty="0" smtClean="0"/>
          </a:p>
          <a:p>
            <a:pPr lvl="0"/>
            <a:r>
              <a:rPr lang="en-GB" sz="2400" b="1" dirty="0"/>
              <a:t>Clearly stated terms</a:t>
            </a:r>
            <a:r>
              <a:rPr lang="en-GB" sz="2400" dirty="0"/>
              <a:t> (not vague)</a:t>
            </a:r>
          </a:p>
          <a:p>
            <a:pPr lvl="0"/>
            <a:r>
              <a:rPr lang="en-GB" sz="2400" b="1" dirty="0"/>
              <a:t>Intention to do business</a:t>
            </a:r>
            <a:endParaRPr lang="en-GB" sz="2400" dirty="0"/>
          </a:p>
          <a:p>
            <a:pPr lvl="1"/>
            <a:r>
              <a:rPr lang="en-GB" dirty="0"/>
              <a:t>Invitation to treat</a:t>
            </a:r>
          </a:p>
          <a:p>
            <a:pPr lvl="1"/>
            <a:r>
              <a:rPr lang="en-GB" dirty="0"/>
              <a:t>Statements in negotiation</a:t>
            </a:r>
          </a:p>
          <a:p>
            <a:pPr lvl="0"/>
            <a:r>
              <a:rPr lang="en-GB" sz="2400" b="1" dirty="0"/>
              <a:t>Communication of that intention</a:t>
            </a:r>
            <a:endParaRPr lang="en-GB" sz="2400" dirty="0"/>
          </a:p>
          <a:p>
            <a:pPr lvl="1"/>
            <a:r>
              <a:rPr lang="en-GB" dirty="0"/>
              <a:t>Written, spoken, or conduct</a:t>
            </a:r>
          </a:p>
          <a:p>
            <a:pPr lvl="1"/>
            <a:r>
              <a:rPr lang="en-GB" dirty="0"/>
              <a:t>Offeree must know of the offer</a:t>
            </a:r>
          </a:p>
          <a:p>
            <a:pPr marL="0" indent="0">
              <a:buNone/>
            </a:pPr>
            <a:endParaRPr lang="en-GB" dirty="0" smtClean="0"/>
          </a:p>
          <a:p>
            <a:pPr marL="0" indent="0">
              <a:buNone/>
            </a:pPr>
            <a:endParaRPr lang="en-GB" dirty="0"/>
          </a:p>
        </p:txBody>
      </p:sp>
      <p:pic>
        <p:nvPicPr>
          <p:cNvPr id="4098" name="Picture 2" descr="C:\Users\charal20\AppData\Local\Microsoft\Windows\Temporary Internet Files\Content.IE5\IPVE5DST\MC900324344[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21300" y="1268760"/>
            <a:ext cx="1339132" cy="222908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C:\Users\charal20\AppData\Local\Microsoft\Windows\Temporary Internet Files\Content.IE5\GNWU0FY2\MC900292576[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52900" y="2060848"/>
            <a:ext cx="1277933" cy="620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512760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additive="base">
                                        <p:cTn id="1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additive="base">
                                        <p:cTn id="2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 calcmode="lin" valueType="num">
                                      <p:cBhvr additive="base">
                                        <p:cTn id="2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 calcmode="lin" valueType="num">
                                      <p:cBhvr additive="base">
                                        <p:cTn id="3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 calcmode="lin" valueType="num">
                                      <p:cBhvr additive="base">
                                        <p:cTn id="3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 calcmode="lin" valueType="num">
                                      <p:cBhvr additive="base">
                                        <p:cTn id="38"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endParaRPr lang="en-GB" dirty="0" smtClean="0"/>
          </a:p>
          <a:p>
            <a:pPr>
              <a:buNone/>
            </a:pPr>
            <a:r>
              <a:rPr lang="en-GB" dirty="0" smtClean="0"/>
              <a:t>There  are times when companies may invite alternative offers.</a:t>
            </a:r>
          </a:p>
          <a:p>
            <a:endParaRPr lang="en-GB" dirty="0" smtClean="0"/>
          </a:p>
          <a:p>
            <a:r>
              <a:rPr lang="en-GB" dirty="0" smtClean="0"/>
              <a:t>These competitive offers to provide goods and services are called </a:t>
            </a:r>
            <a:r>
              <a:rPr lang="en-GB" b="1" dirty="0" smtClean="0"/>
              <a:t>Tenders.</a:t>
            </a:r>
          </a:p>
          <a:p>
            <a:endParaRPr lang="en-GB" b="1" dirty="0" smtClean="0"/>
          </a:p>
          <a:p>
            <a:r>
              <a:rPr lang="en-GB" dirty="0" smtClean="0"/>
              <a:t> This ensures that they get the best value for money.</a:t>
            </a:r>
          </a:p>
          <a:p>
            <a:endParaRPr lang="en-GB"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058888"/>
          </a:xfrm>
        </p:spPr>
        <p:txBody>
          <a:bodyPr>
            <a:normAutofit/>
          </a:bodyPr>
          <a:lstStyle/>
          <a:p>
            <a:pPr marL="0" indent="0" algn="ctr">
              <a:buNone/>
            </a:pPr>
            <a:r>
              <a:rPr lang="en-GB" sz="3200" b="1" u="sng" dirty="0" smtClean="0"/>
              <a:t>Termination </a:t>
            </a:r>
            <a:r>
              <a:rPr lang="en-GB" sz="3200" b="1" u="sng" dirty="0"/>
              <a:t>of </a:t>
            </a:r>
            <a:r>
              <a:rPr lang="en-GB" sz="3200" b="1" u="sng" dirty="0" smtClean="0"/>
              <a:t>Offers</a:t>
            </a:r>
          </a:p>
          <a:p>
            <a:pPr marL="0" indent="0">
              <a:buNone/>
            </a:pPr>
            <a:endParaRPr lang="en-GB" b="1" dirty="0" smtClean="0"/>
          </a:p>
          <a:p>
            <a:pPr marL="0" indent="0">
              <a:buNone/>
            </a:pPr>
            <a:endParaRPr lang="en-GB" b="1" dirty="0"/>
          </a:p>
          <a:p>
            <a:pPr lvl="0"/>
            <a:r>
              <a:rPr lang="en-GB" sz="2400" b="1" dirty="0"/>
              <a:t>Death</a:t>
            </a:r>
            <a:endParaRPr lang="en-GB" sz="2000" dirty="0"/>
          </a:p>
          <a:p>
            <a:pPr lvl="0"/>
            <a:r>
              <a:rPr lang="en-GB" sz="2400" b="1" dirty="0"/>
              <a:t>Refusal and Counter-offer</a:t>
            </a:r>
            <a:r>
              <a:rPr lang="en-GB" sz="2400" dirty="0"/>
              <a:t> (if it is rejected or a counter-offer is made)</a:t>
            </a:r>
            <a:endParaRPr lang="en-GB" sz="2000" dirty="0"/>
          </a:p>
          <a:p>
            <a:pPr lvl="0"/>
            <a:r>
              <a:rPr lang="en-GB" sz="2400" b="1" dirty="0"/>
              <a:t>Lapse of time </a:t>
            </a:r>
            <a:endParaRPr lang="en-GB" sz="2000" dirty="0"/>
          </a:p>
          <a:p>
            <a:pPr lvl="0"/>
            <a:r>
              <a:rPr lang="en-GB" sz="2400" b="1" dirty="0"/>
              <a:t>Revocation</a:t>
            </a:r>
            <a:endParaRPr lang="en-GB" sz="2000" dirty="0"/>
          </a:p>
          <a:p>
            <a:pPr lvl="1"/>
            <a:r>
              <a:rPr lang="en-GB" sz="2000" dirty="0"/>
              <a:t>Notice of revocation is crucial</a:t>
            </a:r>
            <a:endParaRPr lang="en-GB" sz="1800" dirty="0"/>
          </a:p>
          <a:p>
            <a:pPr lvl="1"/>
            <a:r>
              <a:rPr lang="en-GB" sz="2000" dirty="0"/>
              <a:t>A promise to keep offer open not binding unless payment is received</a:t>
            </a:r>
            <a:endParaRPr lang="en-GB" sz="1800" dirty="0"/>
          </a:p>
          <a:p>
            <a:pPr marL="0" indent="0">
              <a:buNone/>
            </a:pPr>
            <a:endParaRPr lang="en-GB" sz="2000" dirty="0"/>
          </a:p>
          <a:p>
            <a:pPr marL="0" indent="0">
              <a:buNone/>
            </a:pPr>
            <a:endParaRPr lang="en-GB" dirty="0"/>
          </a:p>
          <a:p>
            <a:endParaRPr lang="en-GB" dirty="0"/>
          </a:p>
        </p:txBody>
      </p:sp>
      <p:pic>
        <p:nvPicPr>
          <p:cNvPr id="5122" name="Picture 2" descr="C:\Users\charal20\AppData\Local\Microsoft\Windows\Temporary Internet Files\Content.IE5\NP7NSJO2\MC900233924[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224" y="764704"/>
            <a:ext cx="1944216" cy="1520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35937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 calcmode="lin" valueType="num">
                                      <p:cBhvr additive="base">
                                        <p:cTn id="1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 calcmode="lin" valueType="num">
                                      <p:cBhvr additive="base">
                                        <p:cTn id="2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 calcmode="lin" valueType="num">
                                      <p:cBhvr additive="base">
                                        <p:cTn id="2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 calcmode="lin" valueType="num">
                                      <p:cBhvr additive="base">
                                        <p:cTn id="3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 calcmode="lin" valueType="num">
                                      <p:cBhvr additive="base">
                                        <p:cTn id="3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 calcmode="lin" valueType="num">
                                      <p:cBhvr additive="base">
                                        <p:cTn id="40"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274912"/>
          </a:xfrm>
        </p:spPr>
        <p:txBody>
          <a:bodyPr>
            <a:normAutofit/>
          </a:bodyPr>
          <a:lstStyle/>
          <a:p>
            <a:pPr marL="0" indent="0" algn="ctr">
              <a:buNone/>
            </a:pPr>
            <a:r>
              <a:rPr lang="en-GB" b="1" u="sng" dirty="0" smtClean="0"/>
              <a:t>ACCEPTANCE</a:t>
            </a:r>
          </a:p>
          <a:p>
            <a:pPr marL="0" indent="0">
              <a:buNone/>
            </a:pPr>
            <a:endParaRPr lang="en-GB" b="1" dirty="0" smtClean="0"/>
          </a:p>
          <a:p>
            <a:pPr marL="0" indent="0">
              <a:buNone/>
            </a:pPr>
            <a:endParaRPr lang="en-GB" b="1" dirty="0"/>
          </a:p>
          <a:p>
            <a:endParaRPr lang="en-GB" sz="2400" dirty="0" smtClean="0"/>
          </a:p>
          <a:p>
            <a:endParaRPr lang="en-GB" sz="2400" dirty="0" smtClean="0"/>
          </a:p>
          <a:p>
            <a:r>
              <a:rPr lang="en-GB" sz="3200" dirty="0" smtClean="0"/>
              <a:t>By </a:t>
            </a:r>
            <a:r>
              <a:rPr lang="en-GB" sz="3200" dirty="0"/>
              <a:t>acceptance the offeree agrees to be bound by all the terms of the offer. </a:t>
            </a:r>
          </a:p>
          <a:p>
            <a:pPr marL="0" indent="0">
              <a:buNone/>
            </a:pPr>
            <a:endParaRPr lang="en-GB" dirty="0"/>
          </a:p>
          <a:p>
            <a:pPr marL="0" indent="0">
              <a:buNone/>
            </a:pPr>
            <a:endParaRPr lang="en-GB" dirty="0"/>
          </a:p>
        </p:txBody>
      </p:sp>
      <p:pic>
        <p:nvPicPr>
          <p:cNvPr id="4" name="Picture 2" descr="C:\Users\charal20\AppData\Local\Microsoft\Windows\Temporary Internet Files\Content.IE5\NP7NSJO2\MC90025004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260649"/>
            <a:ext cx="1872208" cy="188936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charal20\AppData\Local\Microsoft\Windows\Temporary Internet Files\Content.IE5\NP7NSJO2\MC90025004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6256" y="260649"/>
            <a:ext cx="1872208" cy="1889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70473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 calcmode="lin" valueType="num">
                                      <p:cBhvr additive="base">
                                        <p:cTn id="1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274912"/>
          </a:xfrm>
        </p:spPr>
        <p:txBody>
          <a:bodyPr>
            <a:normAutofit/>
          </a:bodyPr>
          <a:lstStyle/>
          <a:p>
            <a:pPr marL="0" indent="0" algn="ctr">
              <a:buNone/>
            </a:pPr>
            <a:r>
              <a:rPr lang="en-GB" b="1" u="sng" dirty="0" smtClean="0"/>
              <a:t>ACCEPTANCE</a:t>
            </a:r>
          </a:p>
          <a:p>
            <a:pPr marL="0" indent="0">
              <a:buNone/>
            </a:pPr>
            <a:endParaRPr lang="en-GB" b="1" dirty="0" smtClean="0"/>
          </a:p>
          <a:p>
            <a:pPr marL="0" indent="0">
              <a:buNone/>
            </a:pPr>
            <a:endParaRPr lang="en-GB" b="1" dirty="0"/>
          </a:p>
          <a:p>
            <a:pPr marL="0" indent="0">
              <a:buNone/>
            </a:pPr>
            <a:endParaRPr lang="en-GB" sz="2400" dirty="0" smtClean="0"/>
          </a:p>
          <a:p>
            <a:pPr marL="0" indent="0">
              <a:buNone/>
            </a:pPr>
            <a:r>
              <a:rPr lang="en-GB" sz="2400" dirty="0" smtClean="0"/>
              <a:t>For </a:t>
            </a:r>
            <a:r>
              <a:rPr lang="en-GB" sz="2400" dirty="0"/>
              <a:t>it to be legally binding the following should happen:</a:t>
            </a:r>
          </a:p>
          <a:p>
            <a:pPr lvl="0"/>
            <a:endParaRPr lang="en-GB" sz="2400" dirty="0" smtClean="0"/>
          </a:p>
          <a:p>
            <a:pPr lvl="0"/>
            <a:r>
              <a:rPr lang="en-GB" sz="2400" dirty="0" smtClean="0"/>
              <a:t>Acceptance </a:t>
            </a:r>
            <a:r>
              <a:rPr lang="en-GB" sz="2400" dirty="0"/>
              <a:t>must be a ‘mirror image’ of the offer</a:t>
            </a:r>
          </a:p>
          <a:p>
            <a:pPr lvl="0"/>
            <a:r>
              <a:rPr lang="en-GB" sz="2400" dirty="0"/>
              <a:t>Acceptance must be firm</a:t>
            </a:r>
          </a:p>
          <a:p>
            <a:pPr lvl="0"/>
            <a:r>
              <a:rPr lang="en-GB" sz="2400" dirty="0"/>
              <a:t>Acceptance must be communicated to </a:t>
            </a:r>
            <a:r>
              <a:rPr lang="en-GB" sz="2400" dirty="0" smtClean="0"/>
              <a:t>the offeror</a:t>
            </a:r>
            <a:endParaRPr lang="en-GB" sz="2400" dirty="0"/>
          </a:p>
          <a:p>
            <a:pPr lvl="1"/>
            <a:r>
              <a:rPr lang="en-GB" dirty="0"/>
              <a:t>Communication is effective if made by an authorised person</a:t>
            </a:r>
          </a:p>
          <a:p>
            <a:pPr marL="0" indent="0">
              <a:buNone/>
            </a:pPr>
            <a:endParaRPr lang="en-GB" dirty="0"/>
          </a:p>
          <a:p>
            <a:pPr marL="0" indent="0">
              <a:buNone/>
            </a:pPr>
            <a:endParaRPr lang="en-GB" dirty="0"/>
          </a:p>
        </p:txBody>
      </p:sp>
      <p:pic>
        <p:nvPicPr>
          <p:cNvPr id="4" name="Picture 2" descr="C:\Users\charal20\AppData\Local\Microsoft\Windows\Temporary Internet Files\Content.IE5\NP7NSJO2\MC90025004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260649"/>
            <a:ext cx="1872208" cy="188936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charal20\AppData\Local\Microsoft\Windows\Temporary Internet Files\Content.IE5\NP7NSJO2\MC90025004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6256" y="260649"/>
            <a:ext cx="1872208" cy="1889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70473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 calcmode="lin" valueType="num">
                                      <p:cBhvr additive="base">
                                        <p:cTn id="1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 calcmode="lin" valueType="num">
                                      <p:cBhvr additive="base">
                                        <p:cTn id="1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 calcmode="lin" valueType="num">
                                      <p:cBhvr additive="base">
                                        <p:cTn id="22"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 calcmode="lin" valueType="num">
                                      <p:cBhvr additive="base">
                                        <p:cTn id="26"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 calcmode="lin" valueType="num">
                                      <p:cBhvr additive="base">
                                        <p:cTn id="30"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169</TotalTime>
  <Words>962</Words>
  <Application>Microsoft Office PowerPoint</Application>
  <PresentationFormat>On-screen Show (4:3)</PresentationFormat>
  <Paragraphs>152</Paragraphs>
  <Slides>19</Slides>
  <Notes>18</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Aspect</vt:lpstr>
      <vt:lpstr>Lecture 2: CONTRACT LAW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CONTRACT LAW </dc:title>
  <dc:creator>charal20</dc:creator>
  <cp:lastModifiedBy>randolphmj</cp:lastModifiedBy>
  <cp:revision>7</cp:revision>
  <dcterms:created xsi:type="dcterms:W3CDTF">2010-10-18T00:39:28Z</dcterms:created>
  <dcterms:modified xsi:type="dcterms:W3CDTF">2020-03-16T21:30:26Z</dcterms:modified>
</cp:coreProperties>
</file>