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57" r:id="rId4"/>
    <p:sldId id="258" r:id="rId5"/>
    <p:sldId id="259" r:id="rId6"/>
    <p:sldId id="260" r:id="rId7"/>
    <p:sldId id="261" r:id="rId8"/>
    <p:sldId id="263" r:id="rId9"/>
    <p:sldId id="264" r:id="rId10"/>
    <p:sldId id="265" r:id="rId11"/>
    <p:sldId id="266" r:id="rId12"/>
    <p:sldId id="268" r:id="rId13"/>
    <p:sldId id="269" r:id="rId14"/>
    <p:sldId id="270" r:id="rId15"/>
    <p:sldId id="271" r:id="rId16"/>
    <p:sldId id="272" r:id="rId17"/>
    <p:sldId id="273"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1F77-5183-460E-9CB9-590868D4C29E}" type="datetimeFigureOut">
              <a:rPr lang="en-GB" smtClean="0"/>
              <a:pPr/>
              <a:t>18/01/2011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F4F25-F8A3-403E-A771-815ED337AFA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AFF4F25-F8A3-403E-A771-815ED337AFA1}"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2906E-F801-4D0A-9A68-7E88A0D52F60}" type="datetimeFigureOut">
              <a:rPr lang="en-GB" smtClean="0"/>
              <a:pPr/>
              <a:t>18/01/2011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205AC2-0DCD-4FB1-8F26-3F0A103156A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906E-F801-4D0A-9A68-7E88A0D52F60}" type="datetimeFigureOut">
              <a:rPr lang="en-GB" smtClean="0"/>
              <a:pPr/>
              <a:t>18/01/2011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5AC2-0DCD-4FB1-8F26-3F0A103156A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b="1" dirty="0" smtClean="0"/>
              <a:t>CONTRACT LAW</a:t>
            </a:r>
            <a:endParaRPr lang="en-GB" sz="5400" b="1" dirty="0"/>
          </a:p>
        </p:txBody>
      </p:sp>
      <p:sp>
        <p:nvSpPr>
          <p:cNvPr id="3" name="Subtitle 2"/>
          <p:cNvSpPr>
            <a:spLocks noGrp="1"/>
          </p:cNvSpPr>
          <p:nvPr>
            <p:ph type="subTitle" idx="1"/>
          </p:nvPr>
        </p:nvSpPr>
        <p:spPr/>
        <p:txBody>
          <a:bodyPr>
            <a:normAutofit/>
          </a:bodyPr>
          <a:lstStyle/>
          <a:p>
            <a:r>
              <a:rPr lang="en-GB" sz="4800" b="1" dirty="0" smtClean="0"/>
              <a:t>VITIATING FACTORS</a:t>
            </a:r>
            <a:endParaRPr lang="en-GB"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Duress</a:t>
            </a:r>
            <a:endParaRPr lang="en-GB" dirty="0"/>
          </a:p>
        </p:txBody>
      </p:sp>
      <p:sp>
        <p:nvSpPr>
          <p:cNvPr id="3" name="Content Placeholder 2"/>
          <p:cNvSpPr>
            <a:spLocks noGrp="1"/>
          </p:cNvSpPr>
          <p:nvPr>
            <p:ph idx="1"/>
          </p:nvPr>
        </p:nvSpPr>
        <p:spPr/>
        <p:txBody>
          <a:bodyPr/>
          <a:lstStyle/>
          <a:p>
            <a:r>
              <a:rPr lang="en-GB" b="1" dirty="0" smtClean="0"/>
              <a:t>Duress</a:t>
            </a:r>
            <a:r>
              <a:rPr lang="en-GB" dirty="0" smtClean="0"/>
              <a:t> in contract law relates to where a person enters an agreement as a result of threats.</a:t>
            </a:r>
          </a:p>
          <a:p>
            <a:r>
              <a:rPr lang="en-GB" dirty="0" smtClean="0"/>
              <a:t>The affect of a finding of duress and undue influence is that the contract is </a:t>
            </a:r>
            <a:r>
              <a:rPr lang="en-GB" b="1" dirty="0" smtClean="0"/>
              <a:t>voidable</a:t>
            </a:r>
            <a:r>
              <a:rPr lang="en-GB" dirty="0" smtClean="0"/>
              <a:t>. The innocent party may rescind the contract and claim damages.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Discharge of a Contract</a:t>
            </a:r>
            <a:endParaRPr lang="en-GB" dirty="0"/>
          </a:p>
        </p:txBody>
      </p:sp>
      <p:sp>
        <p:nvSpPr>
          <p:cNvPr id="3" name="Content Placeholder 2"/>
          <p:cNvSpPr>
            <a:spLocks noGrp="1"/>
          </p:cNvSpPr>
          <p:nvPr>
            <p:ph idx="1"/>
          </p:nvPr>
        </p:nvSpPr>
        <p:spPr/>
        <p:txBody>
          <a:bodyPr>
            <a:normAutofit fontScale="85000" lnSpcReduction="10000"/>
          </a:bodyPr>
          <a:lstStyle/>
          <a:p>
            <a:r>
              <a:rPr lang="en-GB" b="1" dirty="0" smtClean="0"/>
              <a:t>Discharge of a contract</a:t>
            </a:r>
            <a:r>
              <a:rPr lang="en-GB" dirty="0" smtClean="0"/>
              <a:t> relates to the circumstances in which the contract is brought to an end. Where a contract is discharged, each party is freed from their continuing obligations under the contract. A contract may be discharged in one of the following ways</a:t>
            </a:r>
          </a:p>
          <a:p>
            <a:endParaRPr lang="en-GB" b="1" dirty="0" smtClean="0"/>
          </a:p>
          <a:p>
            <a:r>
              <a:rPr lang="en-GB" b="1" dirty="0" smtClean="0"/>
              <a:t>Discharge by Performance</a:t>
            </a:r>
            <a:endParaRPr lang="en-GB" dirty="0" smtClean="0"/>
          </a:p>
          <a:p>
            <a:r>
              <a:rPr lang="en-GB" b="1" dirty="0" smtClean="0"/>
              <a:t>Discharge by </a:t>
            </a:r>
            <a:r>
              <a:rPr lang="en-GB" b="1" dirty="0" err="1" smtClean="0"/>
              <a:t>repudiatory</a:t>
            </a:r>
            <a:r>
              <a:rPr lang="en-GB" b="1" dirty="0" smtClean="0"/>
              <a:t> Breach</a:t>
            </a:r>
            <a:endParaRPr lang="en-GB" dirty="0" smtClean="0"/>
          </a:p>
          <a:p>
            <a:r>
              <a:rPr lang="en-GB" b="1" dirty="0" smtClean="0"/>
              <a:t>Discharge by Agreement</a:t>
            </a:r>
            <a:r>
              <a:rPr lang="en-GB" dirty="0" smtClean="0"/>
              <a:t> </a:t>
            </a:r>
          </a:p>
          <a:p>
            <a:r>
              <a:rPr lang="en-GB" b="1" dirty="0" smtClean="0"/>
              <a:t>Discharge by Frustration</a:t>
            </a:r>
            <a:endParaRPr lang="en-GB" dirty="0" smtClean="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Discharge Through Performance</a:t>
            </a:r>
            <a:r>
              <a:rPr lang="en-GB" dirty="0" smtClean="0"/>
              <a:t>  </a:t>
            </a:r>
            <a:br>
              <a:rPr lang="en-GB" dirty="0" smtClean="0"/>
            </a:br>
            <a:endParaRPr lang="en-GB" dirty="0"/>
          </a:p>
        </p:txBody>
      </p:sp>
      <p:sp>
        <p:nvSpPr>
          <p:cNvPr id="3" name="Content Placeholder 2"/>
          <p:cNvSpPr>
            <a:spLocks noGrp="1"/>
          </p:cNvSpPr>
          <p:nvPr>
            <p:ph idx="1"/>
          </p:nvPr>
        </p:nvSpPr>
        <p:spPr/>
        <p:txBody>
          <a:bodyPr>
            <a:normAutofit fontScale="70000" lnSpcReduction="20000"/>
          </a:bodyPr>
          <a:lstStyle/>
          <a:p>
            <a:pPr>
              <a:buNone/>
            </a:pPr>
            <a:r>
              <a:rPr lang="en-GB" dirty="0" smtClean="0"/>
              <a:t>A contract becomes </a:t>
            </a:r>
            <a:r>
              <a:rPr lang="en-GB" b="1" dirty="0" smtClean="0"/>
              <a:t>discharged through performance</a:t>
            </a:r>
            <a:r>
              <a:rPr lang="en-GB" dirty="0" smtClean="0"/>
              <a:t> where both parties have fully performed their contractual obligations.</a:t>
            </a:r>
          </a:p>
          <a:p>
            <a:r>
              <a:rPr lang="en-GB" dirty="0" smtClean="0"/>
              <a:t>If one party does not fully perform the contract this will amount to a breach of contract and the other party may have a claim for damages unless the contract has been frustrated.</a:t>
            </a:r>
          </a:p>
          <a:p>
            <a:r>
              <a:rPr lang="en-GB" dirty="0" smtClean="0"/>
              <a:t>If the non-performance amounts to a </a:t>
            </a:r>
            <a:r>
              <a:rPr lang="en-GB" dirty="0" err="1" smtClean="0"/>
              <a:t>repudiatory</a:t>
            </a:r>
            <a:r>
              <a:rPr lang="en-GB" dirty="0" smtClean="0"/>
              <a:t> breach (breach of condition) the other party will be released from their obligations. Where a contract is one where the price is payable on completion, then completion is generally required in order to discharge the contract.</a:t>
            </a:r>
          </a:p>
          <a:p>
            <a:r>
              <a:rPr lang="en-GB" dirty="0" smtClean="0"/>
              <a:t>This is often expressed in the terms of being a condition precedent. </a:t>
            </a:r>
          </a:p>
          <a:p>
            <a:r>
              <a:rPr lang="en-GB" dirty="0" smtClean="0"/>
              <a:t>Completion triggers the requirement of payment: no completion, no payment. This general rule was established in </a:t>
            </a:r>
            <a:r>
              <a:rPr lang="en-GB" i="1" dirty="0" smtClean="0"/>
              <a:t>Cutter v Powell</a:t>
            </a:r>
            <a:r>
              <a:rPr lang="en-GB" dirty="0" smtClean="0"/>
              <a:t> and is obviously capable of causing injustice:</a:t>
            </a:r>
            <a:br>
              <a:rPr lang="en-GB" dirty="0" smtClean="0"/>
            </a:b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b="1" dirty="0" smtClean="0"/>
              <a:t/>
            </a:r>
            <a:br>
              <a:rPr lang="en-GB" b="1" dirty="0" smtClean="0"/>
            </a:br>
            <a:r>
              <a:rPr lang="en-GB" b="1" dirty="0" smtClean="0"/>
              <a:t/>
            </a:r>
            <a:br>
              <a:rPr lang="en-GB" b="1" dirty="0" smtClean="0"/>
            </a:br>
            <a:r>
              <a:rPr lang="en-GB" b="1" dirty="0" smtClean="0"/>
              <a:t>Discharge by Agreement</a:t>
            </a:r>
            <a:r>
              <a:rPr lang="en-GB" dirty="0" smtClean="0"/>
              <a:t/>
            </a:r>
            <a:br>
              <a:rPr lang="en-GB" dirty="0" smtClean="0"/>
            </a:br>
            <a:r>
              <a:rPr lang="en-GB" dirty="0" smtClean="0"/>
              <a:t> </a:t>
            </a:r>
            <a:br>
              <a:rPr lang="en-GB" dirty="0" smtClean="0"/>
            </a:br>
            <a:endParaRPr lang="en-GB" dirty="0"/>
          </a:p>
        </p:txBody>
      </p:sp>
      <p:sp>
        <p:nvSpPr>
          <p:cNvPr id="3" name="Content Placeholder 2"/>
          <p:cNvSpPr>
            <a:spLocks noGrp="1"/>
          </p:cNvSpPr>
          <p:nvPr>
            <p:ph idx="1"/>
          </p:nvPr>
        </p:nvSpPr>
        <p:spPr>
          <a:xfrm>
            <a:off x="457200" y="1052736"/>
            <a:ext cx="8229600" cy="5073427"/>
          </a:xfrm>
        </p:spPr>
        <p:txBody>
          <a:bodyPr>
            <a:normAutofit fontScale="70000" lnSpcReduction="20000"/>
          </a:bodyPr>
          <a:lstStyle/>
          <a:p>
            <a:r>
              <a:rPr lang="en-GB" dirty="0" smtClean="0"/>
              <a:t>A contract may be </a:t>
            </a:r>
            <a:r>
              <a:rPr lang="en-GB" b="1" dirty="0" smtClean="0"/>
              <a:t>discharged by agreement</a:t>
            </a:r>
            <a:r>
              <a:rPr lang="en-GB" dirty="0" smtClean="0"/>
              <a:t> when both parties agree to bring the contract to an end and release each other from their contractual obligations. For a contract to be discharged through agreement there must be </a:t>
            </a:r>
            <a:r>
              <a:rPr lang="en-GB" b="1" dirty="0" smtClean="0"/>
              <a:t>Accord &amp; Satisfaction.</a:t>
            </a:r>
            <a:endParaRPr lang="en-GB" dirty="0" smtClean="0"/>
          </a:p>
          <a:p>
            <a:r>
              <a:rPr lang="en-GB" b="1" dirty="0" smtClean="0"/>
              <a:t>Accord</a:t>
            </a:r>
            <a:r>
              <a:rPr lang="en-GB" dirty="0" smtClean="0"/>
              <a:t> = agreement </a:t>
            </a:r>
          </a:p>
          <a:p>
            <a:r>
              <a:rPr lang="en-GB" dirty="0" smtClean="0"/>
              <a:t>Each party must agree to end the contract. The agreement must be freely given.</a:t>
            </a:r>
          </a:p>
          <a:p>
            <a:r>
              <a:rPr lang="en-GB" b="1" dirty="0" smtClean="0"/>
              <a:t>Satisfaction</a:t>
            </a:r>
            <a:r>
              <a:rPr lang="en-GB" dirty="0" smtClean="0"/>
              <a:t> = consideration  </a:t>
            </a:r>
          </a:p>
          <a:p>
            <a:r>
              <a:rPr lang="en-GB" dirty="0" smtClean="0"/>
              <a:t>Both parties must also provide consideration. If both parties have continuing obligations then generally the consideration will be simply each of them giving up their rights under the contract. The only time consideration becomes an issue is where one party has fully performed their part of the contract when the other has not. The non-performing party must then provide consideration to make the agreement binding. Also if the agreement is made by deed there is no requirement to provide consideration. There is in effect a contract to end a contract.</a:t>
            </a:r>
          </a:p>
          <a:p>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Discharge by Breach</a:t>
            </a:r>
            <a:endParaRPr lang="en-GB" dirty="0"/>
          </a:p>
        </p:txBody>
      </p:sp>
      <p:sp>
        <p:nvSpPr>
          <p:cNvPr id="3" name="Content Placeholder 2"/>
          <p:cNvSpPr>
            <a:spLocks noGrp="1"/>
          </p:cNvSpPr>
          <p:nvPr>
            <p:ph idx="1"/>
          </p:nvPr>
        </p:nvSpPr>
        <p:spPr>
          <a:xfrm>
            <a:off x="457200" y="1268760"/>
            <a:ext cx="8229600" cy="4857403"/>
          </a:xfrm>
        </p:spPr>
        <p:txBody>
          <a:bodyPr>
            <a:normAutofit fontScale="85000" lnSpcReduction="10000"/>
          </a:bodyPr>
          <a:lstStyle/>
          <a:p>
            <a:r>
              <a:rPr lang="en-GB" dirty="0" smtClean="0"/>
              <a:t>Where there exists a breach of condition (as oppose to breach of warranty) this will enable the innocent party the right to repudiate the contract (bring the contract to an end) in addition to claiming damages. A contract cannot be discharged by a breach of warranty.</a:t>
            </a:r>
          </a:p>
          <a:p>
            <a:pPr>
              <a:buNone/>
            </a:pPr>
            <a:r>
              <a:rPr lang="en-GB" b="1" dirty="0" smtClean="0"/>
              <a:t>Anticipatory breach</a:t>
            </a:r>
            <a:r>
              <a:rPr lang="en-GB" dirty="0" smtClean="0"/>
              <a:t> </a:t>
            </a:r>
          </a:p>
          <a:p>
            <a:r>
              <a:rPr lang="en-GB" dirty="0" smtClean="0"/>
              <a:t>Where a party indicates their intention not to perform their contractual obligations, the innocent party is not obliged to wait for the breach to actually occur before they bring their action for breach:</a:t>
            </a:r>
          </a:p>
          <a:p>
            <a:pPr>
              <a:buNone/>
            </a:pPr>
            <a:r>
              <a:rPr lang="en-GB" dirty="0" smtClean="0"/>
              <a:t>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Frustrated Contracts</a:t>
            </a:r>
            <a:endParaRPr lang="en-GB" dirty="0"/>
          </a:p>
        </p:txBody>
      </p:sp>
      <p:sp>
        <p:nvSpPr>
          <p:cNvPr id="3" name="Content Placeholder 2"/>
          <p:cNvSpPr>
            <a:spLocks noGrp="1"/>
          </p:cNvSpPr>
          <p:nvPr>
            <p:ph idx="1"/>
          </p:nvPr>
        </p:nvSpPr>
        <p:spPr/>
        <p:txBody>
          <a:bodyPr>
            <a:normAutofit fontScale="25000" lnSpcReduction="20000"/>
          </a:bodyPr>
          <a:lstStyle/>
          <a:p>
            <a:r>
              <a:rPr lang="en-GB" sz="9600" dirty="0" smtClean="0"/>
              <a:t>A contract may be frustrated where there exists a change in circumstances, after the contract was made, which is not the fault of either of the parties, which renders the contract either impossible to perform or deprives the contract of its commercial purpose.</a:t>
            </a:r>
          </a:p>
          <a:p>
            <a:r>
              <a:rPr lang="en-GB" sz="9600" dirty="0" smtClean="0"/>
              <a:t>Where a contract is found to be frustrated, each party is discharged from future obligations under the contract and neither party may sue for breach. </a:t>
            </a:r>
          </a:p>
          <a:p>
            <a:r>
              <a:rPr lang="en-GB" sz="9600" dirty="0" smtClean="0"/>
              <a:t>The allocation of loss is decided by the Law Reform (Frustrated Contracts) Act 1943.</a:t>
            </a:r>
            <a:br>
              <a:rPr lang="en-GB" sz="9600" dirty="0" smtClean="0"/>
            </a:br>
            <a:endParaRPr lang="en-GB" sz="9600" dirty="0" smtClean="0"/>
          </a:p>
          <a:p>
            <a:pPr>
              <a:buNone/>
            </a:pPr>
            <a:r>
              <a:rPr lang="en-GB" sz="9600" i="1" dirty="0" smtClean="0"/>
              <a:t>Taylor v Caldwell</a:t>
            </a:r>
            <a:r>
              <a:rPr lang="en-GB" sz="9600" dirty="0" smtClean="0"/>
              <a:t> 3 B &amp; S 826; </a:t>
            </a:r>
          </a:p>
          <a:p>
            <a:pPr>
              <a:buNone/>
            </a:pPr>
            <a:r>
              <a:rPr lang="en-GB" sz="9600" i="1" dirty="0" smtClean="0"/>
              <a:t>Condor v Baron Knights</a:t>
            </a:r>
            <a:r>
              <a:rPr lang="en-GB" sz="9600" dirty="0" smtClean="0"/>
              <a:t> [1966] 1 WLR 87          </a:t>
            </a:r>
          </a:p>
          <a:p>
            <a:pPr>
              <a:buNone/>
            </a:pPr>
            <a:r>
              <a:rPr lang="en-GB" sz="9600" dirty="0" smtClean="0"/>
              <a:t> </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No Frustration</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pPr>
              <a:buNone/>
            </a:pPr>
            <a:r>
              <a:rPr lang="en-GB" dirty="0" smtClean="0"/>
              <a:t> A contract will not be frustrated where: </a:t>
            </a:r>
          </a:p>
          <a:p>
            <a:r>
              <a:rPr lang="en-GB" dirty="0" smtClean="0"/>
              <a:t>It is more difficult or expensive to perform</a:t>
            </a:r>
          </a:p>
          <a:p>
            <a:r>
              <a:rPr lang="en-GB" dirty="0" smtClean="0"/>
              <a:t>Impossibility of performance is the fault of either of the parties</a:t>
            </a:r>
          </a:p>
          <a:p>
            <a:r>
              <a:rPr lang="en-GB" dirty="0" smtClean="0"/>
              <a:t>Where there is a </a:t>
            </a:r>
            <a:r>
              <a:rPr lang="en-GB" i="1" dirty="0" smtClean="0"/>
              <a:t>force majeure</a:t>
            </a:r>
            <a:r>
              <a:rPr lang="en-GB" dirty="0" smtClean="0"/>
              <a:t> clause</a:t>
            </a:r>
          </a:p>
          <a:p>
            <a:r>
              <a:rPr lang="en-GB" dirty="0" smtClean="0"/>
              <a:t>Where the frustrating event could be foreseen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b="1" dirty="0" smtClean="0"/>
              <a:t>Affect of Frustration of a Contract</a:t>
            </a:r>
            <a:endParaRPr lang="en-GB" dirty="0"/>
          </a:p>
        </p:txBody>
      </p:sp>
      <p:sp>
        <p:nvSpPr>
          <p:cNvPr id="3" name="Content Placeholder 2"/>
          <p:cNvSpPr>
            <a:spLocks noGrp="1"/>
          </p:cNvSpPr>
          <p:nvPr>
            <p:ph idx="1"/>
          </p:nvPr>
        </p:nvSpPr>
        <p:spPr>
          <a:xfrm>
            <a:off x="457200" y="1124744"/>
            <a:ext cx="8229600" cy="5001419"/>
          </a:xfrm>
        </p:spPr>
        <p:txBody>
          <a:bodyPr>
            <a:normAutofit fontScale="77500" lnSpcReduction="20000"/>
          </a:bodyPr>
          <a:lstStyle/>
          <a:p>
            <a:r>
              <a:rPr lang="en-GB" dirty="0" smtClean="0"/>
              <a:t>Where a contract is found to be frustrated, both parties are released from their obligations under the contract and neither party may sue for breach.  </a:t>
            </a:r>
          </a:p>
          <a:p>
            <a:r>
              <a:rPr lang="en-GB" dirty="0" smtClean="0"/>
              <a:t>The allocation of loss is decided by the Law Reform (Frustrated Contracts) Act 1943. This provides: </a:t>
            </a:r>
          </a:p>
          <a:p>
            <a:r>
              <a:rPr lang="en-GB" dirty="0" smtClean="0"/>
              <a:t>s.1(2) All money payable under the contract ceases to be payable and any money already paid may be recovered. Where expenses have been incurred this may be deducted from the amounts payable or paid. This is at the discretion of the court and is subject to what is just and equitable in the circumstances of the case. There is no provision allowing expenses to be recovered which exceed the amounts paid or payable.</a:t>
            </a:r>
          </a:p>
          <a:p>
            <a:r>
              <a:rPr lang="en-GB" dirty="0" smtClean="0"/>
              <a:t>S. 1(3) - Where a valuable benefit has been conferred this must be paid for.</a:t>
            </a:r>
          </a:p>
          <a:p>
            <a:pPr>
              <a:buNone/>
            </a:pPr>
            <a:endParaRPr lang="en-GB" dirty="0" smtClean="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Remedies</a:t>
            </a:r>
            <a:endParaRPr lang="en-GB"/>
          </a:p>
        </p:txBody>
      </p:sp>
      <p:sp>
        <p:nvSpPr>
          <p:cNvPr id="3" name="Content Placeholder 2"/>
          <p:cNvSpPr>
            <a:spLocks noGrp="1"/>
          </p:cNvSpPr>
          <p:nvPr>
            <p:ph idx="1"/>
          </p:nvPr>
        </p:nvSpPr>
        <p:spPr/>
        <p:txBody>
          <a:bodyPr>
            <a:normAutofit lnSpcReduction="10000"/>
          </a:bodyPr>
          <a:lstStyle/>
          <a:p>
            <a:r>
              <a:rPr lang="en-GB" dirty="0" smtClean="0"/>
              <a:t>Monetary damages for breach of contract intended to be compensatory </a:t>
            </a:r>
          </a:p>
          <a:p>
            <a:r>
              <a:rPr lang="en-GB" dirty="0" smtClean="0"/>
              <a:t>The courts to order ‘specific performance’, which requires the party committing the breach to fulfil its part of the contract. This may involve an injunction to stop a breach of contract. It is not used where it is judged that damages would be an adequate remedy. </a:t>
            </a:r>
            <a:br>
              <a:rPr lang="en-GB" dirty="0" smtClean="0"/>
            </a:b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Vitiating Factors</a:t>
            </a:r>
            <a:endParaRPr lang="en-GB" dirty="0"/>
          </a:p>
        </p:txBody>
      </p:sp>
      <p:sp>
        <p:nvSpPr>
          <p:cNvPr id="3" name="Content Placeholder 2"/>
          <p:cNvSpPr>
            <a:spLocks noGrp="1"/>
          </p:cNvSpPr>
          <p:nvPr>
            <p:ph idx="1"/>
          </p:nvPr>
        </p:nvSpPr>
        <p:spPr/>
        <p:txBody>
          <a:bodyPr/>
          <a:lstStyle/>
          <a:p>
            <a:r>
              <a:rPr lang="en-GB" dirty="0" smtClean="0"/>
              <a:t>Misrepresentation</a:t>
            </a:r>
          </a:p>
          <a:p>
            <a:r>
              <a:rPr lang="en-GB" dirty="0" smtClean="0"/>
              <a:t>Mistake</a:t>
            </a:r>
          </a:p>
          <a:p>
            <a:r>
              <a:rPr lang="en-GB" dirty="0" smtClean="0"/>
              <a:t>Undue Influence</a:t>
            </a:r>
          </a:p>
          <a:p>
            <a:r>
              <a:rPr lang="en-GB" dirty="0" smtClean="0"/>
              <a:t>Duress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Misrepresentation</a:t>
            </a:r>
            <a:endParaRPr lang="en-GB" b="1" dirty="0"/>
          </a:p>
        </p:txBody>
      </p:sp>
      <p:sp>
        <p:nvSpPr>
          <p:cNvPr id="3" name="Content Placeholder 2"/>
          <p:cNvSpPr>
            <a:spLocks noGrp="1"/>
          </p:cNvSpPr>
          <p:nvPr>
            <p:ph idx="1"/>
          </p:nvPr>
        </p:nvSpPr>
        <p:spPr/>
        <p:txBody>
          <a:bodyPr/>
          <a:lstStyle/>
          <a:p>
            <a:r>
              <a:rPr lang="en-GB" dirty="0"/>
              <a:t>A</a:t>
            </a:r>
            <a:r>
              <a:rPr lang="en-GB" dirty="0" smtClean="0"/>
              <a:t> false statement of fact or law which induces the </a:t>
            </a:r>
            <a:r>
              <a:rPr lang="en-GB" dirty="0" err="1" smtClean="0"/>
              <a:t>representee</a:t>
            </a:r>
            <a:r>
              <a:rPr lang="en-GB" dirty="0" smtClean="0"/>
              <a:t> to enter a contract. </a:t>
            </a:r>
          </a:p>
          <a:p>
            <a:r>
              <a:rPr lang="en-GB" dirty="0" smtClean="0"/>
              <a:t>Where a statement made during the course of negotiations is classed as a </a:t>
            </a:r>
            <a:r>
              <a:rPr lang="en-GB" b="1" dirty="0" smtClean="0"/>
              <a:t>representation</a:t>
            </a:r>
            <a:r>
              <a:rPr lang="en-GB" dirty="0" smtClean="0"/>
              <a:t> rather than a term an action for </a:t>
            </a:r>
            <a:r>
              <a:rPr lang="en-GB" b="1" dirty="0" smtClean="0"/>
              <a:t>misrepresentation</a:t>
            </a:r>
            <a:r>
              <a:rPr lang="en-GB" dirty="0" smtClean="0"/>
              <a:t> may be available where the statement turns out to be untrue.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Misrepresentation</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buNone/>
            </a:pPr>
            <a:r>
              <a:rPr lang="en-GB" dirty="0" smtClean="0"/>
              <a:t>There are three types of misrepresentation:</a:t>
            </a:r>
          </a:p>
          <a:p>
            <a:r>
              <a:rPr lang="en-GB" dirty="0" smtClean="0"/>
              <a:t> </a:t>
            </a:r>
            <a:r>
              <a:rPr lang="en-GB" b="1" dirty="0" smtClean="0"/>
              <a:t>innocent</a:t>
            </a:r>
            <a:r>
              <a:rPr lang="en-GB" dirty="0" smtClean="0"/>
              <a:t> </a:t>
            </a:r>
            <a:r>
              <a:rPr lang="en-GB" b="1" dirty="0" smtClean="0"/>
              <a:t>misrepresentation, </a:t>
            </a:r>
          </a:p>
          <a:p>
            <a:r>
              <a:rPr lang="en-GB" b="1" dirty="0" smtClean="0"/>
              <a:t>negligent misrepresentation and </a:t>
            </a:r>
          </a:p>
          <a:p>
            <a:r>
              <a:rPr lang="en-GB" b="1" dirty="0" smtClean="0"/>
              <a:t>fraudulent misrepresentation</a:t>
            </a:r>
            <a:r>
              <a:rPr lang="en-GB" dirty="0" smtClean="0"/>
              <a:t>.</a:t>
            </a:r>
          </a:p>
          <a:p>
            <a:pPr>
              <a:buNone/>
            </a:pPr>
            <a:r>
              <a:rPr lang="en-GB" b="1" dirty="0" smtClean="0"/>
              <a:t>Effects of Misrepresentation</a:t>
            </a:r>
          </a:p>
          <a:p>
            <a:r>
              <a:rPr lang="en-GB" dirty="0" smtClean="0"/>
              <a:t>The contract is </a:t>
            </a:r>
            <a:r>
              <a:rPr lang="en-GB" b="1" dirty="0" smtClean="0"/>
              <a:t>voidable</a:t>
            </a:r>
            <a:r>
              <a:rPr lang="en-GB" dirty="0" smtClean="0"/>
              <a:t> </a:t>
            </a:r>
            <a:r>
              <a:rPr lang="en-GB" dirty="0" err="1" smtClean="0"/>
              <a:t>ie</a:t>
            </a:r>
            <a:r>
              <a:rPr lang="en-GB" dirty="0" smtClean="0"/>
              <a:t> the contract exists but may be set aside by the </a:t>
            </a:r>
            <a:r>
              <a:rPr lang="en-GB" dirty="0" err="1" smtClean="0"/>
              <a:t>representee</a:t>
            </a:r>
            <a:r>
              <a:rPr lang="en-GB" dirty="0" smtClean="0"/>
              <a:t>. </a:t>
            </a:r>
          </a:p>
          <a:p>
            <a:r>
              <a:rPr lang="en-GB" b="1" dirty="0" smtClean="0"/>
              <a:t>The remedy </a:t>
            </a:r>
            <a:r>
              <a:rPr lang="en-GB" dirty="0" smtClean="0"/>
              <a:t>available depends on the type of misrepresentation, but generally consists of rescission and or damages.</a:t>
            </a:r>
          </a:p>
          <a:p>
            <a:r>
              <a:rPr lang="en-GB" dirty="0" smtClean="0"/>
              <a:t>The law relating to misrepresentation is mainly found in common law with the </a:t>
            </a:r>
            <a:r>
              <a:rPr lang="en-GB" b="1" dirty="0" smtClean="0"/>
              <a:t>Misrepresentation Act 1967</a:t>
            </a:r>
            <a:r>
              <a:rPr lang="en-GB" dirty="0" smtClean="0"/>
              <a:t> providing some further details.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Actionable Misrepresentation</a:t>
            </a:r>
            <a:endParaRPr lang="en-GB" b="1" dirty="0"/>
          </a:p>
        </p:txBody>
      </p:sp>
      <p:sp>
        <p:nvSpPr>
          <p:cNvPr id="3" name="Content Placeholder 2"/>
          <p:cNvSpPr>
            <a:spLocks noGrp="1"/>
          </p:cNvSpPr>
          <p:nvPr>
            <p:ph idx="1"/>
          </p:nvPr>
        </p:nvSpPr>
        <p:spPr/>
        <p:txBody>
          <a:bodyPr>
            <a:normAutofit/>
          </a:bodyPr>
          <a:lstStyle/>
          <a:p>
            <a:pPr>
              <a:buNone/>
            </a:pPr>
            <a:r>
              <a:rPr lang="en-GB" dirty="0" smtClean="0"/>
              <a:t>In order to amount to an actionable misrepresentation certain criteria must be satisfied:</a:t>
            </a:r>
          </a:p>
          <a:p>
            <a:r>
              <a:rPr lang="en-GB" b="1" dirty="0" smtClean="0"/>
              <a:t>False statement</a:t>
            </a:r>
          </a:p>
          <a:p>
            <a:r>
              <a:rPr lang="en-GB" b="1" dirty="0" smtClean="0"/>
              <a:t>Inducement/reliance</a:t>
            </a:r>
            <a:endParaRPr lang="en-GB"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False Statement</a:t>
            </a:r>
            <a:endParaRPr lang="en-GB"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smtClean="0"/>
              <a:t>There must be a false statement of fact or law as oppose to opinion or estimate of future events:</a:t>
            </a:r>
          </a:p>
          <a:p>
            <a:r>
              <a:rPr lang="en-GB" dirty="0" smtClean="0"/>
              <a:t>A statement as to future intent can not amount to a </a:t>
            </a:r>
            <a:r>
              <a:rPr lang="en-GB" dirty="0" smtClean="0"/>
              <a:t>misrepresentation </a:t>
            </a:r>
            <a:r>
              <a:rPr lang="en-GB" dirty="0" smtClean="0"/>
              <a:t>unless the representor had no intention of carrying out the stated intent </a:t>
            </a:r>
          </a:p>
          <a:p>
            <a:r>
              <a:rPr lang="en-GB" dirty="0" smtClean="0"/>
              <a:t>Silence will not generally amount to a misrepresentation  (</a:t>
            </a:r>
            <a:r>
              <a:rPr lang="en-GB" i="1" dirty="0" smtClean="0"/>
              <a:t>Smith v Hughes</a:t>
            </a:r>
            <a:r>
              <a:rPr lang="en-GB" dirty="0" smtClean="0"/>
              <a:t> (1871) LR 6 QB 597 )          </a:t>
            </a:r>
          </a:p>
          <a:p>
            <a:pPr lvl="1"/>
            <a:r>
              <a:rPr lang="en-GB" dirty="0" smtClean="0"/>
              <a:t>Unless it is a contract of utmost good faith such as an insurance contract or where the representor is in a fiduciary position. In such contracts a duty exists to disclose all material facts and a failure to do so may give rise to an action for misrepresentation. </a:t>
            </a:r>
          </a:p>
          <a:p>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GB" b="1" dirty="0" smtClean="0"/>
              <a:t/>
            </a:r>
            <a:br>
              <a:rPr lang="en-GB" b="1" dirty="0" smtClean="0"/>
            </a:br>
            <a:r>
              <a:rPr lang="en-GB" b="1" dirty="0"/>
              <a:t/>
            </a:r>
            <a:br>
              <a:rPr lang="en-GB" b="1" dirty="0"/>
            </a:br>
            <a:r>
              <a:rPr lang="en-GB" b="1" dirty="0" smtClean="0"/>
              <a:t>Inducement/reliance</a:t>
            </a:r>
            <a:r>
              <a:rPr lang="en-GB" dirty="0" smtClean="0"/>
              <a:t/>
            </a:r>
            <a:br>
              <a:rPr lang="en-GB" dirty="0" smtClean="0"/>
            </a:br>
            <a:r>
              <a:rPr lang="en-GB" dirty="0" smtClean="0"/>
              <a:t> </a:t>
            </a:r>
            <a:br>
              <a:rPr lang="en-GB" dirty="0" smtClean="0"/>
            </a:br>
            <a:endParaRPr lang="en-GB" dirty="0"/>
          </a:p>
        </p:txBody>
      </p:sp>
      <p:sp>
        <p:nvSpPr>
          <p:cNvPr id="3" name="Content Placeholder 2"/>
          <p:cNvSpPr>
            <a:spLocks noGrp="1"/>
          </p:cNvSpPr>
          <p:nvPr>
            <p:ph idx="1"/>
          </p:nvPr>
        </p:nvSpPr>
        <p:spPr>
          <a:xfrm>
            <a:off x="457200" y="1124744"/>
            <a:ext cx="8229600" cy="5001419"/>
          </a:xfrm>
        </p:spPr>
        <p:txBody>
          <a:bodyPr>
            <a:normAutofit fontScale="25000" lnSpcReduction="20000"/>
          </a:bodyPr>
          <a:lstStyle/>
          <a:p>
            <a:r>
              <a:rPr lang="en-GB" sz="11200" dirty="0" smtClean="0"/>
              <a:t>Once it has been established that a false statement has been made it is then necessary for the </a:t>
            </a:r>
            <a:r>
              <a:rPr lang="en-GB" sz="11200" dirty="0" err="1" smtClean="0"/>
              <a:t>representee</a:t>
            </a:r>
            <a:r>
              <a:rPr lang="en-GB" sz="11200" dirty="0" smtClean="0"/>
              <a:t> to demonstrate that the false statement induced them to enter the contract. </a:t>
            </a:r>
          </a:p>
          <a:p>
            <a:pPr lvl="1"/>
            <a:r>
              <a:rPr lang="en-GB" sz="11200" dirty="0" smtClean="0"/>
              <a:t>There can be no inducement or reliance if the </a:t>
            </a:r>
            <a:r>
              <a:rPr lang="en-GB" sz="11200" dirty="0" err="1" smtClean="0"/>
              <a:t>representee</a:t>
            </a:r>
            <a:r>
              <a:rPr lang="en-GB" sz="11200" dirty="0" smtClean="0"/>
              <a:t> was unaware of the false statement:</a:t>
            </a:r>
          </a:p>
          <a:p>
            <a:r>
              <a:rPr lang="en-GB" sz="11200" dirty="0" smtClean="0"/>
              <a:t>If the </a:t>
            </a:r>
            <a:r>
              <a:rPr lang="en-GB" sz="11200" dirty="0" err="1" smtClean="0"/>
              <a:t>representee</a:t>
            </a:r>
            <a:r>
              <a:rPr lang="en-GB" sz="11200" dirty="0" smtClean="0"/>
              <a:t> or their agent checks out the validity of the statement they have not relied on the statement   </a:t>
            </a:r>
          </a:p>
          <a:p>
            <a:r>
              <a:rPr lang="en-GB" sz="11200" dirty="0" smtClean="0"/>
              <a:t>If the </a:t>
            </a:r>
            <a:r>
              <a:rPr lang="en-GB" sz="11200" dirty="0" err="1" smtClean="0"/>
              <a:t>representee</a:t>
            </a:r>
            <a:r>
              <a:rPr lang="en-GB" sz="11200" dirty="0" smtClean="0"/>
              <a:t> is given the opportunity to check out the statement but does not in fact check it out, they are still able to demonstrate reliance:</a:t>
            </a:r>
          </a:p>
          <a:p>
            <a:pPr>
              <a:buNone/>
            </a:pPr>
            <a:r>
              <a:rPr lang="en-GB" sz="11200" dirty="0" smtClean="0"/>
              <a:t> </a:t>
            </a:r>
          </a:p>
          <a:p>
            <a:pPr>
              <a:buNone/>
            </a:pPr>
            <a:r>
              <a:rPr lang="en-GB" dirty="0" smtClean="0"/>
              <a:t> </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Mistake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English contract law recognises three types of mistake:</a:t>
            </a:r>
          </a:p>
          <a:p>
            <a:pPr>
              <a:buNone/>
            </a:pPr>
            <a:r>
              <a:rPr lang="en-GB" dirty="0" smtClean="0"/>
              <a:t> </a:t>
            </a:r>
          </a:p>
          <a:p>
            <a:r>
              <a:rPr lang="en-GB" b="1" dirty="0" smtClean="0"/>
              <a:t>Common mistake</a:t>
            </a:r>
            <a:r>
              <a:rPr lang="en-GB" dirty="0" smtClean="0"/>
              <a:t> - Where both parties make the same mistake</a:t>
            </a:r>
          </a:p>
          <a:p>
            <a:r>
              <a:rPr lang="en-GB" b="1" dirty="0" smtClean="0"/>
              <a:t>Mutual mistake</a:t>
            </a:r>
            <a:r>
              <a:rPr lang="en-GB" dirty="0" smtClean="0"/>
              <a:t> - Where the parties are at cross purposes</a:t>
            </a:r>
          </a:p>
          <a:p>
            <a:r>
              <a:rPr lang="en-GB" b="1" dirty="0" smtClean="0"/>
              <a:t>Unilateral mistake</a:t>
            </a:r>
            <a:r>
              <a:rPr lang="en-GB" dirty="0" smtClean="0"/>
              <a:t> - Where only one party is mistaken</a:t>
            </a:r>
          </a:p>
          <a:p>
            <a:pPr>
              <a:buNone/>
            </a:pPr>
            <a:r>
              <a:rPr lang="en-GB" dirty="0" smtClean="0"/>
              <a:t>Where the courts make a finding of mistake this will generally render the contract void </a:t>
            </a:r>
            <a:r>
              <a:rPr lang="en-GB" i="1" dirty="0" err="1" smtClean="0"/>
              <a:t>ab</a:t>
            </a:r>
            <a:r>
              <a:rPr lang="en-GB" i="1" dirty="0" smtClean="0"/>
              <a:t> initio</a:t>
            </a:r>
            <a:r>
              <a:rPr lang="en-GB" dirty="0" smtClean="0"/>
              <a:t> (from the beginning) so it is as if the contract never existed.</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Undue Influence</a:t>
            </a:r>
            <a:endParaRPr lang="en-GB" dirty="0"/>
          </a:p>
        </p:txBody>
      </p:sp>
      <p:sp>
        <p:nvSpPr>
          <p:cNvPr id="3" name="Content Placeholder 2"/>
          <p:cNvSpPr>
            <a:spLocks noGrp="1"/>
          </p:cNvSpPr>
          <p:nvPr>
            <p:ph idx="1"/>
          </p:nvPr>
        </p:nvSpPr>
        <p:spPr/>
        <p:txBody>
          <a:bodyPr>
            <a:normAutofit lnSpcReduction="10000"/>
          </a:bodyPr>
          <a:lstStyle/>
          <a:p>
            <a:r>
              <a:rPr lang="en-GB" b="1" dirty="0" smtClean="0"/>
              <a:t>E</a:t>
            </a:r>
            <a:r>
              <a:rPr lang="en-GB" dirty="0" smtClean="0"/>
              <a:t>xists where a contract has been entered as a result of pressure which falls short of amounting to duress, the party subject to the pressure may have a cause of action in equity to have the contract set aside on the grounds of undue influence.</a:t>
            </a:r>
          </a:p>
          <a:p>
            <a:r>
              <a:rPr lang="en-GB" b="1" dirty="0" smtClean="0"/>
              <a:t>O</a:t>
            </a:r>
            <a:r>
              <a:rPr lang="en-GB" dirty="0" smtClean="0"/>
              <a:t>perates where there exists a relationship between the parties which has been exploited by one party to gain an unfair advantage.</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454</Words>
  <Application>Microsoft Office PowerPoint</Application>
  <PresentationFormat>On-screen Show (4:3)</PresentationFormat>
  <Paragraphs>94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CONTRACT LAW</vt:lpstr>
      <vt:lpstr>Vitiating Factors</vt:lpstr>
      <vt:lpstr>Misrepresentation</vt:lpstr>
      <vt:lpstr>Types of Misrepresentation</vt:lpstr>
      <vt:lpstr>Actionable Misrepresentation</vt:lpstr>
      <vt:lpstr>False Statement</vt:lpstr>
      <vt:lpstr>  Inducement/reliance   </vt:lpstr>
      <vt:lpstr>Mistake</vt:lpstr>
      <vt:lpstr>Undue Influence</vt:lpstr>
      <vt:lpstr>Duress</vt:lpstr>
      <vt:lpstr>Discharge of a Contract</vt:lpstr>
      <vt:lpstr>Discharge Through Performance   </vt:lpstr>
      <vt:lpstr>  Discharge by Agreement   </vt:lpstr>
      <vt:lpstr>Discharge by Breach</vt:lpstr>
      <vt:lpstr>Frustrated Contracts</vt:lpstr>
      <vt:lpstr>No Frustration </vt:lpstr>
      <vt:lpstr>Affect of Frustration of a Contract</vt:lpstr>
      <vt:lpstr>Remedies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LAW</dc:title>
  <dc:creator>Reeves</dc:creator>
  <cp:lastModifiedBy>Reeves</cp:lastModifiedBy>
  <cp:revision>4</cp:revision>
  <dcterms:created xsi:type="dcterms:W3CDTF">2011-01-15T15:29:12Z</dcterms:created>
  <dcterms:modified xsi:type="dcterms:W3CDTF">2011-01-18T23:16:55Z</dcterms:modified>
</cp:coreProperties>
</file>