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333" r:id="rId4"/>
    <p:sldId id="334" r:id="rId5"/>
    <p:sldId id="258" r:id="rId6"/>
    <p:sldId id="329" r:id="rId7"/>
    <p:sldId id="259" r:id="rId8"/>
    <p:sldId id="260" r:id="rId9"/>
    <p:sldId id="261" r:id="rId10"/>
    <p:sldId id="331" r:id="rId11"/>
    <p:sldId id="262" r:id="rId12"/>
    <p:sldId id="263" r:id="rId13"/>
    <p:sldId id="264" r:id="rId14"/>
    <p:sldId id="265" r:id="rId15"/>
    <p:sldId id="330" r:id="rId16"/>
    <p:sldId id="266" r:id="rId17"/>
    <p:sldId id="267" r:id="rId18"/>
    <p:sldId id="300" r:id="rId19"/>
    <p:sldId id="268" r:id="rId20"/>
    <p:sldId id="269" r:id="rId21"/>
    <p:sldId id="270" r:id="rId22"/>
    <p:sldId id="271" r:id="rId23"/>
    <p:sldId id="272" r:id="rId24"/>
    <p:sldId id="301" r:id="rId25"/>
    <p:sldId id="346" r:id="rId26"/>
    <p:sldId id="335" r:id="rId27"/>
    <p:sldId id="319" r:id="rId28"/>
    <p:sldId id="273" r:id="rId29"/>
    <p:sldId id="274" r:id="rId30"/>
    <p:sldId id="338" r:id="rId31"/>
    <p:sldId id="339" r:id="rId32"/>
    <p:sldId id="298" r:id="rId33"/>
    <p:sldId id="299" r:id="rId34"/>
    <p:sldId id="318" r:id="rId35"/>
    <p:sldId id="325" r:id="rId36"/>
    <p:sldId id="326" r:id="rId37"/>
    <p:sldId id="302" r:id="rId38"/>
    <p:sldId id="303" r:id="rId39"/>
    <p:sldId id="340" r:id="rId40"/>
    <p:sldId id="341" r:id="rId41"/>
    <p:sldId id="342" r:id="rId42"/>
    <p:sldId id="343" r:id="rId43"/>
    <p:sldId id="275" r:id="rId44"/>
    <p:sldId id="304" r:id="rId45"/>
    <p:sldId id="305" r:id="rId46"/>
    <p:sldId id="277" r:id="rId47"/>
    <p:sldId id="307" r:id="rId48"/>
    <p:sldId id="308" r:id="rId49"/>
    <p:sldId id="306" r:id="rId50"/>
    <p:sldId id="345" r:id="rId51"/>
    <p:sldId id="309" r:id="rId52"/>
    <p:sldId id="310" r:id="rId53"/>
    <p:sldId id="311" r:id="rId54"/>
    <p:sldId id="347" r:id="rId55"/>
    <p:sldId id="320" r:id="rId56"/>
    <p:sldId id="344" r:id="rId57"/>
    <p:sldId id="321" r:id="rId58"/>
    <p:sldId id="322" r:id="rId59"/>
    <p:sldId id="323" r:id="rId60"/>
    <p:sldId id="324" r:id="rId61"/>
    <p:sldId id="276" r:id="rId62"/>
    <p:sldId id="278" r:id="rId63"/>
    <p:sldId id="279" r:id="rId64"/>
    <p:sldId id="280" r:id="rId65"/>
    <p:sldId id="281" r:id="rId66"/>
    <p:sldId id="282" r:id="rId67"/>
    <p:sldId id="283" r:id="rId68"/>
    <p:sldId id="284" r:id="rId69"/>
    <p:sldId id="285" r:id="rId70"/>
    <p:sldId id="286" r:id="rId71"/>
    <p:sldId id="287" r:id="rId72"/>
    <p:sldId id="288" r:id="rId73"/>
    <p:sldId id="289" r:id="rId74"/>
    <p:sldId id="290" r:id="rId75"/>
    <p:sldId id="291" r:id="rId76"/>
    <p:sldId id="292" r:id="rId77"/>
    <p:sldId id="293" r:id="rId78"/>
    <p:sldId id="294" r:id="rId79"/>
    <p:sldId id="295" r:id="rId80"/>
    <p:sldId id="296" r:id="rId81"/>
    <p:sldId id="297" r:id="rId82"/>
    <p:sldId id="312" r:id="rId83"/>
    <p:sldId id="313" r:id="rId84"/>
    <p:sldId id="314" r:id="rId85"/>
    <p:sldId id="316" r:id="rId86"/>
    <p:sldId id="315" r:id="rId87"/>
    <p:sldId id="317"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129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D2B076E-CBF4-426E-8707-0B86B49B5C68}" type="datetimeFigureOut">
              <a:rPr lang="en-GB" smtClean="0"/>
              <a:pPr/>
              <a:t>03/04/2021</a:t>
            </a:fld>
            <a:endParaRPr lang="en-GB"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61D505E-CCF9-475A-BCF7-E703DC37902D}"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D2B076E-CBF4-426E-8707-0B86B49B5C68}" type="datetimeFigureOut">
              <a:rPr lang="en-GB" smtClean="0"/>
              <a:pPr/>
              <a:t>03/04/2021</a:t>
            </a:fld>
            <a:endParaRPr lang="en-GB" dirty="0"/>
          </a:p>
        </p:txBody>
      </p:sp>
      <p:sp>
        <p:nvSpPr>
          <p:cNvPr id="5" name="Footer Placeholder 4"/>
          <p:cNvSpPr>
            <a:spLocks noGrp="1"/>
          </p:cNvSpPr>
          <p:nvPr>
            <p:ph type="ftr" sz="quarter" idx="11"/>
          </p:nvPr>
        </p:nvSpPr>
        <p:spPr/>
        <p:txBody>
          <a:bodyPr/>
          <a:lstStyle>
            <a:extLst/>
          </a:lstStyle>
          <a:p>
            <a:endParaRPr lang="en-GB" dirty="0"/>
          </a:p>
        </p:txBody>
      </p:sp>
      <p:sp>
        <p:nvSpPr>
          <p:cNvPr id="6" name="Slide Number Placeholder 5"/>
          <p:cNvSpPr>
            <a:spLocks noGrp="1"/>
          </p:cNvSpPr>
          <p:nvPr>
            <p:ph type="sldNum" sz="quarter" idx="12"/>
          </p:nvPr>
        </p:nvSpPr>
        <p:spPr/>
        <p:txBody>
          <a:bodyPr/>
          <a:lstStyle>
            <a:extLst/>
          </a:lstStyle>
          <a:p>
            <a:fld id="{761D505E-CCF9-475A-BCF7-E703DC37902D}"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D2B076E-CBF4-426E-8707-0B86B49B5C68}" type="datetimeFigureOut">
              <a:rPr lang="en-GB" smtClean="0"/>
              <a:pPr/>
              <a:t>03/04/2021</a:t>
            </a:fld>
            <a:endParaRPr lang="en-GB" dirty="0"/>
          </a:p>
        </p:txBody>
      </p:sp>
      <p:sp>
        <p:nvSpPr>
          <p:cNvPr id="5" name="Footer Placeholder 4"/>
          <p:cNvSpPr>
            <a:spLocks noGrp="1"/>
          </p:cNvSpPr>
          <p:nvPr>
            <p:ph type="ftr" sz="quarter" idx="11"/>
          </p:nvPr>
        </p:nvSpPr>
        <p:spPr/>
        <p:txBody>
          <a:bodyPr/>
          <a:lstStyle>
            <a:extLst/>
          </a:lstStyle>
          <a:p>
            <a:endParaRPr lang="en-GB" dirty="0"/>
          </a:p>
        </p:txBody>
      </p:sp>
      <p:sp>
        <p:nvSpPr>
          <p:cNvPr id="6" name="Slide Number Placeholder 5"/>
          <p:cNvSpPr>
            <a:spLocks noGrp="1"/>
          </p:cNvSpPr>
          <p:nvPr>
            <p:ph type="sldNum" sz="quarter" idx="12"/>
          </p:nvPr>
        </p:nvSpPr>
        <p:spPr/>
        <p:txBody>
          <a:bodyPr/>
          <a:lstStyle>
            <a:extLst/>
          </a:lstStyle>
          <a:p>
            <a:fld id="{761D505E-CCF9-475A-BCF7-E703DC37902D}"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D2B076E-CBF4-426E-8707-0B86B49B5C68}" type="datetimeFigureOut">
              <a:rPr lang="en-GB" smtClean="0"/>
              <a:pPr/>
              <a:t>03/04/2021</a:t>
            </a:fld>
            <a:endParaRPr lang="en-GB" dirty="0"/>
          </a:p>
        </p:txBody>
      </p:sp>
      <p:sp>
        <p:nvSpPr>
          <p:cNvPr id="5" name="Footer Placeholder 4"/>
          <p:cNvSpPr>
            <a:spLocks noGrp="1"/>
          </p:cNvSpPr>
          <p:nvPr>
            <p:ph type="ftr" sz="quarter" idx="11"/>
          </p:nvPr>
        </p:nvSpPr>
        <p:spPr/>
        <p:txBody>
          <a:bodyPr/>
          <a:lstStyle>
            <a:extLst/>
          </a:lstStyle>
          <a:p>
            <a:endParaRPr lang="en-GB" dirty="0"/>
          </a:p>
        </p:txBody>
      </p:sp>
      <p:sp>
        <p:nvSpPr>
          <p:cNvPr id="6" name="Slide Number Placeholder 5"/>
          <p:cNvSpPr>
            <a:spLocks noGrp="1"/>
          </p:cNvSpPr>
          <p:nvPr>
            <p:ph type="sldNum" sz="quarter" idx="12"/>
          </p:nvPr>
        </p:nvSpPr>
        <p:spPr/>
        <p:txBody>
          <a:bodyPr/>
          <a:lstStyle>
            <a:extLst/>
          </a:lstStyle>
          <a:p>
            <a:fld id="{761D505E-CCF9-475A-BCF7-E703DC37902D}" type="slidenum">
              <a:rPr lang="en-GB" smtClean="0"/>
              <a:pPr/>
              <a:t>‹#›</a:t>
            </a:fld>
            <a:endParaRPr lang="en-GB"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D2B076E-CBF4-426E-8707-0B86B49B5C68}" type="datetimeFigureOut">
              <a:rPr lang="en-GB" smtClean="0"/>
              <a:pPr/>
              <a:t>03/04/2021</a:t>
            </a:fld>
            <a:endParaRPr lang="en-GB" dirty="0"/>
          </a:p>
        </p:txBody>
      </p:sp>
      <p:sp>
        <p:nvSpPr>
          <p:cNvPr id="5" name="Footer Placeholder 4"/>
          <p:cNvSpPr>
            <a:spLocks noGrp="1"/>
          </p:cNvSpPr>
          <p:nvPr>
            <p:ph type="ftr" sz="quarter" idx="11"/>
          </p:nvPr>
        </p:nvSpPr>
        <p:spPr/>
        <p:txBody>
          <a:bodyPr/>
          <a:lstStyle>
            <a:extLst/>
          </a:lstStyle>
          <a:p>
            <a:endParaRPr lang="en-GB" dirty="0"/>
          </a:p>
        </p:txBody>
      </p:sp>
      <p:sp>
        <p:nvSpPr>
          <p:cNvPr id="6" name="Slide Number Placeholder 5"/>
          <p:cNvSpPr>
            <a:spLocks noGrp="1"/>
          </p:cNvSpPr>
          <p:nvPr>
            <p:ph type="sldNum" sz="quarter" idx="12"/>
          </p:nvPr>
        </p:nvSpPr>
        <p:spPr/>
        <p:txBody>
          <a:bodyPr/>
          <a:lstStyle>
            <a:extLst/>
          </a:lstStyle>
          <a:p>
            <a:fld id="{761D505E-CCF9-475A-BCF7-E703DC37902D}" type="slidenum">
              <a:rPr lang="en-GB" smtClean="0"/>
              <a:pPr/>
              <a:t>‹#›</a:t>
            </a:fld>
            <a:endParaRPr lang="en-GB"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D2B076E-CBF4-426E-8707-0B86B49B5C68}" type="datetimeFigureOut">
              <a:rPr lang="en-GB" smtClean="0"/>
              <a:pPr/>
              <a:t>03/04/2021</a:t>
            </a:fld>
            <a:endParaRPr lang="en-GB" dirty="0"/>
          </a:p>
        </p:txBody>
      </p:sp>
      <p:sp>
        <p:nvSpPr>
          <p:cNvPr id="6" name="Footer Placeholder 5"/>
          <p:cNvSpPr>
            <a:spLocks noGrp="1"/>
          </p:cNvSpPr>
          <p:nvPr>
            <p:ph type="ftr" sz="quarter" idx="11"/>
          </p:nvPr>
        </p:nvSpPr>
        <p:spPr/>
        <p:txBody>
          <a:bodyPr/>
          <a:lstStyle>
            <a:extLst/>
          </a:lstStyle>
          <a:p>
            <a:endParaRPr lang="en-GB" dirty="0"/>
          </a:p>
        </p:txBody>
      </p:sp>
      <p:sp>
        <p:nvSpPr>
          <p:cNvPr id="7" name="Slide Number Placeholder 6"/>
          <p:cNvSpPr>
            <a:spLocks noGrp="1"/>
          </p:cNvSpPr>
          <p:nvPr>
            <p:ph type="sldNum" sz="quarter" idx="12"/>
          </p:nvPr>
        </p:nvSpPr>
        <p:spPr/>
        <p:txBody>
          <a:bodyPr/>
          <a:lstStyle>
            <a:extLst/>
          </a:lstStyle>
          <a:p>
            <a:fld id="{761D505E-CCF9-475A-BCF7-E703DC37902D}" type="slidenum">
              <a:rPr lang="en-GB" smtClean="0"/>
              <a:pPr/>
              <a:t>‹#›</a:t>
            </a:fld>
            <a:endParaRPr lang="en-GB"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D2B076E-CBF4-426E-8707-0B86B49B5C68}" type="datetimeFigureOut">
              <a:rPr lang="en-GB" smtClean="0"/>
              <a:pPr/>
              <a:t>03/04/2021</a:t>
            </a:fld>
            <a:endParaRPr lang="en-GB" dirty="0"/>
          </a:p>
        </p:txBody>
      </p:sp>
      <p:sp>
        <p:nvSpPr>
          <p:cNvPr id="8" name="Footer Placeholder 7"/>
          <p:cNvSpPr>
            <a:spLocks noGrp="1"/>
          </p:cNvSpPr>
          <p:nvPr>
            <p:ph type="ftr" sz="quarter" idx="11"/>
          </p:nvPr>
        </p:nvSpPr>
        <p:spPr/>
        <p:txBody>
          <a:bodyPr/>
          <a:lstStyle>
            <a:extLst/>
          </a:lstStyle>
          <a:p>
            <a:endParaRPr lang="en-GB" dirty="0"/>
          </a:p>
        </p:txBody>
      </p:sp>
      <p:sp>
        <p:nvSpPr>
          <p:cNvPr id="9" name="Slide Number Placeholder 8"/>
          <p:cNvSpPr>
            <a:spLocks noGrp="1"/>
          </p:cNvSpPr>
          <p:nvPr>
            <p:ph type="sldNum" sz="quarter" idx="12"/>
          </p:nvPr>
        </p:nvSpPr>
        <p:spPr/>
        <p:txBody>
          <a:bodyPr/>
          <a:lstStyle>
            <a:extLst/>
          </a:lstStyle>
          <a:p>
            <a:fld id="{761D505E-CCF9-475A-BCF7-E703DC37902D}" type="slidenum">
              <a:rPr lang="en-GB" smtClean="0"/>
              <a:pPr/>
              <a:t>‹#›</a:t>
            </a:fld>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D2B076E-CBF4-426E-8707-0B86B49B5C68}" type="datetimeFigureOut">
              <a:rPr lang="en-GB" smtClean="0"/>
              <a:pPr/>
              <a:t>03/04/2021</a:t>
            </a:fld>
            <a:endParaRPr lang="en-GB" dirty="0"/>
          </a:p>
        </p:txBody>
      </p:sp>
      <p:sp>
        <p:nvSpPr>
          <p:cNvPr id="4" name="Footer Placeholder 3"/>
          <p:cNvSpPr>
            <a:spLocks noGrp="1"/>
          </p:cNvSpPr>
          <p:nvPr>
            <p:ph type="ftr" sz="quarter" idx="11"/>
          </p:nvPr>
        </p:nvSpPr>
        <p:spPr/>
        <p:txBody>
          <a:bodyPr/>
          <a:lstStyle>
            <a:extLst/>
          </a:lstStyle>
          <a:p>
            <a:endParaRPr lang="en-GB" dirty="0"/>
          </a:p>
        </p:txBody>
      </p:sp>
      <p:sp>
        <p:nvSpPr>
          <p:cNvPr id="5" name="Slide Number Placeholder 4"/>
          <p:cNvSpPr>
            <a:spLocks noGrp="1"/>
          </p:cNvSpPr>
          <p:nvPr>
            <p:ph type="sldNum" sz="quarter" idx="12"/>
          </p:nvPr>
        </p:nvSpPr>
        <p:spPr/>
        <p:txBody>
          <a:bodyPr/>
          <a:lstStyle>
            <a:extLst/>
          </a:lstStyle>
          <a:p>
            <a:fld id="{761D505E-CCF9-475A-BCF7-E703DC37902D}" type="slidenum">
              <a:rPr lang="en-GB" smtClean="0"/>
              <a:pPr/>
              <a:t>‹#›</a:t>
            </a:fld>
            <a:endParaRPr lang="en-GB"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D2B076E-CBF4-426E-8707-0B86B49B5C68}" type="datetimeFigureOut">
              <a:rPr lang="en-GB" smtClean="0"/>
              <a:pPr/>
              <a:t>03/04/2021</a:t>
            </a:fld>
            <a:endParaRPr lang="en-GB" dirty="0"/>
          </a:p>
        </p:txBody>
      </p:sp>
      <p:sp>
        <p:nvSpPr>
          <p:cNvPr id="3" name="Footer Placeholder 2"/>
          <p:cNvSpPr>
            <a:spLocks noGrp="1"/>
          </p:cNvSpPr>
          <p:nvPr>
            <p:ph type="ftr" sz="quarter" idx="11"/>
          </p:nvPr>
        </p:nvSpPr>
        <p:spPr/>
        <p:txBody>
          <a:bodyPr/>
          <a:lstStyle>
            <a:extLst/>
          </a:lstStyle>
          <a:p>
            <a:endParaRPr lang="en-GB" dirty="0"/>
          </a:p>
        </p:txBody>
      </p:sp>
      <p:sp>
        <p:nvSpPr>
          <p:cNvPr id="4" name="Slide Number Placeholder 3"/>
          <p:cNvSpPr>
            <a:spLocks noGrp="1"/>
          </p:cNvSpPr>
          <p:nvPr>
            <p:ph type="sldNum" sz="quarter" idx="12"/>
          </p:nvPr>
        </p:nvSpPr>
        <p:spPr/>
        <p:txBody>
          <a:bodyPr/>
          <a:lstStyle>
            <a:extLst/>
          </a:lstStyle>
          <a:p>
            <a:fld id="{761D505E-CCF9-475A-BCF7-E703DC37902D}"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D2B076E-CBF4-426E-8707-0B86B49B5C68}" type="datetimeFigureOut">
              <a:rPr lang="en-GB" smtClean="0"/>
              <a:pPr/>
              <a:t>03/04/2021</a:t>
            </a:fld>
            <a:endParaRPr lang="en-GB" dirty="0"/>
          </a:p>
        </p:txBody>
      </p:sp>
      <p:sp>
        <p:nvSpPr>
          <p:cNvPr id="6" name="Footer Placeholder 5"/>
          <p:cNvSpPr>
            <a:spLocks noGrp="1"/>
          </p:cNvSpPr>
          <p:nvPr>
            <p:ph type="ftr" sz="quarter" idx="11"/>
          </p:nvPr>
        </p:nvSpPr>
        <p:spPr/>
        <p:txBody>
          <a:bodyPr/>
          <a:lstStyle>
            <a:extLst/>
          </a:lstStyle>
          <a:p>
            <a:endParaRPr lang="en-GB" dirty="0"/>
          </a:p>
        </p:txBody>
      </p:sp>
      <p:sp>
        <p:nvSpPr>
          <p:cNvPr id="7" name="Slide Number Placeholder 6"/>
          <p:cNvSpPr>
            <a:spLocks noGrp="1"/>
          </p:cNvSpPr>
          <p:nvPr>
            <p:ph type="sldNum" sz="quarter" idx="12"/>
          </p:nvPr>
        </p:nvSpPr>
        <p:spPr/>
        <p:txBody>
          <a:bodyPr/>
          <a:lstStyle>
            <a:extLst/>
          </a:lstStyle>
          <a:p>
            <a:fld id="{761D505E-CCF9-475A-BCF7-E703DC37902D}" type="slidenum">
              <a:rPr lang="en-GB" smtClean="0"/>
              <a:pPr/>
              <a:t>‹#›</a:t>
            </a:fld>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D2B076E-CBF4-426E-8707-0B86B49B5C68}" type="datetimeFigureOut">
              <a:rPr lang="en-GB" smtClean="0"/>
              <a:pPr/>
              <a:t>03/04/2021</a:t>
            </a:fld>
            <a:endParaRPr lang="en-GB"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61D505E-CCF9-475A-BCF7-E703DC37902D}" type="slidenum">
              <a:rPr lang="en-GB" smtClean="0"/>
              <a:pPr/>
              <a:t>‹#›</a:t>
            </a:fld>
            <a:endParaRPr lang="en-GB"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D2B076E-CBF4-426E-8707-0B86B49B5C68}" type="datetimeFigureOut">
              <a:rPr lang="en-GB" smtClean="0"/>
              <a:pPr/>
              <a:t>03/04/2021</a:t>
            </a:fld>
            <a:endParaRPr lang="en-GB"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61D505E-CCF9-475A-BCF7-E703DC37902D}"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legislation.gov.uk/uksi/2003/1660/contents/mad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Lecture </a:t>
            </a:r>
            <a:r>
              <a:rPr lang="en-GB" smtClean="0"/>
              <a:t>3 </a:t>
            </a:r>
            <a:endParaRPr lang="en-GB" dirty="0"/>
          </a:p>
        </p:txBody>
      </p:sp>
      <p:sp>
        <p:nvSpPr>
          <p:cNvPr id="3" name="Subtitle 2"/>
          <p:cNvSpPr>
            <a:spLocks noGrp="1"/>
          </p:cNvSpPr>
          <p:nvPr>
            <p:ph type="subTitle" idx="1"/>
          </p:nvPr>
        </p:nvSpPr>
        <p:spPr/>
        <p:txBody>
          <a:bodyPr/>
          <a:lstStyle/>
          <a:p>
            <a:r>
              <a:rPr lang="en-GB" dirty="0" smtClean="0"/>
              <a:t>BUSINESS CONTRACTS EMPLOYING</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2"/>
          <p:cNvPicPr>
            <a:picLocks noGrp="1" noChangeAspect="1" noChangeArrowheads="1"/>
          </p:cNvPicPr>
          <p:nvPr>
            <p:ph idx="1"/>
          </p:nvPr>
        </p:nvPicPr>
        <p:blipFill>
          <a:blip r:embed="rId2" cstate="print"/>
          <a:srcRect/>
          <a:stretch>
            <a:fillRect/>
          </a:stretch>
        </p:blipFill>
        <p:spPr>
          <a:xfrm>
            <a:off x="179388" y="1412875"/>
            <a:ext cx="8785225" cy="4464050"/>
          </a:xfrm>
        </p:spPr>
      </p:pic>
      <p:sp>
        <p:nvSpPr>
          <p:cNvPr id="5" name="TextBox 4"/>
          <p:cNvSpPr txBox="1"/>
          <p:nvPr/>
        </p:nvSpPr>
        <p:spPr>
          <a:xfrm>
            <a:off x="468313" y="620713"/>
            <a:ext cx="6191250" cy="369887"/>
          </a:xfrm>
          <a:prstGeom prst="rect">
            <a:avLst/>
          </a:prstGeom>
          <a:noFill/>
        </p:spPr>
        <p:txBody>
          <a:bodyPr>
            <a:spAutoFit/>
          </a:bodyPr>
          <a:lstStyle/>
          <a:p>
            <a:pPr marL="850392" lvl="1" indent="-457200" fontAlgn="auto">
              <a:spcBef>
                <a:spcPts val="0"/>
              </a:spcBef>
              <a:spcAft>
                <a:spcPts val="0"/>
              </a:spcAft>
              <a:buFont typeface="+mj-lt"/>
              <a:buAutoNum type="arabicPeriod" startAt="3"/>
              <a:defRPr/>
            </a:pPr>
            <a:r>
              <a:rPr lang="en-GB" dirty="0" smtClean="0">
                <a:solidFill>
                  <a:schemeClr val="bg2">
                    <a:lumMod val="10000"/>
                  </a:schemeClr>
                </a:solidFill>
              </a:rPr>
              <a:t>Some </a:t>
            </a:r>
            <a:r>
              <a:rPr lang="en-GB" dirty="0" smtClean="0">
                <a:solidFill>
                  <a:schemeClr val="bg2">
                    <a:lumMod val="10000"/>
                  </a:schemeClr>
                </a:solidFill>
                <a:latin typeface="+mn-lt"/>
              </a:rPr>
              <a:t>Terms </a:t>
            </a:r>
            <a:r>
              <a:rPr lang="en-GB" dirty="0">
                <a:solidFill>
                  <a:schemeClr val="bg2">
                    <a:lumMod val="10000"/>
                  </a:schemeClr>
                </a:solidFill>
                <a:latin typeface="+mn-lt"/>
              </a:rPr>
              <a:t>implied by statute.</a:t>
            </a:r>
            <a:endParaRPr lang="en-US" dirty="0">
              <a:solidFill>
                <a:schemeClr val="bg2">
                  <a:lumMod val="10000"/>
                </a:schemeClr>
              </a:solidFill>
              <a:latin typeface="+mn-lt"/>
            </a:endParaRPr>
          </a:p>
        </p:txBody>
      </p:sp>
    </p:spTree>
    <p:extLst>
      <p:ext uri="{BB962C8B-B14F-4D97-AF65-F5344CB8AC3E}">
        <p14:creationId xmlns:p14="http://schemas.microsoft.com/office/powerpoint/2010/main" val="717126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112568"/>
          </a:xfrm>
        </p:spPr>
        <p:txBody>
          <a:bodyPr>
            <a:normAutofit/>
          </a:bodyPr>
          <a:lstStyle/>
          <a:p>
            <a:pPr lvl="1">
              <a:buNone/>
            </a:pPr>
            <a:r>
              <a:rPr lang="en-GB" dirty="0"/>
              <a:t>T</a:t>
            </a:r>
            <a:r>
              <a:rPr lang="en-GB" dirty="0" smtClean="0"/>
              <a:t>he employee should:</a:t>
            </a:r>
          </a:p>
          <a:p>
            <a:pPr marL="1371600" lvl="2" indent="-514350"/>
            <a:r>
              <a:rPr lang="en-GB" b="1" dirty="0" smtClean="0"/>
              <a:t>Do their job with reasonable skill and care</a:t>
            </a:r>
          </a:p>
          <a:p>
            <a:pPr marL="1828800" lvl="3" indent="-514350"/>
            <a:r>
              <a:rPr lang="en-GB" dirty="0" smtClean="0"/>
              <a:t>Reasonable standards depends the status of the employee in the organisation</a:t>
            </a:r>
          </a:p>
          <a:p>
            <a:pPr marL="1371600" lvl="2" indent="-514350"/>
            <a:r>
              <a:rPr lang="en-GB" b="1" dirty="0" smtClean="0"/>
              <a:t>Obey all reasonable orders</a:t>
            </a:r>
          </a:p>
          <a:p>
            <a:pPr marL="1828800" lvl="3" indent="-514350"/>
            <a:r>
              <a:rPr lang="en-GB" dirty="0" smtClean="0"/>
              <a:t>So long as it does not require the employee to do something outside of the job description, unless stipulated in the employee contract</a:t>
            </a:r>
          </a:p>
          <a:p>
            <a:pPr marL="1828800" lvl="3" indent="-514350"/>
            <a:r>
              <a:rPr lang="en-GB" dirty="0" smtClean="0"/>
              <a:t>There is no endangerment to the personal safety or liberty of the employee</a:t>
            </a:r>
          </a:p>
          <a:p>
            <a:pPr marL="1828800" lvl="3" indent="-514350"/>
            <a:r>
              <a:rPr lang="en-GB" dirty="0" smtClean="0"/>
              <a:t>Does not break the law</a:t>
            </a:r>
          </a:p>
          <a:p>
            <a:pPr marL="1371600" lvl="2" indent="-514350"/>
            <a:r>
              <a:rPr lang="en-GB" b="1" dirty="0" smtClean="0"/>
              <a:t>Act in good faith towards the employer</a:t>
            </a:r>
          </a:p>
          <a:p>
            <a:pPr marL="1828800" lvl="3" indent="-514350"/>
            <a:r>
              <a:rPr lang="en-GB" dirty="0" smtClean="0"/>
              <a:t>Not to act in conflict with employee interest</a:t>
            </a:r>
          </a:p>
          <a:p>
            <a:pPr marL="1828800" lvl="3" indent="-514350"/>
            <a:r>
              <a:rPr lang="en-GB" dirty="0" smtClean="0"/>
              <a:t>Not to reveal confidential information</a:t>
            </a:r>
          </a:p>
          <a:p>
            <a:pPr marL="1828800" lvl="3" indent="-514350"/>
            <a:r>
              <a:rPr lang="en-GB" dirty="0" smtClean="0"/>
              <a:t>To account for all profits</a:t>
            </a:r>
          </a:p>
          <a:p>
            <a:pPr marL="1371600" lvl="2" indent="-514350"/>
            <a:endParaRPr lang="en-GB" dirty="0" smtClean="0"/>
          </a:p>
          <a:p>
            <a:endParaRPr lang="en-GB" dirty="0"/>
          </a:p>
        </p:txBody>
      </p:sp>
      <p:sp>
        <p:nvSpPr>
          <p:cNvPr id="2" name="Title 1"/>
          <p:cNvSpPr>
            <a:spLocks noGrp="1"/>
          </p:cNvSpPr>
          <p:nvPr>
            <p:ph type="title"/>
          </p:nvPr>
        </p:nvSpPr>
        <p:spPr>
          <a:xfrm>
            <a:off x="457200" y="274638"/>
            <a:ext cx="8229600" cy="850106"/>
          </a:xfrm>
        </p:spPr>
        <p:txBody>
          <a:bodyPr>
            <a:normAutofit fontScale="90000"/>
          </a:bodyPr>
          <a:lstStyle/>
          <a:p>
            <a:r>
              <a:rPr lang="en-GB" dirty="0" smtClean="0"/>
              <a:t>Common </a:t>
            </a:r>
            <a:r>
              <a:rPr lang="en-GB" dirty="0"/>
              <a:t>L</a:t>
            </a:r>
            <a:r>
              <a:rPr lang="en-GB" dirty="0" smtClean="0"/>
              <a:t>aw Duties of the Employee</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5256584"/>
          </a:xfrm>
        </p:spPr>
        <p:txBody>
          <a:bodyPr>
            <a:normAutofit fontScale="77500" lnSpcReduction="20000"/>
          </a:bodyPr>
          <a:lstStyle/>
          <a:p>
            <a:pPr>
              <a:buNone/>
            </a:pPr>
            <a:r>
              <a:rPr lang="en-GB" dirty="0" smtClean="0"/>
              <a:t>It is implied in the contract of employment that the employer will:</a:t>
            </a:r>
          </a:p>
          <a:p>
            <a:r>
              <a:rPr lang="en-GB" dirty="0" smtClean="0"/>
              <a:t> </a:t>
            </a:r>
            <a:r>
              <a:rPr lang="en-GB" b="1" dirty="0"/>
              <a:t>P</a:t>
            </a:r>
            <a:r>
              <a:rPr lang="en-GB" b="1" dirty="0" smtClean="0"/>
              <a:t>ay the employee as agreed by the contract;</a:t>
            </a:r>
          </a:p>
          <a:p>
            <a:pPr lvl="1"/>
            <a:r>
              <a:rPr lang="en-GB" dirty="0" smtClean="0"/>
              <a:t>Most employees are entitled to a minimum wage under the Minimum wage Act 1999 (amended in 2010)</a:t>
            </a:r>
          </a:p>
          <a:p>
            <a:pPr lvl="1"/>
            <a:r>
              <a:rPr lang="en-GB" dirty="0" smtClean="0"/>
              <a:t>Obligation to pay employee exists whether or not the employer has provided work</a:t>
            </a:r>
          </a:p>
          <a:p>
            <a:r>
              <a:rPr lang="en-GB" b="1" dirty="0" smtClean="0"/>
              <a:t>Not undermine the trust and confidence of the employee</a:t>
            </a:r>
          </a:p>
          <a:p>
            <a:pPr lvl="1"/>
            <a:r>
              <a:rPr lang="en-GB" dirty="0" smtClean="0"/>
              <a:t>Several things fall under this obligation including failure to provide support to employees at busy times, criticising a supervisor or superior before his subordinates, or failure to protect the employee against harassment</a:t>
            </a:r>
          </a:p>
          <a:p>
            <a:pPr lvl="1"/>
            <a:r>
              <a:rPr lang="en-GB" dirty="0" smtClean="0"/>
              <a:t>Breach of this duty may be grounds for a claim and the employee can leave without notice</a:t>
            </a:r>
          </a:p>
          <a:p>
            <a:r>
              <a:rPr lang="en-GB" b="1" dirty="0" smtClean="0"/>
              <a:t>Provide the employee with safe working conditions</a:t>
            </a:r>
          </a:p>
          <a:p>
            <a:pPr lvl="1"/>
            <a:r>
              <a:rPr lang="en-GB" dirty="0" smtClean="0"/>
              <a:t>Health and safety must be observed in the workplace</a:t>
            </a:r>
          </a:p>
          <a:p>
            <a:pPr lvl="1"/>
            <a:r>
              <a:rPr lang="en-GB" dirty="0" smtClean="0"/>
              <a:t>Liability for breach of this duty is imposed through the law of tort at both common law and statute</a:t>
            </a:r>
          </a:p>
          <a:p>
            <a:pPr>
              <a:buNone/>
            </a:pPr>
            <a:endParaRPr lang="en-GB" dirty="0"/>
          </a:p>
        </p:txBody>
      </p:sp>
      <p:sp>
        <p:nvSpPr>
          <p:cNvPr id="2" name="Title 1"/>
          <p:cNvSpPr>
            <a:spLocks noGrp="1"/>
          </p:cNvSpPr>
          <p:nvPr>
            <p:ph type="title"/>
          </p:nvPr>
        </p:nvSpPr>
        <p:spPr>
          <a:xfrm>
            <a:off x="457200" y="274638"/>
            <a:ext cx="8229600" cy="850106"/>
          </a:xfrm>
        </p:spPr>
        <p:txBody>
          <a:bodyPr>
            <a:normAutofit fontScale="90000"/>
          </a:bodyPr>
          <a:lstStyle/>
          <a:p>
            <a:r>
              <a:rPr lang="en-GB" dirty="0" smtClean="0"/>
              <a:t>Common Duties of the Employer</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GB" dirty="0" smtClean="0"/>
              <a:t>Two possible rights of action in tort may be open to an employee injured at work:</a:t>
            </a:r>
          </a:p>
          <a:p>
            <a:r>
              <a:rPr lang="en-GB" dirty="0" smtClean="0"/>
              <a:t>An action for breach of the employer’s common law duty of care</a:t>
            </a:r>
          </a:p>
          <a:p>
            <a:r>
              <a:rPr lang="en-GB" dirty="0" smtClean="0"/>
              <a:t>An action for the breach of statutory duty</a:t>
            </a:r>
          </a:p>
          <a:p>
            <a:pPr lvl="1"/>
            <a:r>
              <a:rPr lang="en-GB" dirty="0" err="1" smtClean="0"/>
              <a:t>Eg</a:t>
            </a:r>
            <a:r>
              <a:rPr lang="en-GB" dirty="0" smtClean="0"/>
              <a:t>. Health and Safety </a:t>
            </a:r>
          </a:p>
          <a:p>
            <a:pPr lvl="1"/>
            <a:r>
              <a:rPr lang="en-GB" dirty="0" smtClean="0"/>
              <a:t>Stress at Work</a:t>
            </a:r>
          </a:p>
          <a:p>
            <a:endParaRPr lang="en-GB" dirty="0"/>
          </a:p>
        </p:txBody>
      </p:sp>
      <p:sp>
        <p:nvSpPr>
          <p:cNvPr id="2" name="Title 1"/>
          <p:cNvSpPr>
            <a:spLocks noGrp="1"/>
          </p:cNvSpPr>
          <p:nvPr>
            <p:ph type="title"/>
          </p:nvPr>
        </p:nvSpPr>
        <p:spPr/>
        <p:txBody>
          <a:bodyPr>
            <a:normAutofit fontScale="90000"/>
          </a:bodyPr>
          <a:lstStyle/>
          <a:p>
            <a:r>
              <a:rPr lang="en-GB" dirty="0" smtClean="0"/>
              <a:t>The Law of Tort: Employers’ Civil Liability for Industrial Injuries</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GB" dirty="0" smtClean="0"/>
              <a:t>There are three interlinked obligations:</a:t>
            </a:r>
          </a:p>
          <a:p>
            <a:pPr marL="514350" indent="-514350">
              <a:buFont typeface="+mj-lt"/>
              <a:buAutoNum type="arabicPeriod"/>
            </a:pPr>
            <a:r>
              <a:rPr lang="en-GB" dirty="0" smtClean="0"/>
              <a:t>To provide competent staff</a:t>
            </a:r>
          </a:p>
          <a:p>
            <a:pPr marL="514350" indent="-514350">
              <a:buFont typeface="+mj-lt"/>
              <a:buAutoNum type="arabicPeriod"/>
            </a:pPr>
            <a:r>
              <a:rPr lang="en-GB" dirty="0" smtClean="0"/>
              <a:t>To provide safe premises (Knowles v Liverpool CC (1993))</a:t>
            </a:r>
          </a:p>
          <a:p>
            <a:pPr marL="514350" indent="-514350">
              <a:buFont typeface="+mj-lt"/>
              <a:buAutoNum type="arabicPeriod"/>
            </a:pPr>
            <a:r>
              <a:rPr lang="en-GB" dirty="0" smtClean="0"/>
              <a:t>To provide a safe system of work (Walker v Northumberland County Council, 1995)</a:t>
            </a:r>
            <a:endParaRPr lang="en-GB" dirty="0"/>
          </a:p>
        </p:txBody>
      </p:sp>
      <p:sp>
        <p:nvSpPr>
          <p:cNvPr id="2" name="Title 1"/>
          <p:cNvSpPr>
            <a:spLocks noGrp="1"/>
          </p:cNvSpPr>
          <p:nvPr>
            <p:ph type="title"/>
          </p:nvPr>
        </p:nvSpPr>
        <p:spPr/>
        <p:txBody>
          <a:bodyPr>
            <a:normAutofit fontScale="90000"/>
          </a:bodyPr>
          <a:lstStyle/>
          <a:p>
            <a:r>
              <a:rPr lang="en-GB" dirty="0" smtClean="0"/>
              <a:t>Employer’s Common Law Liability</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44016"/>
          </a:xfrm>
        </p:spPr>
        <p:txBody>
          <a:bodyPr>
            <a:normAutofit fontScale="70000" lnSpcReduction="20000"/>
          </a:bodyPr>
          <a:lstStyle/>
          <a:p>
            <a:r>
              <a:rPr lang="en-GB" b="1" dirty="0"/>
              <a:t>Tort – negligence – duty of care – overworked schoolteacher – duty owed when problem known or should have been known]</a:t>
            </a:r>
            <a:r>
              <a:rPr lang="en-GB" dirty="0"/>
              <a:t> </a:t>
            </a:r>
            <a:br>
              <a:rPr lang="en-GB" dirty="0"/>
            </a:br>
            <a:endParaRPr lang="en-GB" dirty="0" smtClean="0"/>
          </a:p>
          <a:p>
            <a:r>
              <a:rPr lang="en-GB" dirty="0" smtClean="0"/>
              <a:t>D </a:t>
            </a:r>
            <a:r>
              <a:rPr lang="en-GB" dirty="0"/>
              <a:t>the council which employed C a 52 year old schoolteacher as head of mathematics in a comprehensive school. He worked long hours about which he complained of ‘work overload’. Following a period of sickness because he was ‘overstressed/depression’ he suffered a mental breakdown at school. </a:t>
            </a:r>
            <a:br>
              <a:rPr lang="en-GB" dirty="0"/>
            </a:br>
            <a:r>
              <a:rPr lang="en-GB" dirty="0"/>
              <a:t/>
            </a:r>
            <a:br>
              <a:rPr lang="en-GB" dirty="0"/>
            </a:br>
            <a:r>
              <a:rPr lang="en-GB" b="1" dirty="0"/>
              <a:t>Held</a:t>
            </a:r>
            <a:r>
              <a:rPr lang="en-GB" dirty="0"/>
              <a:t>: The school owed C a duty of care, and their breach of that caused the claimant’s nervous breakdown. The employer’s duty to take some action arose when the claimant saw separately each member of the school’s senior management team. It continued so long as nothing was done to help the claimant. The senior management team should have made inquiries about his problems and seen what they could have done to ease them, instead of brushing him off unsympathetically or sympathising but simply telling him to prioritise his work. </a:t>
            </a:r>
            <a:br>
              <a:rPr lang="en-GB" dirty="0"/>
            </a:br>
            <a:r>
              <a:rPr lang="en-GB" b="1" dirty="0"/>
              <a:t>Stokes v Guest, Keen and </a:t>
            </a:r>
            <a:r>
              <a:rPr lang="en-GB" b="1" dirty="0" err="1"/>
              <a:t>Nettlefold</a:t>
            </a:r>
            <a:r>
              <a:rPr lang="en-GB" b="1" dirty="0"/>
              <a:t> (Bolts and Nuts) Ltd [1968]</a:t>
            </a:r>
            <a:endParaRPr lang="en-GB" dirty="0"/>
          </a:p>
        </p:txBody>
      </p:sp>
      <p:sp>
        <p:nvSpPr>
          <p:cNvPr id="3" name="Title 2"/>
          <p:cNvSpPr>
            <a:spLocks noGrp="1"/>
          </p:cNvSpPr>
          <p:nvPr>
            <p:ph type="title"/>
          </p:nvPr>
        </p:nvSpPr>
        <p:spPr/>
        <p:txBody>
          <a:bodyPr>
            <a:normAutofit fontScale="90000"/>
          </a:bodyPr>
          <a:lstStyle/>
          <a:p>
            <a:r>
              <a:rPr lang="en-GB" dirty="0" smtClean="0">
                <a:effectLst/>
              </a:rPr>
              <a:t/>
            </a:r>
            <a:br>
              <a:rPr lang="en-GB" dirty="0" smtClean="0">
                <a:effectLst/>
              </a:rPr>
            </a:br>
            <a:r>
              <a:rPr lang="en-GB" dirty="0">
                <a:effectLst/>
              </a:rPr>
              <a:t/>
            </a:r>
            <a:br>
              <a:rPr lang="en-GB" dirty="0">
                <a:effectLst/>
              </a:rPr>
            </a:br>
            <a:r>
              <a:rPr lang="en-GB" dirty="0" smtClean="0">
                <a:effectLst/>
              </a:rPr>
              <a:t>Barber </a:t>
            </a:r>
            <a:r>
              <a:rPr lang="en-GB" dirty="0">
                <a:effectLst/>
              </a:rPr>
              <a:t>v Somerset County Council [2004] HL</a:t>
            </a:r>
            <a:br>
              <a:rPr lang="en-GB" dirty="0">
                <a:effectLst/>
              </a:rPr>
            </a:br>
            <a:r>
              <a:rPr lang="en-GB" dirty="0">
                <a:effectLst/>
              </a:rPr>
              <a:t> </a:t>
            </a:r>
            <a:br>
              <a:rPr lang="en-GB" dirty="0">
                <a:effectLst/>
              </a:rPr>
            </a:br>
            <a:endParaRPr lang="en-GB" dirty="0"/>
          </a:p>
        </p:txBody>
      </p:sp>
    </p:spTree>
    <p:extLst>
      <p:ext uri="{BB962C8B-B14F-4D97-AF65-F5344CB8AC3E}">
        <p14:creationId xmlns:p14="http://schemas.microsoft.com/office/powerpoint/2010/main" val="3373205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buNone/>
            </a:pPr>
            <a:r>
              <a:rPr lang="en-GB" dirty="0" smtClean="0"/>
              <a:t>The Health and Safety Act 1974 covers specific areas of workplace safety. It is important in three respects:</a:t>
            </a:r>
          </a:p>
          <a:p>
            <a:pPr marL="514350" indent="-514350">
              <a:buFont typeface="+mj-lt"/>
              <a:buAutoNum type="arabicPeriod"/>
            </a:pPr>
            <a:r>
              <a:rPr lang="en-GB" dirty="0" smtClean="0"/>
              <a:t>It imposed general duties on both employers and employees to maintain health and safety;</a:t>
            </a:r>
          </a:p>
          <a:p>
            <a:pPr marL="514350" indent="-514350">
              <a:buFont typeface="+mj-lt"/>
              <a:buAutoNum type="arabicPeriod"/>
            </a:pPr>
            <a:r>
              <a:rPr lang="en-GB" dirty="0" smtClean="0"/>
              <a:t>It created the Health and Safety Executive, with powers to enforce the legislation;</a:t>
            </a:r>
          </a:p>
          <a:p>
            <a:pPr marL="514350" indent="-514350">
              <a:buFont typeface="+mj-lt"/>
              <a:buAutoNum type="arabicPeriod"/>
            </a:pPr>
            <a:r>
              <a:rPr lang="en-GB" dirty="0" smtClean="0"/>
              <a:t>It gave wide powers to the Department of Works and Pensions to make detailed legally binding regulations to cover particular hazards</a:t>
            </a:r>
            <a:endParaRPr lang="en-GB" dirty="0"/>
          </a:p>
        </p:txBody>
      </p:sp>
      <p:sp>
        <p:nvSpPr>
          <p:cNvPr id="2" name="Title 1"/>
          <p:cNvSpPr>
            <a:spLocks noGrp="1"/>
          </p:cNvSpPr>
          <p:nvPr>
            <p:ph type="title"/>
          </p:nvPr>
        </p:nvSpPr>
        <p:spPr/>
        <p:txBody>
          <a:bodyPr>
            <a:normAutofit fontScale="90000"/>
          </a:bodyPr>
          <a:lstStyle/>
          <a:p>
            <a:r>
              <a:rPr lang="en-GB" dirty="0" smtClean="0"/>
              <a:t>Criminal Law Regulation of Safety in the Workplace</a:t>
            </a: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GB" dirty="0" smtClean="0"/>
          </a:p>
          <a:p>
            <a:r>
              <a:rPr lang="en-GB" dirty="0" smtClean="0"/>
              <a:t>Equal Pay Act 1970 amended in 1983</a:t>
            </a:r>
          </a:p>
          <a:p>
            <a:r>
              <a:rPr lang="en-GB" dirty="0" smtClean="0"/>
              <a:t>Sex Discrimination Act 1975</a:t>
            </a:r>
          </a:p>
          <a:p>
            <a:r>
              <a:rPr lang="en-GB" dirty="0" smtClean="0"/>
              <a:t>Race Relations Act 1976 amended 2000</a:t>
            </a:r>
          </a:p>
          <a:p>
            <a:r>
              <a:rPr lang="en-GB" dirty="0" smtClean="0"/>
              <a:t>Disability Discrimination Act 1995 amended 2003</a:t>
            </a:r>
          </a:p>
          <a:p>
            <a:pPr>
              <a:buNone/>
            </a:pPr>
            <a:endParaRPr lang="en-GB" b="1" dirty="0"/>
          </a:p>
        </p:txBody>
      </p:sp>
      <p:sp>
        <p:nvSpPr>
          <p:cNvPr id="2" name="Title 1"/>
          <p:cNvSpPr>
            <a:spLocks noGrp="1"/>
          </p:cNvSpPr>
          <p:nvPr>
            <p:ph type="title"/>
          </p:nvPr>
        </p:nvSpPr>
        <p:spPr/>
        <p:txBody>
          <a:bodyPr>
            <a:normAutofit fontScale="90000"/>
          </a:bodyPr>
          <a:lstStyle/>
          <a:p>
            <a:r>
              <a:rPr lang="en-GB" dirty="0" smtClean="0"/>
              <a:t>Rights at Work: Protection against Discrimination </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At present the minimum hourly rate is set at £5.93. Workers aged 18 or over but who have not reached 22 are entitled to a minimum hourly rate of £4.92. Workers who are above compulsory school age but have not reached their 18th birthday are entitled to £3.64/ hour.</a:t>
            </a:r>
            <a:br>
              <a:rPr lang="en-GB" dirty="0" smtClean="0"/>
            </a:br>
            <a:endParaRPr lang="en-GB" dirty="0"/>
          </a:p>
        </p:txBody>
      </p:sp>
      <p:sp>
        <p:nvSpPr>
          <p:cNvPr id="3" name="Title 2"/>
          <p:cNvSpPr>
            <a:spLocks noGrp="1"/>
          </p:cNvSpPr>
          <p:nvPr>
            <p:ph type="title"/>
          </p:nvPr>
        </p:nvSpPr>
        <p:spPr/>
        <p:txBody>
          <a:bodyPr>
            <a:normAutofit fontScale="90000"/>
          </a:bodyPr>
          <a:lstStyle/>
          <a:p>
            <a:r>
              <a:rPr lang="en-GB" dirty="0" smtClean="0"/>
              <a:t>National Minimum Wage and the Payment of Wages</a:t>
            </a:r>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Required that women be paid the same rate as any man in the workplace who is doing</a:t>
            </a:r>
          </a:p>
          <a:p>
            <a:pPr lvl="1"/>
            <a:r>
              <a:rPr lang="en-GB" dirty="0" smtClean="0"/>
              <a:t>The same or similar work;</a:t>
            </a:r>
          </a:p>
          <a:p>
            <a:pPr lvl="1"/>
            <a:r>
              <a:rPr lang="en-GB" dirty="0" smtClean="0"/>
              <a:t>Work which is rated as equivalent work by a job evaluation scheme</a:t>
            </a:r>
          </a:p>
          <a:p>
            <a:pPr lvl="1"/>
            <a:r>
              <a:rPr lang="en-GB" dirty="0" smtClean="0"/>
              <a:t>Work of equal value</a:t>
            </a:r>
            <a:endParaRPr lang="en-GB" dirty="0"/>
          </a:p>
        </p:txBody>
      </p:sp>
      <p:sp>
        <p:nvSpPr>
          <p:cNvPr id="2" name="Title 1"/>
          <p:cNvSpPr>
            <a:spLocks noGrp="1"/>
          </p:cNvSpPr>
          <p:nvPr>
            <p:ph type="title"/>
          </p:nvPr>
        </p:nvSpPr>
        <p:spPr/>
        <p:txBody>
          <a:bodyPr/>
          <a:lstStyle/>
          <a:p>
            <a:r>
              <a:rPr lang="en-GB" dirty="0" smtClean="0"/>
              <a:t>Equal Pay Act 1970</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Contract of service- employee contract</a:t>
            </a:r>
          </a:p>
          <a:p>
            <a:r>
              <a:rPr lang="en-GB" dirty="0" smtClean="0"/>
              <a:t>Contract for service- contractors contract</a:t>
            </a:r>
            <a:endParaRPr lang="en-GB" dirty="0"/>
          </a:p>
        </p:txBody>
      </p:sp>
      <p:sp>
        <p:nvSpPr>
          <p:cNvPr id="2" name="Title 1"/>
          <p:cNvSpPr>
            <a:spLocks noGrp="1"/>
          </p:cNvSpPr>
          <p:nvPr>
            <p:ph type="title"/>
          </p:nvPr>
        </p:nvSpPr>
        <p:spPr/>
        <p:txBody>
          <a:bodyPr/>
          <a:lstStyle/>
          <a:p>
            <a:r>
              <a:rPr lang="en-GB" dirty="0" smtClean="0"/>
              <a:t>Employment Contracts</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4785395"/>
          </a:xfrm>
        </p:spPr>
        <p:txBody>
          <a:bodyPr>
            <a:normAutofit fontScale="40000" lnSpcReduction="20000"/>
          </a:bodyPr>
          <a:lstStyle/>
          <a:p>
            <a:r>
              <a:rPr lang="en-GB" sz="4400" dirty="0" smtClean="0"/>
              <a:t>It is illegal to discriminate directly or indirectly against persons on the grounds of their sex or marital status. It includes:</a:t>
            </a:r>
          </a:p>
          <a:p>
            <a:pPr>
              <a:buNone/>
            </a:pPr>
            <a:endParaRPr lang="en-GB" sz="4400" dirty="0" smtClean="0"/>
          </a:p>
          <a:p>
            <a:pPr lvl="1"/>
            <a:r>
              <a:rPr lang="en-GB" sz="4400" b="1" dirty="0" smtClean="0"/>
              <a:t>Direct discrimination </a:t>
            </a:r>
            <a:r>
              <a:rPr lang="en-GB" sz="4400" dirty="0" smtClean="0"/>
              <a:t>s1(1)(a) is if a woman is treated on the grounds of her sex less favourably than a man</a:t>
            </a:r>
          </a:p>
          <a:p>
            <a:pPr lvl="1"/>
            <a:r>
              <a:rPr lang="en-GB" sz="4400" b="1" dirty="0" smtClean="0"/>
              <a:t>Sexual harassment-</a:t>
            </a:r>
            <a:r>
              <a:rPr lang="en-GB" sz="4400" dirty="0" smtClean="0"/>
              <a:t>not specifically identified in the SDA 1975; but a complainant could succeed on proof</a:t>
            </a:r>
            <a:endParaRPr lang="en-GB" sz="4400" b="1" dirty="0" smtClean="0"/>
          </a:p>
          <a:p>
            <a:pPr lvl="1"/>
            <a:r>
              <a:rPr lang="en-GB" sz="4400" b="1" dirty="0" smtClean="0"/>
              <a:t>Indirect discrimination</a:t>
            </a:r>
            <a:r>
              <a:rPr lang="en-GB" sz="4400" dirty="0" smtClean="0"/>
              <a:t>-amended 2001 by the Sex Discrimination and Burden of Proof) Regulation: s (2)(b): concerned with covert discrimination e.g. height restriction, that excludes the majority of a sex.</a:t>
            </a:r>
          </a:p>
          <a:p>
            <a:pPr lvl="1"/>
            <a:r>
              <a:rPr lang="en-GB" sz="4400" b="1" dirty="0" smtClean="0"/>
              <a:t>Discrimination on the grounds of marital status:</a:t>
            </a:r>
            <a:r>
              <a:rPr lang="en-GB" sz="4400" dirty="0" smtClean="0"/>
              <a:t> s 3-  a person can not be treated differently because of their marital status.</a:t>
            </a:r>
          </a:p>
          <a:p>
            <a:pPr lvl="1"/>
            <a:r>
              <a:rPr lang="en-GB" sz="4400" b="1" dirty="0" smtClean="0"/>
              <a:t>Discrimination on grounds of victimisation</a:t>
            </a:r>
            <a:r>
              <a:rPr lang="en-GB" sz="4400" dirty="0" smtClean="0"/>
              <a:t>: s 4 (1)- illegal to treat someone differently because they have asserted their rights under any Act </a:t>
            </a:r>
          </a:p>
          <a:p>
            <a:pPr lvl="1"/>
            <a:endParaRPr lang="en-GB" dirty="0"/>
          </a:p>
        </p:txBody>
      </p:sp>
      <p:sp>
        <p:nvSpPr>
          <p:cNvPr id="2" name="Title 1"/>
          <p:cNvSpPr>
            <a:spLocks noGrp="1"/>
          </p:cNvSpPr>
          <p:nvPr>
            <p:ph type="title"/>
          </p:nvPr>
        </p:nvSpPr>
        <p:spPr>
          <a:xfrm>
            <a:off x="457200" y="274638"/>
            <a:ext cx="8229600" cy="850106"/>
          </a:xfrm>
        </p:spPr>
        <p:txBody>
          <a:bodyPr>
            <a:normAutofit fontScale="90000"/>
          </a:bodyPr>
          <a:lstStyle/>
          <a:p>
            <a:r>
              <a:rPr lang="en-GB" dirty="0" smtClean="0"/>
              <a:t>The Sex Discrimination Act 1975 </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GB" dirty="0" smtClean="0"/>
              <a:t>Discrimination can come into play in relations to employment in some of the following ways:</a:t>
            </a:r>
          </a:p>
          <a:p>
            <a:r>
              <a:rPr lang="en-GB" dirty="0" smtClean="0"/>
              <a:t>Advertising jobs</a:t>
            </a:r>
          </a:p>
          <a:p>
            <a:r>
              <a:rPr lang="en-GB" dirty="0" smtClean="0"/>
              <a:t>Interviewing and selection procedures</a:t>
            </a:r>
          </a:p>
          <a:p>
            <a:r>
              <a:rPr lang="en-GB" dirty="0" smtClean="0"/>
              <a:t>Training</a:t>
            </a:r>
          </a:p>
          <a:p>
            <a:r>
              <a:rPr lang="en-GB" dirty="0" smtClean="0"/>
              <a:t>Promotion</a:t>
            </a:r>
          </a:p>
          <a:p>
            <a:r>
              <a:rPr lang="en-GB" dirty="0" smtClean="0"/>
              <a:t>Other facilities available to employees ( like canteen, social club or medical services)</a:t>
            </a:r>
          </a:p>
          <a:p>
            <a:r>
              <a:rPr lang="en-GB" dirty="0" smtClean="0"/>
              <a:t>Membership of trade unions and professional bodies</a:t>
            </a:r>
            <a:endParaRPr lang="en-GB" dirty="0"/>
          </a:p>
        </p:txBody>
      </p:sp>
      <p:sp>
        <p:nvSpPr>
          <p:cNvPr id="2" name="Title 1"/>
          <p:cNvSpPr>
            <a:spLocks noGrp="1"/>
          </p:cNvSpPr>
          <p:nvPr>
            <p:ph type="title"/>
          </p:nvPr>
        </p:nvSpPr>
        <p:spPr/>
        <p:txBody>
          <a:bodyPr>
            <a:normAutofit fontScale="90000"/>
          </a:bodyPr>
          <a:lstStyle/>
          <a:p>
            <a:r>
              <a:rPr lang="en-GB" dirty="0" smtClean="0"/>
              <a:t>Scope of Employment Discrimination: s 6</a:t>
            </a: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buNone/>
            </a:pPr>
            <a:r>
              <a:rPr lang="en-GB" dirty="0" smtClean="0"/>
              <a:t>Certain qualities such as strength and stamina are not treated as sex specific. The burden of proving that the GOQ lies with the employer and is possible as follows:</a:t>
            </a:r>
          </a:p>
          <a:p>
            <a:r>
              <a:rPr lang="en-GB" b="1" dirty="0" smtClean="0"/>
              <a:t>The essential nature of the job- </a:t>
            </a:r>
            <a:r>
              <a:rPr lang="en-GB" dirty="0" smtClean="0"/>
              <a:t>i.e. a man may need to play a male role in a play; or a male model for a nude exhibition</a:t>
            </a:r>
          </a:p>
          <a:p>
            <a:r>
              <a:rPr lang="en-GB" b="1" dirty="0" smtClean="0"/>
              <a:t>Issues of privacy</a:t>
            </a:r>
            <a:r>
              <a:rPr lang="en-GB" dirty="0" smtClean="0"/>
              <a:t>: lavatory or locker room attendants</a:t>
            </a:r>
          </a:p>
          <a:p>
            <a:r>
              <a:rPr lang="en-GB" dirty="0" smtClean="0"/>
              <a:t>Lack of facilities- if the job requires workers to live on the premises and facilities can only be provided for one sex</a:t>
            </a:r>
          </a:p>
          <a:p>
            <a:r>
              <a:rPr lang="en-GB" dirty="0" smtClean="0"/>
              <a:t>Single-sex hospitals or prisons- employing persons of one sex to care for patients etc.</a:t>
            </a:r>
            <a:endParaRPr lang="en-GB" dirty="0"/>
          </a:p>
        </p:txBody>
      </p:sp>
      <p:sp>
        <p:nvSpPr>
          <p:cNvPr id="2" name="Title 1"/>
          <p:cNvSpPr>
            <a:spLocks noGrp="1"/>
          </p:cNvSpPr>
          <p:nvPr>
            <p:ph type="title"/>
          </p:nvPr>
        </p:nvSpPr>
        <p:spPr/>
        <p:txBody>
          <a:bodyPr>
            <a:normAutofit fontScale="90000"/>
          </a:bodyPr>
          <a:lstStyle/>
          <a:p>
            <a:r>
              <a:rPr lang="en-GB" dirty="0" smtClean="0"/>
              <a:t>Genuine Occupational Qualification (GOQ): s 7</a:t>
            </a: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4857403"/>
          </a:xfrm>
        </p:spPr>
        <p:txBody>
          <a:bodyPr>
            <a:normAutofit/>
          </a:bodyPr>
          <a:lstStyle/>
          <a:p>
            <a:r>
              <a:rPr lang="en-GB" b="1" dirty="0" smtClean="0"/>
              <a:t>Pregnancy and Parental responsibility- </a:t>
            </a:r>
            <a:r>
              <a:rPr lang="en-GB" dirty="0" smtClean="0"/>
              <a:t>protected under the SDA 1975; the Equal Treatment Directive (76/207/EEC) and the Pregnancy Workers Directive (92/85/EC) and ERA 1999</a:t>
            </a:r>
          </a:p>
          <a:p>
            <a:r>
              <a:rPr lang="en-GB" b="1" dirty="0" smtClean="0"/>
              <a:t>Pensions</a:t>
            </a:r>
            <a:r>
              <a:rPr lang="en-GB" dirty="0" smtClean="0"/>
              <a:t> – EPA 1970, SDA 1975, Pensions Act 1995 </a:t>
            </a:r>
            <a:r>
              <a:rPr lang="en-GB" dirty="0" err="1" smtClean="0"/>
              <a:t>ss</a:t>
            </a:r>
            <a:r>
              <a:rPr lang="en-GB" dirty="0" smtClean="0"/>
              <a:t> 62-66</a:t>
            </a:r>
          </a:p>
          <a:p>
            <a:r>
              <a:rPr lang="en-GB" b="1" dirty="0" smtClean="0"/>
              <a:t>Gender reassignment- </a:t>
            </a:r>
            <a:r>
              <a:rPr lang="en-GB" dirty="0" smtClean="0"/>
              <a:t>Equal Treatment Directive(76/207/EEC); SDA 1975 amended to protect transsexuals </a:t>
            </a:r>
            <a:endParaRPr lang="en-GB" dirty="0"/>
          </a:p>
        </p:txBody>
      </p:sp>
      <p:sp>
        <p:nvSpPr>
          <p:cNvPr id="2" name="Title 1"/>
          <p:cNvSpPr>
            <a:spLocks noGrp="1"/>
          </p:cNvSpPr>
          <p:nvPr>
            <p:ph type="title"/>
          </p:nvPr>
        </p:nvSpPr>
        <p:spPr>
          <a:xfrm>
            <a:off x="457200" y="274638"/>
            <a:ext cx="8229600" cy="850106"/>
          </a:xfrm>
        </p:spPr>
        <p:txBody>
          <a:bodyPr>
            <a:normAutofit fontScale="90000"/>
          </a:bodyPr>
          <a:lstStyle/>
          <a:p>
            <a:r>
              <a:rPr lang="en-GB" dirty="0" smtClean="0"/>
              <a:t>Other Forms of Discrimination Identified and Protected</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buNone/>
            </a:pPr>
            <a:r>
              <a:rPr lang="en-GB" dirty="0" smtClean="0"/>
              <a:t>Under the </a:t>
            </a:r>
            <a:r>
              <a:rPr lang="en-GB" b="1" dirty="0"/>
              <a:t>Maternity and Parental Leave </a:t>
            </a:r>
            <a:r>
              <a:rPr lang="en-GB" dirty="0"/>
              <a:t>(Amendment) </a:t>
            </a:r>
            <a:r>
              <a:rPr lang="en-GB" b="1" dirty="0"/>
              <a:t>Regulations 2002 </a:t>
            </a:r>
            <a:r>
              <a:rPr lang="en-GB" dirty="0"/>
              <a:t>and the </a:t>
            </a:r>
            <a:r>
              <a:rPr lang="en-GB" b="1" dirty="0"/>
              <a:t>Work and Families Act </a:t>
            </a:r>
            <a:r>
              <a:rPr lang="en-GB" b="1" dirty="0" smtClean="0"/>
              <a:t>2006 </a:t>
            </a:r>
            <a:r>
              <a:rPr lang="en-GB" dirty="0" smtClean="0"/>
              <a:t>all pregnant employees are entitled to paid time off for antenatal care. In addition, pregnant employees are entitled to 52 weeks’ maternity leave. This consists of 26 weeks’ Ordinary Maternity Leave and 26 weeks’ Additional Maternity Leave. </a:t>
            </a:r>
            <a:br>
              <a:rPr lang="en-GB" dirty="0" smtClean="0"/>
            </a:br>
            <a:r>
              <a:rPr lang="en-GB" b="1" dirty="0" smtClean="0"/>
              <a:t> </a:t>
            </a:r>
          </a:p>
          <a:p>
            <a:r>
              <a:rPr lang="en-GB" b="1" dirty="0" smtClean="0"/>
              <a:t>Paternity Leave</a:t>
            </a:r>
            <a:r>
              <a:rPr lang="en-GB" dirty="0" smtClean="0"/>
              <a:t>: </a:t>
            </a:r>
            <a:r>
              <a:rPr lang="en-GB" b="1" dirty="0" smtClean="0"/>
              <a:t>The Employment Act 2002 </a:t>
            </a:r>
            <a:r>
              <a:rPr lang="en-GB" dirty="0" smtClean="0"/>
              <a:t>provides a right for the partner of the mother or adopter leave to take up to two weeks paternity leave. The partner could be the father, or someone (either female or male) who lives in an ‘enduring family relationship’ with the mother or adopter. In order to be eligible for the leave, the partner must have been employed for not less than 26 weeks prior to the 14th week before the birth or adoption.</a:t>
            </a:r>
            <a:br>
              <a:rPr lang="en-GB" dirty="0" smtClean="0"/>
            </a:br>
            <a:endParaRPr lang="en-GB" dirty="0"/>
          </a:p>
        </p:txBody>
      </p:sp>
      <p:sp>
        <p:nvSpPr>
          <p:cNvPr id="3" name="Title 2"/>
          <p:cNvSpPr>
            <a:spLocks noGrp="1"/>
          </p:cNvSpPr>
          <p:nvPr>
            <p:ph type="title"/>
          </p:nvPr>
        </p:nvSpPr>
        <p:spPr/>
        <p:txBody>
          <a:bodyPr>
            <a:normAutofit fontScale="90000"/>
          </a:bodyPr>
          <a:lstStyle/>
          <a:p>
            <a:r>
              <a:rPr lang="en-GB" dirty="0" smtClean="0"/>
              <a:t>Pregnancy and Parental responsibility</a:t>
            </a:r>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5040560"/>
          </a:xfrm>
        </p:spPr>
        <p:txBody>
          <a:bodyPr>
            <a:normAutofit fontScale="77500" lnSpcReduction="20000"/>
          </a:bodyPr>
          <a:lstStyle/>
          <a:p>
            <a:pPr marL="109728" indent="0">
              <a:buNone/>
            </a:pPr>
            <a:endParaRPr lang="en-GB" b="1" dirty="0" smtClean="0"/>
          </a:p>
          <a:p>
            <a:pPr marL="109728" indent="0">
              <a:buNone/>
            </a:pPr>
            <a:r>
              <a:rPr lang="en-GB" dirty="0"/>
              <a:t>Eligible employees who have at </a:t>
            </a:r>
            <a:r>
              <a:rPr lang="en-GB" b="1" dirty="0"/>
              <a:t>least 26 weeks </a:t>
            </a:r>
            <a:r>
              <a:rPr lang="en-GB" dirty="0"/>
              <a:t>of continuous service at the </a:t>
            </a:r>
            <a:r>
              <a:rPr lang="en-GB" dirty="0" smtClean="0"/>
              <a:t>time can apply:</a:t>
            </a:r>
          </a:p>
          <a:p>
            <a:pPr marL="109728" indent="0">
              <a:buNone/>
            </a:pPr>
            <a:endParaRPr lang="en-GB" dirty="0" smtClean="0"/>
          </a:p>
          <a:p>
            <a:pPr marL="109728" indent="0">
              <a:buNone/>
            </a:pPr>
            <a:r>
              <a:rPr lang="en-GB" b="1" dirty="0" smtClean="0"/>
              <a:t>Under </a:t>
            </a:r>
            <a:r>
              <a:rPr lang="en-GB" b="1" dirty="0"/>
              <a:t>the Employment Act 2002 </a:t>
            </a:r>
            <a:r>
              <a:rPr lang="en-GB" b="1" dirty="0" smtClean="0"/>
              <a:t> </a:t>
            </a:r>
            <a:r>
              <a:rPr lang="en-GB" dirty="0" smtClean="0"/>
              <a:t>(</a:t>
            </a:r>
            <a:r>
              <a:rPr lang="en-GB" dirty="0"/>
              <a:t>and more recently the </a:t>
            </a:r>
            <a:r>
              <a:rPr lang="en-GB" b="1" dirty="0"/>
              <a:t>Flexible Working (Eligibility, Complaints and Remedies) (Amendment) Regulations 2009), </a:t>
            </a:r>
            <a:endParaRPr lang="en-GB" b="1" dirty="0" smtClean="0"/>
          </a:p>
          <a:p>
            <a:r>
              <a:rPr lang="en-GB" dirty="0" smtClean="0"/>
              <a:t>employees </a:t>
            </a:r>
            <a:r>
              <a:rPr lang="en-GB" dirty="0"/>
              <a:t>with children currently under the age of 17, or 18 if disabled, have a right to request flexible working arrangements. </a:t>
            </a:r>
            <a:endParaRPr lang="en-GB" dirty="0" smtClean="0"/>
          </a:p>
          <a:p>
            <a:r>
              <a:rPr lang="en-GB" b="1" dirty="0" smtClean="0"/>
              <a:t>Under </a:t>
            </a:r>
            <a:r>
              <a:rPr lang="en-GB" b="1" dirty="0"/>
              <a:t>the Flexible Working Regulations (2006)</a:t>
            </a:r>
            <a:r>
              <a:rPr lang="en-GB" dirty="0"/>
              <a:t>, eligible employees have the right to request flexible working to care for an adult in need of care. </a:t>
            </a:r>
            <a:endParaRPr lang="en-GB" dirty="0" smtClean="0"/>
          </a:p>
          <a:p>
            <a:r>
              <a:rPr lang="en-GB" b="1" dirty="0" smtClean="0">
                <a:solidFill>
                  <a:schemeClr val="accent2"/>
                </a:solidFill>
              </a:rPr>
              <a:t>Employers can refuse</a:t>
            </a:r>
            <a:r>
              <a:rPr lang="en-GB" dirty="0" smtClean="0"/>
              <a:t> but must </a:t>
            </a:r>
            <a:r>
              <a:rPr lang="en-GB" b="1" dirty="0" smtClean="0">
                <a:solidFill>
                  <a:schemeClr val="accent2"/>
                </a:solidFill>
              </a:rPr>
              <a:t>give the reasons </a:t>
            </a:r>
            <a:r>
              <a:rPr lang="en-GB" dirty="0" smtClean="0"/>
              <a:t>for refusal </a:t>
            </a:r>
            <a:r>
              <a:rPr lang="en-GB" b="1" dirty="0" smtClean="0">
                <a:solidFill>
                  <a:schemeClr val="accent2"/>
                </a:solidFill>
              </a:rPr>
              <a:t>in writing </a:t>
            </a:r>
            <a:r>
              <a:rPr lang="en-GB" dirty="0" smtClean="0"/>
              <a:t>and show that they have </a:t>
            </a:r>
            <a:r>
              <a:rPr lang="en-GB" b="1" dirty="0" smtClean="0">
                <a:solidFill>
                  <a:schemeClr val="accent2"/>
                </a:solidFill>
              </a:rPr>
              <a:t>seriously considered </a:t>
            </a:r>
            <a:r>
              <a:rPr lang="en-GB" dirty="0" smtClean="0"/>
              <a:t>the request </a:t>
            </a:r>
            <a:r>
              <a:rPr lang="en-GB" b="1" dirty="0" smtClean="0">
                <a:solidFill>
                  <a:schemeClr val="accent2"/>
                </a:solidFill>
              </a:rPr>
              <a:t>by holding a meeting </a:t>
            </a:r>
            <a:r>
              <a:rPr lang="en-GB" dirty="0" smtClean="0"/>
              <a:t>with the employee to discuss this.</a:t>
            </a:r>
          </a:p>
          <a:p>
            <a:endParaRPr lang="en-GB" dirty="0"/>
          </a:p>
        </p:txBody>
      </p:sp>
      <p:sp>
        <p:nvSpPr>
          <p:cNvPr id="3" name="Title 2"/>
          <p:cNvSpPr>
            <a:spLocks noGrp="1"/>
          </p:cNvSpPr>
          <p:nvPr>
            <p:ph type="title"/>
          </p:nvPr>
        </p:nvSpPr>
        <p:spPr>
          <a:xfrm>
            <a:off x="457200" y="274638"/>
            <a:ext cx="8229600" cy="778098"/>
          </a:xfrm>
        </p:spPr>
        <p:txBody>
          <a:bodyPr/>
          <a:lstStyle/>
          <a:p>
            <a:r>
              <a:rPr lang="en-GB" dirty="0"/>
              <a:t>Flexible Working Regulations </a:t>
            </a:r>
          </a:p>
        </p:txBody>
      </p:sp>
    </p:spTree>
    <p:extLst>
      <p:ext uri="{BB962C8B-B14F-4D97-AF65-F5344CB8AC3E}">
        <p14:creationId xmlns:p14="http://schemas.microsoft.com/office/powerpoint/2010/main" val="897844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Working Time Regulations 1998 established the basis for paid annual leave and the amount of entitlement was increased by the </a:t>
            </a:r>
            <a:r>
              <a:rPr lang="en-GB" b="1" dirty="0"/>
              <a:t>Working Time (Amendment) Regulations </a:t>
            </a:r>
            <a:r>
              <a:rPr lang="en-GB" b="1" dirty="0" smtClean="0"/>
              <a:t>2007</a:t>
            </a:r>
            <a:endParaRPr lang="en-GB" dirty="0" smtClean="0"/>
          </a:p>
          <a:p>
            <a:r>
              <a:rPr lang="en-GB" dirty="0" smtClean="0"/>
              <a:t>These </a:t>
            </a:r>
            <a:r>
              <a:rPr lang="en-GB" dirty="0"/>
              <a:t>Regulations increased the holiday entitlement, originally to 4.8 weeks, with effect from that date and have since increased them to </a:t>
            </a:r>
            <a:r>
              <a:rPr lang="en-GB" b="1" dirty="0">
                <a:solidFill>
                  <a:srgbClr val="FF0000"/>
                </a:solidFill>
              </a:rPr>
              <a:t>5.6 weeks</a:t>
            </a:r>
            <a:r>
              <a:rPr lang="en-GB" dirty="0"/>
              <a:t>. </a:t>
            </a:r>
          </a:p>
        </p:txBody>
      </p:sp>
      <p:sp>
        <p:nvSpPr>
          <p:cNvPr id="3" name="Title 2"/>
          <p:cNvSpPr>
            <a:spLocks noGrp="1"/>
          </p:cNvSpPr>
          <p:nvPr>
            <p:ph type="title"/>
          </p:nvPr>
        </p:nvSpPr>
        <p:spPr/>
        <p:txBody>
          <a:bodyPr/>
          <a:lstStyle/>
          <a:p>
            <a:r>
              <a:rPr lang="en-GB" dirty="0" smtClean="0"/>
              <a:t>Holidays</a:t>
            </a:r>
            <a:endParaRPr lang="en-GB" dirty="0"/>
          </a:p>
        </p:txBody>
      </p:sp>
    </p:spTree>
    <p:extLst>
      <p:ext uri="{BB962C8B-B14F-4D97-AF65-F5344CB8AC3E}">
        <p14:creationId xmlns:p14="http://schemas.microsoft.com/office/powerpoint/2010/main" val="267754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72008"/>
          </a:xfrm>
        </p:spPr>
        <p:txBody>
          <a:bodyPr>
            <a:normAutofit fontScale="85000" lnSpcReduction="20000"/>
          </a:bodyPr>
          <a:lstStyle/>
          <a:p>
            <a:pPr>
              <a:buNone/>
            </a:pPr>
            <a:r>
              <a:rPr lang="en-GB" b="1" dirty="0" smtClean="0"/>
              <a:t>Part-time workers</a:t>
            </a:r>
            <a:br>
              <a:rPr lang="en-GB" b="1" dirty="0" smtClean="0"/>
            </a:br>
            <a:endParaRPr lang="en-GB" b="1" dirty="0" smtClean="0"/>
          </a:p>
          <a:p>
            <a:r>
              <a:rPr lang="en-GB" dirty="0" smtClean="0"/>
              <a:t> Under the </a:t>
            </a:r>
            <a:r>
              <a:rPr lang="en-GB" b="1" dirty="0" smtClean="0"/>
              <a:t>Part-time Workers Regulations </a:t>
            </a:r>
            <a:r>
              <a:rPr lang="en-GB" dirty="0" smtClean="0"/>
              <a:t>part-timers must be treated no less favourably than their full-time counterparts. </a:t>
            </a:r>
          </a:p>
          <a:p>
            <a:pPr>
              <a:buNone/>
            </a:pPr>
            <a:r>
              <a:rPr lang="en-GB" b="1" dirty="0" smtClean="0"/>
              <a:t>Sick pay </a:t>
            </a:r>
            <a:br>
              <a:rPr lang="en-GB" b="1" dirty="0" smtClean="0"/>
            </a:br>
            <a:endParaRPr lang="en-GB" b="1" dirty="0" smtClean="0"/>
          </a:p>
          <a:p>
            <a:r>
              <a:rPr lang="en-GB" dirty="0" smtClean="0"/>
              <a:t>If an employee is sick for less than 4 days they are not entitled to Statutory Sick Pay (SSP). If for more than 4 days they are entitled provided they are not excluded (e.g. over 65; pay is less than required to make National Insurance Contributions; on short term contract - 3 months or less; pregnant employees. Sick Pay is recoverable from the Government. </a:t>
            </a:r>
          </a:p>
          <a:p>
            <a:pPr>
              <a:buNone/>
            </a:pPr>
            <a:r>
              <a:rPr lang="en-GB" dirty="0" smtClean="0"/>
              <a:t/>
            </a:r>
            <a:br>
              <a:rPr lang="en-GB" dirty="0" smtClean="0"/>
            </a:br>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Other Requirements for Workers</a:t>
            </a:r>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GB" sz="2000" dirty="0" smtClean="0"/>
              <a:t>Defines </a:t>
            </a:r>
            <a:r>
              <a:rPr lang="en-GB" sz="2000" b="1" dirty="0" smtClean="0"/>
              <a:t>racial grounds </a:t>
            </a:r>
            <a:r>
              <a:rPr lang="en-GB" sz="2000" dirty="0" smtClean="0"/>
              <a:t>as colour, race, nationality, ethnic or national origin.</a:t>
            </a:r>
          </a:p>
          <a:p>
            <a:r>
              <a:rPr lang="en-GB" sz="2000" b="1" dirty="0" smtClean="0"/>
              <a:t>Direct discrimination</a:t>
            </a:r>
            <a:r>
              <a:rPr lang="en-GB" sz="2000" dirty="0" smtClean="0"/>
              <a:t>: treating someone unfavourably on racial grounds </a:t>
            </a:r>
          </a:p>
          <a:p>
            <a:r>
              <a:rPr lang="en-GB" sz="2000" b="1" dirty="0" smtClean="0"/>
              <a:t>Indirect discrimination</a:t>
            </a:r>
            <a:r>
              <a:rPr lang="en-GB" sz="2000" dirty="0" smtClean="0"/>
              <a:t>: when a condition is imposed on members of a racial group which is applied equally to people who are not members of that group (forbidding long beard or hair in the workplace directly discriminates against Sikhs; it can be held if it is shown that this is for health and safety reasons or other justifiable reason)</a:t>
            </a:r>
          </a:p>
          <a:p>
            <a:r>
              <a:rPr lang="en-GB" sz="2000" b="1" dirty="0" smtClean="0"/>
              <a:t>Racial harassment</a:t>
            </a:r>
            <a:r>
              <a:rPr lang="en-GB" sz="2000" dirty="0" smtClean="0"/>
              <a:t>:  this was not specifically defined but the RRA (Amendment) Regulations  2003 in accordance with EU Race Equality Directive (200/43/EC)</a:t>
            </a:r>
          </a:p>
          <a:p>
            <a:r>
              <a:rPr lang="en-GB" sz="2000" b="1" dirty="0" smtClean="0"/>
              <a:t>Discrimination by victimisation</a:t>
            </a:r>
            <a:r>
              <a:rPr lang="en-GB" sz="2000" dirty="0" smtClean="0"/>
              <a:t>: a person cannot be victimised because they have asserted their rights </a:t>
            </a:r>
          </a:p>
          <a:p>
            <a:r>
              <a:rPr lang="en-GB" sz="2000" b="1" dirty="0" smtClean="0"/>
              <a:t>Discrimination in Employment</a:t>
            </a:r>
            <a:r>
              <a:rPr lang="en-GB" sz="2000" dirty="0" smtClean="0"/>
              <a:t>: covers all aspects of employment</a:t>
            </a:r>
            <a:endParaRPr lang="en-GB" sz="2000" dirty="0"/>
          </a:p>
        </p:txBody>
      </p:sp>
      <p:sp>
        <p:nvSpPr>
          <p:cNvPr id="2" name="Title 1"/>
          <p:cNvSpPr>
            <a:spLocks noGrp="1"/>
          </p:cNvSpPr>
          <p:nvPr>
            <p:ph type="title"/>
          </p:nvPr>
        </p:nvSpPr>
        <p:spPr/>
        <p:txBody>
          <a:bodyPr>
            <a:normAutofit fontScale="90000"/>
          </a:bodyPr>
          <a:lstStyle/>
          <a:p>
            <a:r>
              <a:rPr lang="en-GB" dirty="0" smtClean="0"/>
              <a:t>Race Relations Act 1976 amended in 2000</a:t>
            </a: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smtClean="0"/>
              <a:t>It outlaws discriminatory practices in recruitment, terms of employment, transfer and training, employment benefits and dismissal and other detrimental treatment.</a:t>
            </a:r>
          </a:p>
          <a:p>
            <a:r>
              <a:rPr lang="en-GB" dirty="0" smtClean="0"/>
              <a:t>Its provisions largely reflect those of the SDA 1975 and the RRA 1976 although indirect discrimination is not covered under this Act.</a:t>
            </a:r>
          </a:p>
          <a:p>
            <a:r>
              <a:rPr lang="en-GB" sz="3200" b="1" dirty="0" smtClean="0">
                <a:solidFill>
                  <a:srgbClr val="FF0000"/>
                </a:solidFill>
              </a:rPr>
              <a:t>Replaced by the Equality Act 2010</a:t>
            </a:r>
          </a:p>
          <a:p>
            <a:pPr lvl="1"/>
            <a:r>
              <a:rPr lang="en-GB" sz="2800" dirty="0" smtClean="0"/>
              <a:t>The Disability Equality Duty in the DDA continues to apply.</a:t>
            </a:r>
            <a:endParaRPr lang="en-GB" sz="2800" b="1" dirty="0">
              <a:solidFill>
                <a:srgbClr val="FF0000"/>
              </a:solidFill>
            </a:endParaRPr>
          </a:p>
        </p:txBody>
      </p:sp>
      <p:sp>
        <p:nvSpPr>
          <p:cNvPr id="2" name="Title 1"/>
          <p:cNvSpPr>
            <a:spLocks noGrp="1"/>
          </p:cNvSpPr>
          <p:nvPr>
            <p:ph type="title"/>
          </p:nvPr>
        </p:nvSpPr>
        <p:spPr/>
        <p:txBody>
          <a:bodyPr>
            <a:normAutofit fontScale="90000"/>
          </a:bodyPr>
          <a:lstStyle/>
          <a:p>
            <a:r>
              <a:rPr lang="en-GB" dirty="0" smtClean="0"/>
              <a:t>The Disability Discrimination Act 1995 (DDA 1995)</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Do they have to do the work themselves? </a:t>
            </a:r>
          </a:p>
          <a:p>
            <a:r>
              <a:rPr lang="en-GB" dirty="0"/>
              <a:t>Can someone tell them at any time what to do, where to carry out the work or when and how to do it? </a:t>
            </a:r>
          </a:p>
          <a:p>
            <a:r>
              <a:rPr lang="en-GB" dirty="0"/>
              <a:t>Can they work a set amount of hours? </a:t>
            </a:r>
          </a:p>
          <a:p>
            <a:r>
              <a:rPr lang="en-GB" dirty="0"/>
              <a:t>Can someone move them from task to task? </a:t>
            </a:r>
          </a:p>
          <a:p>
            <a:r>
              <a:rPr lang="en-GB" dirty="0"/>
              <a:t>Are they paid by the hour, week, or month? </a:t>
            </a:r>
          </a:p>
          <a:p>
            <a:r>
              <a:rPr lang="en-GB" dirty="0"/>
              <a:t>Can they get overtime pay or bonus payment? </a:t>
            </a:r>
          </a:p>
          <a:p>
            <a:endParaRPr lang="en-GB" dirty="0"/>
          </a:p>
        </p:txBody>
      </p:sp>
      <p:sp>
        <p:nvSpPr>
          <p:cNvPr id="3" name="Title 2"/>
          <p:cNvSpPr>
            <a:spLocks noGrp="1"/>
          </p:cNvSpPr>
          <p:nvPr>
            <p:ph type="title"/>
          </p:nvPr>
        </p:nvSpPr>
        <p:spPr/>
        <p:txBody>
          <a:bodyPr>
            <a:normAutofit/>
          </a:bodyPr>
          <a:lstStyle/>
          <a:p>
            <a:r>
              <a:rPr lang="en-GB" dirty="0" smtClean="0"/>
              <a:t>Contract for Service Test</a:t>
            </a:r>
            <a:endParaRPr lang="en-GB" dirty="0"/>
          </a:p>
        </p:txBody>
      </p:sp>
    </p:spTree>
    <p:extLst>
      <p:ext uri="{BB962C8B-B14F-4D97-AF65-F5344CB8AC3E}">
        <p14:creationId xmlns:p14="http://schemas.microsoft.com/office/powerpoint/2010/main" val="1194302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4638"/>
            <a:ext cx="9144000" cy="1143000"/>
          </a:xfrm>
        </p:spPr>
        <p:txBody>
          <a:bodyPr>
            <a:normAutofit fontScale="90000"/>
          </a:bodyPr>
          <a:lstStyle/>
          <a:p>
            <a:r>
              <a:rPr lang="en-GB" b="1" i="1" dirty="0" smtClean="0"/>
              <a:t/>
            </a:r>
            <a:br>
              <a:rPr lang="en-GB" b="1" i="1" dirty="0" smtClean="0"/>
            </a:br>
            <a:r>
              <a:rPr lang="en-GB" b="1" i="1" dirty="0" smtClean="0"/>
              <a:t>Richmond Adult Community College v McDougall</a:t>
            </a:r>
            <a:r>
              <a:rPr lang="en-GB" b="1" dirty="0" smtClean="0"/>
              <a:t> [2008] EWCA </a:t>
            </a:r>
            <a:r>
              <a:rPr lang="en-GB" b="1" dirty="0" err="1" smtClean="0"/>
              <a:t>Civ</a:t>
            </a:r>
            <a:r>
              <a:rPr lang="en-GB" b="1" dirty="0" smtClean="0"/>
              <a:t> 4</a:t>
            </a:r>
            <a:r>
              <a:rPr lang="en-GB" dirty="0" smtClean="0"/>
              <a:t/>
            </a:r>
            <a:br>
              <a:rPr lang="en-GB" dirty="0" smtClean="0"/>
            </a:br>
            <a:endParaRPr lang="en-GB" dirty="0"/>
          </a:p>
        </p:txBody>
      </p:sp>
      <p:sp>
        <p:nvSpPr>
          <p:cNvPr id="5" name="Content Placeholder 4"/>
          <p:cNvSpPr>
            <a:spLocks noGrp="1"/>
          </p:cNvSpPr>
          <p:nvPr>
            <p:ph idx="1"/>
          </p:nvPr>
        </p:nvSpPr>
        <p:spPr/>
        <p:txBody>
          <a:bodyPr>
            <a:normAutofit lnSpcReduction="10000"/>
          </a:bodyPr>
          <a:lstStyle/>
          <a:p>
            <a:pPr>
              <a:buNone/>
            </a:pPr>
            <a:r>
              <a:rPr lang="en-GB" b="1" dirty="0" smtClean="0"/>
              <a:t>Disability </a:t>
            </a:r>
            <a:r>
              <a:rPr lang="en-GB" b="1" dirty="0"/>
              <a:t>discrimination – assessment of disability – likelihood of disability recurring</a:t>
            </a:r>
            <a:endParaRPr lang="en-GB" dirty="0"/>
          </a:p>
          <a:p>
            <a:r>
              <a:rPr lang="en-GB" dirty="0"/>
              <a:t>M had suffered from psychological disorders but recovered after medical treatment. M was offered a job as a database assistant for the College. When the College learned of M’s medical history it withdrew the offer. M brought a disability discrimination claim</a:t>
            </a:r>
            <a:r>
              <a:rPr lang="en-GB" dirty="0" smtClean="0"/>
              <a:t>.</a:t>
            </a:r>
          </a:p>
          <a:p>
            <a:r>
              <a:rPr lang="en-GB" dirty="0" smtClean="0"/>
              <a:t>Review this case and discuss the legal issues regarding M’s disability in respect of the Disability Discrimination Act 1995</a:t>
            </a:r>
            <a:endParaRPr lang="en-GB" dirty="0"/>
          </a:p>
          <a:p>
            <a:endParaRPr lang="en-GB" dirty="0"/>
          </a:p>
        </p:txBody>
      </p:sp>
    </p:spTree>
    <p:extLst>
      <p:ext uri="{BB962C8B-B14F-4D97-AF65-F5344CB8AC3E}">
        <p14:creationId xmlns:p14="http://schemas.microsoft.com/office/powerpoint/2010/main" val="28985982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b="1" dirty="0" smtClean="0"/>
              <a:t>Decision</a:t>
            </a:r>
            <a:endParaRPr lang="en-GB" b="1" dirty="0"/>
          </a:p>
        </p:txBody>
      </p:sp>
      <p:sp>
        <p:nvSpPr>
          <p:cNvPr id="6" name="Content Placeholder 5"/>
          <p:cNvSpPr>
            <a:spLocks noGrp="1"/>
          </p:cNvSpPr>
          <p:nvPr>
            <p:ph idx="1"/>
          </p:nvPr>
        </p:nvSpPr>
        <p:spPr/>
        <p:txBody>
          <a:bodyPr>
            <a:normAutofit fontScale="62500" lnSpcReduction="20000"/>
          </a:bodyPr>
          <a:lstStyle/>
          <a:p>
            <a:r>
              <a:rPr lang="en-GB" dirty="0"/>
              <a:t>The employment tribunal accepted that M had a mental impairment but held that she was not disabled within the meaning of section 1 of the Disability Discrimination Act 1995, as the impairment did not have a substantial and long-term adverse effect and there was no evidence that the condition was likely to recur.</a:t>
            </a:r>
          </a:p>
          <a:p>
            <a:r>
              <a:rPr lang="en-GB" dirty="0"/>
              <a:t>The EAT reversed the decision, stating that the tribunal ought to have taken into account medical evidence between the date of the discrimination and the hearing of the claim, which showed a relapse.</a:t>
            </a:r>
          </a:p>
          <a:p>
            <a:r>
              <a:rPr lang="en-GB" dirty="0"/>
              <a:t>The College appealed on the basis that when considering whether the effect of a medical condition was likely to recur the employer had to base its decision on the circumstances existing at that date, and that what actually happened after that date was not relevant to the tribunal’s decision.</a:t>
            </a:r>
          </a:p>
          <a:p>
            <a:r>
              <a:rPr lang="en-GB" dirty="0"/>
              <a:t>The Court of Appeal allowed the appeal. On the facts, there was no evidence at the time of the decision that M’s condition was likely to recur. The tribunal should only consider evidence available at the relevant time. </a:t>
            </a:r>
          </a:p>
          <a:p>
            <a:endParaRPr lang="en-GB" dirty="0"/>
          </a:p>
        </p:txBody>
      </p:sp>
    </p:spTree>
    <p:extLst>
      <p:ext uri="{BB962C8B-B14F-4D97-AF65-F5344CB8AC3E}">
        <p14:creationId xmlns:p14="http://schemas.microsoft.com/office/powerpoint/2010/main" val="34792784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5112568"/>
          </a:xfrm>
        </p:spPr>
        <p:txBody>
          <a:bodyPr>
            <a:noAutofit/>
          </a:bodyPr>
          <a:lstStyle/>
          <a:p>
            <a:r>
              <a:rPr lang="en-GB" sz="1800" dirty="0" smtClean="0"/>
              <a:t>The SDA 1975 offered no direct protection </a:t>
            </a:r>
          </a:p>
          <a:p>
            <a:r>
              <a:rPr lang="en-GB" sz="1800" dirty="0" smtClean="0"/>
              <a:t>Human rights legislation does under the European Convention on Human Rights</a:t>
            </a:r>
          </a:p>
          <a:p>
            <a:r>
              <a:rPr lang="en-GB" sz="1800" dirty="0" smtClean="0"/>
              <a:t>The Employment Equalities Act (Sexual Orientation) Regulations 2007 (‘Sexual Orientation Regulations 2007’) under powers conferred by the Equality Act 2006 makes it unlawful to discriminate anyone because of their sexual orientation</a:t>
            </a:r>
          </a:p>
          <a:p>
            <a:pPr>
              <a:buNone/>
            </a:pPr>
            <a:r>
              <a:rPr lang="en-GB" sz="1800" b="1" dirty="0" smtClean="0"/>
              <a:t>Two genuine qualifications exists which may permit discrimination:</a:t>
            </a:r>
          </a:p>
          <a:p>
            <a:pPr marL="624078" indent="-514350">
              <a:buFont typeface="+mj-lt"/>
              <a:buAutoNum type="arabicPeriod"/>
            </a:pPr>
            <a:r>
              <a:rPr lang="en-GB" sz="1800" dirty="0" smtClean="0"/>
              <a:t>Where the nature of the employment requires an employee to have a specific sexual orientation</a:t>
            </a:r>
          </a:p>
          <a:p>
            <a:pPr marL="624078" indent="-514350">
              <a:buFont typeface="+mj-lt"/>
              <a:buAutoNum type="arabicPeriod"/>
            </a:pPr>
            <a:r>
              <a:rPr lang="en-GB" sz="1800" dirty="0" smtClean="0"/>
              <a:t>Where the employment relates to an organised religion, the doctrine of which requires a specific sexual orientation, or where the discrimination is necessary to avoid conflict with the religion of a significant number of the religion’s adherents.</a:t>
            </a:r>
          </a:p>
          <a:p>
            <a:pPr>
              <a:buNone/>
            </a:pPr>
            <a:endParaRPr lang="en-GB" sz="2000" dirty="0"/>
          </a:p>
        </p:txBody>
      </p:sp>
      <p:sp>
        <p:nvSpPr>
          <p:cNvPr id="3" name="Title 2"/>
          <p:cNvSpPr>
            <a:spLocks noGrp="1"/>
          </p:cNvSpPr>
          <p:nvPr>
            <p:ph type="title"/>
          </p:nvPr>
        </p:nvSpPr>
        <p:spPr>
          <a:xfrm>
            <a:off x="457200" y="274638"/>
            <a:ext cx="8229600" cy="922114"/>
          </a:xfrm>
        </p:spPr>
        <p:txBody>
          <a:bodyPr/>
          <a:lstStyle/>
          <a:p>
            <a:r>
              <a:rPr lang="en-GB" dirty="0" smtClean="0"/>
              <a:t>Sexual orientation</a:t>
            </a:r>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dirty="0" smtClean="0"/>
              <a:t>The Employment Equality (Religion or Belief) Regulations 2003 were introduced as a result of implementation of the Equal Treatment Directive of 2000 </a:t>
            </a:r>
          </a:p>
          <a:p>
            <a:r>
              <a:rPr lang="en-GB" dirty="0" smtClean="0"/>
              <a:t>It is unlawful to discriminate directly or indirectly on the grounds of religious belief, </a:t>
            </a:r>
            <a:r>
              <a:rPr lang="en-GB" dirty="0" err="1" smtClean="0"/>
              <a:t>eg</a:t>
            </a:r>
            <a:r>
              <a:rPr lang="en-GB" dirty="0" smtClean="0"/>
              <a:t>. uniform, dress, or leave for the purpose of religious observance</a:t>
            </a:r>
          </a:p>
          <a:p>
            <a:r>
              <a:rPr lang="en-GB" dirty="0" smtClean="0"/>
              <a:t>General occupational requirements protect those organisations whose ethos is based on religion or belief such as churches, mosques and religious schools</a:t>
            </a:r>
          </a:p>
          <a:p>
            <a:pPr lvl="1"/>
            <a:r>
              <a:rPr lang="en-GB" i="1" dirty="0" err="1" smtClean="0"/>
              <a:t>Eweida</a:t>
            </a:r>
            <a:r>
              <a:rPr lang="en-GB" i="1" dirty="0" smtClean="0"/>
              <a:t> v British Airways pl</a:t>
            </a:r>
            <a:r>
              <a:rPr lang="en-GB" dirty="0" smtClean="0"/>
              <a:t>c [2009] IRLR 78</a:t>
            </a:r>
            <a:endParaRPr lang="en-GB" dirty="0"/>
          </a:p>
        </p:txBody>
      </p:sp>
      <p:sp>
        <p:nvSpPr>
          <p:cNvPr id="3" name="Title 2"/>
          <p:cNvSpPr>
            <a:spLocks noGrp="1"/>
          </p:cNvSpPr>
          <p:nvPr>
            <p:ph type="title"/>
          </p:nvPr>
        </p:nvSpPr>
        <p:spPr/>
        <p:txBody>
          <a:bodyPr/>
          <a:lstStyle/>
          <a:p>
            <a:r>
              <a:rPr lang="en-GB" dirty="0" smtClean="0"/>
              <a:t>Religion or Belief</a:t>
            </a:r>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365760" lvl="1" indent="-256032">
              <a:spcBef>
                <a:spcPts val="400"/>
              </a:spcBef>
              <a:buSzPct val="68000"/>
              <a:buNone/>
            </a:pPr>
            <a:r>
              <a:rPr lang="en-GB" i="1" dirty="0" err="1" smtClean="0"/>
              <a:t>Eweida</a:t>
            </a:r>
            <a:r>
              <a:rPr lang="en-GB" i="1" dirty="0" smtClean="0"/>
              <a:t> v British Airways pl</a:t>
            </a:r>
            <a:r>
              <a:rPr lang="en-GB" dirty="0" smtClean="0"/>
              <a:t>c [2009] IRLR 78</a:t>
            </a:r>
          </a:p>
          <a:p>
            <a:pPr>
              <a:buNone/>
            </a:pPr>
            <a:r>
              <a:rPr lang="en-GB" dirty="0" smtClean="0"/>
              <a:t>The individual who argues that she has been subjected to indirect discrimination because a workplace rule conflicts with her personal belief.</a:t>
            </a:r>
          </a:p>
          <a:p>
            <a:pPr>
              <a:buNone/>
            </a:pPr>
            <a:endParaRPr lang="en-GB" dirty="0" smtClean="0"/>
          </a:p>
          <a:p>
            <a:r>
              <a:rPr lang="en-GB" dirty="0" smtClean="0"/>
              <a:t>The claimant was a Christian who objected to BA's policy of requiring jewellery to be worn concealed by the uniform. There were exceptions for those whose religions required them to wear items that could not be so concealed. </a:t>
            </a:r>
          </a:p>
          <a:p>
            <a:endParaRPr lang="en-GB" dirty="0" smtClean="0"/>
          </a:p>
          <a:p>
            <a:r>
              <a:rPr lang="en-GB" dirty="0" smtClean="0"/>
              <a:t>She brought claims of direct and indirect discrimination on grounds of religious belief, as well as harassment discrimination. </a:t>
            </a:r>
          </a:p>
          <a:p>
            <a:pPr>
              <a:buNone/>
            </a:pPr>
            <a:endParaRPr lang="en-GB" dirty="0"/>
          </a:p>
        </p:txBody>
      </p:sp>
      <p:sp>
        <p:nvSpPr>
          <p:cNvPr id="3" name="Title 2"/>
          <p:cNvSpPr>
            <a:spLocks noGrp="1"/>
          </p:cNvSpPr>
          <p:nvPr>
            <p:ph type="title"/>
          </p:nvPr>
        </p:nvSpPr>
        <p:spPr/>
        <p:txBody>
          <a:bodyPr/>
          <a:lstStyle/>
          <a:p>
            <a:r>
              <a:rPr lang="en-GB" dirty="0" smtClean="0"/>
              <a:t>Case Law (Religious Belief)</a:t>
            </a:r>
            <a:endParaRPr lang="en-GB"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All these claims failed. She appealed against the finding of indirect discrimination only. The Employment Tribunal had held that there was no such discrimination because there was no evidence that a group of Christians were put at a particular religious disadvantage when compared with non-Christians. The EAT dismissed the appeal and held that this was a cogent and justified conclusion displaying no error of law. </a:t>
            </a:r>
          </a:p>
          <a:p>
            <a:endParaRPr lang="en-GB" dirty="0"/>
          </a:p>
        </p:txBody>
      </p:sp>
      <p:sp>
        <p:nvSpPr>
          <p:cNvPr id="3" name="Title 2"/>
          <p:cNvSpPr>
            <a:spLocks noGrp="1"/>
          </p:cNvSpPr>
          <p:nvPr>
            <p:ph type="title"/>
          </p:nvPr>
        </p:nvSpPr>
        <p:spPr/>
        <p:txBody>
          <a:bodyPr/>
          <a:lstStyle/>
          <a:p>
            <a:r>
              <a:rPr lang="en-GB" dirty="0" smtClean="0"/>
              <a:t>Decision </a:t>
            </a:r>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in order for indirect discrimination contrary to the </a:t>
            </a:r>
            <a:r>
              <a:rPr lang="en-GB" dirty="0" smtClean="0">
                <a:hlinkClick r:id="rId2"/>
              </a:rPr>
              <a:t>Employment Equality (Religion or Belief) Regulations 2003 SI 2003/1660</a:t>
            </a:r>
            <a:r>
              <a:rPr lang="en-GB" dirty="0" smtClean="0"/>
              <a:t> to be established, it must be possible to make some general statements which would be true about a religious group such that an employer ought reasonably to be able to appreciate that any particular provision may have a disparate adverse impact on the group.</a:t>
            </a:r>
            <a:endParaRPr lang="en-GB" smtClean="0"/>
          </a:p>
          <a:p>
            <a:endParaRPr lang="en-GB"/>
          </a:p>
        </p:txBody>
      </p:sp>
      <p:sp>
        <p:nvSpPr>
          <p:cNvPr id="3" name="Title 2"/>
          <p:cNvSpPr>
            <a:spLocks noGrp="1"/>
          </p:cNvSpPr>
          <p:nvPr>
            <p:ph type="title"/>
          </p:nvPr>
        </p:nvSpPr>
        <p:spPr/>
        <p:txBody>
          <a:bodyPr/>
          <a:lstStyle/>
          <a:p>
            <a:r>
              <a:rPr lang="en-GB" dirty="0" smtClean="0"/>
              <a:t>Explanatory notes</a:t>
            </a:r>
            <a:endParaRPr lang="en-GB"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4744"/>
            <a:ext cx="8229600" cy="4882547"/>
          </a:xfrm>
        </p:spPr>
        <p:txBody>
          <a:bodyPr>
            <a:normAutofit fontScale="40000" lnSpcReduction="20000"/>
          </a:bodyPr>
          <a:lstStyle/>
          <a:p>
            <a:r>
              <a:rPr lang="en-GB" sz="5100" dirty="0" smtClean="0"/>
              <a:t>The Employment Equality (Age) Discrimination Regulations 2006 (the Regulations) covered anyone who was working under a contract personally against discrimination because of their age.</a:t>
            </a:r>
          </a:p>
          <a:p>
            <a:pPr>
              <a:buNone/>
            </a:pPr>
            <a:endParaRPr lang="en-GB" sz="5100" dirty="0" smtClean="0"/>
          </a:p>
          <a:p>
            <a:r>
              <a:rPr lang="en-GB" sz="5100" b="1" dirty="0" smtClean="0"/>
              <a:t>However,</a:t>
            </a:r>
          </a:p>
          <a:p>
            <a:pPr>
              <a:buNone/>
            </a:pPr>
            <a:r>
              <a:rPr lang="en-GB" sz="5100" dirty="0" smtClean="0"/>
              <a:t> </a:t>
            </a:r>
          </a:p>
          <a:p>
            <a:r>
              <a:rPr lang="en-GB" sz="5100" dirty="0" smtClean="0"/>
              <a:t>On 1st October 2010 the Equality Act 2010 came into force to govern equality in the workplace. It replaces the Age Discrimination Act and covers age as a protected characteristic. If someone is treated less favourably in their actual or potential place of work than others because of their age, then age discrimination occurs.</a:t>
            </a:r>
            <a:r>
              <a:rPr lang="en-GB" sz="5100" b="1" dirty="0" smtClean="0"/>
              <a:t/>
            </a:r>
            <a:br>
              <a:rPr lang="en-GB" sz="5100" b="1" dirty="0" smtClean="0"/>
            </a:br>
            <a:r>
              <a:rPr lang="en-GB" dirty="0" smtClean="0"/>
              <a:t/>
            </a:r>
            <a:br>
              <a:rPr lang="en-GB" dirty="0" smtClean="0"/>
            </a:br>
            <a:r>
              <a:rPr lang="en-GB" dirty="0" smtClean="0"/>
              <a:t> </a:t>
            </a:r>
            <a:br>
              <a:rPr lang="en-GB" dirty="0" smtClean="0"/>
            </a:br>
            <a:r>
              <a:rPr lang="en-GB" dirty="0" smtClean="0"/>
              <a:t/>
            </a:r>
            <a:br>
              <a:rPr lang="en-GB" dirty="0" smtClean="0"/>
            </a:br>
            <a:r>
              <a:rPr lang="en-GB" dirty="0" smtClean="0"/>
              <a:t> </a:t>
            </a:r>
            <a:r>
              <a:rPr lang="en-GB" b="1" dirty="0" smtClean="0"/>
              <a:t/>
            </a:r>
            <a:br>
              <a:rPr lang="en-GB" b="1" dirty="0" smtClean="0"/>
            </a:br>
            <a:endParaRPr lang="en-GB" dirty="0" smtClean="0"/>
          </a:p>
          <a:p>
            <a:pPr lvl="1"/>
            <a:endParaRPr lang="en-GB" dirty="0" smtClean="0"/>
          </a:p>
        </p:txBody>
      </p:sp>
      <p:sp>
        <p:nvSpPr>
          <p:cNvPr id="3" name="Title 2"/>
          <p:cNvSpPr>
            <a:spLocks noGrp="1"/>
          </p:cNvSpPr>
          <p:nvPr>
            <p:ph type="title"/>
          </p:nvPr>
        </p:nvSpPr>
        <p:spPr>
          <a:xfrm>
            <a:off x="457200" y="274638"/>
            <a:ext cx="8229600" cy="850106"/>
          </a:xfrm>
        </p:spPr>
        <p:txBody>
          <a:bodyPr/>
          <a:lstStyle/>
          <a:p>
            <a:r>
              <a:rPr lang="en-GB" dirty="0" smtClean="0"/>
              <a:t>Age Discrimination</a:t>
            </a: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4744"/>
            <a:ext cx="8229600" cy="5328592"/>
          </a:xfrm>
        </p:spPr>
        <p:txBody>
          <a:bodyPr>
            <a:normAutofit fontScale="77500" lnSpcReduction="20000"/>
          </a:bodyPr>
          <a:lstStyle/>
          <a:p>
            <a:pPr lvl="1"/>
            <a:r>
              <a:rPr lang="en-GB" b="1" dirty="0" smtClean="0"/>
              <a:t>Recruitment:</a:t>
            </a:r>
            <a:r>
              <a:rPr lang="en-GB" dirty="0" smtClean="0"/>
              <a:t> If you are within six months of the normal retirement age at the time of your application for a job the employer is entitled to reject your application on the grounds of your age without this being age discrimination.</a:t>
            </a:r>
          </a:p>
          <a:p>
            <a:pPr lvl="1"/>
            <a:r>
              <a:rPr lang="en-GB" b="1" dirty="0" smtClean="0"/>
              <a:t>Positive action:</a:t>
            </a:r>
            <a:r>
              <a:rPr lang="en-GB" dirty="0" smtClean="0"/>
              <a:t> The Regulations permit the employer to discriminate positively, provided the employer can justify this </a:t>
            </a:r>
          </a:p>
          <a:p>
            <a:pPr lvl="1"/>
            <a:r>
              <a:rPr lang="en-GB" b="1" dirty="0" smtClean="0"/>
              <a:t>Statutory authority:</a:t>
            </a:r>
            <a:r>
              <a:rPr lang="en-GB" dirty="0" smtClean="0"/>
              <a:t> If your employer can show that what was done was done in order to comply with a requirement of any statutory provision then the treatment will not be unlawful age discrimination. </a:t>
            </a:r>
          </a:p>
          <a:p>
            <a:pPr lvl="1"/>
            <a:r>
              <a:rPr lang="en-GB" b="1" dirty="0" smtClean="0"/>
              <a:t>Exception relating to certain benefits based on length of service: </a:t>
            </a:r>
            <a:r>
              <a:rPr lang="en-GB" dirty="0" smtClean="0"/>
              <a:t>If your length of service is less than 5 years then you will not be able to complain that you have been the subject of age discrimination in relation to the award of a differential rate of benefit compared to another worker which is based on the fact that the other worker’s length of service is longer than yours.</a:t>
            </a:r>
          </a:p>
          <a:p>
            <a:pPr lvl="1"/>
            <a:r>
              <a:rPr lang="en-GB" b="1" dirty="0" smtClean="0"/>
              <a:t>Redundancy payments:</a:t>
            </a:r>
            <a:r>
              <a:rPr lang="en-GB" dirty="0" smtClean="0"/>
              <a:t> The Regulations do not make it unlawful to pay differing amounts of enhanced redundancy pay to employees. </a:t>
            </a:r>
            <a:r>
              <a:rPr lang="en-GB" b="1" dirty="0" smtClean="0"/>
              <a:t/>
            </a:r>
            <a:br>
              <a:rPr lang="en-GB" b="1" dirty="0" smtClean="0"/>
            </a:br>
            <a:r>
              <a:rPr lang="en-GB" dirty="0" smtClean="0"/>
              <a:t/>
            </a:r>
            <a:br>
              <a:rPr lang="en-GB" dirty="0" smtClean="0"/>
            </a:br>
            <a:r>
              <a:rPr lang="en-GB" dirty="0" smtClean="0"/>
              <a:t> </a:t>
            </a:r>
            <a:br>
              <a:rPr lang="en-GB" dirty="0" smtClean="0"/>
            </a:br>
            <a:endParaRPr lang="en-GB" dirty="0"/>
          </a:p>
        </p:txBody>
      </p:sp>
      <p:sp>
        <p:nvSpPr>
          <p:cNvPr id="3" name="Title 2"/>
          <p:cNvSpPr>
            <a:spLocks noGrp="1"/>
          </p:cNvSpPr>
          <p:nvPr>
            <p:ph type="title"/>
          </p:nvPr>
        </p:nvSpPr>
        <p:spPr>
          <a:xfrm>
            <a:off x="457200" y="274638"/>
            <a:ext cx="8229600" cy="778098"/>
          </a:xfrm>
        </p:spPr>
        <p:txBody>
          <a:bodyPr>
            <a:normAutofit fontScale="90000"/>
          </a:bodyPr>
          <a:lstStyle/>
          <a:p>
            <a:r>
              <a:rPr lang="en-GB" dirty="0" smtClean="0"/>
              <a:t>Exemptions to Age Discrimination </a:t>
            </a:r>
            <a:endParaRPr lang="en-GB"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GB" dirty="0" smtClean="0"/>
          </a:p>
          <a:p>
            <a:pPr marL="109728" indent="0">
              <a:buNone/>
            </a:pPr>
            <a:r>
              <a:rPr lang="en-GB" dirty="0" smtClean="0"/>
              <a:t>Now Covers:</a:t>
            </a:r>
          </a:p>
          <a:p>
            <a:r>
              <a:rPr lang="en-GB" dirty="0"/>
              <a:t>A</a:t>
            </a:r>
            <a:r>
              <a:rPr lang="en-GB" dirty="0" smtClean="0"/>
              <a:t>ge</a:t>
            </a:r>
            <a:r>
              <a:rPr lang="en-GB" dirty="0"/>
              <a:t>, disability, gender reassignment, marriage and civil partnership, pregnancy and maternity, race, religion or belief, sex, and sexual orientation. </a:t>
            </a:r>
          </a:p>
          <a:p>
            <a:endParaRPr lang="en-GB" dirty="0">
              <a:solidFill>
                <a:srgbClr val="FF0000"/>
              </a:solidFill>
            </a:endParaRPr>
          </a:p>
        </p:txBody>
      </p:sp>
      <p:sp>
        <p:nvSpPr>
          <p:cNvPr id="3" name="Title 2"/>
          <p:cNvSpPr>
            <a:spLocks noGrp="1"/>
          </p:cNvSpPr>
          <p:nvPr>
            <p:ph type="title"/>
          </p:nvPr>
        </p:nvSpPr>
        <p:spPr/>
        <p:txBody>
          <a:bodyPr/>
          <a:lstStyle/>
          <a:p>
            <a:r>
              <a:rPr lang="en-GB" dirty="0" smtClean="0"/>
              <a:t>Equality Act 2010</a:t>
            </a:r>
            <a:endParaRPr lang="en-GB" dirty="0"/>
          </a:p>
        </p:txBody>
      </p:sp>
    </p:spTree>
    <p:extLst>
      <p:ext uri="{BB962C8B-B14F-4D97-AF65-F5344CB8AC3E}">
        <p14:creationId xmlns:p14="http://schemas.microsoft.com/office/powerpoint/2010/main" val="66852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GB" dirty="0"/>
              <a:t>Can they hire someone to do the work or engage helpers at their own expense? </a:t>
            </a:r>
          </a:p>
          <a:p>
            <a:r>
              <a:rPr lang="en-GB" dirty="0"/>
              <a:t>Do they risk their own money? </a:t>
            </a:r>
          </a:p>
          <a:p>
            <a:r>
              <a:rPr lang="en-GB" dirty="0"/>
              <a:t>Do they provide the main items of equipment they need to do their job, not just the small tools that many employees provide for themselves? </a:t>
            </a:r>
          </a:p>
          <a:p>
            <a:r>
              <a:rPr lang="en-GB" dirty="0"/>
              <a:t>Do they agree to do a job for a fixed price regardless of how long the job may take? </a:t>
            </a:r>
          </a:p>
          <a:p>
            <a:r>
              <a:rPr lang="en-GB" dirty="0"/>
              <a:t>Can they decide what work to do, how and when to do the work and where to provide the services? </a:t>
            </a:r>
          </a:p>
          <a:p>
            <a:r>
              <a:rPr lang="en-GB" dirty="0"/>
              <a:t>Do they regularly work for a number of different people? </a:t>
            </a:r>
          </a:p>
          <a:p>
            <a:r>
              <a:rPr lang="en-GB" dirty="0"/>
              <a:t>Do they have to correct unsatisfactory work in their own time and at their own. </a:t>
            </a:r>
          </a:p>
          <a:p>
            <a:pPr marL="109728" indent="0">
              <a:buNone/>
            </a:pPr>
            <a:endParaRPr lang="en-GB" dirty="0"/>
          </a:p>
        </p:txBody>
      </p:sp>
      <p:sp>
        <p:nvSpPr>
          <p:cNvPr id="3" name="Title 2"/>
          <p:cNvSpPr>
            <a:spLocks noGrp="1"/>
          </p:cNvSpPr>
          <p:nvPr>
            <p:ph type="title"/>
          </p:nvPr>
        </p:nvSpPr>
        <p:spPr/>
        <p:txBody>
          <a:bodyPr/>
          <a:lstStyle/>
          <a:p>
            <a:r>
              <a:rPr lang="en-GB" dirty="0" smtClean="0"/>
              <a:t>Contract for Service Test</a:t>
            </a:r>
            <a:endParaRPr lang="en-GB" dirty="0"/>
          </a:p>
        </p:txBody>
      </p:sp>
    </p:spTree>
    <p:extLst>
      <p:ext uri="{BB962C8B-B14F-4D97-AF65-F5344CB8AC3E}">
        <p14:creationId xmlns:p14="http://schemas.microsoft.com/office/powerpoint/2010/main" val="3259687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GB" dirty="0"/>
              <a:t>The Act introduces the concept of “protected characteristics” which correlate to the existing discrimination strands (with the exception to those contained in the Sex Discrimination Act</a:t>
            </a:r>
            <a:r>
              <a:rPr lang="en-GB" dirty="0" smtClean="0"/>
              <a:t>). </a:t>
            </a:r>
            <a:endParaRPr lang="en-GB" dirty="0"/>
          </a:p>
          <a:p>
            <a:r>
              <a:rPr lang="en-GB" dirty="0" smtClean="0"/>
              <a:t>States </a:t>
            </a:r>
            <a:r>
              <a:rPr lang="en-GB" dirty="0"/>
              <a:t>that </a:t>
            </a:r>
            <a:r>
              <a:rPr lang="en-GB" dirty="0" smtClean="0"/>
              <a:t>it is </a:t>
            </a:r>
            <a:r>
              <a:rPr lang="en-GB" dirty="0"/>
              <a:t>unlawful for </a:t>
            </a:r>
            <a:r>
              <a:rPr lang="en-GB" b="1" dirty="0"/>
              <a:t>staff </a:t>
            </a:r>
            <a:r>
              <a:rPr lang="en-GB" b="1" dirty="0" smtClean="0"/>
              <a:t>or employers </a:t>
            </a:r>
            <a:r>
              <a:rPr lang="en-GB" dirty="0" smtClean="0"/>
              <a:t>to </a:t>
            </a:r>
            <a:r>
              <a:rPr lang="en-GB" dirty="0"/>
              <a:t>discriminate </a:t>
            </a:r>
            <a:r>
              <a:rPr lang="en-GB" b="1" dirty="0"/>
              <a:t>directly</a:t>
            </a:r>
            <a:r>
              <a:rPr lang="en-GB" dirty="0"/>
              <a:t> or </a:t>
            </a:r>
            <a:r>
              <a:rPr lang="en-GB" b="1" dirty="0"/>
              <a:t>indirectly</a:t>
            </a:r>
            <a:r>
              <a:rPr lang="en-GB" dirty="0"/>
              <a:t>, or </a:t>
            </a:r>
            <a:r>
              <a:rPr lang="en-GB" b="1" dirty="0"/>
              <a:t>harass customers or clients </a:t>
            </a:r>
            <a:r>
              <a:rPr lang="en-GB" dirty="0"/>
              <a:t>because of the protected characteristics of disability, gender reassignment, pregnancy and maternity, race, religion or belief, sex, and sexual orientation in the provision of goods and services</a:t>
            </a:r>
          </a:p>
        </p:txBody>
      </p:sp>
      <p:sp>
        <p:nvSpPr>
          <p:cNvPr id="3" name="Title 2"/>
          <p:cNvSpPr>
            <a:spLocks noGrp="1"/>
          </p:cNvSpPr>
          <p:nvPr>
            <p:ph type="title"/>
          </p:nvPr>
        </p:nvSpPr>
        <p:spPr/>
        <p:txBody>
          <a:bodyPr/>
          <a:lstStyle/>
          <a:p>
            <a:r>
              <a:rPr lang="en-GB" dirty="0" smtClean="0"/>
              <a:t>Equality Act 2010</a:t>
            </a:r>
            <a:endParaRPr lang="en-GB" dirty="0"/>
          </a:p>
        </p:txBody>
      </p:sp>
    </p:spTree>
    <p:extLst>
      <p:ext uri="{BB962C8B-B14F-4D97-AF65-F5344CB8AC3E}">
        <p14:creationId xmlns:p14="http://schemas.microsoft.com/office/powerpoint/2010/main" val="2442166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GB" b="1" dirty="0"/>
              <a:t>Victimisation</a:t>
            </a:r>
            <a:r>
              <a:rPr lang="en-GB" dirty="0"/>
              <a:t> - the definition is no longer based on less favourable treatment and now occurs when an employee is subjected to a detriment, such as being denied a training opportunity or a promotion because he or she made or supported a complaint or raised a grievance under the Equality Act 2010, or because he or she is suspected of doing so, or being about to do so. </a:t>
            </a:r>
          </a:p>
          <a:p>
            <a:r>
              <a:rPr lang="en-GB" b="1" dirty="0"/>
              <a:t>Discrimination arising from disability</a:t>
            </a:r>
            <a:r>
              <a:rPr lang="en-GB" dirty="0"/>
              <a:t> – the Act has made it easier for someone to show they are disabled; if they have a mental or physical impairment which has a substantial and long term adverse effect on their ability to carry out normal day-to-day activities, which would include using a telephone, reading instructions.  The Act includes a new protection; stating that it is discrimination to treat a disabled person unfavourably because of something connected with their disability.</a:t>
            </a:r>
          </a:p>
          <a:p>
            <a:endParaRPr lang="en-GB" dirty="0"/>
          </a:p>
        </p:txBody>
      </p:sp>
      <p:sp>
        <p:nvSpPr>
          <p:cNvPr id="3" name="Title 2"/>
          <p:cNvSpPr>
            <a:spLocks noGrp="1"/>
          </p:cNvSpPr>
          <p:nvPr>
            <p:ph type="title"/>
          </p:nvPr>
        </p:nvSpPr>
        <p:spPr/>
        <p:txBody>
          <a:bodyPr/>
          <a:lstStyle/>
          <a:p>
            <a:r>
              <a:rPr lang="en-GB" dirty="0" smtClean="0"/>
              <a:t>Equality Act 2010 Reviewed</a:t>
            </a:r>
            <a:endParaRPr lang="en-GB" dirty="0"/>
          </a:p>
        </p:txBody>
      </p:sp>
    </p:spTree>
    <p:extLst>
      <p:ext uri="{BB962C8B-B14F-4D97-AF65-F5344CB8AC3E}">
        <p14:creationId xmlns:p14="http://schemas.microsoft.com/office/powerpoint/2010/main" val="26874497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29600" cy="5472608"/>
          </a:xfrm>
        </p:spPr>
        <p:txBody>
          <a:bodyPr>
            <a:normAutofit fontScale="70000" lnSpcReduction="20000"/>
          </a:bodyPr>
          <a:lstStyle/>
          <a:p>
            <a:r>
              <a:rPr lang="en-GB" b="1" dirty="0"/>
              <a:t>Positive action</a:t>
            </a:r>
            <a:r>
              <a:rPr lang="en-GB" dirty="0"/>
              <a:t> – the Act allows an employer to take positive action if you think that employees or prospective employees who have a “protected characteristic” suffer a disadvantage connected to that characteristic.</a:t>
            </a:r>
          </a:p>
          <a:p>
            <a:r>
              <a:rPr lang="en-GB" b="1" dirty="0"/>
              <a:t>Pre-employment questionnaires</a:t>
            </a:r>
            <a:r>
              <a:rPr lang="en-GB" dirty="0"/>
              <a:t> – the </a:t>
            </a:r>
            <a:r>
              <a:rPr lang="en-GB" dirty="0" smtClean="0"/>
              <a:t>Act limits </a:t>
            </a:r>
            <a:r>
              <a:rPr lang="en-GB" dirty="0"/>
              <a:t>the circumstances when you can ask a candidate about their health.  Employers can only ask health-related questions 1) to decide whether you need to make any reasonable adjustments for the person for the interview process 2) to decide whether an applicant can carry out a function that is intrinsic to the job 3) to monitor diversity 4) to assist disabled people 5) to assure yourself that a candidate has the disability where the job genuinely requires the jobholder to have a disability.</a:t>
            </a:r>
          </a:p>
          <a:p>
            <a:r>
              <a:rPr lang="en-GB" b="1" dirty="0"/>
              <a:t>Equal pay</a:t>
            </a:r>
            <a:r>
              <a:rPr lang="en-GB" dirty="0"/>
              <a:t> - a claim for 'equal pay' can be made in the absence of a comparator under the remit of direct sex discrimination where the treatment can be shown to be because of a person's sex.  For example where an employer says 'I would pay you more if you were a man'.</a:t>
            </a:r>
          </a:p>
          <a:p>
            <a:r>
              <a:rPr lang="en-GB" b="1" dirty="0"/>
              <a:t>Secrecy clauses</a:t>
            </a:r>
            <a:r>
              <a:rPr lang="en-GB" dirty="0"/>
              <a:t> – it will be unlawful to prevent or </a:t>
            </a:r>
            <a:r>
              <a:rPr lang="en-GB" dirty="0" smtClean="0"/>
              <a:t>restrict </a:t>
            </a:r>
            <a:r>
              <a:rPr lang="en-GB" dirty="0"/>
              <a:t>employees from having a discussion to establish if differences in pay exist that are related to protected characteristics.</a:t>
            </a:r>
          </a:p>
          <a:p>
            <a:endParaRPr lang="en-GB" dirty="0"/>
          </a:p>
        </p:txBody>
      </p:sp>
      <p:sp>
        <p:nvSpPr>
          <p:cNvPr id="3" name="Title 2"/>
          <p:cNvSpPr>
            <a:spLocks noGrp="1"/>
          </p:cNvSpPr>
          <p:nvPr>
            <p:ph type="title"/>
          </p:nvPr>
        </p:nvSpPr>
        <p:spPr>
          <a:xfrm>
            <a:off x="457200" y="116632"/>
            <a:ext cx="8229600" cy="648072"/>
          </a:xfrm>
        </p:spPr>
        <p:txBody>
          <a:bodyPr>
            <a:normAutofit fontScale="90000"/>
          </a:bodyPr>
          <a:lstStyle/>
          <a:p>
            <a:r>
              <a:rPr lang="en-GB" dirty="0" smtClean="0"/>
              <a:t>Equality Act 2010 contd.</a:t>
            </a:r>
            <a:endParaRPr lang="en-GB" dirty="0"/>
          </a:p>
        </p:txBody>
      </p:sp>
    </p:spTree>
    <p:extLst>
      <p:ext uri="{BB962C8B-B14F-4D97-AF65-F5344CB8AC3E}">
        <p14:creationId xmlns:p14="http://schemas.microsoft.com/office/powerpoint/2010/main" val="1926828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GB" b="1" dirty="0" smtClean="0"/>
              <a:t>The Commission for Equality and Human Rights</a:t>
            </a:r>
          </a:p>
          <a:p>
            <a:r>
              <a:rPr lang="en-GB" b="1" dirty="0" smtClean="0"/>
              <a:t>Created under the Equality Act 2006 to replace:</a:t>
            </a:r>
          </a:p>
          <a:p>
            <a:pPr lvl="1"/>
            <a:r>
              <a:rPr lang="en-GB" b="1" dirty="0" smtClean="0"/>
              <a:t>The Equal Opportunities Commission (EOC)</a:t>
            </a:r>
          </a:p>
          <a:p>
            <a:pPr lvl="2"/>
            <a:r>
              <a:rPr lang="en-GB" dirty="0" smtClean="0"/>
              <a:t>Enjoyed powers derived from the Sexual Discrimination Act 1975</a:t>
            </a:r>
          </a:p>
          <a:p>
            <a:pPr lvl="1"/>
            <a:r>
              <a:rPr lang="en-GB" b="1" dirty="0" smtClean="0"/>
              <a:t>Commission for Racial Equality</a:t>
            </a:r>
            <a:r>
              <a:rPr lang="en-GB" dirty="0" smtClean="0"/>
              <a:t> </a:t>
            </a:r>
            <a:r>
              <a:rPr lang="en-GB" b="1" dirty="0" smtClean="0"/>
              <a:t>(CRE): </a:t>
            </a:r>
            <a:r>
              <a:rPr lang="en-GB" dirty="0" smtClean="0"/>
              <a:t/>
            </a:r>
            <a:br>
              <a:rPr lang="en-GB" dirty="0" smtClean="0"/>
            </a:br>
            <a:r>
              <a:rPr lang="en-GB" dirty="0" smtClean="0"/>
              <a:t>s 43</a:t>
            </a:r>
          </a:p>
          <a:p>
            <a:pPr lvl="2"/>
            <a:r>
              <a:rPr lang="en-GB" dirty="0" smtClean="0"/>
              <a:t>Had statutory duty to work towards the elimination of racial discrimination and to promote equal opportunity between the members of different racial groups.</a:t>
            </a:r>
          </a:p>
          <a:p>
            <a:pPr lvl="1"/>
            <a:r>
              <a:rPr lang="en-GB" b="1" dirty="0" smtClean="0"/>
              <a:t>Disability Rights Commission (DRC)</a:t>
            </a:r>
          </a:p>
          <a:p>
            <a:pPr lvl="2"/>
            <a:r>
              <a:rPr lang="en-GB" dirty="0" smtClean="0"/>
              <a:t>Created by the Disability Rights Commission Act 1998 with advisory powers only on the rights of disability. It replace the National Disability Council</a:t>
            </a:r>
            <a:endParaRPr lang="en-GB" dirty="0"/>
          </a:p>
        </p:txBody>
      </p:sp>
      <p:sp>
        <p:nvSpPr>
          <p:cNvPr id="2" name="Title 1"/>
          <p:cNvSpPr>
            <a:spLocks noGrp="1"/>
          </p:cNvSpPr>
          <p:nvPr>
            <p:ph type="title"/>
          </p:nvPr>
        </p:nvSpPr>
        <p:spPr/>
        <p:txBody>
          <a:bodyPr/>
          <a:lstStyle/>
          <a:p>
            <a:r>
              <a:rPr lang="en-GB" dirty="0" smtClean="0"/>
              <a:t>Commissions </a:t>
            </a:r>
            <a:endParaRPr lang="en-GB"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5040560"/>
          </a:xfrm>
        </p:spPr>
        <p:txBody>
          <a:bodyPr>
            <a:normAutofit/>
          </a:bodyPr>
          <a:lstStyle/>
          <a:p>
            <a:pPr>
              <a:buNone/>
            </a:pPr>
            <a:r>
              <a:rPr lang="en-GB" sz="1920" dirty="0" smtClean="0"/>
              <a:t>Workers are protected under the Employment Rights Act 1996 from being sacked or chosen unfairly for redundancy and can bring a claim of unfair dismissal after </a:t>
            </a:r>
            <a:r>
              <a:rPr lang="en-GB" sz="1920" b="1" dirty="0" smtClean="0"/>
              <a:t>one year of continuous service</a:t>
            </a:r>
            <a:r>
              <a:rPr lang="en-GB" sz="1920" dirty="0" smtClean="0"/>
              <a:t> and a claim for </a:t>
            </a:r>
            <a:r>
              <a:rPr lang="en-GB" sz="1920" b="1" dirty="0" smtClean="0"/>
              <a:t>redundancy pay after two years' service</a:t>
            </a:r>
            <a:r>
              <a:rPr lang="en-GB" sz="1920" dirty="0" smtClean="0"/>
              <a:t>.</a:t>
            </a:r>
          </a:p>
          <a:p>
            <a:pPr>
              <a:buNone/>
            </a:pPr>
            <a:endParaRPr lang="en-GB" sz="1920" b="1" dirty="0" smtClean="0"/>
          </a:p>
          <a:p>
            <a:r>
              <a:rPr lang="en-GB" sz="1920" b="1" dirty="0" smtClean="0"/>
              <a:t>Wrongful dismissal</a:t>
            </a:r>
            <a:r>
              <a:rPr lang="en-GB" sz="1920" dirty="0" smtClean="0"/>
              <a:t>: An employee dismissed without appropriate notice may sue in the civil courts for breach of contract</a:t>
            </a:r>
          </a:p>
          <a:p>
            <a:r>
              <a:rPr lang="en-GB" sz="1920" b="1" dirty="0" smtClean="0"/>
              <a:t>Unfair dismissal</a:t>
            </a:r>
            <a:r>
              <a:rPr lang="en-GB" sz="1920" dirty="0" smtClean="0"/>
              <a:t>: statutory right giving employees with one year’s service the right to complain to a Tribunal that they have not been treated fairly or reasonably by their employer.</a:t>
            </a:r>
          </a:p>
          <a:p>
            <a:r>
              <a:rPr lang="en-GB" sz="1920" b="1" dirty="0" smtClean="0"/>
              <a:t>Redundancy: </a:t>
            </a:r>
            <a:r>
              <a:rPr lang="en-GB" sz="1920" dirty="0" smtClean="0"/>
              <a:t>if an employee is dismissed because the business as a whole, or the particular workplace where the employee worked, has closed down</a:t>
            </a:r>
            <a:endParaRPr lang="en-GB" sz="1920" b="1" dirty="0"/>
          </a:p>
        </p:txBody>
      </p:sp>
      <p:sp>
        <p:nvSpPr>
          <p:cNvPr id="3" name="Title 2"/>
          <p:cNvSpPr>
            <a:spLocks noGrp="1"/>
          </p:cNvSpPr>
          <p:nvPr>
            <p:ph type="title"/>
          </p:nvPr>
        </p:nvSpPr>
        <p:spPr>
          <a:xfrm>
            <a:off x="457200" y="274638"/>
            <a:ext cx="8229600" cy="850106"/>
          </a:xfrm>
        </p:spPr>
        <p:txBody>
          <a:bodyPr>
            <a:normAutofit fontScale="90000"/>
          </a:bodyPr>
          <a:lstStyle/>
          <a:p>
            <a:r>
              <a:rPr lang="en-GB" dirty="0" smtClean="0"/>
              <a:t>Rights at Work: Protection Against Dismissal and Redundancy</a:t>
            </a:r>
            <a:endParaRPr lang="en-GB"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5040560"/>
          </a:xfrm>
        </p:spPr>
        <p:txBody>
          <a:bodyPr>
            <a:normAutofit fontScale="92500" lnSpcReduction="20000"/>
          </a:bodyPr>
          <a:lstStyle/>
          <a:p>
            <a:r>
              <a:rPr lang="en-GB" dirty="0" smtClean="0"/>
              <a:t> A breach of contract if the employer terminates the employment contract contrary to the terms contained in it - for instance, by failing to give the correct notice. </a:t>
            </a:r>
          </a:p>
          <a:p>
            <a:r>
              <a:rPr lang="en-GB" dirty="0" smtClean="0"/>
              <a:t>In those circumstances compensation is usually loss of earnings for the notice period. </a:t>
            </a:r>
          </a:p>
          <a:p>
            <a:r>
              <a:rPr lang="en-GB" dirty="0" smtClean="0"/>
              <a:t>The minimum statutory periods of notice required from an employer are:</a:t>
            </a:r>
          </a:p>
          <a:p>
            <a:pPr>
              <a:buNone/>
            </a:pPr>
            <a:r>
              <a:rPr lang="en-GB" dirty="0" smtClean="0"/>
              <a:t>	1 month to 2 years of employment: 1 weeks’ notice</a:t>
            </a:r>
            <a:br>
              <a:rPr lang="en-GB" dirty="0" smtClean="0"/>
            </a:br>
            <a:r>
              <a:rPr lang="en-GB" dirty="0" smtClean="0"/>
              <a:t>2 years to 12 years’ employment:1week for each year worked</a:t>
            </a:r>
            <a:br>
              <a:rPr lang="en-GB" dirty="0" smtClean="0"/>
            </a:br>
            <a:r>
              <a:rPr lang="en-GB" dirty="0" smtClean="0"/>
              <a:t>12 years plus of employment:12 weeks’ notice</a:t>
            </a:r>
          </a:p>
          <a:p>
            <a:r>
              <a:rPr lang="en-GB" dirty="0" smtClean="0"/>
              <a:t>Failure to pay statutory notice gives rise to a claim of unlawful deduction from wages.</a:t>
            </a:r>
          </a:p>
        </p:txBody>
      </p:sp>
      <p:sp>
        <p:nvSpPr>
          <p:cNvPr id="3" name="Title 2"/>
          <p:cNvSpPr>
            <a:spLocks noGrp="1"/>
          </p:cNvSpPr>
          <p:nvPr>
            <p:ph type="title"/>
          </p:nvPr>
        </p:nvSpPr>
        <p:spPr>
          <a:xfrm>
            <a:off x="457200" y="274638"/>
            <a:ext cx="8229600" cy="850106"/>
          </a:xfrm>
        </p:spPr>
        <p:txBody>
          <a:bodyPr/>
          <a:lstStyle/>
          <a:p>
            <a:r>
              <a:rPr lang="en-GB" dirty="0" smtClean="0"/>
              <a:t>Wrongful Dismissal</a:t>
            </a:r>
            <a:endParaRPr lang="en-GB"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Unfair Dismissal</a:t>
            </a:r>
            <a:endParaRPr lang="en-GB" dirty="0"/>
          </a:p>
        </p:txBody>
      </p:sp>
      <p:sp>
        <p:nvSpPr>
          <p:cNvPr id="3" name="Content Placeholder 2"/>
          <p:cNvSpPr>
            <a:spLocks noGrp="1"/>
          </p:cNvSpPr>
          <p:nvPr>
            <p:ph idx="1"/>
          </p:nvPr>
        </p:nvSpPr>
        <p:spPr/>
        <p:txBody>
          <a:bodyPr/>
          <a:lstStyle/>
          <a:p>
            <a:pPr>
              <a:buNone/>
            </a:pPr>
            <a:r>
              <a:rPr lang="en-GB" dirty="0" smtClean="0"/>
              <a:t>Claims must be brought within 3 months of termination of the contract and must satisfy the following criteria:</a:t>
            </a:r>
          </a:p>
          <a:p>
            <a:r>
              <a:rPr lang="en-GB" dirty="0" smtClean="0"/>
              <a:t>Continuous employment: one year</a:t>
            </a:r>
          </a:p>
          <a:p>
            <a:r>
              <a:rPr lang="en-GB" dirty="0" smtClean="0"/>
              <a:t>The employee must prove the fact of the dismissal</a:t>
            </a:r>
          </a:p>
          <a:p>
            <a:r>
              <a:rPr lang="en-GB" dirty="0" smtClean="0"/>
              <a:t>The employer must prove the dismissal was not unfair</a:t>
            </a:r>
          </a:p>
          <a:p>
            <a:r>
              <a:rPr lang="en-GB" dirty="0" smtClean="0"/>
              <a:t>Maximum amount claimant to receive now is £68,400</a:t>
            </a:r>
          </a:p>
          <a:p>
            <a:endParaRPr lang="en-GB" dirty="0" smtClean="0"/>
          </a:p>
          <a:p>
            <a:endParaRPr lang="en-GB"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40768"/>
            <a:ext cx="8229600" cy="4896544"/>
          </a:xfrm>
        </p:spPr>
        <p:txBody>
          <a:bodyPr>
            <a:normAutofit fontScale="62500" lnSpcReduction="20000"/>
          </a:bodyPr>
          <a:lstStyle/>
          <a:p>
            <a:pPr>
              <a:buNone/>
            </a:pPr>
            <a:r>
              <a:rPr lang="en-GB" dirty="0" smtClean="0"/>
              <a:t>The employee just has to show that the dismissal was for one of the following reasons:</a:t>
            </a:r>
          </a:p>
          <a:p>
            <a:pPr>
              <a:buNone/>
            </a:pPr>
            <a:endParaRPr lang="en-GB" dirty="0" smtClean="0"/>
          </a:p>
          <a:p>
            <a:r>
              <a:rPr lang="en-GB" dirty="0" smtClean="0"/>
              <a:t> Membership (or non membership) of a trade union or for trade union activities</a:t>
            </a:r>
          </a:p>
          <a:p>
            <a:r>
              <a:rPr lang="en-GB" dirty="0" smtClean="0"/>
              <a:t> Something to do with health and safety</a:t>
            </a:r>
          </a:p>
          <a:p>
            <a:r>
              <a:rPr lang="en-GB" dirty="0" smtClean="0"/>
              <a:t>Bringing proceedings against the employer for breaking certain statutory employment rights</a:t>
            </a:r>
          </a:p>
          <a:p>
            <a:r>
              <a:rPr lang="en-GB" dirty="0" smtClean="0"/>
              <a:t>Unlawful discrimination on grounds of race, sex, disability, religion or belief, sexual orientation or age</a:t>
            </a:r>
          </a:p>
          <a:p>
            <a:r>
              <a:rPr lang="en-GB" dirty="0" smtClean="0"/>
              <a:t>Pregnancy or any other reason connected with the pregnancy</a:t>
            </a:r>
          </a:p>
          <a:p>
            <a:r>
              <a:rPr lang="en-GB" dirty="0" smtClean="0"/>
              <a:t>When the employee’s work is transferred to another employer, under the Transfer of Undertakings (Protection of Employment) Regulations (TUPE)</a:t>
            </a:r>
          </a:p>
          <a:p>
            <a:r>
              <a:rPr lang="en-GB" dirty="0" smtClean="0"/>
              <a:t>Refusing to forego a right under the Working Time Regulations</a:t>
            </a:r>
          </a:p>
          <a:p>
            <a:r>
              <a:rPr lang="en-GB" dirty="0" smtClean="0"/>
              <a:t>Seeking to enforce rights under the National Minimum Wage Act</a:t>
            </a:r>
          </a:p>
          <a:p>
            <a:r>
              <a:rPr lang="en-GB" dirty="0" smtClean="0"/>
              <a:t>Making a protected disclosure under the whistle blowing legislation</a:t>
            </a:r>
          </a:p>
          <a:p>
            <a:r>
              <a:rPr lang="en-GB" dirty="0" smtClean="0"/>
              <a:t>Trying to obtain (or prevent) recognition of an independent trade union</a:t>
            </a:r>
          </a:p>
          <a:p>
            <a:endParaRPr lang="en-GB" dirty="0"/>
          </a:p>
        </p:txBody>
      </p:sp>
      <p:sp>
        <p:nvSpPr>
          <p:cNvPr id="3" name="Title 2"/>
          <p:cNvSpPr>
            <a:spLocks noGrp="1"/>
          </p:cNvSpPr>
          <p:nvPr>
            <p:ph type="title"/>
          </p:nvPr>
        </p:nvSpPr>
        <p:spPr>
          <a:xfrm>
            <a:off x="457200" y="274638"/>
            <a:ext cx="8229600" cy="922114"/>
          </a:xfrm>
        </p:spPr>
        <p:txBody>
          <a:bodyPr>
            <a:normAutofit fontScale="90000"/>
          </a:bodyPr>
          <a:lstStyle/>
          <a:p>
            <a:r>
              <a:rPr lang="en-GB" dirty="0" smtClean="0"/>
              <a:t>What is an automatically unfair dismissal?</a:t>
            </a:r>
            <a:endParaRPr lang="en-GB"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GB" dirty="0" smtClean="0"/>
              <a:t>Seeking to exercise the right to be accompanied at a grievance or disciplinary hearing</a:t>
            </a:r>
          </a:p>
          <a:p>
            <a:r>
              <a:rPr lang="en-GB" dirty="0" smtClean="0"/>
              <a:t>Taking part in lawful industrial action</a:t>
            </a:r>
          </a:p>
          <a:p>
            <a:r>
              <a:rPr lang="en-GB" dirty="0" smtClean="0"/>
              <a:t>In connection with the employee’s rights with regard to parental, paternity or adoption leave, time off for looking after dependants, maternity leave or the right to ask to work flexibly</a:t>
            </a:r>
          </a:p>
          <a:p>
            <a:r>
              <a:rPr lang="en-GB" dirty="0" smtClean="0"/>
              <a:t>Taking action in connection with part-time workers’ or fixed term workers’ rights</a:t>
            </a:r>
          </a:p>
          <a:p>
            <a:r>
              <a:rPr lang="en-GB" dirty="0" smtClean="0"/>
              <a:t>Refusal by a shop worker to work on Sunday</a:t>
            </a:r>
          </a:p>
          <a:p>
            <a:r>
              <a:rPr lang="en-GB" dirty="0" smtClean="0"/>
              <a:t>Connected with an employee’s function as a pension fund trustee</a:t>
            </a:r>
          </a:p>
          <a:p>
            <a:r>
              <a:rPr lang="en-GB" dirty="0" smtClean="0"/>
              <a:t>In breach of the Information and Consultation Regulations 2004</a:t>
            </a:r>
          </a:p>
          <a:p>
            <a:r>
              <a:rPr lang="en-GB" dirty="0" smtClean="0"/>
              <a:t>In connection with retirement when the employer has not informed the employee of their right to request to continue working; or while the “duty to consider” procedure is ongoing</a:t>
            </a:r>
            <a:endParaRPr lang="en-GB" dirty="0"/>
          </a:p>
        </p:txBody>
      </p:sp>
      <p:sp>
        <p:nvSpPr>
          <p:cNvPr id="3" name="Title 2"/>
          <p:cNvSpPr>
            <a:spLocks noGrp="1"/>
          </p:cNvSpPr>
          <p:nvPr>
            <p:ph type="title"/>
          </p:nvPr>
        </p:nvSpPr>
        <p:spPr/>
        <p:txBody>
          <a:bodyPr>
            <a:normAutofit fontScale="90000"/>
          </a:bodyPr>
          <a:lstStyle/>
          <a:p>
            <a:r>
              <a:rPr lang="en-GB" dirty="0" smtClean="0"/>
              <a:t>What is an automatically unfair dismissal? Contd.</a:t>
            </a:r>
            <a:endParaRPr lang="en-GB"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dirty="0" smtClean="0"/>
              <a:t>The law says that it is fair for employers to dismiss an employee for one of the following reasons:</a:t>
            </a:r>
          </a:p>
          <a:p>
            <a:pPr>
              <a:buNone/>
            </a:pPr>
            <a:r>
              <a:rPr lang="en-GB" dirty="0" smtClean="0"/>
              <a:t>	• Misconduct at work</a:t>
            </a:r>
            <a:br>
              <a:rPr lang="en-GB" dirty="0" smtClean="0"/>
            </a:br>
            <a:r>
              <a:rPr lang="en-GB" dirty="0" smtClean="0"/>
              <a:t>• Lack of capability (or qualifications) to do 	the job</a:t>
            </a:r>
            <a:br>
              <a:rPr lang="en-GB" dirty="0" smtClean="0"/>
            </a:br>
            <a:r>
              <a:rPr lang="en-GB" dirty="0" smtClean="0"/>
              <a:t>• Redundancy</a:t>
            </a:r>
            <a:br>
              <a:rPr lang="en-GB" dirty="0" smtClean="0"/>
            </a:br>
            <a:r>
              <a:rPr lang="en-GB" dirty="0" smtClean="0"/>
              <a:t>• A statutory requirement</a:t>
            </a:r>
            <a:br>
              <a:rPr lang="en-GB" dirty="0" smtClean="0"/>
            </a:br>
            <a:r>
              <a:rPr lang="en-GB" dirty="0" smtClean="0"/>
              <a:t>• Retirement</a:t>
            </a:r>
            <a:br>
              <a:rPr lang="en-GB" dirty="0" smtClean="0"/>
            </a:br>
            <a:r>
              <a:rPr lang="en-GB" dirty="0" smtClean="0"/>
              <a:t>• Some other substantial reason</a:t>
            </a:r>
          </a:p>
          <a:p>
            <a:endParaRPr lang="en-GB" dirty="0"/>
          </a:p>
        </p:txBody>
      </p:sp>
      <p:sp>
        <p:nvSpPr>
          <p:cNvPr id="3" name="Title 2"/>
          <p:cNvSpPr>
            <a:spLocks noGrp="1"/>
          </p:cNvSpPr>
          <p:nvPr>
            <p:ph type="title"/>
          </p:nvPr>
        </p:nvSpPr>
        <p:spPr/>
        <p:txBody>
          <a:bodyPr/>
          <a:lstStyle/>
          <a:p>
            <a:r>
              <a:rPr lang="en-GB" dirty="0" smtClean="0"/>
              <a:t>When is a dismissal fair?</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GB" b="1" dirty="0" smtClean="0"/>
              <a:t>Express terms</a:t>
            </a:r>
          </a:p>
          <a:p>
            <a:pPr lvl="1"/>
            <a:r>
              <a:rPr lang="en-GB" dirty="0" smtClean="0"/>
              <a:t>Can arise informally by word of mouth but should be provided in writing within two months of employment (s1 of the Employment Rights Act 1996 (ERA 1996)); failure to provide this does not invalidate the contract</a:t>
            </a:r>
          </a:p>
          <a:p>
            <a:r>
              <a:rPr lang="en-GB" b="1" dirty="0" smtClean="0"/>
              <a:t>Implied terms</a:t>
            </a:r>
          </a:p>
          <a:p>
            <a:pPr lvl="1"/>
            <a:r>
              <a:rPr lang="en-GB" dirty="0" smtClean="0"/>
              <a:t>Custom and practice;</a:t>
            </a:r>
          </a:p>
          <a:p>
            <a:pPr lvl="1"/>
            <a:r>
              <a:rPr lang="en-GB" dirty="0" smtClean="0"/>
              <a:t>Works and staff rules</a:t>
            </a:r>
          </a:p>
          <a:p>
            <a:pPr lvl="1"/>
            <a:r>
              <a:rPr lang="en-GB" dirty="0" smtClean="0"/>
              <a:t>Collective agreements</a:t>
            </a:r>
          </a:p>
          <a:p>
            <a:pPr lvl="1"/>
            <a:r>
              <a:rPr lang="en-GB" dirty="0" smtClean="0"/>
              <a:t>Statute</a:t>
            </a:r>
          </a:p>
          <a:p>
            <a:pPr lvl="1"/>
            <a:r>
              <a:rPr lang="en-GB" dirty="0" smtClean="0"/>
              <a:t>Common law rights and duties of employers and employee</a:t>
            </a:r>
          </a:p>
          <a:p>
            <a:endParaRPr lang="en-GB" dirty="0" smtClean="0"/>
          </a:p>
          <a:p>
            <a:pPr>
              <a:buNone/>
            </a:pPr>
            <a:endParaRPr lang="en-GB" dirty="0"/>
          </a:p>
        </p:txBody>
      </p:sp>
      <p:sp>
        <p:nvSpPr>
          <p:cNvPr id="2" name="Title 1"/>
          <p:cNvSpPr>
            <a:spLocks noGrp="1"/>
          </p:cNvSpPr>
          <p:nvPr>
            <p:ph type="title"/>
          </p:nvPr>
        </p:nvSpPr>
        <p:spPr/>
        <p:txBody>
          <a:bodyPr/>
          <a:lstStyle/>
          <a:p>
            <a:r>
              <a:rPr lang="en-GB" b="1" dirty="0" smtClean="0"/>
              <a:t>Contract of Service</a:t>
            </a:r>
            <a:endParaRPr lang="en-GB"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GB" b="1" dirty="0" smtClean="0"/>
              <a:t>This </a:t>
            </a:r>
            <a:r>
              <a:rPr lang="en-GB" b="1" dirty="0"/>
              <a:t>dismissal is defined by the Employment Rights Act 1996, where it confirms that an employee may terminate the contract either with or without notice by reason of the employer's conduct.</a:t>
            </a:r>
          </a:p>
          <a:p>
            <a:r>
              <a:rPr lang="en-GB" dirty="0"/>
              <a:t>An employee may </a:t>
            </a:r>
            <a:r>
              <a:rPr lang="en-GB" b="1" dirty="0"/>
              <a:t>resign </a:t>
            </a:r>
            <a:r>
              <a:rPr lang="en-GB" dirty="0"/>
              <a:t>from their employment but may make a claim that they had been dismissed by virtue of their </a:t>
            </a:r>
            <a:r>
              <a:rPr lang="en-GB" b="1" dirty="0"/>
              <a:t>employer's behaviour</a:t>
            </a:r>
            <a:r>
              <a:rPr lang="en-GB" dirty="0"/>
              <a:t>, which </a:t>
            </a:r>
            <a:r>
              <a:rPr lang="en-GB" b="1" dirty="0"/>
              <a:t>breached</a:t>
            </a:r>
            <a:r>
              <a:rPr lang="en-GB" dirty="0"/>
              <a:t> the contract of employment</a:t>
            </a:r>
            <a:r>
              <a:rPr lang="en-GB" dirty="0" smtClean="0"/>
              <a:t>.</a:t>
            </a:r>
          </a:p>
          <a:p>
            <a:r>
              <a:rPr lang="en-GB" dirty="0"/>
              <a:t>This may be as a result of </a:t>
            </a:r>
            <a:r>
              <a:rPr lang="en-GB" b="1" dirty="0"/>
              <a:t>deliberate obstructive behaviour, </a:t>
            </a:r>
            <a:r>
              <a:rPr lang="en-GB" dirty="0"/>
              <a:t>e.g. changing rotas at short notice, allocation of duties unfairly distributed, harassment, sexual or otherwise, or the lack of a procedure for dealing with any claim of discrimination or harassment. Claims may occur from a single act or the escalation of behaviour or acts by the employer.</a:t>
            </a:r>
          </a:p>
        </p:txBody>
      </p:sp>
      <p:sp>
        <p:nvSpPr>
          <p:cNvPr id="3" name="Title 2"/>
          <p:cNvSpPr>
            <a:spLocks noGrp="1"/>
          </p:cNvSpPr>
          <p:nvPr>
            <p:ph type="title"/>
          </p:nvPr>
        </p:nvSpPr>
        <p:spPr/>
        <p:txBody>
          <a:bodyPr>
            <a:normAutofit fontScale="90000"/>
          </a:bodyPr>
          <a:lstStyle/>
          <a:p>
            <a:r>
              <a:rPr lang="en-GB" dirty="0"/>
              <a:t>Constructive Dismissal</a:t>
            </a:r>
            <a:br>
              <a:rPr lang="en-GB" dirty="0"/>
            </a:br>
            <a:endParaRPr lang="en-GB" dirty="0"/>
          </a:p>
        </p:txBody>
      </p:sp>
    </p:spTree>
    <p:extLst>
      <p:ext uri="{BB962C8B-B14F-4D97-AF65-F5344CB8AC3E}">
        <p14:creationId xmlns:p14="http://schemas.microsoft.com/office/powerpoint/2010/main" val="9635076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dirty="0" smtClean="0"/>
              <a:t>A redundant employee may have the right to claim under one or both of the following:</a:t>
            </a:r>
          </a:p>
          <a:p>
            <a:pPr>
              <a:buNone/>
            </a:pPr>
            <a:r>
              <a:rPr lang="en-GB" b="1" dirty="0" smtClean="0"/>
              <a:t>Redundancy payment-</a:t>
            </a:r>
            <a:r>
              <a:rPr lang="en-GB" dirty="0" smtClean="0"/>
              <a:t> employees may have statutory entitlement to compensation for losing their jobs</a:t>
            </a:r>
            <a:endParaRPr lang="en-GB" b="1" dirty="0" smtClean="0"/>
          </a:p>
          <a:p>
            <a:pPr>
              <a:buNone/>
            </a:pPr>
            <a:r>
              <a:rPr lang="en-GB" b="1" dirty="0" smtClean="0"/>
              <a:t>Unfair dismissal</a:t>
            </a:r>
            <a:r>
              <a:rPr lang="en-GB" dirty="0" smtClean="0"/>
              <a:t>- if they can prove the method by which they were selected for redundancy did not meet standards of good industrial practice</a:t>
            </a:r>
          </a:p>
          <a:p>
            <a:endParaRPr lang="en-GB" dirty="0"/>
          </a:p>
        </p:txBody>
      </p:sp>
      <p:sp>
        <p:nvSpPr>
          <p:cNvPr id="3" name="Title 2"/>
          <p:cNvSpPr>
            <a:spLocks noGrp="1"/>
          </p:cNvSpPr>
          <p:nvPr>
            <p:ph type="title"/>
          </p:nvPr>
        </p:nvSpPr>
        <p:spPr/>
        <p:txBody>
          <a:bodyPr/>
          <a:lstStyle/>
          <a:p>
            <a:r>
              <a:rPr lang="en-GB" dirty="0" smtClean="0"/>
              <a:t>Redundancy</a:t>
            </a:r>
            <a:endParaRPr lang="en-GB"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None/>
            </a:pPr>
            <a:r>
              <a:rPr lang="en-GB" dirty="0" smtClean="0"/>
              <a:t>Employees are eligible for statutory redundancy payments if:</a:t>
            </a:r>
          </a:p>
          <a:p>
            <a:r>
              <a:rPr lang="en-GB" dirty="0" smtClean="0"/>
              <a:t>they have two or more years continuous service since the age of 18</a:t>
            </a:r>
          </a:p>
          <a:p>
            <a:r>
              <a:rPr lang="en-GB" dirty="0" smtClean="0"/>
              <a:t>they are below “normal” retirement age (which depends on the employer’s normal practice on retirement)</a:t>
            </a:r>
          </a:p>
          <a:p>
            <a:pPr>
              <a:buNone/>
            </a:pPr>
            <a:endParaRPr lang="en-GB" dirty="0" smtClean="0"/>
          </a:p>
          <a:p>
            <a:r>
              <a:rPr lang="en-GB" dirty="0" smtClean="0"/>
              <a:t>For each full year of continuous employment up to a maximum of 20 weeks, an employee is entitled to: </a:t>
            </a:r>
          </a:p>
          <a:p>
            <a:pPr>
              <a:buNone/>
            </a:pPr>
            <a:r>
              <a:rPr lang="en-GB" dirty="0" smtClean="0"/>
              <a:t>	age 41 to 64: one and a half week’s pay per year of service</a:t>
            </a:r>
            <a:br>
              <a:rPr lang="en-GB" dirty="0" smtClean="0"/>
            </a:br>
            <a:r>
              <a:rPr lang="en-GB" dirty="0" smtClean="0"/>
              <a:t>age 22 to 40: one week’s pay per year of service</a:t>
            </a:r>
            <a:br>
              <a:rPr lang="en-GB" dirty="0" smtClean="0"/>
            </a:br>
            <a:r>
              <a:rPr lang="en-GB" dirty="0" smtClean="0"/>
              <a:t>up to age 21: half a week’s pay per year of service</a:t>
            </a:r>
          </a:p>
          <a:p>
            <a:pPr>
              <a:buNone/>
            </a:pPr>
            <a:endParaRPr lang="en-GB" dirty="0" smtClean="0"/>
          </a:p>
          <a:p>
            <a:pPr>
              <a:buNone/>
            </a:pPr>
            <a:r>
              <a:rPr lang="en-GB" dirty="0" smtClean="0"/>
              <a:t>There is a limit to the basic weekly pay which can be claimed and which is updated every year. Currently it is £380. This limit is updated every year.</a:t>
            </a:r>
          </a:p>
          <a:p>
            <a:pPr>
              <a:buNone/>
            </a:pPr>
            <a:endParaRPr lang="en-GB" dirty="0" smtClean="0"/>
          </a:p>
          <a:p>
            <a:endParaRPr lang="en-GB" dirty="0"/>
          </a:p>
        </p:txBody>
      </p:sp>
      <p:sp>
        <p:nvSpPr>
          <p:cNvPr id="3" name="Title 2"/>
          <p:cNvSpPr>
            <a:spLocks noGrp="1"/>
          </p:cNvSpPr>
          <p:nvPr>
            <p:ph type="title"/>
          </p:nvPr>
        </p:nvSpPr>
        <p:spPr/>
        <p:txBody>
          <a:bodyPr/>
          <a:lstStyle/>
          <a:p>
            <a:r>
              <a:rPr lang="en-GB" dirty="0" smtClean="0"/>
              <a:t>Redundancy Payment</a:t>
            </a:r>
            <a:endParaRPr lang="en-GB"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4738531"/>
          </a:xfrm>
        </p:spPr>
        <p:txBody>
          <a:bodyPr>
            <a:normAutofit fontScale="92500" lnSpcReduction="10000"/>
          </a:bodyPr>
          <a:lstStyle/>
          <a:p>
            <a:pPr>
              <a:buNone/>
            </a:pPr>
            <a:r>
              <a:rPr lang="en-GB" dirty="0" smtClean="0"/>
              <a:t>Employees can lose their right to a statutory redundancy payment if:</a:t>
            </a:r>
          </a:p>
          <a:p>
            <a:r>
              <a:rPr lang="en-GB" dirty="0" smtClean="0"/>
              <a:t>They are offered their old job back or a suitable alternative and they unreasonably refuse</a:t>
            </a:r>
          </a:p>
          <a:p>
            <a:r>
              <a:rPr lang="en-GB" dirty="0" smtClean="0"/>
              <a:t>They are dismissed for gross misconduct during the redundancy notice</a:t>
            </a:r>
          </a:p>
          <a:p>
            <a:r>
              <a:rPr lang="en-GB" dirty="0" smtClean="0"/>
              <a:t>They resign before the end of the notice period</a:t>
            </a:r>
          </a:p>
          <a:p>
            <a:pPr>
              <a:buNone/>
            </a:pPr>
            <a:r>
              <a:rPr lang="en-GB" dirty="0" smtClean="0"/>
              <a:t>A contractual redundancy payment is only payable if there is a contractual right to an enhanced payment. A policy which is expressed to be discretionary will not usually be contractual unless very specific other conditions apply</a:t>
            </a:r>
            <a:endParaRPr lang="en-GB" dirty="0"/>
          </a:p>
        </p:txBody>
      </p:sp>
      <p:sp>
        <p:nvSpPr>
          <p:cNvPr id="3" name="Title 2"/>
          <p:cNvSpPr>
            <a:spLocks noGrp="1"/>
          </p:cNvSpPr>
          <p:nvPr>
            <p:ph type="title"/>
          </p:nvPr>
        </p:nvSpPr>
        <p:spPr>
          <a:xfrm>
            <a:off x="457200" y="274638"/>
            <a:ext cx="8229600" cy="922114"/>
          </a:xfrm>
        </p:spPr>
        <p:txBody>
          <a:bodyPr>
            <a:normAutofit fontScale="90000"/>
          </a:bodyPr>
          <a:lstStyle/>
          <a:p>
            <a:r>
              <a:rPr lang="en-GB" dirty="0" smtClean="0"/>
              <a:t>When Can Employees Lose Their Redundancy Payment?</a:t>
            </a:r>
            <a:endParaRPr lang="en-GB"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sz="2800" dirty="0" smtClean="0"/>
              <a:t>Fixed Term Employees have certain rights following the introduction of the </a:t>
            </a:r>
            <a:r>
              <a:rPr lang="en-GB" sz="2800" b="1" dirty="0" smtClean="0"/>
              <a:t>Fixed Term Employees Regulations in October 2002. </a:t>
            </a:r>
          </a:p>
          <a:p>
            <a:endParaRPr lang="en-GB" dirty="0"/>
          </a:p>
        </p:txBody>
      </p:sp>
      <p:sp>
        <p:nvSpPr>
          <p:cNvPr id="3" name="Title 2"/>
          <p:cNvSpPr>
            <a:spLocks noGrp="1"/>
          </p:cNvSpPr>
          <p:nvPr>
            <p:ph type="title"/>
          </p:nvPr>
        </p:nvSpPr>
        <p:spPr/>
        <p:txBody>
          <a:bodyPr/>
          <a:lstStyle/>
          <a:p>
            <a:r>
              <a:rPr lang="en-GB" dirty="0" smtClean="0"/>
              <a:t>Fixed Term Employees</a:t>
            </a:r>
            <a:endParaRPr lang="en-GB"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GB" dirty="0" smtClean="0"/>
              <a:t>The </a:t>
            </a:r>
            <a:r>
              <a:rPr lang="en-GB" b="1" dirty="0" smtClean="0"/>
              <a:t>Transfer of Undertakings (Protection of Employment) Regulations 2006 (TUPE)</a:t>
            </a:r>
          </a:p>
          <a:p>
            <a:r>
              <a:rPr lang="en-GB" dirty="0" smtClean="0"/>
              <a:t>The primary piece of legislation governing the transfer of an undertaking i.e. a business, or part of one, to another. </a:t>
            </a:r>
          </a:p>
          <a:p>
            <a:r>
              <a:rPr lang="en-GB" dirty="0" smtClean="0"/>
              <a:t>The regulations were designed to protect employee rights in a business transfer situation, guaranteeing them the same terms and conditions, with continuity of employment, as under the previous ownership.</a:t>
            </a:r>
            <a:endParaRPr lang="en-GB" b="1" dirty="0"/>
          </a:p>
        </p:txBody>
      </p:sp>
      <p:sp>
        <p:nvSpPr>
          <p:cNvPr id="3" name="Title 2"/>
          <p:cNvSpPr>
            <a:spLocks noGrp="1"/>
          </p:cNvSpPr>
          <p:nvPr>
            <p:ph type="title"/>
          </p:nvPr>
        </p:nvSpPr>
        <p:spPr/>
        <p:txBody>
          <a:bodyPr>
            <a:normAutofit fontScale="90000"/>
          </a:bodyPr>
          <a:lstStyle/>
          <a:p>
            <a:r>
              <a:rPr lang="en-GB" dirty="0" smtClean="0"/>
              <a:t>Employees Rights During Transfer of Undertaking</a:t>
            </a:r>
            <a:endParaRPr lang="en-GB"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27992"/>
          </a:xfrm>
        </p:spPr>
        <p:txBody>
          <a:bodyPr>
            <a:normAutofit lnSpcReduction="10000"/>
          </a:bodyPr>
          <a:lstStyle/>
          <a:p>
            <a:pPr marL="109728" indent="0">
              <a:buNone/>
            </a:pPr>
            <a:r>
              <a:rPr lang="en-GB" dirty="0"/>
              <a:t>If a potential disciplinary situation occurs, the first thing for an employer to do is to </a:t>
            </a:r>
            <a:endParaRPr lang="en-GB" dirty="0" smtClean="0"/>
          </a:p>
          <a:p>
            <a:r>
              <a:rPr lang="en-GB" b="1" dirty="0"/>
              <a:t>G</a:t>
            </a:r>
            <a:r>
              <a:rPr lang="en-GB" b="1" dirty="0" smtClean="0"/>
              <a:t>ather </a:t>
            </a:r>
            <a:r>
              <a:rPr lang="en-GB" b="1" dirty="0"/>
              <a:t>all relevant facts</a:t>
            </a:r>
            <a:r>
              <a:rPr lang="en-GB" dirty="0"/>
              <a:t>, via a detailed </a:t>
            </a:r>
            <a:r>
              <a:rPr lang="en-GB" dirty="0" smtClean="0"/>
              <a:t>investigation </a:t>
            </a:r>
          </a:p>
          <a:p>
            <a:pPr lvl="1"/>
            <a:r>
              <a:rPr lang="en-GB" dirty="0" smtClean="0"/>
              <a:t>could be no disciplinary measures necessary</a:t>
            </a:r>
          </a:p>
          <a:p>
            <a:pPr lvl="1"/>
            <a:r>
              <a:rPr lang="en-GB" dirty="0" smtClean="0"/>
              <a:t>If </a:t>
            </a:r>
            <a:r>
              <a:rPr lang="en-GB" dirty="0"/>
              <a:t>correct procedure </a:t>
            </a:r>
            <a:r>
              <a:rPr lang="en-GB" dirty="0" smtClean="0"/>
              <a:t>not followed: employer may pay </a:t>
            </a:r>
            <a:r>
              <a:rPr lang="en-GB" dirty="0"/>
              <a:t>increased </a:t>
            </a:r>
            <a:r>
              <a:rPr lang="en-GB" dirty="0" smtClean="0"/>
              <a:t>compensation by </a:t>
            </a:r>
            <a:r>
              <a:rPr lang="en-GB" dirty="0"/>
              <a:t>up to 25</a:t>
            </a:r>
            <a:r>
              <a:rPr lang="en-GB" dirty="0" smtClean="0"/>
              <a:t>%; employee</a:t>
            </a:r>
            <a:r>
              <a:rPr lang="en-GB" dirty="0"/>
              <a:t> </a:t>
            </a:r>
            <a:r>
              <a:rPr lang="en-GB" dirty="0" smtClean="0"/>
              <a:t>receive decreased compensation of 25%</a:t>
            </a:r>
          </a:p>
          <a:p>
            <a:r>
              <a:rPr lang="en-GB" b="1" dirty="0" smtClean="0"/>
              <a:t>Hold a </a:t>
            </a:r>
            <a:r>
              <a:rPr lang="en-GB" b="1" dirty="0"/>
              <a:t>disciplinary </a:t>
            </a:r>
            <a:r>
              <a:rPr lang="en-GB" b="1" dirty="0" smtClean="0"/>
              <a:t>hearing</a:t>
            </a:r>
          </a:p>
          <a:p>
            <a:pPr lvl="1"/>
            <a:r>
              <a:rPr lang="en-GB" dirty="0" smtClean="0"/>
              <a:t>allowing employee a </a:t>
            </a:r>
            <a:r>
              <a:rPr lang="en-GB" dirty="0"/>
              <a:t>chance to state their </a:t>
            </a:r>
            <a:r>
              <a:rPr lang="en-GB" dirty="0" smtClean="0"/>
              <a:t>case</a:t>
            </a:r>
          </a:p>
          <a:p>
            <a:pPr lvl="1"/>
            <a:r>
              <a:rPr lang="en-GB" dirty="0" smtClean="0"/>
              <a:t>Send letter </a:t>
            </a:r>
            <a:r>
              <a:rPr lang="en-GB" dirty="0"/>
              <a:t>inviting them to the disciplinary </a:t>
            </a:r>
            <a:r>
              <a:rPr lang="en-GB" dirty="0" smtClean="0"/>
              <a:t>and  </a:t>
            </a:r>
            <a:r>
              <a:rPr lang="en-GB" dirty="0"/>
              <a:t>inform the employee of the procedure being used</a:t>
            </a:r>
          </a:p>
          <a:p>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Disciplinary Procedure for Employers Before Dismissals</a:t>
            </a:r>
            <a:endParaRPr lang="en-GB" dirty="0"/>
          </a:p>
        </p:txBody>
      </p:sp>
    </p:spTree>
    <p:extLst>
      <p:ext uri="{BB962C8B-B14F-4D97-AF65-F5344CB8AC3E}">
        <p14:creationId xmlns:p14="http://schemas.microsoft.com/office/powerpoint/2010/main" val="9948719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GB" b="1" dirty="0" smtClean="0"/>
              <a:t>TUPE 2006 legislation </a:t>
            </a:r>
            <a:r>
              <a:rPr lang="en-GB" dirty="0" smtClean="0"/>
              <a:t>applies to all relevant transfers including:</a:t>
            </a:r>
          </a:p>
          <a:p>
            <a:r>
              <a:rPr lang="en-GB" b="1" dirty="0" smtClean="0"/>
              <a:t>Service provision changes</a:t>
            </a:r>
          </a:p>
          <a:p>
            <a:pPr lvl="1"/>
            <a:r>
              <a:rPr lang="en-GB" dirty="0" smtClean="0"/>
              <a:t>Where services are outsourced, 'in-sourced' or assigned to a new contractor, such as in labour-intensive services like office cleaning, catering, security, and waste collection. </a:t>
            </a:r>
          </a:p>
          <a:p>
            <a:r>
              <a:rPr lang="en-GB" b="1" dirty="0" smtClean="0"/>
              <a:t>Business purchase or sale</a:t>
            </a:r>
          </a:p>
          <a:p>
            <a:pPr lvl="1"/>
            <a:r>
              <a:rPr lang="en-GB" dirty="0" smtClean="0"/>
              <a:t>When a business is bought or sold, either in full or in part, as a going concern. </a:t>
            </a:r>
          </a:p>
          <a:p>
            <a:r>
              <a:rPr lang="en-GB" b="1" dirty="0" smtClean="0"/>
              <a:t>Lease or license transfer</a:t>
            </a:r>
          </a:p>
          <a:p>
            <a:pPr lvl="1"/>
            <a:r>
              <a:rPr lang="en-GB" dirty="0" smtClean="0"/>
              <a:t>When the lease or license on a business’ premises is taken over and the business continues to operate there.</a:t>
            </a:r>
          </a:p>
          <a:p>
            <a:endParaRPr lang="en-GB" dirty="0"/>
          </a:p>
        </p:txBody>
      </p:sp>
      <p:sp>
        <p:nvSpPr>
          <p:cNvPr id="3" name="Title 2"/>
          <p:cNvSpPr>
            <a:spLocks noGrp="1"/>
          </p:cNvSpPr>
          <p:nvPr>
            <p:ph type="title"/>
          </p:nvPr>
        </p:nvSpPr>
        <p:spPr/>
        <p:txBody>
          <a:bodyPr/>
          <a:lstStyle/>
          <a:p>
            <a:pPr algn="ctr"/>
            <a:r>
              <a:rPr lang="en-GB" dirty="0" smtClean="0"/>
              <a:t>TUPE (2006)</a:t>
            </a:r>
            <a:endParaRPr lang="en-GB"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TUPE is a complex legislation and its application difficult to discern. </a:t>
            </a:r>
          </a:p>
          <a:p>
            <a:r>
              <a:rPr lang="en-GB" dirty="0" smtClean="0"/>
              <a:t>It is advisable to engage the services of a legal specialist when transferring an undertaking</a:t>
            </a:r>
            <a:endParaRPr lang="en-GB" dirty="0"/>
          </a:p>
        </p:txBody>
      </p:sp>
      <p:sp>
        <p:nvSpPr>
          <p:cNvPr id="3" name="Title 2"/>
          <p:cNvSpPr>
            <a:spLocks noGrp="1"/>
          </p:cNvSpPr>
          <p:nvPr>
            <p:ph type="title"/>
          </p:nvPr>
        </p:nvSpPr>
        <p:spPr/>
        <p:txBody>
          <a:bodyPr/>
          <a:lstStyle/>
          <a:p>
            <a:r>
              <a:rPr lang="en-GB" dirty="0" smtClean="0"/>
              <a:t>TUPE (2006)</a:t>
            </a:r>
            <a:endParaRPr lang="en-GB"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b="1" dirty="0" smtClean="0"/>
              <a:t>Inform and consult with affected employees</a:t>
            </a:r>
          </a:p>
          <a:p>
            <a:pPr lvl="1"/>
            <a:r>
              <a:rPr lang="en-GB" dirty="0" smtClean="0"/>
              <a:t>Details of the transfer and any proposed measures must be discussed with staff, or staff representatives, before the transfer takes place.</a:t>
            </a:r>
          </a:p>
          <a:p>
            <a:r>
              <a:rPr lang="en-GB" b="1" dirty="0" smtClean="0"/>
              <a:t>Employee liability information must be provided by outgoing employer to incoming employer</a:t>
            </a:r>
          </a:p>
          <a:p>
            <a:pPr lvl="1"/>
            <a:r>
              <a:rPr lang="en-GB" dirty="0" smtClean="0"/>
              <a:t>written details of the transferring employees must be provided by the outgoing employer a minimum of 14 days before the transfer</a:t>
            </a:r>
          </a:p>
          <a:p>
            <a:pPr lvl="1"/>
            <a:r>
              <a:rPr lang="en-GB" dirty="0" smtClean="0"/>
              <a:t>Details of all associated rights and liabilities being transferred must also be provided</a:t>
            </a:r>
            <a:endParaRPr lang="en-GB" b="1" dirty="0" smtClean="0"/>
          </a:p>
        </p:txBody>
      </p:sp>
      <p:sp>
        <p:nvSpPr>
          <p:cNvPr id="3" name="Title 2"/>
          <p:cNvSpPr>
            <a:spLocks noGrp="1"/>
          </p:cNvSpPr>
          <p:nvPr>
            <p:ph type="title"/>
          </p:nvPr>
        </p:nvSpPr>
        <p:spPr/>
        <p:txBody>
          <a:bodyPr>
            <a:normAutofit fontScale="90000"/>
          </a:bodyPr>
          <a:lstStyle/>
          <a:p>
            <a:r>
              <a:rPr lang="en-GB" dirty="0" smtClean="0"/>
              <a:t/>
            </a:r>
            <a:br>
              <a:rPr lang="en-GB" dirty="0" smtClean="0"/>
            </a:br>
            <a:r>
              <a:rPr lang="en-GB" dirty="0" smtClean="0"/>
              <a:t/>
            </a:r>
            <a:br>
              <a:rPr lang="en-GB" dirty="0" smtClean="0"/>
            </a:br>
            <a:r>
              <a:rPr lang="en-GB" dirty="0" smtClean="0"/>
              <a:t/>
            </a:r>
            <a:br>
              <a:rPr lang="en-GB" dirty="0" smtClean="0"/>
            </a:br>
            <a:r>
              <a:rPr lang="en-GB" dirty="0" smtClean="0"/>
              <a:t>What outgoing employers must do to comply with TUPE</a:t>
            </a:r>
            <a:br>
              <a:rPr lang="en-GB" dirty="0" smtClean="0"/>
            </a:br>
            <a:r>
              <a:rPr lang="en-GB" dirty="0" smtClean="0"/>
              <a:t/>
            </a:r>
            <a:br>
              <a:rPr lang="en-GB" dirty="0" smtClean="0"/>
            </a:b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Employment Particulars</a:t>
            </a:r>
          </a:p>
          <a:p>
            <a:r>
              <a:rPr lang="en-GB" dirty="0" smtClean="0"/>
              <a:t>Wages and Payment</a:t>
            </a:r>
          </a:p>
          <a:p>
            <a:r>
              <a:rPr lang="en-GB" dirty="0" smtClean="0"/>
              <a:t>Disclosure and Detriment</a:t>
            </a:r>
          </a:p>
          <a:p>
            <a:r>
              <a:rPr lang="en-GB" dirty="0" smtClean="0"/>
              <a:t>Sunday’s betting Time off and suspensions</a:t>
            </a:r>
          </a:p>
          <a:p>
            <a:r>
              <a:rPr lang="en-GB" dirty="0" smtClean="0"/>
              <a:t>Child care</a:t>
            </a:r>
          </a:p>
          <a:p>
            <a:r>
              <a:rPr lang="en-GB" dirty="0" smtClean="0"/>
              <a:t>Dismissals notice and reasons</a:t>
            </a:r>
          </a:p>
          <a:p>
            <a:pPr lvl="1"/>
            <a:r>
              <a:rPr lang="en-GB" dirty="0" smtClean="0"/>
              <a:t>Unfair dismissals</a:t>
            </a:r>
          </a:p>
          <a:p>
            <a:pPr lvl="1"/>
            <a:r>
              <a:rPr lang="en-GB" dirty="0" smtClean="0"/>
              <a:t>Redundancy Payment</a:t>
            </a:r>
          </a:p>
          <a:p>
            <a:pPr lvl="1"/>
            <a:r>
              <a:rPr lang="en-GB" dirty="0" smtClean="0"/>
              <a:t>Employer Insolvency</a:t>
            </a:r>
            <a:endParaRPr lang="en-GB" dirty="0"/>
          </a:p>
          <a:p>
            <a:endParaRPr lang="en-GB" dirty="0" smtClean="0"/>
          </a:p>
        </p:txBody>
      </p:sp>
      <p:sp>
        <p:nvSpPr>
          <p:cNvPr id="3" name="Title 2"/>
          <p:cNvSpPr>
            <a:spLocks noGrp="1"/>
          </p:cNvSpPr>
          <p:nvPr>
            <p:ph type="title"/>
          </p:nvPr>
        </p:nvSpPr>
        <p:spPr/>
        <p:txBody>
          <a:bodyPr>
            <a:normAutofit fontScale="90000"/>
          </a:bodyPr>
          <a:lstStyle/>
          <a:p>
            <a:r>
              <a:rPr lang="en-GB" dirty="0" smtClean="0"/>
              <a:t>The Employment Rights Act 1996</a:t>
            </a:r>
            <a:endParaRPr lang="en-GB" dirty="0"/>
          </a:p>
        </p:txBody>
      </p:sp>
    </p:spTree>
    <p:extLst>
      <p:ext uri="{BB962C8B-B14F-4D97-AF65-F5344CB8AC3E}">
        <p14:creationId xmlns:p14="http://schemas.microsoft.com/office/powerpoint/2010/main" val="32247932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27992"/>
          </a:xfrm>
        </p:spPr>
        <p:txBody>
          <a:bodyPr/>
          <a:lstStyle/>
          <a:p>
            <a:pPr>
              <a:buNone/>
            </a:pPr>
            <a:r>
              <a:rPr lang="en-GB" sz="2400" b="1" dirty="0" smtClean="0"/>
              <a:t>Compensation for New Employer</a:t>
            </a:r>
          </a:p>
          <a:p>
            <a:r>
              <a:rPr lang="en-GB" sz="2400" dirty="0" smtClean="0"/>
              <a:t>If the outgoing employer fails to pass on this information then the incoming employer can apply for compensation at the Employment Tribunal where the minimum award is £500 per employee</a:t>
            </a:r>
          </a:p>
          <a:p>
            <a:pPr>
              <a:buNone/>
            </a:pPr>
            <a:r>
              <a:rPr lang="en-GB" sz="2400" b="1" dirty="0" smtClean="0"/>
              <a:t>Compensation for Employees</a:t>
            </a:r>
          </a:p>
          <a:p>
            <a:pPr marL="365760" lvl="1" indent="-256032">
              <a:spcBef>
                <a:spcPts val="400"/>
              </a:spcBef>
              <a:buSzPct val="68000"/>
              <a:buFont typeface="Wingdings 3"/>
              <a:buChar char=""/>
            </a:pPr>
            <a:r>
              <a:rPr lang="en-GB" sz="2400" dirty="0" smtClean="0"/>
              <a:t>Employees who are not adequately informed or consulted about the transfer are entitled to make a claim at the Employment Tribunal where, depending on the seriousness of the employer’s failure to comply with TUPE, up to 13 weeks’ pay per affected employee can be awarded.</a:t>
            </a:r>
            <a:endParaRPr lang="en-GB" sz="2400" b="1" dirty="0" smtClean="0"/>
          </a:p>
          <a:p>
            <a:endParaRPr lang="en-GB" dirty="0"/>
          </a:p>
        </p:txBody>
      </p:sp>
      <p:sp>
        <p:nvSpPr>
          <p:cNvPr id="3" name="Title 2"/>
          <p:cNvSpPr>
            <a:spLocks noGrp="1"/>
          </p:cNvSpPr>
          <p:nvPr>
            <p:ph type="title"/>
          </p:nvPr>
        </p:nvSpPr>
        <p:spPr/>
        <p:txBody>
          <a:bodyPr>
            <a:normAutofit fontScale="90000"/>
          </a:bodyPr>
          <a:lstStyle/>
          <a:p>
            <a:r>
              <a:rPr lang="en-GB" dirty="0" smtClean="0"/>
              <a:t>What Happens if  TUPE not Complied With?</a:t>
            </a:r>
            <a:endParaRPr lang="en-GB"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286000" y="3105835"/>
            <a:ext cx="4572000" cy="2308324"/>
          </a:xfrm>
          <a:prstGeom prst="rect">
            <a:avLst/>
          </a:prstGeom>
        </p:spPr>
        <p:txBody>
          <a:bodyPr>
            <a:spAutoFit/>
          </a:bodyPr>
          <a:lstStyle/>
          <a:p>
            <a:r>
              <a:rPr lang="en-US" sz="4800" dirty="0" smtClean="0"/>
              <a:t>CASE LAW UPDATE</a:t>
            </a:r>
            <a:br>
              <a:rPr lang="en-US" sz="4800" dirty="0" smtClean="0"/>
            </a:br>
            <a:r>
              <a:rPr lang="en-US" sz="4800" dirty="0" smtClean="0"/>
              <a:t>QUIZ</a:t>
            </a:r>
            <a:endParaRPr lang="en-GB" sz="48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body" idx="1"/>
          </p:nvPr>
        </p:nvSpPr>
        <p:spPr>
          <a:xfrm>
            <a:off x="395288" y="1052513"/>
            <a:ext cx="8208962" cy="1439862"/>
          </a:xfrm>
        </p:spPr>
        <p:txBody>
          <a:bodyPr/>
          <a:lstStyle/>
          <a:p>
            <a:pPr marL="536575" indent="-536575" algn="just">
              <a:lnSpc>
                <a:spcPct val="0"/>
              </a:lnSpc>
              <a:buFontTx/>
              <a:buNone/>
            </a:pPr>
            <a:endParaRPr lang="en-GB" b="0" dirty="0"/>
          </a:p>
          <a:p>
            <a:pPr marL="536575" indent="-536575" algn="just">
              <a:lnSpc>
                <a:spcPct val="80000"/>
              </a:lnSpc>
              <a:buFontTx/>
              <a:buBlip>
                <a:blip r:embed="rId2"/>
              </a:buBlip>
            </a:pPr>
            <a:r>
              <a:rPr lang="en-GB" sz="1800" b="0" dirty="0"/>
              <a:t>Is the use of length of service as a selection criterion in a redundancy process discriminatory on the basis of age?</a:t>
            </a:r>
          </a:p>
          <a:p>
            <a:pPr marL="536575" indent="-536575" algn="just">
              <a:lnSpc>
                <a:spcPct val="80000"/>
              </a:lnSpc>
              <a:buFontTx/>
              <a:buNone/>
            </a:pPr>
            <a:endParaRPr lang="en-GB" sz="1800" b="0" dirty="0"/>
          </a:p>
          <a:p>
            <a:pPr marL="536575" indent="-536575" algn="just">
              <a:lnSpc>
                <a:spcPct val="150000"/>
              </a:lnSpc>
              <a:buFontTx/>
              <a:buNone/>
            </a:pPr>
            <a:endParaRPr lang="en-GB" sz="1800" dirty="0"/>
          </a:p>
        </p:txBody>
      </p:sp>
      <p:sp>
        <p:nvSpPr>
          <p:cNvPr id="495619" name="AutoShape 3"/>
          <p:cNvSpPr>
            <a:spLocks noChangeArrowheads="1"/>
          </p:cNvSpPr>
          <p:nvPr/>
        </p:nvSpPr>
        <p:spPr bwMode="auto">
          <a:xfrm>
            <a:off x="323850" y="2997200"/>
            <a:ext cx="4032250" cy="1223963"/>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YES</a:t>
            </a:r>
          </a:p>
        </p:txBody>
      </p:sp>
      <p:sp>
        <p:nvSpPr>
          <p:cNvPr id="495620" name="AutoShape 4"/>
          <p:cNvSpPr>
            <a:spLocks noChangeArrowheads="1"/>
          </p:cNvSpPr>
          <p:nvPr/>
        </p:nvSpPr>
        <p:spPr bwMode="auto">
          <a:xfrm>
            <a:off x="4572000" y="2997200"/>
            <a:ext cx="4176713" cy="1225550"/>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NO</a:t>
            </a:r>
          </a:p>
        </p:txBody>
      </p:sp>
      <p:sp>
        <p:nvSpPr>
          <p:cNvPr id="495621" name="Text Box 5"/>
          <p:cNvSpPr txBox="1">
            <a:spLocks noChangeArrowheads="1"/>
          </p:cNvSpPr>
          <p:nvPr/>
        </p:nvSpPr>
        <p:spPr bwMode="auto">
          <a:xfrm>
            <a:off x="5724525" y="333375"/>
            <a:ext cx="2881313" cy="457200"/>
          </a:xfrm>
          <a:prstGeom prst="rect">
            <a:avLst/>
          </a:prstGeom>
          <a:noFill/>
          <a:ln w="9525">
            <a:noFill/>
            <a:miter lim="800000"/>
            <a:headEnd/>
            <a:tailEnd/>
          </a:ln>
          <a:effectLst/>
        </p:spPr>
        <p:txBody>
          <a:bodyPr>
            <a:spAutoFit/>
          </a:bodyPr>
          <a:lstStyle/>
          <a:p>
            <a:pPr>
              <a:spcBef>
                <a:spcPct val="50000"/>
              </a:spcBef>
            </a:pPr>
            <a:r>
              <a:rPr lang="en-GB" sz="2400" b="1" dirty="0">
                <a:solidFill>
                  <a:srgbClr val="112369"/>
                </a:solidFill>
              </a:rPr>
              <a:t>QUESTION 1</a:t>
            </a:r>
          </a:p>
        </p:txBody>
      </p:sp>
      <p:sp>
        <p:nvSpPr>
          <p:cNvPr id="495622" name="Text Box 6"/>
          <p:cNvSpPr txBox="1">
            <a:spLocks noChangeArrowheads="1"/>
          </p:cNvSpPr>
          <p:nvPr/>
        </p:nvSpPr>
        <p:spPr bwMode="auto">
          <a:xfrm>
            <a:off x="323850" y="5013325"/>
            <a:ext cx="1152525" cy="396875"/>
          </a:xfrm>
          <a:prstGeom prst="rect">
            <a:avLst/>
          </a:prstGeom>
          <a:noFill/>
          <a:ln w="9525">
            <a:noFill/>
            <a:miter lim="800000"/>
            <a:headEnd/>
            <a:tailEnd/>
          </a:ln>
          <a:effectLst/>
        </p:spPr>
        <p:txBody>
          <a:bodyPr>
            <a:spAutoFit/>
          </a:bodyPr>
          <a:lstStyle/>
          <a:p>
            <a:pPr algn="l">
              <a:spcBef>
                <a:spcPct val="50000"/>
              </a:spcBef>
            </a:pPr>
            <a:endParaRPr lang="en-GB"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5619"/>
                                        </p:tgtEl>
                                        <p:attrNameLst>
                                          <p:attrName>style.visibility</p:attrName>
                                        </p:attrNameLst>
                                      </p:cBhvr>
                                      <p:to>
                                        <p:strVal val="visible"/>
                                      </p:to>
                                    </p:set>
                                    <p:animEffect transition="in" filter="dissolve">
                                      <p:cBhvr>
                                        <p:cTn id="7" dur="500"/>
                                        <p:tgtEl>
                                          <p:spTgt spid="495619"/>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495622"/>
                                        </p:tgtEl>
                                        <p:attrNameLst>
                                          <p:attrName>style.visibility</p:attrName>
                                        </p:attrNameLst>
                                      </p:cBhvr>
                                      <p:to>
                                        <p:strVal val="visible"/>
                                      </p:to>
                                    </p:set>
                                    <p:animEffect transition="in" filter="dissolve">
                                      <p:cBhvr>
                                        <p:cTn id="10" dur="500"/>
                                        <p:tgtEl>
                                          <p:spTgt spid="49562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95620"/>
                                        </p:tgtEl>
                                        <p:attrNameLst>
                                          <p:attrName>style.visibility</p:attrName>
                                        </p:attrNameLst>
                                      </p:cBhvr>
                                      <p:to>
                                        <p:strVal val="visible"/>
                                      </p:to>
                                    </p:set>
                                    <p:animEffect transition="in" filter="dissolve">
                                      <p:cBhvr>
                                        <p:cTn id="15" dur="500"/>
                                        <p:tgtEl>
                                          <p:spTgt spid="495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animBg="1"/>
      <p:bldP spid="495620" grpId="0" animBg="1"/>
      <p:bldP spid="49562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body" idx="1"/>
          </p:nvPr>
        </p:nvSpPr>
        <p:spPr>
          <a:xfrm>
            <a:off x="395288" y="1052513"/>
            <a:ext cx="8208962" cy="1439862"/>
          </a:xfrm>
        </p:spPr>
        <p:txBody>
          <a:bodyPr/>
          <a:lstStyle/>
          <a:p>
            <a:pPr marL="536575" indent="-536575" algn="just">
              <a:lnSpc>
                <a:spcPct val="0"/>
              </a:lnSpc>
              <a:buFontTx/>
              <a:buNone/>
            </a:pPr>
            <a:endParaRPr lang="en-GB" b="0" dirty="0"/>
          </a:p>
          <a:p>
            <a:pPr marL="536575" indent="-536575" algn="just">
              <a:lnSpc>
                <a:spcPct val="80000"/>
              </a:lnSpc>
              <a:buFontTx/>
              <a:buBlip>
                <a:blip r:embed="rId2"/>
              </a:buBlip>
            </a:pPr>
            <a:r>
              <a:rPr lang="en-GB" sz="1800" b="0" dirty="0"/>
              <a:t>Is the use of length of service as a selection criterion in a redundancy process discriminatory on the basis of age?</a:t>
            </a:r>
          </a:p>
          <a:p>
            <a:pPr marL="536575" indent="-536575" algn="just">
              <a:lnSpc>
                <a:spcPct val="80000"/>
              </a:lnSpc>
              <a:buFontTx/>
              <a:buNone/>
            </a:pPr>
            <a:endParaRPr lang="en-GB" sz="1800" b="0" dirty="0"/>
          </a:p>
          <a:p>
            <a:pPr marL="536575" indent="-536575" algn="just">
              <a:lnSpc>
                <a:spcPct val="150000"/>
              </a:lnSpc>
              <a:buFontTx/>
              <a:buNone/>
            </a:pPr>
            <a:endParaRPr lang="en-GB" sz="1800" dirty="0"/>
          </a:p>
        </p:txBody>
      </p:sp>
      <p:sp>
        <p:nvSpPr>
          <p:cNvPr id="496643" name="AutoShape 3"/>
          <p:cNvSpPr>
            <a:spLocks noChangeArrowheads="1"/>
          </p:cNvSpPr>
          <p:nvPr/>
        </p:nvSpPr>
        <p:spPr bwMode="auto">
          <a:xfrm>
            <a:off x="323850" y="2997200"/>
            <a:ext cx="4032250" cy="1223963"/>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YES</a:t>
            </a:r>
          </a:p>
        </p:txBody>
      </p:sp>
      <p:sp>
        <p:nvSpPr>
          <p:cNvPr id="496644" name="AutoShape 4"/>
          <p:cNvSpPr>
            <a:spLocks noChangeArrowheads="1"/>
          </p:cNvSpPr>
          <p:nvPr/>
        </p:nvSpPr>
        <p:spPr bwMode="auto">
          <a:xfrm>
            <a:off x="4572000" y="2997200"/>
            <a:ext cx="4176713" cy="1225550"/>
          </a:xfrm>
          <a:prstGeom prst="octagon">
            <a:avLst>
              <a:gd name="adj" fmla="val 29287"/>
            </a:avLst>
          </a:prstGeom>
          <a:solidFill>
            <a:srgbClr val="FFFF00"/>
          </a:solidFill>
          <a:ln w="9525">
            <a:solidFill>
              <a:schemeClr val="tx1"/>
            </a:solidFill>
            <a:miter lim="800000"/>
            <a:headEnd/>
            <a:tailEnd/>
          </a:ln>
          <a:effectLst/>
        </p:spPr>
        <p:txBody>
          <a:bodyPr wrap="none" anchor="ctr"/>
          <a:lstStyle/>
          <a:p>
            <a:pPr marL="342900" indent="-342900" algn="ctr"/>
            <a:r>
              <a:rPr lang="en-GB" sz="2000" b="1" dirty="0"/>
              <a:t>NO</a:t>
            </a:r>
          </a:p>
        </p:txBody>
      </p:sp>
      <p:sp>
        <p:nvSpPr>
          <p:cNvPr id="496645" name="Text Box 5"/>
          <p:cNvSpPr txBox="1">
            <a:spLocks noChangeArrowheads="1"/>
          </p:cNvSpPr>
          <p:nvPr/>
        </p:nvSpPr>
        <p:spPr bwMode="auto">
          <a:xfrm>
            <a:off x="5724525" y="333375"/>
            <a:ext cx="2881313" cy="457200"/>
          </a:xfrm>
          <a:prstGeom prst="rect">
            <a:avLst/>
          </a:prstGeom>
          <a:noFill/>
          <a:ln w="9525">
            <a:noFill/>
            <a:miter lim="800000"/>
            <a:headEnd/>
            <a:tailEnd/>
          </a:ln>
          <a:effectLst/>
        </p:spPr>
        <p:txBody>
          <a:bodyPr>
            <a:spAutoFit/>
          </a:bodyPr>
          <a:lstStyle/>
          <a:p>
            <a:pPr>
              <a:spcBef>
                <a:spcPct val="50000"/>
              </a:spcBef>
            </a:pPr>
            <a:r>
              <a:rPr lang="en-GB" sz="2400" b="1" dirty="0">
                <a:solidFill>
                  <a:srgbClr val="112369"/>
                </a:solidFill>
              </a:rPr>
              <a:t>QUESTION 1</a:t>
            </a:r>
          </a:p>
        </p:txBody>
      </p:sp>
      <p:sp>
        <p:nvSpPr>
          <p:cNvPr id="496646" name="Text Box 6"/>
          <p:cNvSpPr txBox="1">
            <a:spLocks noChangeArrowheads="1"/>
          </p:cNvSpPr>
          <p:nvPr/>
        </p:nvSpPr>
        <p:spPr bwMode="auto">
          <a:xfrm>
            <a:off x="323850" y="5013325"/>
            <a:ext cx="1152525" cy="396875"/>
          </a:xfrm>
          <a:prstGeom prst="rect">
            <a:avLst/>
          </a:prstGeom>
          <a:noFill/>
          <a:ln w="9525">
            <a:noFill/>
            <a:miter lim="800000"/>
            <a:headEnd/>
            <a:tailEnd/>
          </a:ln>
          <a:effectLst/>
        </p:spPr>
        <p:txBody>
          <a:bodyPr>
            <a:spAutoFit/>
          </a:bodyPr>
          <a:lstStyle/>
          <a:p>
            <a:pPr algn="l">
              <a:spcBef>
                <a:spcPct val="50000"/>
              </a:spcBef>
            </a:pPr>
            <a:endParaRPr lang="en-GB"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6643"/>
                                        </p:tgtEl>
                                        <p:attrNameLst>
                                          <p:attrName>style.visibility</p:attrName>
                                        </p:attrNameLst>
                                      </p:cBhvr>
                                      <p:to>
                                        <p:strVal val="visible"/>
                                      </p:to>
                                    </p:set>
                                    <p:animEffect transition="in" filter="dissolve">
                                      <p:cBhvr>
                                        <p:cTn id="7" dur="500"/>
                                        <p:tgtEl>
                                          <p:spTgt spid="496643"/>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496646"/>
                                        </p:tgtEl>
                                        <p:attrNameLst>
                                          <p:attrName>style.visibility</p:attrName>
                                        </p:attrNameLst>
                                      </p:cBhvr>
                                      <p:to>
                                        <p:strVal val="visible"/>
                                      </p:to>
                                    </p:set>
                                    <p:animEffect transition="in" filter="dissolve">
                                      <p:cBhvr>
                                        <p:cTn id="10" dur="500"/>
                                        <p:tgtEl>
                                          <p:spTgt spid="49664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96644"/>
                                        </p:tgtEl>
                                        <p:attrNameLst>
                                          <p:attrName>style.visibility</p:attrName>
                                        </p:attrNameLst>
                                      </p:cBhvr>
                                      <p:to>
                                        <p:strVal val="visible"/>
                                      </p:to>
                                    </p:set>
                                    <p:animEffect transition="in" filter="dissolve">
                                      <p:cBhvr>
                                        <p:cTn id="15" dur="500"/>
                                        <p:tgtEl>
                                          <p:spTgt spid="496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animBg="1"/>
      <p:bldP spid="496644" grpId="0" animBg="1"/>
      <p:bldP spid="49664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body" idx="1"/>
          </p:nvPr>
        </p:nvSpPr>
        <p:spPr>
          <a:xfrm>
            <a:off x="395288" y="1052513"/>
            <a:ext cx="8208962" cy="1439862"/>
          </a:xfrm>
        </p:spPr>
        <p:txBody>
          <a:bodyPr/>
          <a:lstStyle/>
          <a:p>
            <a:pPr marL="536575" indent="-536575" algn="just">
              <a:lnSpc>
                <a:spcPct val="0"/>
              </a:lnSpc>
              <a:buFontTx/>
              <a:buNone/>
            </a:pPr>
            <a:endParaRPr lang="en-GB" b="0" dirty="0"/>
          </a:p>
          <a:p>
            <a:pPr marL="536575" indent="-536575" algn="just">
              <a:buFontTx/>
              <a:buBlip>
                <a:blip r:embed="rId2"/>
              </a:buBlip>
            </a:pPr>
            <a:r>
              <a:rPr lang="en-GB" sz="1800" b="0" dirty="0"/>
              <a:t>Is it reasonable for one individual to carry out a redundancy selection process without reference to company documents and where there is no supporting evidence?</a:t>
            </a:r>
          </a:p>
        </p:txBody>
      </p:sp>
      <p:sp>
        <p:nvSpPr>
          <p:cNvPr id="498691" name="AutoShape 3"/>
          <p:cNvSpPr>
            <a:spLocks noChangeArrowheads="1"/>
          </p:cNvSpPr>
          <p:nvPr/>
        </p:nvSpPr>
        <p:spPr bwMode="auto">
          <a:xfrm>
            <a:off x="323850" y="2997200"/>
            <a:ext cx="4032250" cy="1223963"/>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YES</a:t>
            </a:r>
          </a:p>
        </p:txBody>
      </p:sp>
      <p:sp>
        <p:nvSpPr>
          <p:cNvPr id="498692" name="AutoShape 4"/>
          <p:cNvSpPr>
            <a:spLocks noChangeArrowheads="1"/>
          </p:cNvSpPr>
          <p:nvPr/>
        </p:nvSpPr>
        <p:spPr bwMode="auto">
          <a:xfrm>
            <a:off x="4572000" y="2997200"/>
            <a:ext cx="4176713" cy="1225550"/>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NO</a:t>
            </a:r>
          </a:p>
        </p:txBody>
      </p:sp>
      <p:sp>
        <p:nvSpPr>
          <p:cNvPr id="498693" name="Text Box 5"/>
          <p:cNvSpPr txBox="1">
            <a:spLocks noChangeArrowheads="1"/>
          </p:cNvSpPr>
          <p:nvPr/>
        </p:nvSpPr>
        <p:spPr bwMode="auto">
          <a:xfrm>
            <a:off x="5724525" y="333375"/>
            <a:ext cx="2881313" cy="457200"/>
          </a:xfrm>
          <a:prstGeom prst="rect">
            <a:avLst/>
          </a:prstGeom>
          <a:noFill/>
          <a:ln w="9525">
            <a:noFill/>
            <a:miter lim="800000"/>
            <a:headEnd/>
            <a:tailEnd/>
          </a:ln>
          <a:effectLst/>
        </p:spPr>
        <p:txBody>
          <a:bodyPr>
            <a:spAutoFit/>
          </a:bodyPr>
          <a:lstStyle/>
          <a:p>
            <a:pPr>
              <a:spcBef>
                <a:spcPct val="50000"/>
              </a:spcBef>
            </a:pPr>
            <a:r>
              <a:rPr lang="en-GB" sz="2400" b="1" dirty="0">
                <a:solidFill>
                  <a:srgbClr val="112369"/>
                </a:solidFill>
              </a:rPr>
              <a:t>QUESTION 2</a:t>
            </a:r>
          </a:p>
        </p:txBody>
      </p:sp>
      <p:sp>
        <p:nvSpPr>
          <p:cNvPr id="498694" name="Text Box 6"/>
          <p:cNvSpPr txBox="1">
            <a:spLocks noChangeArrowheads="1"/>
          </p:cNvSpPr>
          <p:nvPr/>
        </p:nvSpPr>
        <p:spPr bwMode="auto">
          <a:xfrm>
            <a:off x="323850" y="5013325"/>
            <a:ext cx="1152525" cy="396875"/>
          </a:xfrm>
          <a:prstGeom prst="rect">
            <a:avLst/>
          </a:prstGeom>
          <a:noFill/>
          <a:ln w="9525">
            <a:noFill/>
            <a:miter lim="800000"/>
            <a:headEnd/>
            <a:tailEnd/>
          </a:ln>
          <a:effectLst/>
        </p:spPr>
        <p:txBody>
          <a:bodyPr>
            <a:spAutoFit/>
          </a:bodyPr>
          <a:lstStyle/>
          <a:p>
            <a:pPr algn="l">
              <a:spcBef>
                <a:spcPct val="50000"/>
              </a:spcBef>
            </a:pPr>
            <a:endParaRPr lang="en-GB"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8691"/>
                                        </p:tgtEl>
                                        <p:attrNameLst>
                                          <p:attrName>style.visibility</p:attrName>
                                        </p:attrNameLst>
                                      </p:cBhvr>
                                      <p:to>
                                        <p:strVal val="visible"/>
                                      </p:to>
                                    </p:set>
                                    <p:animEffect transition="in" filter="dissolve">
                                      <p:cBhvr>
                                        <p:cTn id="7" dur="500"/>
                                        <p:tgtEl>
                                          <p:spTgt spid="498691"/>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498694"/>
                                        </p:tgtEl>
                                        <p:attrNameLst>
                                          <p:attrName>style.visibility</p:attrName>
                                        </p:attrNameLst>
                                      </p:cBhvr>
                                      <p:to>
                                        <p:strVal val="visible"/>
                                      </p:to>
                                    </p:set>
                                    <p:animEffect transition="in" filter="dissolve">
                                      <p:cBhvr>
                                        <p:cTn id="10" dur="500"/>
                                        <p:tgtEl>
                                          <p:spTgt spid="49869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98692"/>
                                        </p:tgtEl>
                                        <p:attrNameLst>
                                          <p:attrName>style.visibility</p:attrName>
                                        </p:attrNameLst>
                                      </p:cBhvr>
                                      <p:to>
                                        <p:strVal val="visible"/>
                                      </p:to>
                                    </p:set>
                                    <p:animEffect transition="in" filter="dissolve">
                                      <p:cBhvr>
                                        <p:cTn id="15" dur="500"/>
                                        <p:tgtEl>
                                          <p:spTgt spid="498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animBg="1"/>
      <p:bldP spid="498692" grpId="0" animBg="1"/>
      <p:bldP spid="49869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body" idx="1"/>
          </p:nvPr>
        </p:nvSpPr>
        <p:spPr>
          <a:xfrm>
            <a:off x="395288" y="1052513"/>
            <a:ext cx="8208962" cy="1439862"/>
          </a:xfrm>
        </p:spPr>
        <p:txBody>
          <a:bodyPr/>
          <a:lstStyle/>
          <a:p>
            <a:pPr marL="536575" indent="-536575" algn="just">
              <a:lnSpc>
                <a:spcPct val="0"/>
              </a:lnSpc>
              <a:buFontTx/>
              <a:buNone/>
            </a:pPr>
            <a:endParaRPr lang="en-GB" b="0" dirty="0"/>
          </a:p>
          <a:p>
            <a:pPr marL="536575" indent="-536575" algn="just">
              <a:buFontTx/>
              <a:buBlip>
                <a:blip r:embed="rId2"/>
              </a:buBlip>
            </a:pPr>
            <a:r>
              <a:rPr lang="en-GB" sz="1800" b="0" dirty="0"/>
              <a:t>Is it reasonable for one individual to carry out a redundancy selection process without reference to company documents and where there is no supporting evidence?</a:t>
            </a:r>
          </a:p>
        </p:txBody>
      </p:sp>
      <p:sp>
        <p:nvSpPr>
          <p:cNvPr id="499715" name="AutoShape 3"/>
          <p:cNvSpPr>
            <a:spLocks noChangeArrowheads="1"/>
          </p:cNvSpPr>
          <p:nvPr/>
        </p:nvSpPr>
        <p:spPr bwMode="auto">
          <a:xfrm>
            <a:off x="323850" y="2997200"/>
            <a:ext cx="4032250" cy="1223963"/>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YES</a:t>
            </a:r>
          </a:p>
        </p:txBody>
      </p:sp>
      <p:sp>
        <p:nvSpPr>
          <p:cNvPr id="499716" name="AutoShape 4"/>
          <p:cNvSpPr>
            <a:spLocks noChangeArrowheads="1"/>
          </p:cNvSpPr>
          <p:nvPr/>
        </p:nvSpPr>
        <p:spPr bwMode="auto">
          <a:xfrm>
            <a:off x="4572000" y="2997200"/>
            <a:ext cx="4176713" cy="1225550"/>
          </a:xfrm>
          <a:prstGeom prst="octagon">
            <a:avLst>
              <a:gd name="adj" fmla="val 29287"/>
            </a:avLst>
          </a:prstGeom>
          <a:solidFill>
            <a:srgbClr val="FFFF00"/>
          </a:solidFill>
          <a:ln w="9525">
            <a:solidFill>
              <a:schemeClr val="tx1"/>
            </a:solidFill>
            <a:miter lim="800000"/>
            <a:headEnd/>
            <a:tailEnd/>
          </a:ln>
          <a:effectLst/>
        </p:spPr>
        <p:txBody>
          <a:bodyPr wrap="none" anchor="ctr"/>
          <a:lstStyle/>
          <a:p>
            <a:pPr marL="342900" indent="-342900" algn="ctr"/>
            <a:r>
              <a:rPr lang="en-GB" sz="2000" b="1" dirty="0"/>
              <a:t>NO</a:t>
            </a:r>
          </a:p>
        </p:txBody>
      </p:sp>
      <p:sp>
        <p:nvSpPr>
          <p:cNvPr id="499717" name="Text Box 5"/>
          <p:cNvSpPr txBox="1">
            <a:spLocks noChangeArrowheads="1"/>
          </p:cNvSpPr>
          <p:nvPr/>
        </p:nvSpPr>
        <p:spPr bwMode="auto">
          <a:xfrm>
            <a:off x="5724525" y="333375"/>
            <a:ext cx="2881313" cy="457200"/>
          </a:xfrm>
          <a:prstGeom prst="rect">
            <a:avLst/>
          </a:prstGeom>
          <a:noFill/>
          <a:ln w="9525">
            <a:noFill/>
            <a:miter lim="800000"/>
            <a:headEnd/>
            <a:tailEnd/>
          </a:ln>
          <a:effectLst/>
        </p:spPr>
        <p:txBody>
          <a:bodyPr>
            <a:spAutoFit/>
          </a:bodyPr>
          <a:lstStyle/>
          <a:p>
            <a:pPr>
              <a:spcBef>
                <a:spcPct val="50000"/>
              </a:spcBef>
            </a:pPr>
            <a:r>
              <a:rPr lang="en-GB" sz="2400" b="1" dirty="0">
                <a:solidFill>
                  <a:srgbClr val="112369"/>
                </a:solidFill>
              </a:rPr>
              <a:t>QUESTION 2</a:t>
            </a:r>
          </a:p>
        </p:txBody>
      </p:sp>
      <p:sp>
        <p:nvSpPr>
          <p:cNvPr id="499718" name="Text Box 6"/>
          <p:cNvSpPr txBox="1">
            <a:spLocks noChangeArrowheads="1"/>
          </p:cNvSpPr>
          <p:nvPr/>
        </p:nvSpPr>
        <p:spPr bwMode="auto">
          <a:xfrm>
            <a:off x="323850" y="5013325"/>
            <a:ext cx="1152525" cy="396875"/>
          </a:xfrm>
          <a:prstGeom prst="rect">
            <a:avLst/>
          </a:prstGeom>
          <a:noFill/>
          <a:ln w="9525">
            <a:noFill/>
            <a:miter lim="800000"/>
            <a:headEnd/>
            <a:tailEnd/>
          </a:ln>
          <a:effectLst/>
        </p:spPr>
        <p:txBody>
          <a:bodyPr>
            <a:spAutoFit/>
          </a:bodyPr>
          <a:lstStyle/>
          <a:p>
            <a:pPr algn="l">
              <a:spcBef>
                <a:spcPct val="50000"/>
              </a:spcBef>
            </a:pPr>
            <a:endParaRPr lang="en-GB"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9715"/>
                                        </p:tgtEl>
                                        <p:attrNameLst>
                                          <p:attrName>style.visibility</p:attrName>
                                        </p:attrNameLst>
                                      </p:cBhvr>
                                      <p:to>
                                        <p:strVal val="visible"/>
                                      </p:to>
                                    </p:set>
                                    <p:animEffect transition="in" filter="dissolve">
                                      <p:cBhvr>
                                        <p:cTn id="7" dur="500"/>
                                        <p:tgtEl>
                                          <p:spTgt spid="499715"/>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499718"/>
                                        </p:tgtEl>
                                        <p:attrNameLst>
                                          <p:attrName>style.visibility</p:attrName>
                                        </p:attrNameLst>
                                      </p:cBhvr>
                                      <p:to>
                                        <p:strVal val="visible"/>
                                      </p:to>
                                    </p:set>
                                    <p:animEffect transition="in" filter="dissolve">
                                      <p:cBhvr>
                                        <p:cTn id="10" dur="500"/>
                                        <p:tgtEl>
                                          <p:spTgt spid="49971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99716"/>
                                        </p:tgtEl>
                                        <p:attrNameLst>
                                          <p:attrName>style.visibility</p:attrName>
                                        </p:attrNameLst>
                                      </p:cBhvr>
                                      <p:to>
                                        <p:strVal val="visible"/>
                                      </p:to>
                                    </p:set>
                                    <p:animEffect transition="in" filter="dissolve">
                                      <p:cBhvr>
                                        <p:cTn id="15" dur="500"/>
                                        <p:tgtEl>
                                          <p:spTgt spid="499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5" grpId="0" animBg="1"/>
      <p:bldP spid="499716" grpId="0" animBg="1"/>
      <p:bldP spid="49971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body" idx="1"/>
          </p:nvPr>
        </p:nvSpPr>
        <p:spPr>
          <a:xfrm>
            <a:off x="395288" y="1052513"/>
            <a:ext cx="8208962" cy="1439862"/>
          </a:xfrm>
        </p:spPr>
        <p:txBody>
          <a:bodyPr/>
          <a:lstStyle/>
          <a:p>
            <a:pPr marL="536575" indent="-536575" algn="just">
              <a:lnSpc>
                <a:spcPct val="0"/>
              </a:lnSpc>
              <a:buFontTx/>
              <a:buNone/>
            </a:pPr>
            <a:endParaRPr lang="en-GB" b="0" dirty="0"/>
          </a:p>
          <a:p>
            <a:pPr marL="536575" indent="-536575" algn="just">
              <a:buFontTx/>
              <a:buBlip>
                <a:blip r:embed="rId2"/>
              </a:buBlip>
            </a:pPr>
            <a:r>
              <a:rPr lang="en-GB" sz="1800" b="0" dirty="0"/>
              <a:t>Can the Disability Discrimination Act protect those associated with disabled persons from harassment?</a:t>
            </a:r>
          </a:p>
          <a:p>
            <a:pPr marL="536575" indent="-536575" algn="just">
              <a:buFontTx/>
              <a:buNone/>
            </a:pPr>
            <a:endParaRPr lang="en-GB" sz="1800" dirty="0"/>
          </a:p>
        </p:txBody>
      </p:sp>
      <p:sp>
        <p:nvSpPr>
          <p:cNvPr id="501763" name="AutoShape 3"/>
          <p:cNvSpPr>
            <a:spLocks noChangeArrowheads="1"/>
          </p:cNvSpPr>
          <p:nvPr/>
        </p:nvSpPr>
        <p:spPr bwMode="auto">
          <a:xfrm>
            <a:off x="323850" y="2997200"/>
            <a:ext cx="4032250" cy="1223963"/>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YES</a:t>
            </a:r>
          </a:p>
        </p:txBody>
      </p:sp>
      <p:sp>
        <p:nvSpPr>
          <p:cNvPr id="501764" name="AutoShape 4"/>
          <p:cNvSpPr>
            <a:spLocks noChangeArrowheads="1"/>
          </p:cNvSpPr>
          <p:nvPr/>
        </p:nvSpPr>
        <p:spPr bwMode="auto">
          <a:xfrm>
            <a:off x="4572000" y="2997200"/>
            <a:ext cx="4176713" cy="1225550"/>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NO</a:t>
            </a:r>
          </a:p>
        </p:txBody>
      </p:sp>
      <p:sp>
        <p:nvSpPr>
          <p:cNvPr id="501765" name="Text Box 5"/>
          <p:cNvSpPr txBox="1">
            <a:spLocks noChangeArrowheads="1"/>
          </p:cNvSpPr>
          <p:nvPr/>
        </p:nvSpPr>
        <p:spPr bwMode="auto">
          <a:xfrm>
            <a:off x="5724525" y="333375"/>
            <a:ext cx="2881313" cy="457200"/>
          </a:xfrm>
          <a:prstGeom prst="rect">
            <a:avLst/>
          </a:prstGeom>
          <a:noFill/>
          <a:ln w="9525">
            <a:noFill/>
            <a:miter lim="800000"/>
            <a:headEnd/>
            <a:tailEnd/>
          </a:ln>
          <a:effectLst/>
        </p:spPr>
        <p:txBody>
          <a:bodyPr>
            <a:spAutoFit/>
          </a:bodyPr>
          <a:lstStyle/>
          <a:p>
            <a:pPr>
              <a:spcBef>
                <a:spcPct val="50000"/>
              </a:spcBef>
            </a:pPr>
            <a:r>
              <a:rPr lang="en-GB" sz="2400" b="1" dirty="0">
                <a:solidFill>
                  <a:srgbClr val="112369"/>
                </a:solidFill>
              </a:rPr>
              <a:t>QUESTION 3</a:t>
            </a:r>
          </a:p>
        </p:txBody>
      </p:sp>
      <p:sp>
        <p:nvSpPr>
          <p:cNvPr id="501766" name="Text Box 6"/>
          <p:cNvSpPr txBox="1">
            <a:spLocks noChangeArrowheads="1"/>
          </p:cNvSpPr>
          <p:nvPr/>
        </p:nvSpPr>
        <p:spPr bwMode="auto">
          <a:xfrm>
            <a:off x="323850" y="5013325"/>
            <a:ext cx="1152525" cy="396875"/>
          </a:xfrm>
          <a:prstGeom prst="rect">
            <a:avLst/>
          </a:prstGeom>
          <a:noFill/>
          <a:ln w="9525">
            <a:noFill/>
            <a:miter lim="800000"/>
            <a:headEnd/>
            <a:tailEnd/>
          </a:ln>
          <a:effectLst/>
        </p:spPr>
        <p:txBody>
          <a:bodyPr>
            <a:spAutoFit/>
          </a:bodyPr>
          <a:lstStyle/>
          <a:p>
            <a:pPr algn="l">
              <a:spcBef>
                <a:spcPct val="50000"/>
              </a:spcBef>
            </a:pPr>
            <a:endParaRPr lang="en-GB"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1763"/>
                                        </p:tgtEl>
                                        <p:attrNameLst>
                                          <p:attrName>style.visibility</p:attrName>
                                        </p:attrNameLst>
                                      </p:cBhvr>
                                      <p:to>
                                        <p:strVal val="visible"/>
                                      </p:to>
                                    </p:set>
                                    <p:animEffect transition="in" filter="dissolve">
                                      <p:cBhvr>
                                        <p:cTn id="7" dur="500"/>
                                        <p:tgtEl>
                                          <p:spTgt spid="501763"/>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501766"/>
                                        </p:tgtEl>
                                        <p:attrNameLst>
                                          <p:attrName>style.visibility</p:attrName>
                                        </p:attrNameLst>
                                      </p:cBhvr>
                                      <p:to>
                                        <p:strVal val="visible"/>
                                      </p:to>
                                    </p:set>
                                    <p:animEffect transition="in" filter="dissolve">
                                      <p:cBhvr>
                                        <p:cTn id="10" dur="500"/>
                                        <p:tgtEl>
                                          <p:spTgt spid="5017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01764"/>
                                        </p:tgtEl>
                                        <p:attrNameLst>
                                          <p:attrName>style.visibility</p:attrName>
                                        </p:attrNameLst>
                                      </p:cBhvr>
                                      <p:to>
                                        <p:strVal val="visible"/>
                                      </p:to>
                                    </p:set>
                                    <p:animEffect transition="in" filter="dissolve">
                                      <p:cBhvr>
                                        <p:cTn id="15" dur="500"/>
                                        <p:tgtEl>
                                          <p:spTgt spid="501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3" grpId="0" animBg="1"/>
      <p:bldP spid="501764" grpId="0" animBg="1"/>
      <p:bldP spid="50176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body" idx="1"/>
          </p:nvPr>
        </p:nvSpPr>
        <p:spPr>
          <a:xfrm>
            <a:off x="395288" y="1052513"/>
            <a:ext cx="8208962" cy="1439862"/>
          </a:xfrm>
        </p:spPr>
        <p:txBody>
          <a:bodyPr/>
          <a:lstStyle/>
          <a:p>
            <a:pPr marL="536575" indent="-536575" algn="just">
              <a:lnSpc>
                <a:spcPct val="0"/>
              </a:lnSpc>
              <a:buFontTx/>
              <a:buNone/>
            </a:pPr>
            <a:endParaRPr lang="en-GB" b="0" dirty="0"/>
          </a:p>
          <a:p>
            <a:pPr marL="536575" indent="-536575" algn="just">
              <a:buFontTx/>
              <a:buBlip>
                <a:blip r:embed="rId2"/>
              </a:buBlip>
            </a:pPr>
            <a:r>
              <a:rPr lang="en-GB" sz="1800" b="0" dirty="0"/>
              <a:t>Can the Disability Discrimination Act protect those associated with disabled persons from harassment?</a:t>
            </a:r>
          </a:p>
          <a:p>
            <a:pPr marL="536575" indent="-536575" algn="just">
              <a:buFontTx/>
              <a:buNone/>
            </a:pPr>
            <a:endParaRPr lang="en-GB" sz="1800" dirty="0"/>
          </a:p>
        </p:txBody>
      </p:sp>
      <p:sp>
        <p:nvSpPr>
          <p:cNvPr id="502787" name="AutoShape 3"/>
          <p:cNvSpPr>
            <a:spLocks noChangeArrowheads="1"/>
          </p:cNvSpPr>
          <p:nvPr/>
        </p:nvSpPr>
        <p:spPr bwMode="auto">
          <a:xfrm>
            <a:off x="323850" y="2997200"/>
            <a:ext cx="4032250" cy="1223963"/>
          </a:xfrm>
          <a:prstGeom prst="octagon">
            <a:avLst>
              <a:gd name="adj" fmla="val 29287"/>
            </a:avLst>
          </a:prstGeom>
          <a:solidFill>
            <a:srgbClr val="FFFF00"/>
          </a:solidFill>
          <a:ln w="9525">
            <a:solidFill>
              <a:schemeClr val="tx1"/>
            </a:solidFill>
            <a:miter lim="800000"/>
            <a:headEnd/>
            <a:tailEnd/>
          </a:ln>
          <a:effectLst/>
        </p:spPr>
        <p:txBody>
          <a:bodyPr wrap="none" anchor="ctr"/>
          <a:lstStyle/>
          <a:p>
            <a:pPr marL="342900" indent="-342900" algn="ctr"/>
            <a:r>
              <a:rPr lang="en-GB" sz="2000" b="1" dirty="0"/>
              <a:t>YES</a:t>
            </a:r>
          </a:p>
        </p:txBody>
      </p:sp>
      <p:sp>
        <p:nvSpPr>
          <p:cNvPr id="502788" name="AutoShape 4"/>
          <p:cNvSpPr>
            <a:spLocks noChangeArrowheads="1"/>
          </p:cNvSpPr>
          <p:nvPr/>
        </p:nvSpPr>
        <p:spPr bwMode="auto">
          <a:xfrm>
            <a:off x="4572000" y="2997200"/>
            <a:ext cx="4176713" cy="1225550"/>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NO</a:t>
            </a:r>
          </a:p>
        </p:txBody>
      </p:sp>
      <p:sp>
        <p:nvSpPr>
          <p:cNvPr id="502789" name="Text Box 5"/>
          <p:cNvSpPr txBox="1">
            <a:spLocks noChangeArrowheads="1"/>
          </p:cNvSpPr>
          <p:nvPr/>
        </p:nvSpPr>
        <p:spPr bwMode="auto">
          <a:xfrm>
            <a:off x="5724525" y="333375"/>
            <a:ext cx="2881313" cy="457200"/>
          </a:xfrm>
          <a:prstGeom prst="rect">
            <a:avLst/>
          </a:prstGeom>
          <a:noFill/>
          <a:ln w="9525">
            <a:noFill/>
            <a:miter lim="800000"/>
            <a:headEnd/>
            <a:tailEnd/>
          </a:ln>
          <a:effectLst/>
        </p:spPr>
        <p:txBody>
          <a:bodyPr>
            <a:spAutoFit/>
          </a:bodyPr>
          <a:lstStyle/>
          <a:p>
            <a:pPr>
              <a:spcBef>
                <a:spcPct val="50000"/>
              </a:spcBef>
            </a:pPr>
            <a:r>
              <a:rPr lang="en-GB" sz="2400" b="1" dirty="0">
                <a:solidFill>
                  <a:srgbClr val="112369"/>
                </a:solidFill>
              </a:rPr>
              <a:t>QUESTION 3</a:t>
            </a:r>
          </a:p>
        </p:txBody>
      </p:sp>
      <p:sp>
        <p:nvSpPr>
          <p:cNvPr id="502790" name="Text Box 6"/>
          <p:cNvSpPr txBox="1">
            <a:spLocks noChangeArrowheads="1"/>
          </p:cNvSpPr>
          <p:nvPr/>
        </p:nvSpPr>
        <p:spPr bwMode="auto">
          <a:xfrm>
            <a:off x="323850" y="5013325"/>
            <a:ext cx="1152525" cy="396875"/>
          </a:xfrm>
          <a:prstGeom prst="rect">
            <a:avLst/>
          </a:prstGeom>
          <a:noFill/>
          <a:ln w="9525">
            <a:noFill/>
            <a:miter lim="800000"/>
            <a:headEnd/>
            <a:tailEnd/>
          </a:ln>
          <a:effectLst/>
        </p:spPr>
        <p:txBody>
          <a:bodyPr>
            <a:spAutoFit/>
          </a:bodyPr>
          <a:lstStyle/>
          <a:p>
            <a:pPr algn="l">
              <a:spcBef>
                <a:spcPct val="50000"/>
              </a:spcBef>
            </a:pPr>
            <a:endParaRPr lang="en-GB"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2787"/>
                                        </p:tgtEl>
                                        <p:attrNameLst>
                                          <p:attrName>style.visibility</p:attrName>
                                        </p:attrNameLst>
                                      </p:cBhvr>
                                      <p:to>
                                        <p:strVal val="visible"/>
                                      </p:to>
                                    </p:set>
                                    <p:animEffect transition="in" filter="dissolve">
                                      <p:cBhvr>
                                        <p:cTn id="7" dur="500"/>
                                        <p:tgtEl>
                                          <p:spTgt spid="502787"/>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502790"/>
                                        </p:tgtEl>
                                        <p:attrNameLst>
                                          <p:attrName>style.visibility</p:attrName>
                                        </p:attrNameLst>
                                      </p:cBhvr>
                                      <p:to>
                                        <p:strVal val="visible"/>
                                      </p:to>
                                    </p:set>
                                    <p:animEffect transition="in" filter="dissolve">
                                      <p:cBhvr>
                                        <p:cTn id="10" dur="500"/>
                                        <p:tgtEl>
                                          <p:spTgt spid="50279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02788"/>
                                        </p:tgtEl>
                                        <p:attrNameLst>
                                          <p:attrName>style.visibility</p:attrName>
                                        </p:attrNameLst>
                                      </p:cBhvr>
                                      <p:to>
                                        <p:strVal val="visible"/>
                                      </p:to>
                                    </p:set>
                                    <p:animEffect transition="in" filter="dissolve">
                                      <p:cBhvr>
                                        <p:cTn id="15" dur="500"/>
                                        <p:tgtEl>
                                          <p:spTgt spid="502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animBg="1"/>
      <p:bldP spid="502788" grpId="0" animBg="1"/>
      <p:bldP spid="50279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body" idx="1"/>
          </p:nvPr>
        </p:nvSpPr>
        <p:spPr>
          <a:xfrm>
            <a:off x="395288" y="1052513"/>
            <a:ext cx="8208962" cy="1439862"/>
          </a:xfrm>
        </p:spPr>
        <p:txBody>
          <a:bodyPr/>
          <a:lstStyle/>
          <a:p>
            <a:pPr marL="449263" indent="-449263" algn="just">
              <a:lnSpc>
                <a:spcPct val="0"/>
              </a:lnSpc>
              <a:buFontTx/>
              <a:buNone/>
            </a:pPr>
            <a:endParaRPr lang="en-GB" b="0" dirty="0"/>
          </a:p>
          <a:p>
            <a:pPr marL="449263" indent="-449263" algn="just">
              <a:buFontTx/>
              <a:buBlip>
                <a:blip r:embed="rId2"/>
              </a:buBlip>
            </a:pPr>
            <a:r>
              <a:rPr lang="en-GB" sz="1800" b="0" dirty="0"/>
              <a:t>Is it indirect age discrimination to require an employee to hold a law degree in order to be paid a higher pay scale?</a:t>
            </a:r>
          </a:p>
          <a:p>
            <a:pPr marL="449263" indent="-449263" algn="just">
              <a:buFontTx/>
              <a:buNone/>
            </a:pPr>
            <a:endParaRPr lang="en-GB" sz="1800" b="0" dirty="0"/>
          </a:p>
        </p:txBody>
      </p:sp>
      <p:sp>
        <p:nvSpPr>
          <p:cNvPr id="507907" name="AutoShape 3"/>
          <p:cNvSpPr>
            <a:spLocks noChangeArrowheads="1"/>
          </p:cNvSpPr>
          <p:nvPr/>
        </p:nvSpPr>
        <p:spPr bwMode="auto">
          <a:xfrm>
            <a:off x="323850" y="2997200"/>
            <a:ext cx="4032250" cy="1223963"/>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YES</a:t>
            </a:r>
          </a:p>
        </p:txBody>
      </p:sp>
      <p:sp>
        <p:nvSpPr>
          <p:cNvPr id="507908" name="AutoShape 4"/>
          <p:cNvSpPr>
            <a:spLocks noChangeArrowheads="1"/>
          </p:cNvSpPr>
          <p:nvPr/>
        </p:nvSpPr>
        <p:spPr bwMode="auto">
          <a:xfrm>
            <a:off x="4572000" y="2997200"/>
            <a:ext cx="4176713" cy="1225550"/>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NO</a:t>
            </a:r>
          </a:p>
        </p:txBody>
      </p:sp>
      <p:sp>
        <p:nvSpPr>
          <p:cNvPr id="507909" name="Text Box 5"/>
          <p:cNvSpPr txBox="1">
            <a:spLocks noChangeArrowheads="1"/>
          </p:cNvSpPr>
          <p:nvPr/>
        </p:nvSpPr>
        <p:spPr bwMode="auto">
          <a:xfrm>
            <a:off x="5724525" y="333375"/>
            <a:ext cx="2881313" cy="457200"/>
          </a:xfrm>
          <a:prstGeom prst="rect">
            <a:avLst/>
          </a:prstGeom>
          <a:noFill/>
          <a:ln w="9525">
            <a:noFill/>
            <a:miter lim="800000"/>
            <a:headEnd/>
            <a:tailEnd/>
          </a:ln>
          <a:effectLst/>
        </p:spPr>
        <p:txBody>
          <a:bodyPr>
            <a:spAutoFit/>
          </a:bodyPr>
          <a:lstStyle/>
          <a:p>
            <a:pPr>
              <a:spcBef>
                <a:spcPct val="50000"/>
              </a:spcBef>
            </a:pPr>
            <a:r>
              <a:rPr lang="en-GB" sz="2400" b="1" dirty="0">
                <a:solidFill>
                  <a:srgbClr val="112369"/>
                </a:solidFill>
              </a:rPr>
              <a:t>QUESTION 4</a:t>
            </a:r>
          </a:p>
        </p:txBody>
      </p:sp>
      <p:sp>
        <p:nvSpPr>
          <p:cNvPr id="507910" name="Text Box 6"/>
          <p:cNvSpPr txBox="1">
            <a:spLocks noChangeArrowheads="1"/>
          </p:cNvSpPr>
          <p:nvPr/>
        </p:nvSpPr>
        <p:spPr bwMode="auto">
          <a:xfrm>
            <a:off x="323850" y="5013325"/>
            <a:ext cx="1152525" cy="396875"/>
          </a:xfrm>
          <a:prstGeom prst="rect">
            <a:avLst/>
          </a:prstGeom>
          <a:noFill/>
          <a:ln w="9525">
            <a:noFill/>
            <a:miter lim="800000"/>
            <a:headEnd/>
            <a:tailEnd/>
          </a:ln>
          <a:effectLst/>
        </p:spPr>
        <p:txBody>
          <a:bodyPr>
            <a:spAutoFit/>
          </a:bodyPr>
          <a:lstStyle/>
          <a:p>
            <a:pPr algn="l">
              <a:spcBef>
                <a:spcPct val="50000"/>
              </a:spcBef>
            </a:pPr>
            <a:endParaRPr lang="en-GB"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7907"/>
                                        </p:tgtEl>
                                        <p:attrNameLst>
                                          <p:attrName>style.visibility</p:attrName>
                                        </p:attrNameLst>
                                      </p:cBhvr>
                                      <p:to>
                                        <p:strVal val="visible"/>
                                      </p:to>
                                    </p:set>
                                    <p:animEffect transition="in" filter="dissolve">
                                      <p:cBhvr>
                                        <p:cTn id="7" dur="500"/>
                                        <p:tgtEl>
                                          <p:spTgt spid="507907"/>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507910"/>
                                        </p:tgtEl>
                                        <p:attrNameLst>
                                          <p:attrName>style.visibility</p:attrName>
                                        </p:attrNameLst>
                                      </p:cBhvr>
                                      <p:to>
                                        <p:strVal val="visible"/>
                                      </p:to>
                                    </p:set>
                                    <p:animEffect transition="in" filter="dissolve">
                                      <p:cBhvr>
                                        <p:cTn id="10" dur="500"/>
                                        <p:tgtEl>
                                          <p:spTgt spid="5079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07908"/>
                                        </p:tgtEl>
                                        <p:attrNameLst>
                                          <p:attrName>style.visibility</p:attrName>
                                        </p:attrNameLst>
                                      </p:cBhvr>
                                      <p:to>
                                        <p:strVal val="visible"/>
                                      </p:to>
                                    </p:set>
                                    <p:animEffect transition="in" filter="dissolve">
                                      <p:cBhvr>
                                        <p:cTn id="15" dur="500"/>
                                        <p:tgtEl>
                                          <p:spTgt spid="507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animBg="1"/>
      <p:bldP spid="507908" grpId="0" animBg="1"/>
      <p:bldP spid="5079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body" idx="1"/>
          </p:nvPr>
        </p:nvSpPr>
        <p:spPr>
          <a:xfrm>
            <a:off x="395288" y="1052513"/>
            <a:ext cx="8208962" cy="1439862"/>
          </a:xfrm>
        </p:spPr>
        <p:txBody>
          <a:bodyPr/>
          <a:lstStyle/>
          <a:p>
            <a:pPr marL="449263" indent="-449263" algn="just">
              <a:lnSpc>
                <a:spcPct val="0"/>
              </a:lnSpc>
              <a:buFontTx/>
              <a:buNone/>
            </a:pPr>
            <a:endParaRPr lang="en-GB" b="0" dirty="0"/>
          </a:p>
          <a:p>
            <a:pPr marL="449263" indent="-449263" algn="just">
              <a:buFontTx/>
              <a:buBlip>
                <a:blip r:embed="rId2"/>
              </a:buBlip>
            </a:pPr>
            <a:r>
              <a:rPr lang="en-GB" sz="1800" b="0" dirty="0"/>
              <a:t>Is it indirect age discrimination to require an employee to hold a law degree in order to be paid a higher pay scale?</a:t>
            </a:r>
          </a:p>
          <a:p>
            <a:pPr marL="449263" indent="-449263" algn="just">
              <a:buFontTx/>
              <a:buNone/>
            </a:pPr>
            <a:endParaRPr lang="en-GB" sz="1800" b="0" dirty="0"/>
          </a:p>
        </p:txBody>
      </p:sp>
      <p:sp>
        <p:nvSpPr>
          <p:cNvPr id="508931" name="AutoShape 3"/>
          <p:cNvSpPr>
            <a:spLocks noChangeArrowheads="1"/>
          </p:cNvSpPr>
          <p:nvPr/>
        </p:nvSpPr>
        <p:spPr bwMode="auto">
          <a:xfrm>
            <a:off x="323850" y="2997200"/>
            <a:ext cx="4032250" cy="1223963"/>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YES</a:t>
            </a:r>
          </a:p>
        </p:txBody>
      </p:sp>
      <p:sp>
        <p:nvSpPr>
          <p:cNvPr id="508932" name="AutoShape 4"/>
          <p:cNvSpPr>
            <a:spLocks noChangeArrowheads="1"/>
          </p:cNvSpPr>
          <p:nvPr/>
        </p:nvSpPr>
        <p:spPr bwMode="auto">
          <a:xfrm>
            <a:off x="4572000" y="2997200"/>
            <a:ext cx="4176713" cy="1225550"/>
          </a:xfrm>
          <a:prstGeom prst="octagon">
            <a:avLst>
              <a:gd name="adj" fmla="val 29287"/>
            </a:avLst>
          </a:prstGeom>
          <a:solidFill>
            <a:srgbClr val="FFFF00"/>
          </a:solidFill>
          <a:ln w="9525">
            <a:solidFill>
              <a:schemeClr val="tx1"/>
            </a:solidFill>
            <a:miter lim="800000"/>
            <a:headEnd/>
            <a:tailEnd/>
          </a:ln>
          <a:effectLst/>
        </p:spPr>
        <p:txBody>
          <a:bodyPr wrap="none" anchor="ctr"/>
          <a:lstStyle/>
          <a:p>
            <a:pPr marL="342900" indent="-342900" algn="ctr"/>
            <a:r>
              <a:rPr lang="en-GB" sz="2000" b="1" dirty="0"/>
              <a:t>NO</a:t>
            </a:r>
          </a:p>
        </p:txBody>
      </p:sp>
      <p:sp>
        <p:nvSpPr>
          <p:cNvPr id="508933" name="Text Box 5"/>
          <p:cNvSpPr txBox="1">
            <a:spLocks noChangeArrowheads="1"/>
          </p:cNvSpPr>
          <p:nvPr/>
        </p:nvSpPr>
        <p:spPr bwMode="auto">
          <a:xfrm>
            <a:off x="5724525" y="333375"/>
            <a:ext cx="2881313" cy="457200"/>
          </a:xfrm>
          <a:prstGeom prst="rect">
            <a:avLst/>
          </a:prstGeom>
          <a:noFill/>
          <a:ln w="9525">
            <a:noFill/>
            <a:miter lim="800000"/>
            <a:headEnd/>
            <a:tailEnd/>
          </a:ln>
          <a:effectLst/>
        </p:spPr>
        <p:txBody>
          <a:bodyPr>
            <a:spAutoFit/>
          </a:bodyPr>
          <a:lstStyle/>
          <a:p>
            <a:pPr>
              <a:spcBef>
                <a:spcPct val="50000"/>
              </a:spcBef>
            </a:pPr>
            <a:r>
              <a:rPr lang="en-GB" sz="2400" b="1" dirty="0">
                <a:solidFill>
                  <a:srgbClr val="112369"/>
                </a:solidFill>
              </a:rPr>
              <a:t>QUESTION 4</a:t>
            </a:r>
          </a:p>
        </p:txBody>
      </p:sp>
      <p:sp>
        <p:nvSpPr>
          <p:cNvPr id="508934" name="Text Box 6"/>
          <p:cNvSpPr txBox="1">
            <a:spLocks noChangeArrowheads="1"/>
          </p:cNvSpPr>
          <p:nvPr/>
        </p:nvSpPr>
        <p:spPr bwMode="auto">
          <a:xfrm>
            <a:off x="323850" y="5013325"/>
            <a:ext cx="1152525" cy="396875"/>
          </a:xfrm>
          <a:prstGeom prst="rect">
            <a:avLst/>
          </a:prstGeom>
          <a:noFill/>
          <a:ln w="9525">
            <a:noFill/>
            <a:miter lim="800000"/>
            <a:headEnd/>
            <a:tailEnd/>
          </a:ln>
          <a:effectLst/>
        </p:spPr>
        <p:txBody>
          <a:bodyPr>
            <a:spAutoFit/>
          </a:bodyPr>
          <a:lstStyle/>
          <a:p>
            <a:pPr algn="l">
              <a:spcBef>
                <a:spcPct val="50000"/>
              </a:spcBef>
            </a:pPr>
            <a:endParaRPr lang="en-GB"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8931"/>
                                        </p:tgtEl>
                                        <p:attrNameLst>
                                          <p:attrName>style.visibility</p:attrName>
                                        </p:attrNameLst>
                                      </p:cBhvr>
                                      <p:to>
                                        <p:strVal val="visible"/>
                                      </p:to>
                                    </p:set>
                                    <p:animEffect transition="in" filter="dissolve">
                                      <p:cBhvr>
                                        <p:cTn id="7" dur="500"/>
                                        <p:tgtEl>
                                          <p:spTgt spid="508931"/>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508934"/>
                                        </p:tgtEl>
                                        <p:attrNameLst>
                                          <p:attrName>style.visibility</p:attrName>
                                        </p:attrNameLst>
                                      </p:cBhvr>
                                      <p:to>
                                        <p:strVal val="visible"/>
                                      </p:to>
                                    </p:set>
                                    <p:animEffect transition="in" filter="dissolve">
                                      <p:cBhvr>
                                        <p:cTn id="10" dur="500"/>
                                        <p:tgtEl>
                                          <p:spTgt spid="50893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08932"/>
                                        </p:tgtEl>
                                        <p:attrNameLst>
                                          <p:attrName>style.visibility</p:attrName>
                                        </p:attrNameLst>
                                      </p:cBhvr>
                                      <p:to>
                                        <p:strVal val="visible"/>
                                      </p:to>
                                    </p:set>
                                    <p:animEffect transition="in" filter="dissolve">
                                      <p:cBhvr>
                                        <p:cTn id="15" dur="500"/>
                                        <p:tgtEl>
                                          <p:spTgt spid="508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animBg="1"/>
      <p:bldP spid="508932" grpId="0" animBg="1"/>
      <p:bldP spid="5089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472608"/>
          </a:xfrm>
        </p:spPr>
        <p:txBody>
          <a:bodyPr>
            <a:normAutofit/>
          </a:bodyPr>
          <a:lstStyle/>
          <a:p>
            <a:r>
              <a:rPr lang="en-GB" dirty="0" smtClean="0"/>
              <a:t>Parties’ names</a:t>
            </a:r>
          </a:p>
          <a:p>
            <a:r>
              <a:rPr lang="en-GB" dirty="0" smtClean="0"/>
              <a:t>Date when the employment began</a:t>
            </a:r>
          </a:p>
          <a:p>
            <a:r>
              <a:rPr lang="en-GB" dirty="0" smtClean="0"/>
              <a:t>Note of any disciplinary and grievance procedures</a:t>
            </a:r>
          </a:p>
          <a:p>
            <a:r>
              <a:rPr lang="en-GB" dirty="0" smtClean="0"/>
              <a:t>Full particulars of:</a:t>
            </a:r>
          </a:p>
          <a:p>
            <a:pPr lvl="1"/>
            <a:r>
              <a:rPr lang="en-GB" dirty="0" smtClean="0"/>
              <a:t>pay entitlement; hours of work; holiday entitlement; sick leave; pension rights; length of notice to be given to and by the employer; title of the employee’s job and job description; length or duration of employment; place where the employee is expected to work</a:t>
            </a:r>
          </a:p>
          <a:p>
            <a:pPr>
              <a:buNone/>
            </a:pPr>
            <a:endParaRPr lang="en-GB" dirty="0" smtClean="0"/>
          </a:p>
          <a:p>
            <a:pPr>
              <a:buNone/>
            </a:pPr>
            <a:endParaRPr lang="en-GB" dirty="0" smtClean="0"/>
          </a:p>
          <a:p>
            <a:endParaRPr lang="en-GB" dirty="0"/>
          </a:p>
        </p:txBody>
      </p:sp>
      <p:sp>
        <p:nvSpPr>
          <p:cNvPr id="2" name="Title 1"/>
          <p:cNvSpPr>
            <a:spLocks noGrp="1"/>
          </p:cNvSpPr>
          <p:nvPr>
            <p:ph type="title"/>
          </p:nvPr>
        </p:nvSpPr>
        <p:spPr>
          <a:xfrm>
            <a:off x="457200" y="274638"/>
            <a:ext cx="8229600" cy="634082"/>
          </a:xfrm>
        </p:spPr>
        <p:txBody>
          <a:bodyPr>
            <a:normAutofit fontScale="90000"/>
          </a:bodyPr>
          <a:lstStyle/>
          <a:p>
            <a:r>
              <a:rPr lang="en-GB" dirty="0" smtClean="0"/>
              <a:t>Employee Contract Should include</a:t>
            </a:r>
            <a:endParaRPr lang="en-GB"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body" idx="1"/>
          </p:nvPr>
        </p:nvSpPr>
        <p:spPr>
          <a:xfrm>
            <a:off x="395288" y="1052513"/>
            <a:ext cx="8064500" cy="1439862"/>
          </a:xfrm>
        </p:spPr>
        <p:txBody>
          <a:bodyPr/>
          <a:lstStyle/>
          <a:p>
            <a:pPr marL="536575" indent="-536575" algn="just">
              <a:buFontTx/>
              <a:buBlip>
                <a:blip r:embed="rId2"/>
              </a:buBlip>
            </a:pPr>
            <a:r>
              <a:rPr lang="en-GB" sz="1800" b="0" dirty="0"/>
              <a:t>Can an employee be exercising their rights to time off for dependants if they have advance warning of the unavailability of their child minder?</a:t>
            </a:r>
          </a:p>
        </p:txBody>
      </p:sp>
      <p:sp>
        <p:nvSpPr>
          <p:cNvPr id="514051" name="AutoShape 3"/>
          <p:cNvSpPr>
            <a:spLocks noChangeArrowheads="1"/>
          </p:cNvSpPr>
          <p:nvPr/>
        </p:nvSpPr>
        <p:spPr bwMode="auto">
          <a:xfrm>
            <a:off x="323850" y="2997200"/>
            <a:ext cx="4032250" cy="1223963"/>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YES</a:t>
            </a:r>
          </a:p>
        </p:txBody>
      </p:sp>
      <p:sp>
        <p:nvSpPr>
          <p:cNvPr id="514052" name="AutoShape 4"/>
          <p:cNvSpPr>
            <a:spLocks noChangeArrowheads="1"/>
          </p:cNvSpPr>
          <p:nvPr/>
        </p:nvSpPr>
        <p:spPr bwMode="auto">
          <a:xfrm>
            <a:off x="4572000" y="2997200"/>
            <a:ext cx="4176713" cy="1225550"/>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NO</a:t>
            </a:r>
          </a:p>
        </p:txBody>
      </p:sp>
      <p:sp>
        <p:nvSpPr>
          <p:cNvPr id="514053" name="Text Box 5"/>
          <p:cNvSpPr txBox="1">
            <a:spLocks noChangeArrowheads="1"/>
          </p:cNvSpPr>
          <p:nvPr/>
        </p:nvSpPr>
        <p:spPr bwMode="auto">
          <a:xfrm>
            <a:off x="5724525" y="333375"/>
            <a:ext cx="2881313" cy="457200"/>
          </a:xfrm>
          <a:prstGeom prst="rect">
            <a:avLst/>
          </a:prstGeom>
          <a:noFill/>
          <a:ln w="9525">
            <a:noFill/>
            <a:miter lim="800000"/>
            <a:headEnd/>
            <a:tailEnd/>
          </a:ln>
          <a:effectLst/>
        </p:spPr>
        <p:txBody>
          <a:bodyPr>
            <a:spAutoFit/>
          </a:bodyPr>
          <a:lstStyle/>
          <a:p>
            <a:pPr>
              <a:spcBef>
                <a:spcPct val="50000"/>
              </a:spcBef>
            </a:pPr>
            <a:r>
              <a:rPr lang="en-GB" sz="2400" b="1" dirty="0">
                <a:solidFill>
                  <a:srgbClr val="112369"/>
                </a:solidFill>
              </a:rPr>
              <a:t>QUESTION 5</a:t>
            </a:r>
          </a:p>
        </p:txBody>
      </p:sp>
      <p:sp>
        <p:nvSpPr>
          <p:cNvPr id="514054" name="Text Box 6"/>
          <p:cNvSpPr txBox="1">
            <a:spLocks noChangeArrowheads="1"/>
          </p:cNvSpPr>
          <p:nvPr/>
        </p:nvSpPr>
        <p:spPr bwMode="auto">
          <a:xfrm>
            <a:off x="323850" y="5013325"/>
            <a:ext cx="1152525" cy="396875"/>
          </a:xfrm>
          <a:prstGeom prst="rect">
            <a:avLst/>
          </a:prstGeom>
          <a:noFill/>
          <a:ln w="9525">
            <a:noFill/>
            <a:miter lim="800000"/>
            <a:headEnd/>
            <a:tailEnd/>
          </a:ln>
          <a:effectLst/>
        </p:spPr>
        <p:txBody>
          <a:bodyPr>
            <a:spAutoFit/>
          </a:bodyPr>
          <a:lstStyle/>
          <a:p>
            <a:pPr algn="l">
              <a:spcBef>
                <a:spcPct val="50000"/>
              </a:spcBef>
            </a:pPr>
            <a:endParaRPr lang="en-GB"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4051"/>
                                        </p:tgtEl>
                                        <p:attrNameLst>
                                          <p:attrName>style.visibility</p:attrName>
                                        </p:attrNameLst>
                                      </p:cBhvr>
                                      <p:to>
                                        <p:strVal val="visible"/>
                                      </p:to>
                                    </p:set>
                                    <p:animEffect transition="in" filter="dissolve">
                                      <p:cBhvr>
                                        <p:cTn id="7" dur="500"/>
                                        <p:tgtEl>
                                          <p:spTgt spid="514051"/>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514054"/>
                                        </p:tgtEl>
                                        <p:attrNameLst>
                                          <p:attrName>style.visibility</p:attrName>
                                        </p:attrNameLst>
                                      </p:cBhvr>
                                      <p:to>
                                        <p:strVal val="visible"/>
                                      </p:to>
                                    </p:set>
                                    <p:animEffect transition="in" filter="dissolve">
                                      <p:cBhvr>
                                        <p:cTn id="10" dur="500"/>
                                        <p:tgtEl>
                                          <p:spTgt spid="51405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14052"/>
                                        </p:tgtEl>
                                        <p:attrNameLst>
                                          <p:attrName>style.visibility</p:attrName>
                                        </p:attrNameLst>
                                      </p:cBhvr>
                                      <p:to>
                                        <p:strVal val="visible"/>
                                      </p:to>
                                    </p:set>
                                    <p:animEffect transition="in" filter="dissolve">
                                      <p:cBhvr>
                                        <p:cTn id="15" dur="500"/>
                                        <p:tgtEl>
                                          <p:spTgt spid="514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animBg="1"/>
      <p:bldP spid="514052" grpId="0" animBg="1"/>
      <p:bldP spid="51405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body" idx="1"/>
          </p:nvPr>
        </p:nvSpPr>
        <p:spPr>
          <a:xfrm>
            <a:off x="395288" y="1052513"/>
            <a:ext cx="8064500" cy="1439862"/>
          </a:xfrm>
        </p:spPr>
        <p:txBody>
          <a:bodyPr/>
          <a:lstStyle/>
          <a:p>
            <a:pPr marL="536575" indent="-536575" algn="just">
              <a:buFontTx/>
              <a:buBlip>
                <a:blip r:embed="rId2"/>
              </a:buBlip>
            </a:pPr>
            <a:r>
              <a:rPr lang="en-GB" sz="1800" b="0" dirty="0"/>
              <a:t>Can an employee be exercising their rights to time off for dependants if they have advance warning of the unavailability of their child minder?</a:t>
            </a:r>
          </a:p>
        </p:txBody>
      </p:sp>
      <p:sp>
        <p:nvSpPr>
          <p:cNvPr id="515075" name="AutoShape 3"/>
          <p:cNvSpPr>
            <a:spLocks noChangeArrowheads="1"/>
          </p:cNvSpPr>
          <p:nvPr/>
        </p:nvSpPr>
        <p:spPr bwMode="auto">
          <a:xfrm>
            <a:off x="323850" y="2997200"/>
            <a:ext cx="4032250" cy="1223963"/>
          </a:xfrm>
          <a:prstGeom prst="octagon">
            <a:avLst>
              <a:gd name="adj" fmla="val 29287"/>
            </a:avLst>
          </a:prstGeom>
          <a:solidFill>
            <a:srgbClr val="FFFF00"/>
          </a:solidFill>
          <a:ln w="9525">
            <a:solidFill>
              <a:schemeClr val="tx1"/>
            </a:solidFill>
            <a:miter lim="800000"/>
            <a:headEnd/>
            <a:tailEnd/>
          </a:ln>
          <a:effectLst/>
        </p:spPr>
        <p:txBody>
          <a:bodyPr wrap="none" anchor="ctr"/>
          <a:lstStyle/>
          <a:p>
            <a:pPr marL="342900" indent="-342900" algn="ctr"/>
            <a:r>
              <a:rPr lang="en-GB" sz="2000" b="1" dirty="0"/>
              <a:t>YES</a:t>
            </a:r>
          </a:p>
        </p:txBody>
      </p:sp>
      <p:sp>
        <p:nvSpPr>
          <p:cNvPr id="515076" name="AutoShape 4"/>
          <p:cNvSpPr>
            <a:spLocks noChangeArrowheads="1"/>
          </p:cNvSpPr>
          <p:nvPr/>
        </p:nvSpPr>
        <p:spPr bwMode="auto">
          <a:xfrm>
            <a:off x="4572000" y="2997200"/>
            <a:ext cx="4176713" cy="1225550"/>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NO</a:t>
            </a:r>
          </a:p>
        </p:txBody>
      </p:sp>
      <p:sp>
        <p:nvSpPr>
          <p:cNvPr id="515077" name="Text Box 5"/>
          <p:cNvSpPr txBox="1">
            <a:spLocks noChangeArrowheads="1"/>
          </p:cNvSpPr>
          <p:nvPr/>
        </p:nvSpPr>
        <p:spPr bwMode="auto">
          <a:xfrm>
            <a:off x="5724525" y="333375"/>
            <a:ext cx="2881313" cy="457200"/>
          </a:xfrm>
          <a:prstGeom prst="rect">
            <a:avLst/>
          </a:prstGeom>
          <a:noFill/>
          <a:ln w="9525">
            <a:noFill/>
            <a:miter lim="800000"/>
            <a:headEnd/>
            <a:tailEnd/>
          </a:ln>
          <a:effectLst/>
        </p:spPr>
        <p:txBody>
          <a:bodyPr>
            <a:spAutoFit/>
          </a:bodyPr>
          <a:lstStyle/>
          <a:p>
            <a:pPr>
              <a:spcBef>
                <a:spcPct val="50000"/>
              </a:spcBef>
            </a:pPr>
            <a:r>
              <a:rPr lang="en-GB" sz="2400" b="1" dirty="0">
                <a:solidFill>
                  <a:srgbClr val="112369"/>
                </a:solidFill>
              </a:rPr>
              <a:t>QUESTION 5</a:t>
            </a:r>
          </a:p>
        </p:txBody>
      </p:sp>
      <p:sp>
        <p:nvSpPr>
          <p:cNvPr id="515078" name="Text Box 6"/>
          <p:cNvSpPr txBox="1">
            <a:spLocks noChangeArrowheads="1"/>
          </p:cNvSpPr>
          <p:nvPr/>
        </p:nvSpPr>
        <p:spPr bwMode="auto">
          <a:xfrm>
            <a:off x="323850" y="5013325"/>
            <a:ext cx="1152525" cy="396875"/>
          </a:xfrm>
          <a:prstGeom prst="rect">
            <a:avLst/>
          </a:prstGeom>
          <a:noFill/>
          <a:ln w="9525">
            <a:noFill/>
            <a:miter lim="800000"/>
            <a:headEnd/>
            <a:tailEnd/>
          </a:ln>
          <a:effectLst/>
        </p:spPr>
        <p:txBody>
          <a:bodyPr>
            <a:spAutoFit/>
          </a:bodyPr>
          <a:lstStyle/>
          <a:p>
            <a:pPr algn="l">
              <a:spcBef>
                <a:spcPct val="50000"/>
              </a:spcBef>
            </a:pPr>
            <a:endParaRPr lang="en-GB"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5075"/>
                                        </p:tgtEl>
                                        <p:attrNameLst>
                                          <p:attrName>style.visibility</p:attrName>
                                        </p:attrNameLst>
                                      </p:cBhvr>
                                      <p:to>
                                        <p:strVal val="visible"/>
                                      </p:to>
                                    </p:set>
                                    <p:animEffect transition="in" filter="dissolve">
                                      <p:cBhvr>
                                        <p:cTn id="7" dur="500"/>
                                        <p:tgtEl>
                                          <p:spTgt spid="515075"/>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515078"/>
                                        </p:tgtEl>
                                        <p:attrNameLst>
                                          <p:attrName>style.visibility</p:attrName>
                                        </p:attrNameLst>
                                      </p:cBhvr>
                                      <p:to>
                                        <p:strVal val="visible"/>
                                      </p:to>
                                    </p:set>
                                    <p:animEffect transition="in" filter="dissolve">
                                      <p:cBhvr>
                                        <p:cTn id="10" dur="500"/>
                                        <p:tgtEl>
                                          <p:spTgt spid="51507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15076"/>
                                        </p:tgtEl>
                                        <p:attrNameLst>
                                          <p:attrName>style.visibility</p:attrName>
                                        </p:attrNameLst>
                                      </p:cBhvr>
                                      <p:to>
                                        <p:strVal val="visible"/>
                                      </p:to>
                                    </p:set>
                                    <p:animEffect transition="in" filter="dissolve">
                                      <p:cBhvr>
                                        <p:cTn id="15" dur="500"/>
                                        <p:tgtEl>
                                          <p:spTgt spid="515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animBg="1"/>
      <p:bldP spid="515076" grpId="0" animBg="1"/>
      <p:bldP spid="51507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body" idx="1"/>
          </p:nvPr>
        </p:nvSpPr>
        <p:spPr>
          <a:xfrm>
            <a:off x="395288" y="1052513"/>
            <a:ext cx="8064500" cy="1439862"/>
          </a:xfrm>
        </p:spPr>
        <p:txBody>
          <a:bodyPr/>
          <a:lstStyle/>
          <a:p>
            <a:pPr marL="536575" indent="-536575" algn="just">
              <a:buFontTx/>
              <a:buBlip>
                <a:blip r:embed="rId2"/>
              </a:buBlip>
            </a:pPr>
            <a:r>
              <a:rPr lang="en-GB" sz="1800" b="0" dirty="0"/>
              <a:t>Can an employer be liable for stress caused to an employee where they have a confidential counselling service and suggests to the employee that they use it?</a:t>
            </a:r>
          </a:p>
        </p:txBody>
      </p:sp>
      <p:sp>
        <p:nvSpPr>
          <p:cNvPr id="517123" name="AutoShape 3"/>
          <p:cNvSpPr>
            <a:spLocks noChangeArrowheads="1"/>
          </p:cNvSpPr>
          <p:nvPr/>
        </p:nvSpPr>
        <p:spPr bwMode="auto">
          <a:xfrm>
            <a:off x="323850" y="2997200"/>
            <a:ext cx="4032250" cy="1223963"/>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YES</a:t>
            </a:r>
          </a:p>
        </p:txBody>
      </p:sp>
      <p:sp>
        <p:nvSpPr>
          <p:cNvPr id="517124" name="AutoShape 4"/>
          <p:cNvSpPr>
            <a:spLocks noChangeArrowheads="1"/>
          </p:cNvSpPr>
          <p:nvPr/>
        </p:nvSpPr>
        <p:spPr bwMode="auto">
          <a:xfrm>
            <a:off x="4572000" y="2997200"/>
            <a:ext cx="4176713" cy="1225550"/>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NO</a:t>
            </a:r>
          </a:p>
        </p:txBody>
      </p:sp>
      <p:sp>
        <p:nvSpPr>
          <p:cNvPr id="517125" name="Text Box 5"/>
          <p:cNvSpPr txBox="1">
            <a:spLocks noChangeArrowheads="1"/>
          </p:cNvSpPr>
          <p:nvPr/>
        </p:nvSpPr>
        <p:spPr bwMode="auto">
          <a:xfrm>
            <a:off x="5724525" y="333375"/>
            <a:ext cx="2881313" cy="457200"/>
          </a:xfrm>
          <a:prstGeom prst="rect">
            <a:avLst/>
          </a:prstGeom>
          <a:noFill/>
          <a:ln w="9525">
            <a:noFill/>
            <a:miter lim="800000"/>
            <a:headEnd/>
            <a:tailEnd/>
          </a:ln>
          <a:effectLst/>
        </p:spPr>
        <p:txBody>
          <a:bodyPr>
            <a:spAutoFit/>
          </a:bodyPr>
          <a:lstStyle/>
          <a:p>
            <a:pPr>
              <a:spcBef>
                <a:spcPct val="50000"/>
              </a:spcBef>
            </a:pPr>
            <a:r>
              <a:rPr lang="en-GB" sz="2400" b="1" dirty="0">
                <a:solidFill>
                  <a:srgbClr val="112369"/>
                </a:solidFill>
              </a:rPr>
              <a:t>QUESTION 6</a:t>
            </a:r>
          </a:p>
        </p:txBody>
      </p:sp>
      <p:sp>
        <p:nvSpPr>
          <p:cNvPr id="517126" name="Text Box 6"/>
          <p:cNvSpPr txBox="1">
            <a:spLocks noChangeArrowheads="1"/>
          </p:cNvSpPr>
          <p:nvPr/>
        </p:nvSpPr>
        <p:spPr bwMode="auto">
          <a:xfrm>
            <a:off x="323850" y="5013325"/>
            <a:ext cx="1152525" cy="396875"/>
          </a:xfrm>
          <a:prstGeom prst="rect">
            <a:avLst/>
          </a:prstGeom>
          <a:noFill/>
          <a:ln w="9525">
            <a:noFill/>
            <a:miter lim="800000"/>
            <a:headEnd/>
            <a:tailEnd/>
          </a:ln>
          <a:effectLst/>
        </p:spPr>
        <p:txBody>
          <a:bodyPr>
            <a:spAutoFit/>
          </a:bodyPr>
          <a:lstStyle/>
          <a:p>
            <a:pPr algn="l">
              <a:spcBef>
                <a:spcPct val="50000"/>
              </a:spcBef>
            </a:pPr>
            <a:endParaRPr lang="en-GB"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7123"/>
                                        </p:tgtEl>
                                        <p:attrNameLst>
                                          <p:attrName>style.visibility</p:attrName>
                                        </p:attrNameLst>
                                      </p:cBhvr>
                                      <p:to>
                                        <p:strVal val="visible"/>
                                      </p:to>
                                    </p:set>
                                    <p:animEffect transition="in" filter="dissolve">
                                      <p:cBhvr>
                                        <p:cTn id="7" dur="500"/>
                                        <p:tgtEl>
                                          <p:spTgt spid="517123"/>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517126"/>
                                        </p:tgtEl>
                                        <p:attrNameLst>
                                          <p:attrName>style.visibility</p:attrName>
                                        </p:attrNameLst>
                                      </p:cBhvr>
                                      <p:to>
                                        <p:strVal val="visible"/>
                                      </p:to>
                                    </p:set>
                                    <p:animEffect transition="in" filter="dissolve">
                                      <p:cBhvr>
                                        <p:cTn id="10" dur="500"/>
                                        <p:tgtEl>
                                          <p:spTgt spid="5171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17124"/>
                                        </p:tgtEl>
                                        <p:attrNameLst>
                                          <p:attrName>style.visibility</p:attrName>
                                        </p:attrNameLst>
                                      </p:cBhvr>
                                      <p:to>
                                        <p:strVal val="visible"/>
                                      </p:to>
                                    </p:set>
                                    <p:animEffect transition="in" filter="dissolve">
                                      <p:cBhvr>
                                        <p:cTn id="15" dur="500"/>
                                        <p:tgtEl>
                                          <p:spTgt spid="517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animBg="1"/>
      <p:bldP spid="517124" grpId="0" animBg="1"/>
      <p:bldP spid="51712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body" idx="1"/>
          </p:nvPr>
        </p:nvSpPr>
        <p:spPr>
          <a:xfrm>
            <a:off x="395288" y="1052513"/>
            <a:ext cx="8064500" cy="1439862"/>
          </a:xfrm>
        </p:spPr>
        <p:txBody>
          <a:bodyPr/>
          <a:lstStyle/>
          <a:p>
            <a:pPr marL="536575" indent="-536575" algn="just">
              <a:buFontTx/>
              <a:buBlip>
                <a:blip r:embed="rId2"/>
              </a:buBlip>
            </a:pPr>
            <a:r>
              <a:rPr lang="en-GB" sz="1800" b="0" dirty="0"/>
              <a:t>Can an employer be liable for stress caused to an employee where they have a confidential counselling service and suggests to the employee that they use it?</a:t>
            </a:r>
          </a:p>
        </p:txBody>
      </p:sp>
      <p:sp>
        <p:nvSpPr>
          <p:cNvPr id="518147" name="AutoShape 3"/>
          <p:cNvSpPr>
            <a:spLocks noChangeArrowheads="1"/>
          </p:cNvSpPr>
          <p:nvPr/>
        </p:nvSpPr>
        <p:spPr bwMode="auto">
          <a:xfrm>
            <a:off x="323850" y="2997200"/>
            <a:ext cx="4032250" cy="1223963"/>
          </a:xfrm>
          <a:prstGeom prst="octagon">
            <a:avLst>
              <a:gd name="adj" fmla="val 29287"/>
            </a:avLst>
          </a:prstGeom>
          <a:solidFill>
            <a:srgbClr val="FFFF00"/>
          </a:solidFill>
          <a:ln w="9525">
            <a:solidFill>
              <a:schemeClr val="tx1"/>
            </a:solidFill>
            <a:miter lim="800000"/>
            <a:headEnd/>
            <a:tailEnd/>
          </a:ln>
          <a:effectLst/>
        </p:spPr>
        <p:txBody>
          <a:bodyPr wrap="none" anchor="ctr"/>
          <a:lstStyle/>
          <a:p>
            <a:pPr marL="342900" indent="-342900" algn="ctr"/>
            <a:r>
              <a:rPr lang="en-GB" sz="2000" b="1" dirty="0"/>
              <a:t>YES</a:t>
            </a:r>
          </a:p>
        </p:txBody>
      </p:sp>
      <p:sp>
        <p:nvSpPr>
          <p:cNvPr id="518148" name="AutoShape 4"/>
          <p:cNvSpPr>
            <a:spLocks noChangeArrowheads="1"/>
          </p:cNvSpPr>
          <p:nvPr/>
        </p:nvSpPr>
        <p:spPr bwMode="auto">
          <a:xfrm>
            <a:off x="4572000" y="2997200"/>
            <a:ext cx="4176713" cy="1225550"/>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NO</a:t>
            </a:r>
          </a:p>
        </p:txBody>
      </p:sp>
      <p:sp>
        <p:nvSpPr>
          <p:cNvPr id="518149" name="Text Box 5"/>
          <p:cNvSpPr txBox="1">
            <a:spLocks noChangeArrowheads="1"/>
          </p:cNvSpPr>
          <p:nvPr/>
        </p:nvSpPr>
        <p:spPr bwMode="auto">
          <a:xfrm>
            <a:off x="5724525" y="333375"/>
            <a:ext cx="2881313" cy="457200"/>
          </a:xfrm>
          <a:prstGeom prst="rect">
            <a:avLst/>
          </a:prstGeom>
          <a:noFill/>
          <a:ln w="9525">
            <a:noFill/>
            <a:miter lim="800000"/>
            <a:headEnd/>
            <a:tailEnd/>
          </a:ln>
          <a:effectLst/>
        </p:spPr>
        <p:txBody>
          <a:bodyPr>
            <a:spAutoFit/>
          </a:bodyPr>
          <a:lstStyle/>
          <a:p>
            <a:pPr>
              <a:spcBef>
                <a:spcPct val="50000"/>
              </a:spcBef>
            </a:pPr>
            <a:r>
              <a:rPr lang="en-GB" sz="2400" b="1" dirty="0">
                <a:solidFill>
                  <a:srgbClr val="112369"/>
                </a:solidFill>
              </a:rPr>
              <a:t>QUESTION 6</a:t>
            </a:r>
          </a:p>
        </p:txBody>
      </p:sp>
      <p:sp>
        <p:nvSpPr>
          <p:cNvPr id="518150" name="Text Box 6"/>
          <p:cNvSpPr txBox="1">
            <a:spLocks noChangeArrowheads="1"/>
          </p:cNvSpPr>
          <p:nvPr/>
        </p:nvSpPr>
        <p:spPr bwMode="auto">
          <a:xfrm>
            <a:off x="323850" y="5013325"/>
            <a:ext cx="1152525" cy="396875"/>
          </a:xfrm>
          <a:prstGeom prst="rect">
            <a:avLst/>
          </a:prstGeom>
          <a:noFill/>
          <a:ln w="9525">
            <a:noFill/>
            <a:miter lim="800000"/>
            <a:headEnd/>
            <a:tailEnd/>
          </a:ln>
          <a:effectLst/>
        </p:spPr>
        <p:txBody>
          <a:bodyPr>
            <a:spAutoFit/>
          </a:bodyPr>
          <a:lstStyle/>
          <a:p>
            <a:pPr algn="l">
              <a:spcBef>
                <a:spcPct val="50000"/>
              </a:spcBef>
            </a:pPr>
            <a:endParaRPr lang="en-GB"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8147"/>
                                        </p:tgtEl>
                                        <p:attrNameLst>
                                          <p:attrName>style.visibility</p:attrName>
                                        </p:attrNameLst>
                                      </p:cBhvr>
                                      <p:to>
                                        <p:strVal val="visible"/>
                                      </p:to>
                                    </p:set>
                                    <p:animEffect transition="in" filter="dissolve">
                                      <p:cBhvr>
                                        <p:cTn id="7" dur="500"/>
                                        <p:tgtEl>
                                          <p:spTgt spid="518147"/>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518150"/>
                                        </p:tgtEl>
                                        <p:attrNameLst>
                                          <p:attrName>style.visibility</p:attrName>
                                        </p:attrNameLst>
                                      </p:cBhvr>
                                      <p:to>
                                        <p:strVal val="visible"/>
                                      </p:to>
                                    </p:set>
                                    <p:animEffect transition="in" filter="dissolve">
                                      <p:cBhvr>
                                        <p:cTn id="10" dur="500"/>
                                        <p:tgtEl>
                                          <p:spTgt spid="51815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18148"/>
                                        </p:tgtEl>
                                        <p:attrNameLst>
                                          <p:attrName>style.visibility</p:attrName>
                                        </p:attrNameLst>
                                      </p:cBhvr>
                                      <p:to>
                                        <p:strVal val="visible"/>
                                      </p:to>
                                    </p:set>
                                    <p:animEffect transition="in" filter="dissolve">
                                      <p:cBhvr>
                                        <p:cTn id="15" dur="500"/>
                                        <p:tgtEl>
                                          <p:spTgt spid="518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animBg="1"/>
      <p:bldP spid="518148" grpId="0" animBg="1"/>
      <p:bldP spid="51815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body" idx="1"/>
          </p:nvPr>
        </p:nvSpPr>
        <p:spPr>
          <a:xfrm>
            <a:off x="395288" y="1052513"/>
            <a:ext cx="8064500" cy="1439862"/>
          </a:xfrm>
        </p:spPr>
        <p:txBody>
          <a:bodyPr/>
          <a:lstStyle/>
          <a:p>
            <a:pPr marL="536575" indent="-536575" algn="just">
              <a:buFontTx/>
              <a:buBlip>
                <a:blip r:embed="rId2"/>
              </a:buBlip>
            </a:pPr>
            <a:r>
              <a:rPr lang="en-GB" sz="1800" b="0" dirty="0"/>
              <a:t>Can it be unlawful to harass an employee by virtue of another person’s religious beliefs?</a:t>
            </a:r>
          </a:p>
        </p:txBody>
      </p:sp>
      <p:sp>
        <p:nvSpPr>
          <p:cNvPr id="520195" name="AutoShape 3"/>
          <p:cNvSpPr>
            <a:spLocks noChangeArrowheads="1"/>
          </p:cNvSpPr>
          <p:nvPr/>
        </p:nvSpPr>
        <p:spPr bwMode="auto">
          <a:xfrm>
            <a:off x="323850" y="2997200"/>
            <a:ext cx="4032250" cy="1223963"/>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YES</a:t>
            </a:r>
          </a:p>
        </p:txBody>
      </p:sp>
      <p:sp>
        <p:nvSpPr>
          <p:cNvPr id="520196" name="AutoShape 4"/>
          <p:cNvSpPr>
            <a:spLocks noChangeArrowheads="1"/>
          </p:cNvSpPr>
          <p:nvPr/>
        </p:nvSpPr>
        <p:spPr bwMode="auto">
          <a:xfrm>
            <a:off x="4572000" y="2997200"/>
            <a:ext cx="4176713" cy="1225550"/>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NO</a:t>
            </a:r>
          </a:p>
        </p:txBody>
      </p:sp>
      <p:sp>
        <p:nvSpPr>
          <p:cNvPr id="520197" name="Text Box 5"/>
          <p:cNvSpPr txBox="1">
            <a:spLocks noChangeArrowheads="1"/>
          </p:cNvSpPr>
          <p:nvPr/>
        </p:nvSpPr>
        <p:spPr bwMode="auto">
          <a:xfrm>
            <a:off x="5724525" y="333375"/>
            <a:ext cx="2881313" cy="457200"/>
          </a:xfrm>
          <a:prstGeom prst="rect">
            <a:avLst/>
          </a:prstGeom>
          <a:noFill/>
          <a:ln w="9525">
            <a:noFill/>
            <a:miter lim="800000"/>
            <a:headEnd/>
            <a:tailEnd/>
          </a:ln>
          <a:effectLst/>
        </p:spPr>
        <p:txBody>
          <a:bodyPr>
            <a:spAutoFit/>
          </a:bodyPr>
          <a:lstStyle/>
          <a:p>
            <a:pPr>
              <a:spcBef>
                <a:spcPct val="50000"/>
              </a:spcBef>
            </a:pPr>
            <a:r>
              <a:rPr lang="en-GB" sz="2400" b="1" dirty="0">
                <a:solidFill>
                  <a:srgbClr val="112369"/>
                </a:solidFill>
              </a:rPr>
              <a:t>QUESTION 7</a:t>
            </a:r>
          </a:p>
        </p:txBody>
      </p:sp>
      <p:sp>
        <p:nvSpPr>
          <p:cNvPr id="520198" name="Text Box 6"/>
          <p:cNvSpPr txBox="1">
            <a:spLocks noChangeArrowheads="1"/>
          </p:cNvSpPr>
          <p:nvPr/>
        </p:nvSpPr>
        <p:spPr bwMode="auto">
          <a:xfrm>
            <a:off x="323850" y="5013325"/>
            <a:ext cx="1152525" cy="396875"/>
          </a:xfrm>
          <a:prstGeom prst="rect">
            <a:avLst/>
          </a:prstGeom>
          <a:noFill/>
          <a:ln w="9525">
            <a:noFill/>
            <a:miter lim="800000"/>
            <a:headEnd/>
            <a:tailEnd/>
          </a:ln>
          <a:effectLst/>
        </p:spPr>
        <p:txBody>
          <a:bodyPr>
            <a:spAutoFit/>
          </a:bodyPr>
          <a:lstStyle/>
          <a:p>
            <a:pPr algn="l">
              <a:spcBef>
                <a:spcPct val="50000"/>
              </a:spcBef>
            </a:pPr>
            <a:endParaRPr lang="en-GB"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0195"/>
                                        </p:tgtEl>
                                        <p:attrNameLst>
                                          <p:attrName>style.visibility</p:attrName>
                                        </p:attrNameLst>
                                      </p:cBhvr>
                                      <p:to>
                                        <p:strVal val="visible"/>
                                      </p:to>
                                    </p:set>
                                    <p:animEffect transition="in" filter="dissolve">
                                      <p:cBhvr>
                                        <p:cTn id="7" dur="500"/>
                                        <p:tgtEl>
                                          <p:spTgt spid="520195"/>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520198"/>
                                        </p:tgtEl>
                                        <p:attrNameLst>
                                          <p:attrName>style.visibility</p:attrName>
                                        </p:attrNameLst>
                                      </p:cBhvr>
                                      <p:to>
                                        <p:strVal val="visible"/>
                                      </p:to>
                                    </p:set>
                                    <p:animEffect transition="in" filter="dissolve">
                                      <p:cBhvr>
                                        <p:cTn id="10" dur="500"/>
                                        <p:tgtEl>
                                          <p:spTgt spid="52019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20196"/>
                                        </p:tgtEl>
                                        <p:attrNameLst>
                                          <p:attrName>style.visibility</p:attrName>
                                        </p:attrNameLst>
                                      </p:cBhvr>
                                      <p:to>
                                        <p:strVal val="visible"/>
                                      </p:to>
                                    </p:set>
                                    <p:animEffect transition="in" filter="dissolve">
                                      <p:cBhvr>
                                        <p:cTn id="15" dur="500"/>
                                        <p:tgtEl>
                                          <p:spTgt spid="520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5" grpId="0" animBg="1"/>
      <p:bldP spid="520196" grpId="0" animBg="1"/>
      <p:bldP spid="52019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body" idx="1"/>
          </p:nvPr>
        </p:nvSpPr>
        <p:spPr>
          <a:xfrm>
            <a:off x="395288" y="1052513"/>
            <a:ext cx="8064500" cy="1439862"/>
          </a:xfrm>
        </p:spPr>
        <p:txBody>
          <a:bodyPr/>
          <a:lstStyle/>
          <a:p>
            <a:pPr marL="536575" indent="-536575" algn="just">
              <a:buFontTx/>
              <a:buBlip>
                <a:blip r:embed="rId2"/>
              </a:buBlip>
            </a:pPr>
            <a:r>
              <a:rPr lang="en-GB" sz="1800" b="0" dirty="0"/>
              <a:t>Can it be unlawful to harass an employee by virtue of another person’s religious beliefs?</a:t>
            </a:r>
          </a:p>
        </p:txBody>
      </p:sp>
      <p:sp>
        <p:nvSpPr>
          <p:cNvPr id="521219" name="AutoShape 3"/>
          <p:cNvSpPr>
            <a:spLocks noChangeArrowheads="1"/>
          </p:cNvSpPr>
          <p:nvPr/>
        </p:nvSpPr>
        <p:spPr bwMode="auto">
          <a:xfrm>
            <a:off x="323850" y="2997200"/>
            <a:ext cx="4032250" cy="1223963"/>
          </a:xfrm>
          <a:prstGeom prst="octagon">
            <a:avLst>
              <a:gd name="adj" fmla="val 29287"/>
            </a:avLst>
          </a:prstGeom>
          <a:solidFill>
            <a:srgbClr val="FFFF00"/>
          </a:solidFill>
          <a:ln w="9525">
            <a:solidFill>
              <a:schemeClr val="tx1"/>
            </a:solidFill>
            <a:miter lim="800000"/>
            <a:headEnd/>
            <a:tailEnd/>
          </a:ln>
          <a:effectLst/>
        </p:spPr>
        <p:txBody>
          <a:bodyPr wrap="none" anchor="ctr"/>
          <a:lstStyle/>
          <a:p>
            <a:pPr marL="342900" indent="-342900" algn="ctr"/>
            <a:r>
              <a:rPr lang="en-GB" sz="2000" b="1" dirty="0"/>
              <a:t>YES</a:t>
            </a:r>
          </a:p>
        </p:txBody>
      </p:sp>
      <p:sp>
        <p:nvSpPr>
          <p:cNvPr id="521220" name="AutoShape 4"/>
          <p:cNvSpPr>
            <a:spLocks noChangeArrowheads="1"/>
          </p:cNvSpPr>
          <p:nvPr/>
        </p:nvSpPr>
        <p:spPr bwMode="auto">
          <a:xfrm>
            <a:off x="4572000" y="2997200"/>
            <a:ext cx="4176713" cy="1225550"/>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NO</a:t>
            </a:r>
          </a:p>
        </p:txBody>
      </p:sp>
      <p:sp>
        <p:nvSpPr>
          <p:cNvPr id="521221" name="Text Box 5"/>
          <p:cNvSpPr txBox="1">
            <a:spLocks noChangeArrowheads="1"/>
          </p:cNvSpPr>
          <p:nvPr/>
        </p:nvSpPr>
        <p:spPr bwMode="auto">
          <a:xfrm>
            <a:off x="5724525" y="333375"/>
            <a:ext cx="2881313" cy="457200"/>
          </a:xfrm>
          <a:prstGeom prst="rect">
            <a:avLst/>
          </a:prstGeom>
          <a:noFill/>
          <a:ln w="9525">
            <a:noFill/>
            <a:miter lim="800000"/>
            <a:headEnd/>
            <a:tailEnd/>
          </a:ln>
          <a:effectLst/>
        </p:spPr>
        <p:txBody>
          <a:bodyPr>
            <a:spAutoFit/>
          </a:bodyPr>
          <a:lstStyle/>
          <a:p>
            <a:pPr>
              <a:spcBef>
                <a:spcPct val="50000"/>
              </a:spcBef>
            </a:pPr>
            <a:r>
              <a:rPr lang="en-GB" sz="2400" b="1" dirty="0">
                <a:solidFill>
                  <a:srgbClr val="112369"/>
                </a:solidFill>
              </a:rPr>
              <a:t>QUESTION 7</a:t>
            </a:r>
          </a:p>
        </p:txBody>
      </p:sp>
      <p:sp>
        <p:nvSpPr>
          <p:cNvPr id="521222" name="Text Box 6"/>
          <p:cNvSpPr txBox="1">
            <a:spLocks noChangeArrowheads="1"/>
          </p:cNvSpPr>
          <p:nvPr/>
        </p:nvSpPr>
        <p:spPr bwMode="auto">
          <a:xfrm>
            <a:off x="323850" y="5013325"/>
            <a:ext cx="1152525" cy="396875"/>
          </a:xfrm>
          <a:prstGeom prst="rect">
            <a:avLst/>
          </a:prstGeom>
          <a:noFill/>
          <a:ln w="9525">
            <a:noFill/>
            <a:miter lim="800000"/>
            <a:headEnd/>
            <a:tailEnd/>
          </a:ln>
          <a:effectLst/>
        </p:spPr>
        <p:txBody>
          <a:bodyPr>
            <a:spAutoFit/>
          </a:bodyPr>
          <a:lstStyle/>
          <a:p>
            <a:pPr algn="l">
              <a:spcBef>
                <a:spcPct val="50000"/>
              </a:spcBef>
            </a:pPr>
            <a:endParaRPr lang="en-GB"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1219"/>
                                        </p:tgtEl>
                                        <p:attrNameLst>
                                          <p:attrName>style.visibility</p:attrName>
                                        </p:attrNameLst>
                                      </p:cBhvr>
                                      <p:to>
                                        <p:strVal val="visible"/>
                                      </p:to>
                                    </p:set>
                                    <p:animEffect transition="in" filter="dissolve">
                                      <p:cBhvr>
                                        <p:cTn id="7" dur="500"/>
                                        <p:tgtEl>
                                          <p:spTgt spid="521219"/>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521222"/>
                                        </p:tgtEl>
                                        <p:attrNameLst>
                                          <p:attrName>style.visibility</p:attrName>
                                        </p:attrNameLst>
                                      </p:cBhvr>
                                      <p:to>
                                        <p:strVal val="visible"/>
                                      </p:to>
                                    </p:set>
                                    <p:animEffect transition="in" filter="dissolve">
                                      <p:cBhvr>
                                        <p:cTn id="10" dur="500"/>
                                        <p:tgtEl>
                                          <p:spTgt spid="52122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21220"/>
                                        </p:tgtEl>
                                        <p:attrNameLst>
                                          <p:attrName>style.visibility</p:attrName>
                                        </p:attrNameLst>
                                      </p:cBhvr>
                                      <p:to>
                                        <p:strVal val="visible"/>
                                      </p:to>
                                    </p:set>
                                    <p:animEffect transition="in" filter="dissolve">
                                      <p:cBhvr>
                                        <p:cTn id="15" dur="500"/>
                                        <p:tgtEl>
                                          <p:spTgt spid="521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animBg="1"/>
      <p:bldP spid="521220" grpId="0" animBg="1"/>
      <p:bldP spid="52122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body" idx="1"/>
          </p:nvPr>
        </p:nvSpPr>
        <p:spPr>
          <a:xfrm>
            <a:off x="395288" y="1052513"/>
            <a:ext cx="8064500" cy="1439862"/>
          </a:xfrm>
        </p:spPr>
        <p:txBody>
          <a:bodyPr/>
          <a:lstStyle/>
          <a:p>
            <a:pPr marL="536575" indent="-536575" algn="just">
              <a:buFontTx/>
              <a:buBlip>
                <a:blip r:embed="rId2"/>
              </a:buBlip>
            </a:pPr>
            <a:r>
              <a:rPr lang="en-GB" sz="1800" b="0" dirty="0"/>
              <a:t>Is British Airway’s policy of forbidding a silver cross from being visibly warn outside the uniform indirect discrimination against Christians?</a:t>
            </a:r>
          </a:p>
        </p:txBody>
      </p:sp>
      <p:sp>
        <p:nvSpPr>
          <p:cNvPr id="523267" name="AutoShape 3"/>
          <p:cNvSpPr>
            <a:spLocks noChangeArrowheads="1"/>
          </p:cNvSpPr>
          <p:nvPr/>
        </p:nvSpPr>
        <p:spPr bwMode="auto">
          <a:xfrm>
            <a:off x="323850" y="2997200"/>
            <a:ext cx="4032250" cy="1223963"/>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YES</a:t>
            </a:r>
          </a:p>
        </p:txBody>
      </p:sp>
      <p:sp>
        <p:nvSpPr>
          <p:cNvPr id="523268" name="AutoShape 4"/>
          <p:cNvSpPr>
            <a:spLocks noChangeArrowheads="1"/>
          </p:cNvSpPr>
          <p:nvPr/>
        </p:nvSpPr>
        <p:spPr bwMode="auto">
          <a:xfrm>
            <a:off x="4572000" y="2997200"/>
            <a:ext cx="4176713" cy="1225550"/>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NO</a:t>
            </a:r>
          </a:p>
        </p:txBody>
      </p:sp>
      <p:sp>
        <p:nvSpPr>
          <p:cNvPr id="523269" name="Text Box 5"/>
          <p:cNvSpPr txBox="1">
            <a:spLocks noChangeArrowheads="1"/>
          </p:cNvSpPr>
          <p:nvPr/>
        </p:nvSpPr>
        <p:spPr bwMode="auto">
          <a:xfrm>
            <a:off x="5724525" y="333375"/>
            <a:ext cx="2881313" cy="457200"/>
          </a:xfrm>
          <a:prstGeom prst="rect">
            <a:avLst/>
          </a:prstGeom>
          <a:noFill/>
          <a:ln w="9525">
            <a:noFill/>
            <a:miter lim="800000"/>
            <a:headEnd/>
            <a:tailEnd/>
          </a:ln>
          <a:effectLst/>
        </p:spPr>
        <p:txBody>
          <a:bodyPr>
            <a:spAutoFit/>
          </a:bodyPr>
          <a:lstStyle/>
          <a:p>
            <a:pPr>
              <a:spcBef>
                <a:spcPct val="50000"/>
              </a:spcBef>
            </a:pPr>
            <a:r>
              <a:rPr lang="en-GB" sz="2400" b="1" dirty="0">
                <a:solidFill>
                  <a:srgbClr val="112369"/>
                </a:solidFill>
              </a:rPr>
              <a:t>QUESTION 8</a:t>
            </a:r>
          </a:p>
        </p:txBody>
      </p:sp>
      <p:sp>
        <p:nvSpPr>
          <p:cNvPr id="523270" name="Text Box 6"/>
          <p:cNvSpPr txBox="1">
            <a:spLocks noChangeArrowheads="1"/>
          </p:cNvSpPr>
          <p:nvPr/>
        </p:nvSpPr>
        <p:spPr bwMode="auto">
          <a:xfrm>
            <a:off x="323850" y="5013325"/>
            <a:ext cx="1152525" cy="396875"/>
          </a:xfrm>
          <a:prstGeom prst="rect">
            <a:avLst/>
          </a:prstGeom>
          <a:noFill/>
          <a:ln w="9525">
            <a:noFill/>
            <a:miter lim="800000"/>
            <a:headEnd/>
            <a:tailEnd/>
          </a:ln>
          <a:effectLst/>
        </p:spPr>
        <p:txBody>
          <a:bodyPr>
            <a:spAutoFit/>
          </a:bodyPr>
          <a:lstStyle/>
          <a:p>
            <a:pPr algn="l">
              <a:spcBef>
                <a:spcPct val="50000"/>
              </a:spcBef>
            </a:pPr>
            <a:endParaRPr lang="en-GB"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3267"/>
                                        </p:tgtEl>
                                        <p:attrNameLst>
                                          <p:attrName>style.visibility</p:attrName>
                                        </p:attrNameLst>
                                      </p:cBhvr>
                                      <p:to>
                                        <p:strVal val="visible"/>
                                      </p:to>
                                    </p:set>
                                    <p:animEffect transition="in" filter="dissolve">
                                      <p:cBhvr>
                                        <p:cTn id="7" dur="500"/>
                                        <p:tgtEl>
                                          <p:spTgt spid="523267"/>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523270"/>
                                        </p:tgtEl>
                                        <p:attrNameLst>
                                          <p:attrName>style.visibility</p:attrName>
                                        </p:attrNameLst>
                                      </p:cBhvr>
                                      <p:to>
                                        <p:strVal val="visible"/>
                                      </p:to>
                                    </p:set>
                                    <p:animEffect transition="in" filter="dissolve">
                                      <p:cBhvr>
                                        <p:cTn id="10" dur="500"/>
                                        <p:tgtEl>
                                          <p:spTgt spid="52327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23268"/>
                                        </p:tgtEl>
                                        <p:attrNameLst>
                                          <p:attrName>style.visibility</p:attrName>
                                        </p:attrNameLst>
                                      </p:cBhvr>
                                      <p:to>
                                        <p:strVal val="visible"/>
                                      </p:to>
                                    </p:set>
                                    <p:animEffect transition="in" filter="dissolve">
                                      <p:cBhvr>
                                        <p:cTn id="15" dur="500"/>
                                        <p:tgtEl>
                                          <p:spTgt spid="523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animBg="1"/>
      <p:bldP spid="523268" grpId="0" animBg="1"/>
      <p:bldP spid="52327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body" idx="1"/>
          </p:nvPr>
        </p:nvSpPr>
        <p:spPr>
          <a:xfrm>
            <a:off x="395288" y="1052513"/>
            <a:ext cx="8064500" cy="1439862"/>
          </a:xfrm>
        </p:spPr>
        <p:txBody>
          <a:bodyPr/>
          <a:lstStyle/>
          <a:p>
            <a:pPr marL="536575" indent="-536575" algn="just">
              <a:buFontTx/>
              <a:buBlip>
                <a:blip r:embed="rId2"/>
              </a:buBlip>
            </a:pPr>
            <a:r>
              <a:rPr lang="en-GB" sz="1800" b="0" dirty="0"/>
              <a:t>Is British Airway’s policy of forbidding a silver cross from being visibly warn outside the uniform indirect discrimination against Christians?</a:t>
            </a:r>
          </a:p>
        </p:txBody>
      </p:sp>
      <p:sp>
        <p:nvSpPr>
          <p:cNvPr id="524291" name="AutoShape 3"/>
          <p:cNvSpPr>
            <a:spLocks noChangeArrowheads="1"/>
          </p:cNvSpPr>
          <p:nvPr/>
        </p:nvSpPr>
        <p:spPr bwMode="auto">
          <a:xfrm>
            <a:off x="323850" y="2997200"/>
            <a:ext cx="4032250" cy="1223963"/>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YES</a:t>
            </a:r>
          </a:p>
        </p:txBody>
      </p:sp>
      <p:sp>
        <p:nvSpPr>
          <p:cNvPr id="524292" name="AutoShape 4"/>
          <p:cNvSpPr>
            <a:spLocks noChangeArrowheads="1"/>
          </p:cNvSpPr>
          <p:nvPr/>
        </p:nvSpPr>
        <p:spPr bwMode="auto">
          <a:xfrm>
            <a:off x="4572000" y="2997200"/>
            <a:ext cx="4176713" cy="1225550"/>
          </a:xfrm>
          <a:prstGeom prst="octagon">
            <a:avLst>
              <a:gd name="adj" fmla="val 29287"/>
            </a:avLst>
          </a:prstGeom>
          <a:solidFill>
            <a:srgbClr val="FFFF00"/>
          </a:solidFill>
          <a:ln w="9525">
            <a:solidFill>
              <a:schemeClr val="tx1"/>
            </a:solidFill>
            <a:miter lim="800000"/>
            <a:headEnd/>
            <a:tailEnd/>
          </a:ln>
          <a:effectLst/>
        </p:spPr>
        <p:txBody>
          <a:bodyPr wrap="none" anchor="ctr"/>
          <a:lstStyle/>
          <a:p>
            <a:pPr marL="342900" indent="-342900" algn="ctr"/>
            <a:r>
              <a:rPr lang="en-GB" sz="2000" b="1" dirty="0"/>
              <a:t>NO</a:t>
            </a:r>
          </a:p>
        </p:txBody>
      </p:sp>
      <p:sp>
        <p:nvSpPr>
          <p:cNvPr id="524293" name="Text Box 5"/>
          <p:cNvSpPr txBox="1">
            <a:spLocks noChangeArrowheads="1"/>
          </p:cNvSpPr>
          <p:nvPr/>
        </p:nvSpPr>
        <p:spPr bwMode="auto">
          <a:xfrm>
            <a:off x="5724525" y="333375"/>
            <a:ext cx="2881313" cy="457200"/>
          </a:xfrm>
          <a:prstGeom prst="rect">
            <a:avLst/>
          </a:prstGeom>
          <a:noFill/>
          <a:ln w="9525">
            <a:noFill/>
            <a:miter lim="800000"/>
            <a:headEnd/>
            <a:tailEnd/>
          </a:ln>
          <a:effectLst/>
        </p:spPr>
        <p:txBody>
          <a:bodyPr>
            <a:spAutoFit/>
          </a:bodyPr>
          <a:lstStyle/>
          <a:p>
            <a:pPr>
              <a:spcBef>
                <a:spcPct val="50000"/>
              </a:spcBef>
            </a:pPr>
            <a:r>
              <a:rPr lang="en-GB" sz="2400" b="1" dirty="0">
                <a:solidFill>
                  <a:srgbClr val="112369"/>
                </a:solidFill>
              </a:rPr>
              <a:t>QUESTION 8</a:t>
            </a:r>
          </a:p>
        </p:txBody>
      </p:sp>
      <p:sp>
        <p:nvSpPr>
          <p:cNvPr id="524294" name="Text Box 6"/>
          <p:cNvSpPr txBox="1">
            <a:spLocks noChangeArrowheads="1"/>
          </p:cNvSpPr>
          <p:nvPr/>
        </p:nvSpPr>
        <p:spPr bwMode="auto">
          <a:xfrm>
            <a:off x="323850" y="5013325"/>
            <a:ext cx="1152525" cy="396875"/>
          </a:xfrm>
          <a:prstGeom prst="rect">
            <a:avLst/>
          </a:prstGeom>
          <a:noFill/>
          <a:ln w="9525">
            <a:noFill/>
            <a:miter lim="800000"/>
            <a:headEnd/>
            <a:tailEnd/>
          </a:ln>
          <a:effectLst/>
        </p:spPr>
        <p:txBody>
          <a:bodyPr>
            <a:spAutoFit/>
          </a:bodyPr>
          <a:lstStyle/>
          <a:p>
            <a:pPr algn="l">
              <a:spcBef>
                <a:spcPct val="50000"/>
              </a:spcBef>
            </a:pPr>
            <a:endParaRPr lang="en-GB"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4291"/>
                                        </p:tgtEl>
                                        <p:attrNameLst>
                                          <p:attrName>style.visibility</p:attrName>
                                        </p:attrNameLst>
                                      </p:cBhvr>
                                      <p:to>
                                        <p:strVal val="visible"/>
                                      </p:to>
                                    </p:set>
                                    <p:animEffect transition="in" filter="dissolve">
                                      <p:cBhvr>
                                        <p:cTn id="7" dur="500"/>
                                        <p:tgtEl>
                                          <p:spTgt spid="524291"/>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524294"/>
                                        </p:tgtEl>
                                        <p:attrNameLst>
                                          <p:attrName>style.visibility</p:attrName>
                                        </p:attrNameLst>
                                      </p:cBhvr>
                                      <p:to>
                                        <p:strVal val="visible"/>
                                      </p:to>
                                    </p:set>
                                    <p:animEffect transition="in" filter="dissolve">
                                      <p:cBhvr>
                                        <p:cTn id="10" dur="500"/>
                                        <p:tgtEl>
                                          <p:spTgt spid="52429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24292"/>
                                        </p:tgtEl>
                                        <p:attrNameLst>
                                          <p:attrName>style.visibility</p:attrName>
                                        </p:attrNameLst>
                                      </p:cBhvr>
                                      <p:to>
                                        <p:strVal val="visible"/>
                                      </p:to>
                                    </p:set>
                                    <p:animEffect transition="in" filter="dissolve">
                                      <p:cBhvr>
                                        <p:cTn id="15" dur="500"/>
                                        <p:tgtEl>
                                          <p:spTgt spid="524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1" grpId="0" animBg="1"/>
      <p:bldP spid="524292" grpId="0" animBg="1"/>
      <p:bldP spid="52429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body" idx="1"/>
          </p:nvPr>
        </p:nvSpPr>
        <p:spPr>
          <a:xfrm>
            <a:off x="395288" y="1052513"/>
            <a:ext cx="8064500" cy="1439862"/>
          </a:xfrm>
        </p:spPr>
        <p:txBody>
          <a:bodyPr/>
          <a:lstStyle/>
          <a:p>
            <a:pPr marL="536575" indent="-536575" algn="just">
              <a:buFontTx/>
              <a:buBlip>
                <a:blip r:embed="rId2"/>
              </a:buBlip>
            </a:pPr>
            <a:r>
              <a:rPr lang="en-GB" sz="1800" b="0" dirty="0"/>
              <a:t>Is it unlawful discrimination to subject a colleague who you know is straight to homophobic banter?</a:t>
            </a:r>
          </a:p>
        </p:txBody>
      </p:sp>
      <p:sp>
        <p:nvSpPr>
          <p:cNvPr id="529411" name="AutoShape 3"/>
          <p:cNvSpPr>
            <a:spLocks noChangeArrowheads="1"/>
          </p:cNvSpPr>
          <p:nvPr/>
        </p:nvSpPr>
        <p:spPr bwMode="auto">
          <a:xfrm>
            <a:off x="323850" y="2997200"/>
            <a:ext cx="4032250" cy="1223963"/>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YES</a:t>
            </a:r>
          </a:p>
        </p:txBody>
      </p:sp>
      <p:sp>
        <p:nvSpPr>
          <p:cNvPr id="529412" name="AutoShape 4"/>
          <p:cNvSpPr>
            <a:spLocks noChangeArrowheads="1"/>
          </p:cNvSpPr>
          <p:nvPr/>
        </p:nvSpPr>
        <p:spPr bwMode="auto">
          <a:xfrm>
            <a:off x="4572000" y="2997200"/>
            <a:ext cx="4176713" cy="1225550"/>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NO</a:t>
            </a:r>
          </a:p>
        </p:txBody>
      </p:sp>
      <p:sp>
        <p:nvSpPr>
          <p:cNvPr id="529413" name="Text Box 5"/>
          <p:cNvSpPr txBox="1">
            <a:spLocks noChangeArrowheads="1"/>
          </p:cNvSpPr>
          <p:nvPr/>
        </p:nvSpPr>
        <p:spPr bwMode="auto">
          <a:xfrm>
            <a:off x="5724525" y="333375"/>
            <a:ext cx="2881313" cy="457200"/>
          </a:xfrm>
          <a:prstGeom prst="rect">
            <a:avLst/>
          </a:prstGeom>
          <a:noFill/>
          <a:ln w="9525">
            <a:noFill/>
            <a:miter lim="800000"/>
            <a:headEnd/>
            <a:tailEnd/>
          </a:ln>
          <a:effectLst/>
        </p:spPr>
        <p:txBody>
          <a:bodyPr>
            <a:spAutoFit/>
          </a:bodyPr>
          <a:lstStyle/>
          <a:p>
            <a:pPr>
              <a:spcBef>
                <a:spcPct val="50000"/>
              </a:spcBef>
            </a:pPr>
            <a:r>
              <a:rPr lang="en-GB" sz="2400" b="1" dirty="0">
                <a:solidFill>
                  <a:srgbClr val="112369"/>
                </a:solidFill>
              </a:rPr>
              <a:t>QUESTION 9</a:t>
            </a:r>
          </a:p>
        </p:txBody>
      </p:sp>
      <p:sp>
        <p:nvSpPr>
          <p:cNvPr id="529414" name="Text Box 6"/>
          <p:cNvSpPr txBox="1">
            <a:spLocks noChangeArrowheads="1"/>
          </p:cNvSpPr>
          <p:nvPr/>
        </p:nvSpPr>
        <p:spPr bwMode="auto">
          <a:xfrm>
            <a:off x="323850" y="5013325"/>
            <a:ext cx="1152525" cy="396875"/>
          </a:xfrm>
          <a:prstGeom prst="rect">
            <a:avLst/>
          </a:prstGeom>
          <a:noFill/>
          <a:ln w="9525">
            <a:noFill/>
            <a:miter lim="800000"/>
            <a:headEnd/>
            <a:tailEnd/>
          </a:ln>
          <a:effectLst/>
        </p:spPr>
        <p:txBody>
          <a:bodyPr>
            <a:spAutoFit/>
          </a:bodyPr>
          <a:lstStyle/>
          <a:p>
            <a:pPr algn="l">
              <a:spcBef>
                <a:spcPct val="50000"/>
              </a:spcBef>
            </a:pPr>
            <a:endParaRPr lang="en-GB"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9411"/>
                                        </p:tgtEl>
                                        <p:attrNameLst>
                                          <p:attrName>style.visibility</p:attrName>
                                        </p:attrNameLst>
                                      </p:cBhvr>
                                      <p:to>
                                        <p:strVal val="visible"/>
                                      </p:to>
                                    </p:set>
                                    <p:animEffect transition="in" filter="dissolve">
                                      <p:cBhvr>
                                        <p:cTn id="7" dur="500"/>
                                        <p:tgtEl>
                                          <p:spTgt spid="529411"/>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529414"/>
                                        </p:tgtEl>
                                        <p:attrNameLst>
                                          <p:attrName>style.visibility</p:attrName>
                                        </p:attrNameLst>
                                      </p:cBhvr>
                                      <p:to>
                                        <p:strVal val="visible"/>
                                      </p:to>
                                    </p:set>
                                    <p:animEffect transition="in" filter="dissolve">
                                      <p:cBhvr>
                                        <p:cTn id="10" dur="500"/>
                                        <p:tgtEl>
                                          <p:spTgt spid="52941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29412"/>
                                        </p:tgtEl>
                                        <p:attrNameLst>
                                          <p:attrName>style.visibility</p:attrName>
                                        </p:attrNameLst>
                                      </p:cBhvr>
                                      <p:to>
                                        <p:strVal val="visible"/>
                                      </p:to>
                                    </p:set>
                                    <p:animEffect transition="in" filter="dissolve">
                                      <p:cBhvr>
                                        <p:cTn id="15" dur="500"/>
                                        <p:tgtEl>
                                          <p:spTgt spid="529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animBg="1"/>
      <p:bldP spid="529412" grpId="0" animBg="1"/>
      <p:bldP spid="52941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body" idx="1"/>
          </p:nvPr>
        </p:nvSpPr>
        <p:spPr>
          <a:xfrm>
            <a:off x="395288" y="1052513"/>
            <a:ext cx="8064500" cy="1439862"/>
          </a:xfrm>
        </p:spPr>
        <p:txBody>
          <a:bodyPr/>
          <a:lstStyle/>
          <a:p>
            <a:pPr marL="536575" indent="-536575" algn="just">
              <a:buFontTx/>
              <a:buBlip>
                <a:blip r:embed="rId2"/>
              </a:buBlip>
            </a:pPr>
            <a:r>
              <a:rPr lang="en-GB" sz="1800" b="0" dirty="0"/>
              <a:t>Is it unlawful discrimination to subject a colleague who you know is straight to homophobic banter?</a:t>
            </a:r>
          </a:p>
        </p:txBody>
      </p:sp>
      <p:sp>
        <p:nvSpPr>
          <p:cNvPr id="530435" name="AutoShape 3"/>
          <p:cNvSpPr>
            <a:spLocks noChangeArrowheads="1"/>
          </p:cNvSpPr>
          <p:nvPr/>
        </p:nvSpPr>
        <p:spPr bwMode="auto">
          <a:xfrm>
            <a:off x="323850" y="2997200"/>
            <a:ext cx="4032250" cy="1223963"/>
          </a:xfrm>
          <a:prstGeom prst="octagon">
            <a:avLst>
              <a:gd name="adj" fmla="val 29287"/>
            </a:avLst>
          </a:prstGeom>
          <a:solidFill>
            <a:srgbClr val="FFFF00"/>
          </a:solidFill>
          <a:ln w="9525">
            <a:solidFill>
              <a:schemeClr val="tx1"/>
            </a:solidFill>
            <a:miter lim="800000"/>
            <a:headEnd/>
            <a:tailEnd/>
          </a:ln>
          <a:effectLst/>
        </p:spPr>
        <p:txBody>
          <a:bodyPr wrap="none" anchor="ctr"/>
          <a:lstStyle/>
          <a:p>
            <a:pPr marL="342900" indent="-342900" algn="ctr"/>
            <a:r>
              <a:rPr lang="en-GB" sz="2000" b="1" dirty="0"/>
              <a:t>YES</a:t>
            </a:r>
          </a:p>
        </p:txBody>
      </p:sp>
      <p:sp>
        <p:nvSpPr>
          <p:cNvPr id="530436" name="AutoShape 4"/>
          <p:cNvSpPr>
            <a:spLocks noChangeArrowheads="1"/>
          </p:cNvSpPr>
          <p:nvPr/>
        </p:nvSpPr>
        <p:spPr bwMode="auto">
          <a:xfrm>
            <a:off x="4572000" y="2997200"/>
            <a:ext cx="4176713" cy="1225550"/>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NO</a:t>
            </a:r>
          </a:p>
        </p:txBody>
      </p:sp>
      <p:sp>
        <p:nvSpPr>
          <p:cNvPr id="530437" name="Text Box 5"/>
          <p:cNvSpPr txBox="1">
            <a:spLocks noChangeArrowheads="1"/>
          </p:cNvSpPr>
          <p:nvPr/>
        </p:nvSpPr>
        <p:spPr bwMode="auto">
          <a:xfrm>
            <a:off x="5724525" y="333375"/>
            <a:ext cx="2881313" cy="457200"/>
          </a:xfrm>
          <a:prstGeom prst="rect">
            <a:avLst/>
          </a:prstGeom>
          <a:noFill/>
          <a:ln w="9525">
            <a:noFill/>
            <a:miter lim="800000"/>
            <a:headEnd/>
            <a:tailEnd/>
          </a:ln>
          <a:effectLst/>
        </p:spPr>
        <p:txBody>
          <a:bodyPr>
            <a:spAutoFit/>
          </a:bodyPr>
          <a:lstStyle/>
          <a:p>
            <a:pPr>
              <a:spcBef>
                <a:spcPct val="50000"/>
              </a:spcBef>
            </a:pPr>
            <a:r>
              <a:rPr lang="en-GB" sz="2400" b="1" dirty="0">
                <a:solidFill>
                  <a:srgbClr val="112369"/>
                </a:solidFill>
              </a:rPr>
              <a:t>QUESTION 9</a:t>
            </a:r>
          </a:p>
        </p:txBody>
      </p:sp>
      <p:sp>
        <p:nvSpPr>
          <p:cNvPr id="530438" name="Text Box 6"/>
          <p:cNvSpPr txBox="1">
            <a:spLocks noChangeArrowheads="1"/>
          </p:cNvSpPr>
          <p:nvPr/>
        </p:nvSpPr>
        <p:spPr bwMode="auto">
          <a:xfrm>
            <a:off x="323850" y="5013325"/>
            <a:ext cx="1152525" cy="396875"/>
          </a:xfrm>
          <a:prstGeom prst="rect">
            <a:avLst/>
          </a:prstGeom>
          <a:noFill/>
          <a:ln w="9525">
            <a:noFill/>
            <a:miter lim="800000"/>
            <a:headEnd/>
            <a:tailEnd/>
          </a:ln>
          <a:effectLst/>
        </p:spPr>
        <p:txBody>
          <a:bodyPr>
            <a:spAutoFit/>
          </a:bodyPr>
          <a:lstStyle/>
          <a:p>
            <a:pPr algn="l">
              <a:spcBef>
                <a:spcPct val="50000"/>
              </a:spcBef>
            </a:pPr>
            <a:endParaRPr lang="en-GB"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0435"/>
                                        </p:tgtEl>
                                        <p:attrNameLst>
                                          <p:attrName>style.visibility</p:attrName>
                                        </p:attrNameLst>
                                      </p:cBhvr>
                                      <p:to>
                                        <p:strVal val="visible"/>
                                      </p:to>
                                    </p:set>
                                    <p:animEffect transition="in" filter="dissolve">
                                      <p:cBhvr>
                                        <p:cTn id="7" dur="500"/>
                                        <p:tgtEl>
                                          <p:spTgt spid="530435"/>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530438"/>
                                        </p:tgtEl>
                                        <p:attrNameLst>
                                          <p:attrName>style.visibility</p:attrName>
                                        </p:attrNameLst>
                                      </p:cBhvr>
                                      <p:to>
                                        <p:strVal val="visible"/>
                                      </p:to>
                                    </p:set>
                                    <p:animEffect transition="in" filter="dissolve">
                                      <p:cBhvr>
                                        <p:cTn id="10" dur="500"/>
                                        <p:tgtEl>
                                          <p:spTgt spid="53043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30436"/>
                                        </p:tgtEl>
                                        <p:attrNameLst>
                                          <p:attrName>style.visibility</p:attrName>
                                        </p:attrNameLst>
                                      </p:cBhvr>
                                      <p:to>
                                        <p:strVal val="visible"/>
                                      </p:to>
                                    </p:set>
                                    <p:animEffect transition="in" filter="dissolve">
                                      <p:cBhvr>
                                        <p:cTn id="15" dur="500"/>
                                        <p:tgtEl>
                                          <p:spTgt spid="530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5" grpId="0" animBg="1"/>
      <p:bldP spid="530436" grpId="0" animBg="1"/>
      <p:bldP spid="5304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a:bodyPr>
          <a:lstStyle/>
          <a:p>
            <a:r>
              <a:rPr lang="en-GB" b="1" dirty="0" smtClean="0"/>
              <a:t>Custom and practice- </a:t>
            </a:r>
          </a:p>
          <a:p>
            <a:pPr marL="393192" lvl="1" indent="0">
              <a:buNone/>
            </a:pPr>
            <a:endParaRPr lang="en-GB" dirty="0" smtClean="0"/>
          </a:p>
          <a:p>
            <a:r>
              <a:rPr lang="en-GB" b="1" dirty="0" smtClean="0"/>
              <a:t>Work and staff rules</a:t>
            </a:r>
          </a:p>
          <a:p>
            <a:pPr lvl="1"/>
            <a:r>
              <a:rPr lang="en-GB" dirty="0" smtClean="0"/>
              <a:t>Not necessarily terms of the contract but failure to obey these rules is likely to be treated as evidence of failure to obey reasonable orders</a:t>
            </a:r>
          </a:p>
          <a:p>
            <a:r>
              <a:rPr lang="en-GB" b="1" dirty="0" smtClean="0"/>
              <a:t>Collective agreements</a:t>
            </a:r>
          </a:p>
          <a:p>
            <a:pPr lvl="1"/>
            <a:r>
              <a:rPr lang="en-GB" dirty="0" smtClean="0"/>
              <a:t>An agreement between union and employer may expressly or impliedly form part of employment contract</a:t>
            </a:r>
          </a:p>
        </p:txBody>
      </p:sp>
      <p:sp>
        <p:nvSpPr>
          <p:cNvPr id="2" name="Title 1"/>
          <p:cNvSpPr>
            <a:spLocks noGrp="1"/>
          </p:cNvSpPr>
          <p:nvPr>
            <p:ph type="title"/>
          </p:nvPr>
        </p:nvSpPr>
        <p:spPr>
          <a:xfrm>
            <a:off x="457200" y="274638"/>
            <a:ext cx="8229600" cy="778098"/>
          </a:xfrm>
        </p:spPr>
        <p:txBody>
          <a:bodyPr>
            <a:normAutofit fontScale="90000"/>
          </a:bodyPr>
          <a:lstStyle/>
          <a:p>
            <a:r>
              <a:rPr lang="en-GB" dirty="0" smtClean="0"/>
              <a:t>Implied terms of Employment Contract</a:t>
            </a:r>
            <a:endParaRPr lang="en-GB"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body" idx="1"/>
          </p:nvPr>
        </p:nvSpPr>
        <p:spPr>
          <a:xfrm>
            <a:off x="395288" y="1052513"/>
            <a:ext cx="8064500" cy="1439862"/>
          </a:xfrm>
        </p:spPr>
        <p:txBody>
          <a:bodyPr/>
          <a:lstStyle/>
          <a:p>
            <a:pPr marL="536575" indent="-536575" algn="just">
              <a:buFontTx/>
              <a:buBlip>
                <a:blip r:embed="rId2"/>
              </a:buBlip>
            </a:pPr>
            <a:r>
              <a:rPr lang="en-GB" sz="1800" b="0" dirty="0"/>
              <a:t>Can workers who are absent due to sickness continue to accrue paid annual leave?</a:t>
            </a:r>
          </a:p>
        </p:txBody>
      </p:sp>
      <p:sp>
        <p:nvSpPr>
          <p:cNvPr id="532483" name="AutoShape 3"/>
          <p:cNvSpPr>
            <a:spLocks noChangeArrowheads="1"/>
          </p:cNvSpPr>
          <p:nvPr/>
        </p:nvSpPr>
        <p:spPr bwMode="auto">
          <a:xfrm>
            <a:off x="323850" y="2997200"/>
            <a:ext cx="4032250" cy="1223963"/>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YES</a:t>
            </a:r>
          </a:p>
        </p:txBody>
      </p:sp>
      <p:sp>
        <p:nvSpPr>
          <p:cNvPr id="532484" name="AutoShape 4"/>
          <p:cNvSpPr>
            <a:spLocks noChangeArrowheads="1"/>
          </p:cNvSpPr>
          <p:nvPr/>
        </p:nvSpPr>
        <p:spPr bwMode="auto">
          <a:xfrm>
            <a:off x="4572000" y="2997200"/>
            <a:ext cx="4176713" cy="1225550"/>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NO</a:t>
            </a:r>
          </a:p>
        </p:txBody>
      </p:sp>
      <p:sp>
        <p:nvSpPr>
          <p:cNvPr id="532485" name="Text Box 5"/>
          <p:cNvSpPr txBox="1">
            <a:spLocks noChangeArrowheads="1"/>
          </p:cNvSpPr>
          <p:nvPr/>
        </p:nvSpPr>
        <p:spPr bwMode="auto">
          <a:xfrm>
            <a:off x="5724525" y="333375"/>
            <a:ext cx="2881313" cy="457200"/>
          </a:xfrm>
          <a:prstGeom prst="rect">
            <a:avLst/>
          </a:prstGeom>
          <a:noFill/>
          <a:ln w="9525">
            <a:noFill/>
            <a:miter lim="800000"/>
            <a:headEnd/>
            <a:tailEnd/>
          </a:ln>
          <a:effectLst/>
        </p:spPr>
        <p:txBody>
          <a:bodyPr>
            <a:spAutoFit/>
          </a:bodyPr>
          <a:lstStyle/>
          <a:p>
            <a:pPr>
              <a:spcBef>
                <a:spcPct val="50000"/>
              </a:spcBef>
            </a:pPr>
            <a:r>
              <a:rPr lang="en-GB" sz="2400" b="1" dirty="0">
                <a:solidFill>
                  <a:srgbClr val="112369"/>
                </a:solidFill>
              </a:rPr>
              <a:t>QUESTION 10</a:t>
            </a:r>
          </a:p>
        </p:txBody>
      </p:sp>
      <p:sp>
        <p:nvSpPr>
          <p:cNvPr id="532486" name="Text Box 6"/>
          <p:cNvSpPr txBox="1">
            <a:spLocks noChangeArrowheads="1"/>
          </p:cNvSpPr>
          <p:nvPr/>
        </p:nvSpPr>
        <p:spPr bwMode="auto">
          <a:xfrm>
            <a:off x="323850" y="5013325"/>
            <a:ext cx="1152525" cy="396875"/>
          </a:xfrm>
          <a:prstGeom prst="rect">
            <a:avLst/>
          </a:prstGeom>
          <a:noFill/>
          <a:ln w="9525">
            <a:noFill/>
            <a:miter lim="800000"/>
            <a:headEnd/>
            <a:tailEnd/>
          </a:ln>
          <a:effectLst/>
        </p:spPr>
        <p:txBody>
          <a:bodyPr>
            <a:spAutoFit/>
          </a:bodyPr>
          <a:lstStyle/>
          <a:p>
            <a:pPr algn="l">
              <a:spcBef>
                <a:spcPct val="50000"/>
              </a:spcBef>
            </a:pPr>
            <a:endParaRPr lang="en-GB"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2483"/>
                                        </p:tgtEl>
                                        <p:attrNameLst>
                                          <p:attrName>style.visibility</p:attrName>
                                        </p:attrNameLst>
                                      </p:cBhvr>
                                      <p:to>
                                        <p:strVal val="visible"/>
                                      </p:to>
                                    </p:set>
                                    <p:animEffect transition="in" filter="dissolve">
                                      <p:cBhvr>
                                        <p:cTn id="7" dur="500"/>
                                        <p:tgtEl>
                                          <p:spTgt spid="532483"/>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532486"/>
                                        </p:tgtEl>
                                        <p:attrNameLst>
                                          <p:attrName>style.visibility</p:attrName>
                                        </p:attrNameLst>
                                      </p:cBhvr>
                                      <p:to>
                                        <p:strVal val="visible"/>
                                      </p:to>
                                    </p:set>
                                    <p:animEffect transition="in" filter="dissolve">
                                      <p:cBhvr>
                                        <p:cTn id="10" dur="500"/>
                                        <p:tgtEl>
                                          <p:spTgt spid="53248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32484"/>
                                        </p:tgtEl>
                                        <p:attrNameLst>
                                          <p:attrName>style.visibility</p:attrName>
                                        </p:attrNameLst>
                                      </p:cBhvr>
                                      <p:to>
                                        <p:strVal val="visible"/>
                                      </p:to>
                                    </p:set>
                                    <p:animEffect transition="in" filter="dissolve">
                                      <p:cBhvr>
                                        <p:cTn id="15" dur="500"/>
                                        <p:tgtEl>
                                          <p:spTgt spid="532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animBg="1"/>
      <p:bldP spid="532484" grpId="0" animBg="1"/>
      <p:bldP spid="53248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body" idx="1"/>
          </p:nvPr>
        </p:nvSpPr>
        <p:spPr>
          <a:xfrm>
            <a:off x="395288" y="1052513"/>
            <a:ext cx="8064500" cy="1439862"/>
          </a:xfrm>
        </p:spPr>
        <p:txBody>
          <a:bodyPr/>
          <a:lstStyle/>
          <a:p>
            <a:pPr marL="536575" indent="-536575" algn="just">
              <a:buFontTx/>
              <a:buBlip>
                <a:blip r:embed="rId2"/>
              </a:buBlip>
            </a:pPr>
            <a:r>
              <a:rPr lang="en-GB" sz="1800" b="0" dirty="0"/>
              <a:t>Can workers who are absent due to sickness continue to accrue paid annual leave?</a:t>
            </a:r>
          </a:p>
        </p:txBody>
      </p:sp>
      <p:sp>
        <p:nvSpPr>
          <p:cNvPr id="533507" name="AutoShape 3"/>
          <p:cNvSpPr>
            <a:spLocks noChangeArrowheads="1"/>
          </p:cNvSpPr>
          <p:nvPr/>
        </p:nvSpPr>
        <p:spPr bwMode="auto">
          <a:xfrm>
            <a:off x="323850" y="2997200"/>
            <a:ext cx="4032250" cy="1223963"/>
          </a:xfrm>
          <a:prstGeom prst="octagon">
            <a:avLst>
              <a:gd name="adj" fmla="val 29287"/>
            </a:avLst>
          </a:prstGeom>
          <a:solidFill>
            <a:srgbClr val="FFFF00"/>
          </a:solidFill>
          <a:ln w="9525">
            <a:solidFill>
              <a:schemeClr val="tx1"/>
            </a:solidFill>
            <a:miter lim="800000"/>
            <a:headEnd/>
            <a:tailEnd/>
          </a:ln>
          <a:effectLst/>
        </p:spPr>
        <p:txBody>
          <a:bodyPr wrap="none" anchor="ctr"/>
          <a:lstStyle/>
          <a:p>
            <a:pPr marL="342900" indent="-342900" algn="ctr"/>
            <a:r>
              <a:rPr lang="en-GB" sz="2000" b="1" dirty="0"/>
              <a:t>YES</a:t>
            </a:r>
          </a:p>
        </p:txBody>
      </p:sp>
      <p:sp>
        <p:nvSpPr>
          <p:cNvPr id="533508" name="AutoShape 4"/>
          <p:cNvSpPr>
            <a:spLocks noChangeArrowheads="1"/>
          </p:cNvSpPr>
          <p:nvPr/>
        </p:nvSpPr>
        <p:spPr bwMode="auto">
          <a:xfrm>
            <a:off x="4572000" y="2997200"/>
            <a:ext cx="4176713" cy="1225550"/>
          </a:xfrm>
          <a:prstGeom prst="octagon">
            <a:avLst>
              <a:gd name="adj" fmla="val 29287"/>
            </a:avLst>
          </a:prstGeom>
          <a:solidFill>
            <a:srgbClr val="CCFFCC"/>
          </a:solidFill>
          <a:ln w="9525">
            <a:solidFill>
              <a:schemeClr val="tx1"/>
            </a:solidFill>
            <a:miter lim="800000"/>
            <a:headEnd/>
            <a:tailEnd/>
          </a:ln>
          <a:effectLst/>
        </p:spPr>
        <p:txBody>
          <a:bodyPr wrap="none" anchor="ctr"/>
          <a:lstStyle/>
          <a:p>
            <a:pPr marL="342900" indent="-342900" algn="ctr"/>
            <a:r>
              <a:rPr lang="en-GB" sz="2000" b="1" dirty="0"/>
              <a:t>NO</a:t>
            </a:r>
          </a:p>
        </p:txBody>
      </p:sp>
      <p:sp>
        <p:nvSpPr>
          <p:cNvPr id="533509" name="Text Box 5"/>
          <p:cNvSpPr txBox="1">
            <a:spLocks noChangeArrowheads="1"/>
          </p:cNvSpPr>
          <p:nvPr/>
        </p:nvSpPr>
        <p:spPr bwMode="auto">
          <a:xfrm>
            <a:off x="5724525" y="333375"/>
            <a:ext cx="2881313" cy="457200"/>
          </a:xfrm>
          <a:prstGeom prst="rect">
            <a:avLst/>
          </a:prstGeom>
          <a:noFill/>
          <a:ln w="9525">
            <a:noFill/>
            <a:miter lim="800000"/>
            <a:headEnd/>
            <a:tailEnd/>
          </a:ln>
          <a:effectLst/>
        </p:spPr>
        <p:txBody>
          <a:bodyPr>
            <a:spAutoFit/>
          </a:bodyPr>
          <a:lstStyle/>
          <a:p>
            <a:pPr>
              <a:spcBef>
                <a:spcPct val="50000"/>
              </a:spcBef>
            </a:pPr>
            <a:r>
              <a:rPr lang="en-GB" sz="2400" b="1" dirty="0">
                <a:solidFill>
                  <a:srgbClr val="112369"/>
                </a:solidFill>
              </a:rPr>
              <a:t>QUESTION 10</a:t>
            </a:r>
          </a:p>
        </p:txBody>
      </p:sp>
      <p:sp>
        <p:nvSpPr>
          <p:cNvPr id="533510" name="Text Box 6"/>
          <p:cNvSpPr txBox="1">
            <a:spLocks noChangeArrowheads="1"/>
          </p:cNvSpPr>
          <p:nvPr/>
        </p:nvSpPr>
        <p:spPr bwMode="auto">
          <a:xfrm>
            <a:off x="323850" y="5013325"/>
            <a:ext cx="1152525" cy="396875"/>
          </a:xfrm>
          <a:prstGeom prst="rect">
            <a:avLst/>
          </a:prstGeom>
          <a:noFill/>
          <a:ln w="9525">
            <a:noFill/>
            <a:miter lim="800000"/>
            <a:headEnd/>
            <a:tailEnd/>
          </a:ln>
          <a:effectLst/>
        </p:spPr>
        <p:txBody>
          <a:bodyPr>
            <a:spAutoFit/>
          </a:bodyPr>
          <a:lstStyle/>
          <a:p>
            <a:pPr algn="l">
              <a:spcBef>
                <a:spcPct val="50000"/>
              </a:spcBef>
            </a:pPr>
            <a:endParaRPr lang="en-GB"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3507"/>
                                        </p:tgtEl>
                                        <p:attrNameLst>
                                          <p:attrName>style.visibility</p:attrName>
                                        </p:attrNameLst>
                                      </p:cBhvr>
                                      <p:to>
                                        <p:strVal val="visible"/>
                                      </p:to>
                                    </p:set>
                                    <p:animEffect transition="in" filter="dissolve">
                                      <p:cBhvr>
                                        <p:cTn id="7" dur="500"/>
                                        <p:tgtEl>
                                          <p:spTgt spid="533507"/>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533510"/>
                                        </p:tgtEl>
                                        <p:attrNameLst>
                                          <p:attrName>style.visibility</p:attrName>
                                        </p:attrNameLst>
                                      </p:cBhvr>
                                      <p:to>
                                        <p:strVal val="visible"/>
                                      </p:to>
                                    </p:set>
                                    <p:animEffect transition="in" filter="dissolve">
                                      <p:cBhvr>
                                        <p:cTn id="10" dur="500"/>
                                        <p:tgtEl>
                                          <p:spTgt spid="5335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33508"/>
                                        </p:tgtEl>
                                        <p:attrNameLst>
                                          <p:attrName>style.visibility</p:attrName>
                                        </p:attrNameLst>
                                      </p:cBhvr>
                                      <p:to>
                                        <p:strVal val="visible"/>
                                      </p:to>
                                    </p:set>
                                    <p:animEffect transition="in" filter="dissolve">
                                      <p:cBhvr>
                                        <p:cTn id="15" dur="500"/>
                                        <p:tgtEl>
                                          <p:spTgt spid="533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animBg="1"/>
      <p:bldP spid="533508" grpId="0" animBg="1"/>
      <p:bldP spid="53351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GB" b="1" dirty="0" smtClean="0"/>
              <a:t>FACTS</a:t>
            </a:r>
            <a:endParaRPr lang="en-GB" dirty="0" smtClean="0"/>
          </a:p>
          <a:p>
            <a:r>
              <a:rPr lang="en-GB" dirty="0" smtClean="0"/>
              <a:t>Mrs </a:t>
            </a:r>
            <a:r>
              <a:rPr lang="en-GB" dirty="0" err="1" smtClean="0"/>
              <a:t>Bonassera</a:t>
            </a:r>
            <a:r>
              <a:rPr lang="en-GB" dirty="0" smtClean="0"/>
              <a:t> was employed by Fulcrum </a:t>
            </a:r>
            <a:r>
              <a:rPr lang="en-GB" dirty="0" err="1" smtClean="0"/>
              <a:t>Pharma</a:t>
            </a:r>
            <a:r>
              <a:rPr lang="en-GB" dirty="0" smtClean="0"/>
              <a:t> (Europe) Ltd as an HR manager. She was supported by an HR executive. In April 2009, Mrs </a:t>
            </a:r>
            <a:r>
              <a:rPr lang="en-GB" dirty="0" err="1" smtClean="0"/>
              <a:t>Bonassera</a:t>
            </a:r>
            <a:r>
              <a:rPr lang="en-GB" dirty="0" smtClean="0"/>
              <a:t> was informed that she was at risk of redundancy. No such notification was given to the executive.</a:t>
            </a:r>
          </a:p>
          <a:p>
            <a:r>
              <a:rPr lang="en-GB" dirty="0" smtClean="0"/>
              <a:t>A period of consultation followed, during which Mrs </a:t>
            </a:r>
            <a:r>
              <a:rPr lang="en-GB" dirty="0" err="1" smtClean="0"/>
              <a:t>Bonassera</a:t>
            </a:r>
            <a:r>
              <a:rPr lang="en-GB" dirty="0" smtClean="0"/>
              <a:t> made clear her view that the executive should also have been placed at risk and should be the one to be made redundant. Mrs </a:t>
            </a:r>
            <a:r>
              <a:rPr lang="en-GB" dirty="0" err="1" smtClean="0"/>
              <a:t>Bonassera</a:t>
            </a:r>
            <a:r>
              <a:rPr lang="en-GB" dirty="0" smtClean="0"/>
              <a:t> argued that she could cover the executive's work. Fulcrum considered this suggestion, along with various other options, but decided to dismiss Mrs </a:t>
            </a:r>
            <a:r>
              <a:rPr lang="en-GB" dirty="0" err="1" smtClean="0"/>
              <a:t>Bonassera</a:t>
            </a:r>
            <a:r>
              <a:rPr lang="en-GB" dirty="0" smtClean="0"/>
              <a:t>. She issued an unfair dismissal claim.</a:t>
            </a:r>
          </a:p>
          <a:p>
            <a:endParaRPr lang="en-GB" dirty="0"/>
          </a:p>
        </p:txBody>
      </p:sp>
      <p:sp>
        <p:nvSpPr>
          <p:cNvPr id="3" name="Title 2"/>
          <p:cNvSpPr>
            <a:spLocks noGrp="1"/>
          </p:cNvSpPr>
          <p:nvPr>
            <p:ph type="title"/>
          </p:nvPr>
        </p:nvSpPr>
        <p:spPr/>
        <p:txBody>
          <a:bodyPr>
            <a:normAutofit fontScale="90000"/>
          </a:bodyPr>
          <a:lstStyle/>
          <a:p>
            <a:r>
              <a:rPr lang="en-GB" dirty="0" smtClean="0"/>
              <a:t>Case: </a:t>
            </a:r>
            <a:r>
              <a:rPr lang="en-GB" i="1" dirty="0" smtClean="0"/>
              <a:t>Ltd v </a:t>
            </a:r>
            <a:r>
              <a:rPr lang="en-GB" i="1" dirty="0" err="1" smtClean="0"/>
              <a:t>Bonassera</a:t>
            </a:r>
            <a:r>
              <a:rPr lang="en-GB" i="1" dirty="0" smtClean="0"/>
              <a:t> and another</a:t>
            </a: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dirty="0" smtClean="0"/>
              <a:t>The employment tribunal decided that Mrs </a:t>
            </a:r>
            <a:r>
              <a:rPr lang="en-GB" dirty="0" err="1" smtClean="0"/>
              <a:t>Bonassera</a:t>
            </a:r>
            <a:r>
              <a:rPr lang="en-GB" dirty="0" smtClean="0"/>
              <a:t> had been unfairly dismissed. Fulcrum had acted incorrectly in deciding that, as the role to be removed was that of HR manager, Mrs </a:t>
            </a:r>
            <a:r>
              <a:rPr lang="en-GB" dirty="0" err="1" smtClean="0"/>
              <a:t>Bonassera</a:t>
            </a:r>
            <a:r>
              <a:rPr lang="en-GB" dirty="0" smtClean="0"/>
              <a:t> should be the only person in the "at-risk" pool. In the tribunal's view, the HR function was being reduced from two to one and Fulcrum should have placed both employees in the pool and selected one to remain in the executive's role. Even though Mrs </a:t>
            </a:r>
            <a:r>
              <a:rPr lang="en-GB" dirty="0" err="1" smtClean="0"/>
              <a:t>Bonassera</a:t>
            </a:r>
            <a:r>
              <a:rPr lang="en-GB" dirty="0" smtClean="0"/>
              <a:t> had not specifically raised the question of pooling during the consultation process, it was nonetheless incumbent on the employer to address this issue. </a:t>
            </a:r>
          </a:p>
          <a:p>
            <a:endParaRPr lang="en-GB" dirty="0"/>
          </a:p>
        </p:txBody>
      </p:sp>
      <p:sp>
        <p:nvSpPr>
          <p:cNvPr id="3" name="Title 2"/>
          <p:cNvSpPr>
            <a:spLocks noGrp="1"/>
          </p:cNvSpPr>
          <p:nvPr>
            <p:ph type="title"/>
          </p:nvPr>
        </p:nvSpPr>
        <p:spPr/>
        <p:txBody>
          <a:bodyPr/>
          <a:lstStyle/>
          <a:p>
            <a:r>
              <a:rPr lang="en-GB" dirty="0" smtClean="0"/>
              <a:t>Decision</a:t>
            </a:r>
            <a:endParaRPr lang="en-GB"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GB" dirty="0" smtClean="0"/>
              <a:t>The EAT agreed with the tribunal's unfair dismissal finding, based on Fulcrum's failure to consult properly and to consider the possibility of a pool of two. However, the EAT said that the mere fact that Mrs </a:t>
            </a:r>
            <a:r>
              <a:rPr lang="en-GB" dirty="0" err="1" smtClean="0"/>
              <a:t>Bonassera</a:t>
            </a:r>
            <a:r>
              <a:rPr lang="en-GB" dirty="0" smtClean="0"/>
              <a:t> had previously carried out the more junior functions and that the executive had "acted up" during Mrs </a:t>
            </a:r>
            <a:r>
              <a:rPr lang="en-GB" dirty="0" err="1" smtClean="0"/>
              <a:t>Bonassera's</a:t>
            </a:r>
            <a:r>
              <a:rPr lang="en-GB" dirty="0" smtClean="0"/>
              <a:t> sick leave were not, by themselves, sufficient factors to dictate a pool of two.</a:t>
            </a:r>
          </a:p>
          <a:p>
            <a:r>
              <a:rPr lang="en-GB" dirty="0" smtClean="0"/>
              <a:t>The EAT confirmed its previous guidance that factors to consider when deciding if a subordinate employee should be brought into a pool are: whether or not there is a vacancy; how different the two jobs are; the difference in remuneration; the relative length of service of the employees; and the qualifications of the employee in danger of redundancy. Also, a starting point may be to determine whether or not the senior employee would consider the junior role at the reduced salary. </a:t>
            </a:r>
          </a:p>
          <a:p>
            <a:endParaRPr lang="en-GB" dirty="0"/>
          </a:p>
        </p:txBody>
      </p:sp>
      <p:sp>
        <p:nvSpPr>
          <p:cNvPr id="3" name="Title 2"/>
          <p:cNvSpPr>
            <a:spLocks noGrp="1"/>
          </p:cNvSpPr>
          <p:nvPr>
            <p:ph type="title"/>
          </p:nvPr>
        </p:nvSpPr>
        <p:spPr/>
        <p:txBody>
          <a:bodyPr/>
          <a:lstStyle/>
          <a:p>
            <a:r>
              <a:rPr lang="en-GB" dirty="0" smtClean="0"/>
              <a:t>Decision contd.</a:t>
            </a:r>
            <a:endParaRPr lang="en-GB"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buNone/>
            </a:pPr>
            <a:endParaRPr lang="en-GB" dirty="0" smtClean="0"/>
          </a:p>
          <a:p>
            <a:r>
              <a:rPr lang="en-GB" b="1" dirty="0" err="1" smtClean="0"/>
              <a:t>Pothecary</a:t>
            </a:r>
            <a:r>
              <a:rPr lang="en-GB" b="1" dirty="0" smtClean="0"/>
              <a:t> Witham Weld (!) Hawthorne (2) v (1) </a:t>
            </a:r>
            <a:r>
              <a:rPr lang="en-GB" b="1" dirty="0" err="1" smtClean="0"/>
              <a:t>Bullimore</a:t>
            </a:r>
            <a:r>
              <a:rPr lang="en-GB" b="1" dirty="0" smtClean="0"/>
              <a:t> (2) </a:t>
            </a:r>
            <a:r>
              <a:rPr lang="en-GB" b="1" dirty="0" err="1" smtClean="0"/>
              <a:t>Sebastians</a:t>
            </a:r>
            <a:r>
              <a:rPr lang="en-GB" b="1" dirty="0" smtClean="0"/>
              <a:t> Solicitors, EAT</a:t>
            </a:r>
          </a:p>
          <a:p>
            <a:pPr>
              <a:buNone/>
            </a:pPr>
            <a:endParaRPr lang="en-GB" dirty="0" smtClean="0"/>
          </a:p>
          <a:p>
            <a:r>
              <a:rPr lang="en-GB" b="1" dirty="0" smtClean="0"/>
              <a:t>The claimant in this case was given an unfavourable reference by her former employer (</a:t>
            </a:r>
            <a:r>
              <a:rPr lang="en-GB" b="1" dirty="0" err="1" smtClean="0"/>
              <a:t>Pothecary</a:t>
            </a:r>
            <a:r>
              <a:rPr lang="en-GB" b="1" dirty="0" smtClean="0"/>
              <a:t> Witham Weld) and argued this was due to her previously bringing sex discrimination claims against the employer.</a:t>
            </a:r>
            <a:r>
              <a:rPr lang="en-GB" dirty="0" smtClean="0"/>
              <a:t> </a:t>
            </a:r>
          </a:p>
          <a:p>
            <a:r>
              <a:rPr lang="en-GB" dirty="0" smtClean="0"/>
              <a:t>The tribunal agreed and found the employer had victimised the claimant. In coming to its decision, the tribunal applied the reverse burden of proof - in other words, the claimant proved facts from which the tribunal could conclude there was victimisation in the absence of an adequate explanation from the employer. </a:t>
            </a:r>
          </a:p>
          <a:p>
            <a:r>
              <a:rPr lang="en-GB" dirty="0" smtClean="0"/>
              <a:t>This meant that the employer then had to prove that it did not victimise the claimant, which it had not been able to do.</a:t>
            </a:r>
          </a:p>
          <a:p>
            <a:endParaRPr lang="en-GB" dirty="0"/>
          </a:p>
        </p:txBody>
      </p:sp>
      <p:sp>
        <p:nvSpPr>
          <p:cNvPr id="3" name="Title 2"/>
          <p:cNvSpPr>
            <a:spLocks noGrp="1"/>
          </p:cNvSpPr>
          <p:nvPr>
            <p:ph type="title"/>
          </p:nvPr>
        </p:nvSpPr>
        <p:spPr/>
        <p:txBody>
          <a:bodyPr/>
          <a:lstStyle/>
          <a:p>
            <a:r>
              <a:rPr lang="en-GB" dirty="0" smtClean="0"/>
              <a:t>Case Law: Victimisation</a:t>
            </a:r>
            <a:endParaRPr lang="en-GB"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 employer appealed to the Employment Appeal Tribunal (EAT) on the basis that the reverse burden of proof does not apply to victimisation claims.</a:t>
            </a:r>
          </a:p>
          <a:p>
            <a:r>
              <a:rPr lang="en-GB" dirty="0" smtClean="0"/>
              <a:t>The EAT held the reverse burden of proof does apply to victimisation claims under the Sex Discrimination Act because of the differences in the wording of the Race Relations Act and the Sex Discrimination Act. </a:t>
            </a:r>
          </a:p>
          <a:p>
            <a:endParaRPr lang="en-GB" dirty="0"/>
          </a:p>
        </p:txBody>
      </p:sp>
      <p:sp>
        <p:nvSpPr>
          <p:cNvPr id="3" name="Title 2"/>
          <p:cNvSpPr>
            <a:spLocks noGrp="1"/>
          </p:cNvSpPr>
          <p:nvPr>
            <p:ph type="title"/>
          </p:nvPr>
        </p:nvSpPr>
        <p:spPr/>
        <p:txBody>
          <a:bodyPr>
            <a:normAutofit/>
          </a:bodyPr>
          <a:lstStyle/>
          <a:p>
            <a:r>
              <a:rPr lang="en-GB" dirty="0" smtClean="0"/>
              <a:t>Decision</a:t>
            </a:r>
            <a:endParaRPr lang="en-GB"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83976"/>
          </a:xfrm>
        </p:spPr>
        <p:txBody>
          <a:bodyPr>
            <a:normAutofit fontScale="77500" lnSpcReduction="20000"/>
          </a:bodyPr>
          <a:lstStyle/>
          <a:p>
            <a:r>
              <a:rPr lang="en-GB" b="1" dirty="0" smtClean="0"/>
              <a:t>Key points</a:t>
            </a:r>
            <a:endParaRPr lang="en-GB" dirty="0" smtClean="0"/>
          </a:p>
          <a:p>
            <a:r>
              <a:rPr lang="en-GB" dirty="0" smtClean="0"/>
              <a:t>The reverse burden of proof applies to victimisation claims under the Sex Discrimination Act.</a:t>
            </a:r>
          </a:p>
          <a:p>
            <a:r>
              <a:rPr lang="en-GB" dirty="0" smtClean="0"/>
              <a:t>The reverse burden of proof only applies under the Race Relations Act in cases of discrimination on the grounds of race or ethnic or national origins. It does not apply to victimisation under the Race Relations Act.</a:t>
            </a:r>
          </a:p>
          <a:p>
            <a:r>
              <a:rPr lang="en-GB" b="1" dirty="0" smtClean="0"/>
              <a:t>What you should do</a:t>
            </a:r>
            <a:endParaRPr lang="en-GB" dirty="0" smtClean="0"/>
          </a:p>
          <a:p>
            <a:r>
              <a:rPr lang="en-GB" dirty="0" smtClean="0"/>
              <a:t>Be aware that claims for victimisation could arise a long time after the employee's employment has ended (four years in this case) and that the reverse burden of proof makes it difficult for employers as they have to 'prove their innocence'.</a:t>
            </a:r>
          </a:p>
          <a:p>
            <a:r>
              <a:rPr lang="en-GB" dirty="0" smtClean="0"/>
              <a:t>Be careful when writing references, and in particular do not refer to employment claims brought by employees. </a:t>
            </a:r>
          </a:p>
          <a:p>
            <a:endParaRPr lang="en-GB" dirty="0"/>
          </a:p>
        </p:txBody>
      </p:sp>
      <p:sp>
        <p:nvSpPr>
          <p:cNvPr id="3" name="Title 2"/>
          <p:cNvSpPr>
            <a:spLocks noGrp="1"/>
          </p:cNvSpPr>
          <p:nvPr>
            <p:ph type="title"/>
          </p:nvPr>
        </p:nvSpPr>
        <p:spPr/>
        <p:txBody>
          <a:bodyPr/>
          <a:lstStyle/>
          <a:p>
            <a:r>
              <a:rPr lang="en-GB" dirty="0" smtClean="0"/>
              <a:t>Discussion of this case</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b="1" dirty="0" smtClean="0"/>
              <a:t>Statute</a:t>
            </a:r>
          </a:p>
          <a:p>
            <a:pPr lvl="1"/>
            <a:r>
              <a:rPr lang="en-GB" dirty="0" smtClean="0"/>
              <a:t>Legislations increasingly restricts employers’ freedom to impose terms of their choice on employees</a:t>
            </a:r>
          </a:p>
          <a:p>
            <a:r>
              <a:rPr lang="en-GB" b="1" dirty="0" smtClean="0"/>
              <a:t>Terms implied at common law</a:t>
            </a:r>
          </a:p>
          <a:p>
            <a:pPr lvl="1"/>
            <a:r>
              <a:rPr lang="en-GB" dirty="0" smtClean="0"/>
              <a:t>Common law imposes duties on both employer and employee (Tort)</a:t>
            </a:r>
          </a:p>
          <a:p>
            <a:endParaRPr lang="en-GB" dirty="0"/>
          </a:p>
        </p:txBody>
      </p:sp>
      <p:sp>
        <p:nvSpPr>
          <p:cNvPr id="2" name="Title 1"/>
          <p:cNvSpPr>
            <a:spLocks noGrp="1"/>
          </p:cNvSpPr>
          <p:nvPr>
            <p:ph type="title"/>
          </p:nvPr>
        </p:nvSpPr>
        <p:spPr/>
        <p:txBody>
          <a:bodyPr>
            <a:normAutofit fontScale="90000"/>
          </a:bodyPr>
          <a:lstStyle/>
          <a:p>
            <a:r>
              <a:rPr lang="en-GB" dirty="0" smtClean="0"/>
              <a:t>Implied terms of Employment Contract contd.</a:t>
            </a:r>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2385</TotalTime>
  <Words>5649</Words>
  <Application>Microsoft Office PowerPoint</Application>
  <PresentationFormat>On-screen Show (4:3)</PresentationFormat>
  <Paragraphs>457</Paragraphs>
  <Slides>87</Slides>
  <Notes>0</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Concourse</vt:lpstr>
      <vt:lpstr>Lecture 3 </vt:lpstr>
      <vt:lpstr>Employment Contracts</vt:lpstr>
      <vt:lpstr>Contract for Service Test</vt:lpstr>
      <vt:lpstr>Contract for Service Test</vt:lpstr>
      <vt:lpstr>Contract of Service</vt:lpstr>
      <vt:lpstr>The Employment Rights Act 1996</vt:lpstr>
      <vt:lpstr>Employee Contract Should include</vt:lpstr>
      <vt:lpstr>Implied terms of Employment Contract</vt:lpstr>
      <vt:lpstr>Implied terms of Employment Contract contd.</vt:lpstr>
      <vt:lpstr>PowerPoint Presentation</vt:lpstr>
      <vt:lpstr>Common Law Duties of the Employee</vt:lpstr>
      <vt:lpstr>Common Duties of the Employer</vt:lpstr>
      <vt:lpstr>The Law of Tort: Employers’ Civil Liability for Industrial Injuries</vt:lpstr>
      <vt:lpstr>Employer’s Common Law Liability</vt:lpstr>
      <vt:lpstr>  Barber v Somerset County Council [2004] HL   </vt:lpstr>
      <vt:lpstr>Criminal Law Regulation of Safety in the Workplace</vt:lpstr>
      <vt:lpstr>Rights at Work: Protection against Discrimination </vt:lpstr>
      <vt:lpstr>National Minimum Wage and the Payment of Wages</vt:lpstr>
      <vt:lpstr>Equal Pay Act 1970</vt:lpstr>
      <vt:lpstr>The Sex Discrimination Act 1975 </vt:lpstr>
      <vt:lpstr>Scope of Employment Discrimination: s 6</vt:lpstr>
      <vt:lpstr>Genuine Occupational Qualification (GOQ): s 7</vt:lpstr>
      <vt:lpstr>Other Forms of Discrimination Identified and Protected</vt:lpstr>
      <vt:lpstr>Pregnancy and Parental responsibility</vt:lpstr>
      <vt:lpstr>Flexible Working Regulations </vt:lpstr>
      <vt:lpstr>Holidays</vt:lpstr>
      <vt:lpstr>Other Requirements for Workers</vt:lpstr>
      <vt:lpstr>Race Relations Act 1976 amended in 2000</vt:lpstr>
      <vt:lpstr>The Disability Discrimination Act 1995 (DDA 1995)</vt:lpstr>
      <vt:lpstr> Richmond Adult Community College v McDougall [2008] EWCA Civ 4 </vt:lpstr>
      <vt:lpstr>Decision</vt:lpstr>
      <vt:lpstr>Sexual orientation</vt:lpstr>
      <vt:lpstr>Religion or Belief</vt:lpstr>
      <vt:lpstr>Case Law (Religious Belief)</vt:lpstr>
      <vt:lpstr>Decision </vt:lpstr>
      <vt:lpstr>Explanatory notes</vt:lpstr>
      <vt:lpstr>Age Discrimination</vt:lpstr>
      <vt:lpstr>Exemptions to Age Discrimination </vt:lpstr>
      <vt:lpstr>Equality Act 2010</vt:lpstr>
      <vt:lpstr>Equality Act 2010</vt:lpstr>
      <vt:lpstr>Equality Act 2010 Reviewed</vt:lpstr>
      <vt:lpstr>Equality Act 2010 contd.</vt:lpstr>
      <vt:lpstr>Commissions </vt:lpstr>
      <vt:lpstr>Rights at Work: Protection Against Dismissal and Redundancy</vt:lpstr>
      <vt:lpstr>Wrongful Dismissal</vt:lpstr>
      <vt:lpstr>Unfair Dismissal</vt:lpstr>
      <vt:lpstr>What is an automatically unfair dismissal?</vt:lpstr>
      <vt:lpstr>What is an automatically unfair dismissal? Contd.</vt:lpstr>
      <vt:lpstr>When is a dismissal fair?</vt:lpstr>
      <vt:lpstr>Constructive Dismissal </vt:lpstr>
      <vt:lpstr>Redundancy</vt:lpstr>
      <vt:lpstr>Redundancy Payment</vt:lpstr>
      <vt:lpstr>When Can Employees Lose Their Redundancy Payment?</vt:lpstr>
      <vt:lpstr>Fixed Term Employees</vt:lpstr>
      <vt:lpstr>Employees Rights During Transfer of Undertaking</vt:lpstr>
      <vt:lpstr>Disciplinary Procedure for Employers Before Dismissals</vt:lpstr>
      <vt:lpstr>TUPE (2006)</vt:lpstr>
      <vt:lpstr>TUPE (2006)</vt:lpstr>
      <vt:lpstr>   What outgoing employers must do to comply with TUPE   </vt:lpstr>
      <vt:lpstr>What Happens if  TUPE not Complied With?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Ltd v Bonassera and another </vt:lpstr>
      <vt:lpstr>Decision</vt:lpstr>
      <vt:lpstr>Decision contd.</vt:lpstr>
      <vt:lpstr>Case Law: Victimisation</vt:lpstr>
      <vt:lpstr>Decision</vt:lpstr>
      <vt:lpstr>Discussion of this case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 </dc:title>
  <dc:creator>Reeves</dc:creator>
  <cp:lastModifiedBy>randolphmj</cp:lastModifiedBy>
  <cp:revision>45</cp:revision>
  <dcterms:created xsi:type="dcterms:W3CDTF">2010-11-25T10:55:53Z</dcterms:created>
  <dcterms:modified xsi:type="dcterms:W3CDTF">2021-04-03T03:05:10Z</dcterms:modified>
</cp:coreProperties>
</file>