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4" r:id="rId15"/>
    <p:sldId id="275" r:id="rId16"/>
    <p:sldId id="276" r:id="rId17"/>
    <p:sldId id="277" r:id="rId18"/>
    <p:sldId id="278" r:id="rId19"/>
    <p:sldId id="279"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4" r:id="rId33"/>
    <p:sldId id="295" r:id="rId34"/>
    <p:sldId id="297" r:id="rId35"/>
    <p:sldId id="298" r:id="rId36"/>
    <p:sldId id="299" r:id="rId37"/>
    <p:sldId id="300" r:id="rId38"/>
    <p:sldId id="301" r:id="rId39"/>
    <p:sldId id="30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FB4387F-6E81-4ED6-BC74-251E3A43184B}" type="datetimeFigureOut">
              <a:rPr lang="en-GB" smtClean="0"/>
              <a:t>31/03/2020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BD949D-037C-4D30-8203-CDDA5B6B62EB}" type="slidenum">
              <a:rPr lang="en-GB" smtClean="0"/>
              <a:t>‹#›</a:t>
            </a:fld>
            <a:endParaRPr lang="en-GB"/>
          </a:p>
        </p:txBody>
      </p:sp>
    </p:spTree>
    <p:extLst>
      <p:ext uri="{BB962C8B-B14F-4D97-AF65-F5344CB8AC3E}">
        <p14:creationId xmlns:p14="http://schemas.microsoft.com/office/powerpoint/2010/main" val="374833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FB4387F-6E81-4ED6-BC74-251E3A43184B}" type="datetimeFigureOut">
              <a:rPr lang="en-GB" smtClean="0"/>
              <a:t>31/03/2020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BD949D-037C-4D30-8203-CDDA5B6B62EB}" type="slidenum">
              <a:rPr lang="en-GB" smtClean="0"/>
              <a:t>‹#›</a:t>
            </a:fld>
            <a:endParaRPr lang="en-GB"/>
          </a:p>
        </p:txBody>
      </p:sp>
    </p:spTree>
    <p:extLst>
      <p:ext uri="{BB962C8B-B14F-4D97-AF65-F5344CB8AC3E}">
        <p14:creationId xmlns:p14="http://schemas.microsoft.com/office/powerpoint/2010/main" val="73334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FB4387F-6E81-4ED6-BC74-251E3A43184B}" type="datetimeFigureOut">
              <a:rPr lang="en-GB" smtClean="0"/>
              <a:t>31/03/2020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BD949D-037C-4D30-8203-CDDA5B6B62EB}" type="slidenum">
              <a:rPr lang="en-GB" smtClean="0"/>
              <a:t>‹#›</a:t>
            </a:fld>
            <a:endParaRPr lang="en-GB"/>
          </a:p>
        </p:txBody>
      </p:sp>
    </p:spTree>
    <p:extLst>
      <p:ext uri="{BB962C8B-B14F-4D97-AF65-F5344CB8AC3E}">
        <p14:creationId xmlns:p14="http://schemas.microsoft.com/office/powerpoint/2010/main" val="444896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Content 0">
    <p:bg>
      <p:bgPr>
        <a:solidFill>
          <a:srgbClr val="000000"/>
        </a:solidFill>
        <a:effectLst/>
      </p:bgPr>
    </p:bg>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30" name="Body Level One…"/>
          <p:cNvSpPr txBox="1">
            <a:spLocks noGrp="1"/>
          </p:cNvSpPr>
          <p:nvPr>
            <p:ph type="body"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3855813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FB4387F-6E81-4ED6-BC74-251E3A43184B}" type="datetimeFigureOut">
              <a:rPr lang="en-GB" smtClean="0"/>
              <a:t>31/03/2020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BD949D-037C-4D30-8203-CDDA5B6B62EB}" type="slidenum">
              <a:rPr lang="en-GB" smtClean="0"/>
              <a:t>‹#›</a:t>
            </a:fld>
            <a:endParaRPr lang="en-GB"/>
          </a:p>
        </p:txBody>
      </p:sp>
    </p:spTree>
    <p:extLst>
      <p:ext uri="{BB962C8B-B14F-4D97-AF65-F5344CB8AC3E}">
        <p14:creationId xmlns:p14="http://schemas.microsoft.com/office/powerpoint/2010/main" val="290969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4387F-6E81-4ED6-BC74-251E3A43184B}" type="datetimeFigureOut">
              <a:rPr lang="en-GB" smtClean="0"/>
              <a:t>31/03/2020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BD949D-037C-4D30-8203-CDDA5B6B62EB}" type="slidenum">
              <a:rPr lang="en-GB" smtClean="0"/>
              <a:t>‹#›</a:t>
            </a:fld>
            <a:endParaRPr lang="en-GB"/>
          </a:p>
        </p:txBody>
      </p:sp>
    </p:spTree>
    <p:extLst>
      <p:ext uri="{BB962C8B-B14F-4D97-AF65-F5344CB8AC3E}">
        <p14:creationId xmlns:p14="http://schemas.microsoft.com/office/powerpoint/2010/main" val="3444854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FB4387F-6E81-4ED6-BC74-251E3A43184B}" type="datetimeFigureOut">
              <a:rPr lang="en-GB" smtClean="0"/>
              <a:t>31/03/2020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BD949D-037C-4D30-8203-CDDA5B6B62EB}" type="slidenum">
              <a:rPr lang="en-GB" smtClean="0"/>
              <a:t>‹#›</a:t>
            </a:fld>
            <a:endParaRPr lang="en-GB"/>
          </a:p>
        </p:txBody>
      </p:sp>
    </p:spTree>
    <p:extLst>
      <p:ext uri="{BB962C8B-B14F-4D97-AF65-F5344CB8AC3E}">
        <p14:creationId xmlns:p14="http://schemas.microsoft.com/office/powerpoint/2010/main" val="379828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FB4387F-6E81-4ED6-BC74-251E3A43184B}" type="datetimeFigureOut">
              <a:rPr lang="en-GB" smtClean="0"/>
              <a:t>31/03/2020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BD949D-037C-4D30-8203-CDDA5B6B62EB}" type="slidenum">
              <a:rPr lang="en-GB" smtClean="0"/>
              <a:t>‹#›</a:t>
            </a:fld>
            <a:endParaRPr lang="en-GB"/>
          </a:p>
        </p:txBody>
      </p:sp>
    </p:spTree>
    <p:extLst>
      <p:ext uri="{BB962C8B-B14F-4D97-AF65-F5344CB8AC3E}">
        <p14:creationId xmlns:p14="http://schemas.microsoft.com/office/powerpoint/2010/main" val="112486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FB4387F-6E81-4ED6-BC74-251E3A43184B}" type="datetimeFigureOut">
              <a:rPr lang="en-GB" smtClean="0"/>
              <a:t>31/03/2020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BD949D-037C-4D30-8203-CDDA5B6B62EB}" type="slidenum">
              <a:rPr lang="en-GB" smtClean="0"/>
              <a:t>‹#›</a:t>
            </a:fld>
            <a:endParaRPr lang="en-GB"/>
          </a:p>
        </p:txBody>
      </p:sp>
    </p:spTree>
    <p:extLst>
      <p:ext uri="{BB962C8B-B14F-4D97-AF65-F5344CB8AC3E}">
        <p14:creationId xmlns:p14="http://schemas.microsoft.com/office/powerpoint/2010/main" val="208287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4387F-6E81-4ED6-BC74-251E3A43184B}" type="datetimeFigureOut">
              <a:rPr lang="en-GB" smtClean="0"/>
              <a:t>31/03/2020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BD949D-037C-4D30-8203-CDDA5B6B62EB}" type="slidenum">
              <a:rPr lang="en-GB" smtClean="0"/>
              <a:t>‹#›</a:t>
            </a:fld>
            <a:endParaRPr lang="en-GB"/>
          </a:p>
        </p:txBody>
      </p:sp>
    </p:spTree>
    <p:extLst>
      <p:ext uri="{BB962C8B-B14F-4D97-AF65-F5344CB8AC3E}">
        <p14:creationId xmlns:p14="http://schemas.microsoft.com/office/powerpoint/2010/main" val="152655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4387F-6E81-4ED6-BC74-251E3A43184B}" type="datetimeFigureOut">
              <a:rPr lang="en-GB" smtClean="0"/>
              <a:t>31/03/2020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BD949D-037C-4D30-8203-CDDA5B6B62EB}" type="slidenum">
              <a:rPr lang="en-GB" smtClean="0"/>
              <a:t>‹#›</a:t>
            </a:fld>
            <a:endParaRPr lang="en-GB"/>
          </a:p>
        </p:txBody>
      </p:sp>
    </p:spTree>
    <p:extLst>
      <p:ext uri="{BB962C8B-B14F-4D97-AF65-F5344CB8AC3E}">
        <p14:creationId xmlns:p14="http://schemas.microsoft.com/office/powerpoint/2010/main" val="2457879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4387F-6E81-4ED6-BC74-251E3A43184B}" type="datetimeFigureOut">
              <a:rPr lang="en-GB" smtClean="0"/>
              <a:t>31/03/2020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BD949D-037C-4D30-8203-CDDA5B6B62EB}" type="slidenum">
              <a:rPr lang="en-GB" smtClean="0"/>
              <a:t>‹#›</a:t>
            </a:fld>
            <a:endParaRPr lang="en-GB"/>
          </a:p>
        </p:txBody>
      </p:sp>
    </p:spTree>
    <p:extLst>
      <p:ext uri="{BB962C8B-B14F-4D97-AF65-F5344CB8AC3E}">
        <p14:creationId xmlns:p14="http://schemas.microsoft.com/office/powerpoint/2010/main" val="4182683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4387F-6E81-4ED6-BC74-251E3A43184B}" type="datetimeFigureOut">
              <a:rPr lang="en-GB" smtClean="0"/>
              <a:t>31/03/2020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D949D-037C-4D30-8203-CDDA5B6B62EB}" type="slidenum">
              <a:rPr lang="en-GB" smtClean="0"/>
              <a:t>‹#›</a:t>
            </a:fld>
            <a:endParaRPr lang="en-GB"/>
          </a:p>
        </p:txBody>
      </p:sp>
    </p:spTree>
    <p:extLst>
      <p:ext uri="{BB962C8B-B14F-4D97-AF65-F5344CB8AC3E}">
        <p14:creationId xmlns:p14="http://schemas.microsoft.com/office/powerpoint/2010/main" val="1473706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Picture 4" descr="Picture 4"/>
          <p:cNvPicPr>
            <a:picLocks noChangeAspect="1"/>
          </p:cNvPicPr>
          <p:nvPr/>
        </p:nvPicPr>
        <p:blipFill>
          <a:blip r:embed="rId2">
            <a:extLst/>
          </a:blip>
          <a:srcRect b="3432"/>
          <a:stretch>
            <a:fillRect/>
          </a:stretch>
        </p:blipFill>
        <p:spPr>
          <a:xfrm>
            <a:off x="13" y="10"/>
            <a:ext cx="9143987" cy="6857990"/>
          </a:xfrm>
          <a:prstGeom prst="rect">
            <a:avLst/>
          </a:prstGeom>
          <a:ln w="12700">
            <a:miter lim="400000"/>
          </a:ln>
        </p:spPr>
      </p:pic>
      <p:sp>
        <p:nvSpPr>
          <p:cNvPr id="142" name="Rectangle 28"/>
          <p:cNvSpPr/>
          <p:nvPr/>
        </p:nvSpPr>
        <p:spPr>
          <a:xfrm>
            <a:off x="5413075" y="696907"/>
            <a:ext cx="3573709" cy="5995468"/>
          </a:xfrm>
          <a:prstGeom prst="rect">
            <a:avLst/>
          </a:prstGeom>
          <a:solidFill>
            <a:srgbClr val="404040">
              <a:alpha val="93000"/>
            </a:srgbClr>
          </a:solidFill>
          <a:ln w="127000" cap="sq">
            <a:solidFill>
              <a:srgbClr val="404040"/>
            </a:solidFill>
            <a:miter/>
          </a:ln>
        </p:spPr>
        <p:txBody>
          <a:bodyPr lIns="45718" tIns="45718" rIns="45718" bIns="45718" anchor="ctr"/>
          <a:lstStyle/>
          <a:p>
            <a:pPr algn="ctr">
              <a:defRPr>
                <a:solidFill>
                  <a:srgbClr val="FFFFFF"/>
                </a:solidFill>
              </a:defRPr>
            </a:pPr>
            <a:endParaRPr/>
          </a:p>
        </p:txBody>
      </p:sp>
      <p:sp>
        <p:nvSpPr>
          <p:cNvPr id="143" name="Title 1"/>
          <p:cNvSpPr txBox="1">
            <a:spLocks noGrp="1"/>
          </p:cNvSpPr>
          <p:nvPr>
            <p:ph type="title"/>
          </p:nvPr>
        </p:nvSpPr>
        <p:spPr>
          <a:xfrm>
            <a:off x="5590994" y="828675"/>
            <a:ext cx="3007925" cy="1156564"/>
          </a:xfrm>
          <a:prstGeom prst="rect">
            <a:avLst/>
          </a:prstGeom>
        </p:spPr>
        <p:txBody>
          <a:bodyPr>
            <a:normAutofit fontScale="90000"/>
          </a:bodyPr>
          <a:lstStyle>
            <a:lvl1pPr defTabSz="694944">
              <a:defRPr sz="2500"/>
            </a:lvl1pPr>
          </a:lstStyle>
          <a:p>
            <a:r>
              <a:rPr dirty="0"/>
              <a:t>Employment Law and Health and Safety - </a:t>
            </a:r>
            <a:r>
              <a:rPr dirty="0" smtClean="0"/>
              <a:t>Topic </a:t>
            </a:r>
            <a:r>
              <a:rPr dirty="0"/>
              <a:t>Content:</a:t>
            </a:r>
          </a:p>
        </p:txBody>
      </p:sp>
      <p:sp>
        <p:nvSpPr>
          <p:cNvPr id="144" name="Content Placeholder 2"/>
          <p:cNvSpPr txBox="1">
            <a:spLocks noGrp="1"/>
          </p:cNvSpPr>
          <p:nvPr>
            <p:ph type="body" sz="quarter" idx="1"/>
          </p:nvPr>
        </p:nvSpPr>
        <p:spPr>
          <a:xfrm>
            <a:off x="5720391" y="2433665"/>
            <a:ext cx="3277501" cy="3725634"/>
          </a:xfrm>
          <a:prstGeom prst="rect">
            <a:avLst/>
          </a:prstGeom>
        </p:spPr>
        <p:txBody>
          <a:bodyPr>
            <a:normAutofit fontScale="92500" lnSpcReduction="10000"/>
          </a:bodyPr>
          <a:lstStyle/>
          <a:p>
            <a:pPr marL="504062" indent="-504062" defTabSz="896111">
              <a:lnSpc>
                <a:spcPct val="81000"/>
              </a:lnSpc>
              <a:spcBef>
                <a:spcPts val="900"/>
              </a:spcBef>
              <a:buFontTx/>
              <a:buAutoNum type="romanUcPeriod"/>
              <a:defRPr sz="2700">
                <a:latin typeface="Calibri Light"/>
                <a:ea typeface="Calibri Light"/>
                <a:cs typeface="Calibri Light"/>
                <a:sym typeface="Calibri Light"/>
              </a:defRPr>
            </a:pPr>
            <a:r>
              <a:rPr dirty="0"/>
              <a:t>Overview</a:t>
            </a:r>
          </a:p>
          <a:p>
            <a:pPr marL="504062" indent="-504062" defTabSz="896111">
              <a:lnSpc>
                <a:spcPct val="81000"/>
              </a:lnSpc>
              <a:spcBef>
                <a:spcPts val="900"/>
              </a:spcBef>
              <a:buFontTx/>
              <a:buAutoNum type="romanUcPeriod"/>
              <a:defRPr sz="2700">
                <a:latin typeface="Calibri Light"/>
                <a:ea typeface="Calibri Light"/>
                <a:cs typeface="Calibri Light"/>
                <a:sym typeface="Calibri Light"/>
              </a:defRPr>
            </a:pPr>
            <a:r>
              <a:rPr dirty="0"/>
              <a:t>Employment Status</a:t>
            </a:r>
          </a:p>
          <a:p>
            <a:pPr marL="504062" indent="-504062" defTabSz="896111">
              <a:lnSpc>
                <a:spcPct val="81000"/>
              </a:lnSpc>
              <a:spcBef>
                <a:spcPts val="900"/>
              </a:spcBef>
              <a:buFontTx/>
              <a:buAutoNum type="romanUcPeriod"/>
              <a:defRPr sz="2700">
                <a:latin typeface="Calibri Light"/>
                <a:ea typeface="Calibri Light"/>
                <a:cs typeface="Calibri Light"/>
                <a:sym typeface="Calibri Light"/>
              </a:defRPr>
            </a:pPr>
            <a:r>
              <a:rPr dirty="0"/>
              <a:t>Contract of Employment</a:t>
            </a:r>
          </a:p>
          <a:p>
            <a:pPr marL="504062" indent="-504062" defTabSz="896111">
              <a:lnSpc>
                <a:spcPct val="81000"/>
              </a:lnSpc>
              <a:spcBef>
                <a:spcPts val="900"/>
              </a:spcBef>
              <a:buFontTx/>
              <a:buAutoNum type="romanUcPeriod"/>
              <a:defRPr sz="2700">
                <a:latin typeface="Calibri Light"/>
                <a:ea typeface="Calibri Light"/>
                <a:cs typeface="Calibri Light"/>
                <a:sym typeface="Calibri Light"/>
              </a:defRPr>
            </a:pPr>
            <a:r>
              <a:rPr dirty="0"/>
              <a:t>Pay</a:t>
            </a:r>
          </a:p>
          <a:p>
            <a:pPr marL="504062" indent="-504062" defTabSz="896111">
              <a:lnSpc>
                <a:spcPct val="81000"/>
              </a:lnSpc>
              <a:spcBef>
                <a:spcPts val="900"/>
              </a:spcBef>
              <a:buFontTx/>
              <a:buAutoNum type="romanUcPeriod"/>
              <a:defRPr sz="2700">
                <a:latin typeface="Calibri Light"/>
                <a:ea typeface="Calibri Light"/>
                <a:cs typeface="Calibri Light"/>
                <a:sym typeface="Calibri Light"/>
              </a:defRPr>
            </a:pPr>
            <a:r>
              <a:rPr dirty="0"/>
              <a:t>Dismissal</a:t>
            </a:r>
          </a:p>
          <a:p>
            <a:pPr marL="504062" indent="-504062" defTabSz="896111">
              <a:lnSpc>
                <a:spcPct val="81000"/>
              </a:lnSpc>
              <a:spcBef>
                <a:spcPts val="900"/>
              </a:spcBef>
              <a:buFontTx/>
              <a:buAutoNum type="romanUcPeriod"/>
              <a:defRPr sz="2700">
                <a:latin typeface="Calibri Light"/>
                <a:ea typeface="Calibri Light"/>
                <a:cs typeface="Calibri Light"/>
                <a:sym typeface="Calibri Light"/>
              </a:defRPr>
            </a:pPr>
            <a:r>
              <a:rPr dirty="0"/>
              <a:t>Redundancy</a:t>
            </a:r>
          </a:p>
          <a:p>
            <a:pPr marL="504062" indent="-504062" defTabSz="896111">
              <a:lnSpc>
                <a:spcPct val="81000"/>
              </a:lnSpc>
              <a:spcBef>
                <a:spcPts val="900"/>
              </a:spcBef>
              <a:buFontTx/>
              <a:buAutoNum type="romanUcPeriod"/>
              <a:defRPr sz="2700">
                <a:latin typeface="Calibri Light"/>
                <a:ea typeface="Calibri Light"/>
                <a:cs typeface="Calibri Light"/>
                <a:sym typeface="Calibri Light"/>
              </a:defRPr>
            </a:pPr>
            <a:r>
              <a:rPr dirty="0"/>
              <a:t>Discrimination</a:t>
            </a:r>
          </a:p>
          <a:p>
            <a:pPr marL="504062" indent="-504062" defTabSz="896111">
              <a:lnSpc>
                <a:spcPct val="81000"/>
              </a:lnSpc>
              <a:spcBef>
                <a:spcPts val="900"/>
              </a:spcBef>
              <a:buFontTx/>
              <a:buAutoNum type="romanUcPeriod"/>
              <a:defRPr sz="2700">
                <a:latin typeface="Calibri Light"/>
                <a:ea typeface="Calibri Light"/>
                <a:cs typeface="Calibri Light"/>
                <a:sym typeface="Calibri Light"/>
              </a:defRPr>
            </a:pPr>
            <a:r>
              <a:rPr dirty="0"/>
              <a:t>Health &amp; Safety</a:t>
            </a:r>
            <a:r>
              <a:rPr lang="en-GB" dirty="0"/>
              <a:t> Law</a:t>
            </a:r>
          </a:p>
          <a:p>
            <a:pPr marL="504062" indent="-504062" defTabSz="896111">
              <a:lnSpc>
                <a:spcPct val="81000"/>
              </a:lnSpc>
              <a:spcBef>
                <a:spcPts val="900"/>
              </a:spcBef>
              <a:buFontTx/>
              <a:buAutoNum type="romanUcPeriod"/>
              <a:defRPr sz="2700">
                <a:latin typeface="Calibri Light"/>
                <a:ea typeface="Calibri Light"/>
                <a:cs typeface="Calibri Light"/>
                <a:sym typeface="Calibri Light"/>
              </a:defRPr>
            </a:pPr>
            <a:r>
              <a:rPr lang="en-US" dirty="0"/>
              <a:t>Environmental Law</a:t>
            </a:r>
            <a:endParaRPr dirty="0"/>
          </a:p>
        </p:txBody>
      </p:sp>
    </p:spTree>
    <p:extLst>
      <p:ext uri="{BB962C8B-B14F-4D97-AF65-F5344CB8AC3E}">
        <p14:creationId xmlns:p14="http://schemas.microsoft.com/office/powerpoint/2010/main" val="28068955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1"/>
          <p:cNvSpPr txBox="1">
            <a:spLocks noGrp="1"/>
          </p:cNvSpPr>
          <p:nvPr>
            <p:ph type="title"/>
          </p:nvPr>
        </p:nvSpPr>
        <p:spPr>
          <a:xfrm>
            <a:off x="240461" y="-195592"/>
            <a:ext cx="8609163" cy="1886282"/>
          </a:xfrm>
          <a:prstGeom prst="rect">
            <a:avLst/>
          </a:prstGeom>
        </p:spPr>
        <p:txBody>
          <a:bodyPr/>
          <a:lstStyle>
            <a:lvl1pPr>
              <a:defRPr sz="3500"/>
            </a:lvl1pPr>
          </a:lstStyle>
          <a:p>
            <a:r>
              <a:t>II. Employment Status: Employee </a:t>
            </a:r>
          </a:p>
        </p:txBody>
      </p:sp>
      <p:sp>
        <p:nvSpPr>
          <p:cNvPr id="162" name="Content Placeholder 2"/>
          <p:cNvSpPr txBox="1">
            <a:spLocks noGrp="1"/>
          </p:cNvSpPr>
          <p:nvPr>
            <p:ph type="body" idx="1"/>
          </p:nvPr>
        </p:nvSpPr>
        <p:spPr>
          <a:xfrm>
            <a:off x="283594" y="991739"/>
            <a:ext cx="8231757" cy="5616547"/>
          </a:xfrm>
          <a:prstGeom prst="rect">
            <a:avLst/>
          </a:prstGeom>
        </p:spPr>
        <p:txBody>
          <a:bodyPr>
            <a:normAutofit lnSpcReduction="10000"/>
          </a:bodyPr>
          <a:lstStyle/>
          <a:p>
            <a:pPr marL="0" indent="0" defTabSz="886967">
              <a:lnSpc>
                <a:spcPct val="72000"/>
              </a:lnSpc>
              <a:spcBef>
                <a:spcPts val="900"/>
              </a:spcBef>
              <a:buSzTx/>
              <a:buNone/>
              <a:defRPr sz="2000">
                <a:latin typeface="Calibri Light"/>
                <a:ea typeface="Calibri Light"/>
                <a:cs typeface="Calibri Light"/>
                <a:sym typeface="Calibri Light"/>
              </a:defRPr>
            </a:pPr>
            <a:endParaRPr/>
          </a:p>
          <a:p>
            <a:pPr marL="221741" indent="-221741" algn="just" defTabSz="886967">
              <a:lnSpc>
                <a:spcPct val="72000"/>
              </a:lnSpc>
              <a:spcBef>
                <a:spcPts val="900"/>
              </a:spcBef>
              <a:defRPr sz="2000">
                <a:latin typeface="Calibri Light"/>
                <a:ea typeface="Calibri Light"/>
                <a:cs typeface="Calibri Light"/>
                <a:sym typeface="Calibri Light"/>
              </a:defRPr>
            </a:pPr>
            <a:r>
              <a:t>The right not to be unfairly dismissed, redundancy and various maternity rights </a:t>
            </a:r>
          </a:p>
          <a:p>
            <a:pPr marL="221741" indent="-221741" algn="just" defTabSz="886967">
              <a:lnSpc>
                <a:spcPct val="72000"/>
              </a:lnSpc>
              <a:spcBef>
                <a:spcPts val="900"/>
              </a:spcBef>
              <a:defRPr sz="2000">
                <a:latin typeface="Calibri Light"/>
                <a:ea typeface="Calibri Light"/>
                <a:cs typeface="Calibri Light"/>
                <a:sym typeface="Calibri Light"/>
              </a:defRPr>
            </a:pPr>
            <a:endParaRPr/>
          </a:p>
          <a:p>
            <a:pPr marL="221741" indent="-221741" algn="just" defTabSz="886967">
              <a:lnSpc>
                <a:spcPct val="72000"/>
              </a:lnSpc>
              <a:spcBef>
                <a:spcPts val="900"/>
              </a:spcBef>
              <a:defRPr sz="2000">
                <a:latin typeface="Calibri Light"/>
                <a:ea typeface="Calibri Light"/>
                <a:cs typeface="Calibri Light"/>
                <a:sym typeface="Calibri Light"/>
              </a:defRPr>
            </a:pPr>
            <a:r>
              <a:t>The employer rather than the employee may be liable for the torts which are committed at work during working time (Vicarious liability of employer).</a:t>
            </a:r>
          </a:p>
          <a:p>
            <a:pPr marL="221741" indent="-221741" algn="just" defTabSz="886967">
              <a:lnSpc>
                <a:spcPct val="72000"/>
              </a:lnSpc>
              <a:spcBef>
                <a:spcPts val="900"/>
              </a:spcBef>
              <a:defRPr sz="2000">
                <a:latin typeface="Calibri Light"/>
                <a:ea typeface="Calibri Light"/>
                <a:cs typeface="Calibri Light"/>
                <a:sym typeface="Calibri Light"/>
              </a:defRPr>
            </a:pPr>
            <a:endParaRPr/>
          </a:p>
          <a:p>
            <a:pPr marL="221741" indent="-221741" algn="just" defTabSz="886967">
              <a:lnSpc>
                <a:spcPct val="72000"/>
              </a:lnSpc>
              <a:spcBef>
                <a:spcPts val="900"/>
              </a:spcBef>
              <a:defRPr sz="2000">
                <a:latin typeface="Calibri Light"/>
                <a:ea typeface="Calibri Light"/>
                <a:cs typeface="Calibri Light"/>
                <a:sym typeface="Calibri Light"/>
              </a:defRPr>
            </a:pPr>
            <a:r>
              <a:t>Employers owe employees a higher duty under health and safety law </a:t>
            </a:r>
          </a:p>
          <a:p>
            <a:pPr marL="221741" indent="-221741" algn="just" defTabSz="886967">
              <a:lnSpc>
                <a:spcPct val="72000"/>
              </a:lnSpc>
              <a:spcBef>
                <a:spcPts val="900"/>
              </a:spcBef>
              <a:defRPr sz="2000">
                <a:latin typeface="Calibri Light"/>
                <a:ea typeface="Calibri Light"/>
                <a:cs typeface="Calibri Light"/>
                <a:sym typeface="Calibri Light"/>
              </a:defRPr>
            </a:pPr>
            <a:endParaRPr/>
          </a:p>
          <a:p>
            <a:pPr marL="221741" indent="-221741" algn="just" defTabSz="886967">
              <a:lnSpc>
                <a:spcPct val="72000"/>
              </a:lnSpc>
              <a:spcBef>
                <a:spcPts val="900"/>
              </a:spcBef>
              <a:defRPr sz="2000">
                <a:latin typeface="Calibri Light"/>
                <a:ea typeface="Calibri Light"/>
                <a:cs typeface="Calibri Light"/>
                <a:sym typeface="Calibri Light"/>
              </a:defRPr>
            </a:pPr>
            <a:r>
              <a:t>Employees enjoy more common law employment rights e.g. duty to maintain relationship of mutual trust and confidence, or general duty of care that all employers owe to all employees</a:t>
            </a:r>
          </a:p>
          <a:p>
            <a:pPr marL="221741" indent="-221741" algn="just" defTabSz="886967">
              <a:lnSpc>
                <a:spcPct val="72000"/>
              </a:lnSpc>
              <a:spcBef>
                <a:spcPts val="900"/>
              </a:spcBef>
              <a:defRPr sz="2000">
                <a:latin typeface="Calibri Light"/>
                <a:ea typeface="Calibri Light"/>
                <a:cs typeface="Calibri Light"/>
                <a:sym typeface="Calibri Light"/>
              </a:defRPr>
            </a:pPr>
            <a:endParaRPr/>
          </a:p>
          <a:p>
            <a:pPr marL="221741" indent="-221741" algn="just" defTabSz="886967">
              <a:lnSpc>
                <a:spcPct val="72000"/>
              </a:lnSpc>
              <a:spcBef>
                <a:spcPts val="900"/>
              </a:spcBef>
              <a:defRPr sz="2000">
                <a:latin typeface="Calibri Light"/>
                <a:ea typeface="Calibri Light"/>
                <a:cs typeface="Calibri Light"/>
                <a:sym typeface="Calibri Light"/>
              </a:defRPr>
            </a:pPr>
            <a:r>
              <a:t>The rate of income tax and national insurance payments are different for employees and self-employed contractors. Employees pay higher national insurance contributions than self-employed people but also get better benefits e.g statutory sick pay.</a:t>
            </a:r>
          </a:p>
          <a:p>
            <a:pPr marL="221741" indent="-221741" algn="just" defTabSz="886967">
              <a:lnSpc>
                <a:spcPct val="72000"/>
              </a:lnSpc>
              <a:spcBef>
                <a:spcPts val="900"/>
              </a:spcBef>
              <a:defRPr sz="2000">
                <a:latin typeface="Calibri Light"/>
                <a:ea typeface="Calibri Light"/>
                <a:cs typeface="Calibri Light"/>
                <a:sym typeface="Calibri Light"/>
              </a:defRPr>
            </a:pPr>
            <a:endParaRPr/>
          </a:p>
          <a:p>
            <a:pPr marL="221741" indent="-221741" algn="just" defTabSz="886967">
              <a:lnSpc>
                <a:spcPct val="72000"/>
              </a:lnSpc>
              <a:spcBef>
                <a:spcPts val="900"/>
              </a:spcBef>
              <a:defRPr sz="2000">
                <a:latin typeface="Calibri Light"/>
                <a:ea typeface="Calibri Light"/>
                <a:cs typeface="Calibri Light"/>
                <a:sym typeface="Calibri Light"/>
              </a:defRPr>
            </a:pPr>
            <a:r>
              <a:t>An employee is subject to greater control and implied terms in their contract than independent contractors</a:t>
            </a:r>
          </a:p>
        </p:txBody>
      </p:sp>
    </p:spTree>
    <p:extLst>
      <p:ext uri="{BB962C8B-B14F-4D97-AF65-F5344CB8AC3E}">
        <p14:creationId xmlns:p14="http://schemas.microsoft.com/office/powerpoint/2010/main" val="303715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itle 1"/>
          <p:cNvSpPr txBox="1">
            <a:spLocks noGrp="1"/>
          </p:cNvSpPr>
          <p:nvPr>
            <p:ph type="title"/>
          </p:nvPr>
        </p:nvSpPr>
        <p:spPr>
          <a:xfrm>
            <a:off x="240461" y="5690"/>
            <a:ext cx="8609163" cy="1426208"/>
          </a:xfrm>
          <a:prstGeom prst="rect">
            <a:avLst/>
          </a:prstGeom>
        </p:spPr>
        <p:txBody>
          <a:bodyPr/>
          <a:lstStyle>
            <a:lvl1pPr>
              <a:defRPr sz="3500"/>
            </a:lvl1pPr>
          </a:lstStyle>
          <a:p>
            <a:r>
              <a:t>II. Employment Status: Independent Contractor</a:t>
            </a:r>
          </a:p>
        </p:txBody>
      </p:sp>
      <p:sp>
        <p:nvSpPr>
          <p:cNvPr id="165" name="Content Placeholder 2"/>
          <p:cNvSpPr txBox="1">
            <a:spLocks noGrp="1"/>
          </p:cNvSpPr>
          <p:nvPr>
            <p:ph type="body" idx="1"/>
          </p:nvPr>
        </p:nvSpPr>
        <p:spPr>
          <a:xfrm>
            <a:off x="628650" y="1106756"/>
            <a:ext cx="7886700" cy="5070209"/>
          </a:xfrm>
          <a:prstGeom prst="rect">
            <a:avLst/>
          </a:prstGeom>
        </p:spPr>
        <p:txBody>
          <a:bodyPr>
            <a:normAutofit lnSpcReduction="10000"/>
          </a:bodyPr>
          <a:lstStyle/>
          <a:p>
            <a:pPr marL="0" indent="0" defTabSz="905255">
              <a:lnSpc>
                <a:spcPct val="81000"/>
              </a:lnSpc>
              <a:spcBef>
                <a:spcPts val="900"/>
              </a:spcBef>
              <a:buSzTx/>
              <a:buNone/>
              <a:defRPr sz="2700">
                <a:latin typeface="Calibri Light"/>
                <a:ea typeface="Calibri Light"/>
                <a:cs typeface="Calibri Light"/>
                <a:sym typeface="Calibri Light"/>
              </a:defRPr>
            </a:pPr>
            <a:endParaRPr/>
          </a:p>
          <a:p>
            <a:pPr marL="226313" indent="-226313" algn="just" defTabSz="905255">
              <a:lnSpc>
                <a:spcPct val="81000"/>
              </a:lnSpc>
              <a:spcBef>
                <a:spcPts val="900"/>
              </a:spcBef>
              <a:defRPr sz="2700">
                <a:latin typeface="Calibri Light"/>
                <a:ea typeface="Calibri Light"/>
                <a:cs typeface="Calibri Light"/>
                <a:sym typeface="Calibri Light"/>
              </a:defRPr>
            </a:pPr>
            <a:r>
              <a:t>Have tax advantages; pay lower national insurance contributions</a:t>
            </a:r>
          </a:p>
          <a:p>
            <a:pPr marL="226313" indent="-226313" algn="just" defTabSz="905255">
              <a:lnSpc>
                <a:spcPct val="81000"/>
              </a:lnSpc>
              <a:spcBef>
                <a:spcPts val="900"/>
              </a:spcBef>
              <a:defRPr sz="2700">
                <a:latin typeface="Calibri Light"/>
                <a:ea typeface="Calibri Light"/>
                <a:cs typeface="Calibri Light"/>
                <a:sym typeface="Calibri Light"/>
              </a:defRPr>
            </a:pPr>
            <a:endParaRPr/>
          </a:p>
          <a:p>
            <a:pPr marL="226313" indent="-226313" algn="just" defTabSz="905255">
              <a:lnSpc>
                <a:spcPct val="81000"/>
              </a:lnSpc>
              <a:spcBef>
                <a:spcPts val="900"/>
              </a:spcBef>
              <a:defRPr sz="2700">
                <a:latin typeface="Calibri Light"/>
                <a:ea typeface="Calibri Light"/>
                <a:cs typeface="Calibri Light"/>
                <a:sym typeface="Calibri Light"/>
              </a:defRPr>
            </a:pPr>
            <a:r>
              <a:t>Have the ability to work for many different employers </a:t>
            </a:r>
          </a:p>
          <a:p>
            <a:pPr marL="226313" indent="-226313" algn="just" defTabSz="905255">
              <a:lnSpc>
                <a:spcPct val="81000"/>
              </a:lnSpc>
              <a:spcBef>
                <a:spcPts val="900"/>
              </a:spcBef>
              <a:defRPr sz="2700">
                <a:latin typeface="Calibri Light"/>
                <a:ea typeface="Calibri Light"/>
                <a:cs typeface="Calibri Light"/>
                <a:sym typeface="Calibri Light"/>
              </a:defRPr>
            </a:pPr>
            <a:endParaRPr/>
          </a:p>
          <a:p>
            <a:pPr marL="226313" indent="-226313" algn="just" defTabSz="905255">
              <a:lnSpc>
                <a:spcPct val="81000"/>
              </a:lnSpc>
              <a:spcBef>
                <a:spcPts val="900"/>
              </a:spcBef>
              <a:defRPr sz="2700">
                <a:latin typeface="Calibri Light"/>
                <a:ea typeface="Calibri Light"/>
                <a:cs typeface="Calibri Light"/>
                <a:sym typeface="Calibri Light"/>
              </a:defRPr>
            </a:pPr>
            <a:r>
              <a:t>Can deduct expenses incurred in his employment which employees cannot.  </a:t>
            </a:r>
          </a:p>
          <a:p>
            <a:pPr marL="226313" indent="-226313" algn="just" defTabSz="905255">
              <a:lnSpc>
                <a:spcPct val="81000"/>
              </a:lnSpc>
              <a:spcBef>
                <a:spcPts val="900"/>
              </a:spcBef>
              <a:defRPr sz="2700">
                <a:latin typeface="Calibri Light"/>
                <a:ea typeface="Calibri Light"/>
                <a:cs typeface="Calibri Light"/>
                <a:sym typeface="Calibri Light"/>
              </a:defRPr>
            </a:pPr>
            <a:endParaRPr/>
          </a:p>
          <a:p>
            <a:pPr marL="226313" indent="-226313" algn="just" defTabSz="905255">
              <a:lnSpc>
                <a:spcPct val="81000"/>
              </a:lnSpc>
              <a:spcBef>
                <a:spcPts val="900"/>
              </a:spcBef>
              <a:defRPr sz="2700">
                <a:latin typeface="Calibri Light"/>
                <a:ea typeface="Calibri Light"/>
                <a:cs typeface="Calibri Light"/>
                <a:sym typeface="Calibri Light"/>
              </a:defRPr>
            </a:pPr>
            <a:r>
              <a:t>BUT, self-employed persons are excluded from many protections through statutory rights which make them vulnerable if they dismissed, made redundant or become pregnant.</a:t>
            </a:r>
          </a:p>
        </p:txBody>
      </p:sp>
    </p:spTree>
    <p:extLst>
      <p:ext uri="{BB962C8B-B14F-4D97-AF65-F5344CB8AC3E}">
        <p14:creationId xmlns:p14="http://schemas.microsoft.com/office/powerpoint/2010/main" val="2275030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1"/>
          <p:cNvSpPr txBox="1">
            <a:spLocks noGrp="1"/>
          </p:cNvSpPr>
          <p:nvPr>
            <p:ph type="title"/>
          </p:nvPr>
        </p:nvSpPr>
        <p:spPr>
          <a:xfrm>
            <a:off x="628650" y="206976"/>
            <a:ext cx="7886700" cy="1483715"/>
          </a:xfrm>
          <a:prstGeom prst="rect">
            <a:avLst/>
          </a:prstGeom>
        </p:spPr>
        <p:txBody>
          <a:bodyPr/>
          <a:lstStyle>
            <a:lvl1pPr>
              <a:defRPr sz="3700"/>
            </a:lvl1pPr>
          </a:lstStyle>
          <a:p>
            <a:r>
              <a:t>II. Employment Status</a:t>
            </a:r>
          </a:p>
        </p:txBody>
      </p:sp>
      <p:sp>
        <p:nvSpPr>
          <p:cNvPr id="168" name="Content Placeholder 2"/>
          <p:cNvSpPr txBox="1">
            <a:spLocks noGrp="1"/>
          </p:cNvSpPr>
          <p:nvPr>
            <p:ph type="body" idx="1"/>
          </p:nvPr>
        </p:nvSpPr>
        <p:spPr>
          <a:xfrm>
            <a:off x="628650" y="847964"/>
            <a:ext cx="7886700" cy="5846584"/>
          </a:xfrm>
          <a:prstGeom prst="rect">
            <a:avLst/>
          </a:prstGeom>
        </p:spPr>
        <p:txBody>
          <a:bodyPr/>
          <a:lstStyle/>
          <a:p>
            <a:pPr marL="0" indent="0" algn="just">
              <a:lnSpc>
                <a:spcPct val="81000"/>
              </a:lnSpc>
              <a:buSzTx/>
              <a:buNone/>
              <a:defRPr sz="2500">
                <a:latin typeface="Calibri Light"/>
                <a:ea typeface="Calibri Light"/>
                <a:cs typeface="Calibri Light"/>
                <a:sym typeface="Calibri Light"/>
              </a:defRPr>
            </a:pPr>
            <a:endParaRPr/>
          </a:p>
          <a:p>
            <a:pPr>
              <a:lnSpc>
                <a:spcPct val="135000"/>
              </a:lnSpc>
              <a:defRPr sz="2500">
                <a:latin typeface="Calibri Light"/>
                <a:ea typeface="Calibri Light"/>
                <a:cs typeface="Calibri Light"/>
                <a:sym typeface="Calibri Light"/>
              </a:defRPr>
            </a:pPr>
            <a:r>
              <a:t>Over past 150 years, courts have developed various common law tests to determine whether or not someone is an employee, and if so would be entitled to the full range of employment protection and rights.</a:t>
            </a:r>
          </a:p>
          <a:p>
            <a:pPr marL="0" indent="228600" algn="just">
              <a:lnSpc>
                <a:spcPct val="144000"/>
              </a:lnSpc>
              <a:buSzTx/>
              <a:buNone/>
              <a:defRPr sz="2500">
                <a:latin typeface="Calibri Light"/>
                <a:ea typeface="Calibri Light"/>
                <a:cs typeface="Calibri Light"/>
                <a:sym typeface="Calibri Light"/>
              </a:defRPr>
            </a:pPr>
            <a:r>
              <a:t>4 major tests:</a:t>
            </a:r>
          </a:p>
          <a:p>
            <a:pPr algn="just">
              <a:lnSpc>
                <a:spcPct val="144000"/>
              </a:lnSpc>
              <a:defRPr sz="2500">
                <a:latin typeface="Calibri Light"/>
                <a:ea typeface="Calibri Light"/>
                <a:cs typeface="Calibri Light"/>
                <a:sym typeface="Calibri Light"/>
              </a:defRPr>
            </a:pPr>
            <a:r>
              <a:t>Control test</a:t>
            </a:r>
          </a:p>
          <a:p>
            <a:pPr algn="just">
              <a:lnSpc>
                <a:spcPct val="144000"/>
              </a:lnSpc>
              <a:defRPr sz="2500">
                <a:latin typeface="Calibri Light"/>
                <a:ea typeface="Calibri Light"/>
                <a:cs typeface="Calibri Light"/>
                <a:sym typeface="Calibri Light"/>
              </a:defRPr>
            </a:pPr>
            <a:r>
              <a:t>Integration test</a:t>
            </a:r>
          </a:p>
          <a:p>
            <a:pPr algn="just">
              <a:lnSpc>
                <a:spcPct val="144000"/>
              </a:lnSpc>
              <a:defRPr sz="2500">
                <a:latin typeface="Calibri Light"/>
                <a:ea typeface="Calibri Light"/>
                <a:cs typeface="Calibri Light"/>
                <a:sym typeface="Calibri Light"/>
              </a:defRPr>
            </a:pPr>
            <a:r>
              <a:t>Economic reality test</a:t>
            </a:r>
          </a:p>
          <a:p>
            <a:pPr algn="just">
              <a:lnSpc>
                <a:spcPct val="144000"/>
              </a:lnSpc>
              <a:defRPr sz="2500">
                <a:latin typeface="Calibri Light"/>
                <a:ea typeface="Calibri Light"/>
                <a:cs typeface="Calibri Light"/>
                <a:sym typeface="Calibri Light"/>
              </a:defRPr>
            </a:pPr>
            <a:r>
              <a:t>Mutuality of obligation test</a:t>
            </a:r>
          </a:p>
        </p:txBody>
      </p:sp>
    </p:spTree>
    <p:extLst>
      <p:ext uri="{BB962C8B-B14F-4D97-AF65-F5344CB8AC3E}">
        <p14:creationId xmlns:p14="http://schemas.microsoft.com/office/powerpoint/2010/main" val="2312499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itle 1"/>
          <p:cNvSpPr txBox="1">
            <a:spLocks noGrp="1"/>
          </p:cNvSpPr>
          <p:nvPr>
            <p:ph type="title"/>
          </p:nvPr>
        </p:nvSpPr>
        <p:spPr>
          <a:xfrm>
            <a:off x="240461" y="5690"/>
            <a:ext cx="8609163" cy="1426208"/>
          </a:xfrm>
          <a:prstGeom prst="rect">
            <a:avLst/>
          </a:prstGeom>
        </p:spPr>
        <p:txBody>
          <a:bodyPr/>
          <a:lstStyle>
            <a:lvl1pPr>
              <a:defRPr sz="3500"/>
            </a:lvl1pPr>
          </a:lstStyle>
          <a:p>
            <a:r>
              <a:t>II. Proposed reforms in the law on employment status</a:t>
            </a:r>
          </a:p>
        </p:txBody>
      </p:sp>
      <p:sp>
        <p:nvSpPr>
          <p:cNvPr id="171" name="Content Placeholder 2"/>
          <p:cNvSpPr txBox="1">
            <a:spLocks noGrp="1"/>
          </p:cNvSpPr>
          <p:nvPr>
            <p:ph type="body" idx="1"/>
          </p:nvPr>
        </p:nvSpPr>
        <p:spPr>
          <a:xfrm>
            <a:off x="628650" y="1106756"/>
            <a:ext cx="7886700" cy="5070209"/>
          </a:xfrm>
          <a:prstGeom prst="rect">
            <a:avLst/>
          </a:prstGeom>
        </p:spPr>
        <p:txBody>
          <a:bodyPr>
            <a:normAutofit lnSpcReduction="10000"/>
          </a:bodyPr>
          <a:lstStyle/>
          <a:p>
            <a:pPr marL="0" indent="0" defTabSz="877822">
              <a:lnSpc>
                <a:spcPct val="72000"/>
              </a:lnSpc>
              <a:spcBef>
                <a:spcPts val="900"/>
              </a:spcBef>
              <a:buSzTx/>
              <a:buNone/>
              <a:defRPr sz="2400">
                <a:latin typeface="Calibri Light"/>
                <a:ea typeface="Calibri Light"/>
                <a:cs typeface="Calibri Light"/>
                <a:sym typeface="Calibri Light"/>
              </a:defRPr>
            </a:pPr>
            <a:endParaRPr/>
          </a:p>
          <a:p>
            <a:pPr marL="219454" indent="-219454" defTabSz="877822">
              <a:lnSpc>
                <a:spcPct val="72000"/>
              </a:lnSpc>
              <a:spcBef>
                <a:spcPts val="900"/>
              </a:spcBef>
              <a:defRPr sz="2400">
                <a:latin typeface="Calibri Light"/>
                <a:ea typeface="Calibri Light"/>
                <a:cs typeface="Calibri Light"/>
                <a:sym typeface="Calibri Light"/>
              </a:defRPr>
            </a:pPr>
            <a:r>
              <a:t>There is a concern some potential employers will take advantage of the confused situation and use it to their unfair advantage.</a:t>
            </a:r>
          </a:p>
          <a:p>
            <a:pPr marL="219454" indent="-219454" defTabSz="877822">
              <a:lnSpc>
                <a:spcPct val="72000"/>
              </a:lnSpc>
              <a:spcBef>
                <a:spcPts val="900"/>
              </a:spcBef>
              <a:defRPr sz="2400">
                <a:latin typeface="Calibri Light"/>
                <a:ea typeface="Calibri Light"/>
                <a:cs typeface="Calibri Light"/>
                <a:sym typeface="Calibri Light"/>
              </a:defRPr>
            </a:pPr>
            <a:endParaRPr/>
          </a:p>
          <a:p>
            <a:pPr marL="219454" indent="-219454" defTabSz="877822">
              <a:lnSpc>
                <a:spcPct val="72000"/>
              </a:lnSpc>
              <a:spcBef>
                <a:spcPts val="900"/>
              </a:spcBef>
              <a:defRPr sz="2400">
                <a:latin typeface="Calibri Light"/>
                <a:ea typeface="Calibri Light"/>
                <a:cs typeface="Calibri Light"/>
                <a:sym typeface="Calibri Light"/>
              </a:defRPr>
            </a:pPr>
            <a:r>
              <a:t>E.g. this has happened in construction industry over the years. Builders have been employed on subcontractor or bogus self-employed contracts. </a:t>
            </a:r>
          </a:p>
          <a:p>
            <a:pPr marL="219454" indent="-219454" defTabSz="877822">
              <a:lnSpc>
                <a:spcPct val="72000"/>
              </a:lnSpc>
              <a:spcBef>
                <a:spcPts val="900"/>
              </a:spcBef>
              <a:defRPr sz="2400">
                <a:latin typeface="Calibri Light"/>
                <a:ea typeface="Calibri Light"/>
                <a:cs typeface="Calibri Light"/>
                <a:sym typeface="Calibri Light"/>
              </a:defRPr>
            </a:pPr>
            <a:endParaRPr/>
          </a:p>
          <a:p>
            <a:pPr marL="219454" indent="-219454" algn="just" defTabSz="877822">
              <a:lnSpc>
                <a:spcPct val="72000"/>
              </a:lnSpc>
              <a:spcBef>
                <a:spcPts val="900"/>
              </a:spcBef>
              <a:defRPr sz="2400">
                <a:latin typeface="Calibri Light"/>
                <a:ea typeface="Calibri Light"/>
                <a:cs typeface="Calibri Light"/>
                <a:sym typeface="Calibri Light"/>
              </a:defRPr>
            </a:pPr>
            <a:r>
              <a:t>People are denied significant employment rights such as unfair dismissal because they think they are not qualified to bring the claim. </a:t>
            </a:r>
          </a:p>
          <a:p>
            <a:pPr marL="219454" indent="-219454" algn="just" defTabSz="877822">
              <a:lnSpc>
                <a:spcPct val="72000"/>
              </a:lnSpc>
              <a:spcBef>
                <a:spcPts val="900"/>
              </a:spcBef>
              <a:defRPr sz="2400">
                <a:latin typeface="Calibri Light"/>
                <a:ea typeface="Calibri Light"/>
                <a:cs typeface="Calibri Light"/>
                <a:sym typeface="Calibri Light"/>
              </a:defRPr>
            </a:pPr>
            <a:endParaRPr/>
          </a:p>
          <a:p>
            <a:pPr marL="219454" indent="-219454" algn="just" defTabSz="877822">
              <a:lnSpc>
                <a:spcPct val="72000"/>
              </a:lnSpc>
              <a:spcBef>
                <a:spcPts val="900"/>
              </a:spcBef>
              <a:defRPr sz="2400">
                <a:latin typeface="Calibri Light"/>
                <a:ea typeface="Calibri Light"/>
                <a:cs typeface="Calibri Light"/>
                <a:sym typeface="Calibri Light"/>
              </a:defRPr>
            </a:pPr>
            <a:r>
              <a:t>There are losses to the country’s economy because people are wrongly categorized a self-employed so don’t pay national insurance contributions and are able to take advantage of tax rules not available to employed persons. </a:t>
            </a:r>
          </a:p>
        </p:txBody>
      </p:sp>
    </p:spTree>
    <p:extLst>
      <p:ext uri="{BB962C8B-B14F-4D97-AF65-F5344CB8AC3E}">
        <p14:creationId xmlns:p14="http://schemas.microsoft.com/office/powerpoint/2010/main" val="1976447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itle 1"/>
          <p:cNvSpPr txBox="1">
            <a:spLocks noGrp="1"/>
          </p:cNvSpPr>
          <p:nvPr>
            <p:ph type="title"/>
          </p:nvPr>
        </p:nvSpPr>
        <p:spPr>
          <a:xfrm>
            <a:off x="240461" y="5690"/>
            <a:ext cx="8609163" cy="1426208"/>
          </a:xfrm>
          <a:prstGeom prst="rect">
            <a:avLst/>
          </a:prstGeom>
        </p:spPr>
        <p:txBody>
          <a:bodyPr/>
          <a:lstStyle>
            <a:lvl1pPr>
              <a:defRPr sz="3500"/>
            </a:lvl1pPr>
          </a:lstStyle>
          <a:p>
            <a:r>
              <a:t>II. Proposed reforms in the law on employment status</a:t>
            </a:r>
          </a:p>
        </p:txBody>
      </p:sp>
      <p:sp>
        <p:nvSpPr>
          <p:cNvPr id="186" name="Content Placeholder 2"/>
          <p:cNvSpPr txBox="1">
            <a:spLocks noGrp="1"/>
          </p:cNvSpPr>
          <p:nvPr>
            <p:ph type="body" idx="1"/>
          </p:nvPr>
        </p:nvSpPr>
        <p:spPr>
          <a:xfrm>
            <a:off x="628650" y="1106756"/>
            <a:ext cx="7886700" cy="5070209"/>
          </a:xfrm>
          <a:prstGeom prst="rect">
            <a:avLst/>
          </a:prstGeom>
        </p:spPr>
        <p:txBody>
          <a:bodyPr>
            <a:normAutofit fontScale="92500"/>
          </a:bodyPr>
          <a:lstStyle/>
          <a:p>
            <a:pPr marL="0" indent="0" defTabSz="877822">
              <a:spcBef>
                <a:spcPts val="900"/>
              </a:spcBef>
              <a:buSzTx/>
              <a:buNone/>
              <a:defRPr sz="2400">
                <a:latin typeface="Calibri Light"/>
                <a:ea typeface="Calibri Light"/>
                <a:cs typeface="Calibri Light"/>
                <a:sym typeface="Calibri Light"/>
              </a:defRPr>
            </a:pPr>
            <a:endParaRPr/>
          </a:p>
          <a:p>
            <a:pPr marL="219454" indent="-219454" algn="just" defTabSz="877822">
              <a:spcBef>
                <a:spcPts val="900"/>
              </a:spcBef>
              <a:defRPr sz="2400">
                <a:latin typeface="Calibri Light"/>
                <a:ea typeface="Calibri Light"/>
                <a:cs typeface="Calibri Light"/>
                <a:sym typeface="Calibri Light"/>
              </a:defRPr>
            </a:pPr>
            <a:r>
              <a:t>Because people wrongly think they are self-employed, many accidents involving them frequently go unreported (because legal responsibility rests with them and not the constructing firm employing them). </a:t>
            </a:r>
          </a:p>
          <a:p>
            <a:pPr marL="219454" indent="-219454" algn="just" defTabSz="877822">
              <a:spcBef>
                <a:spcPts val="900"/>
              </a:spcBef>
              <a:defRPr sz="2400">
                <a:latin typeface="Calibri Light"/>
                <a:ea typeface="Calibri Light"/>
                <a:cs typeface="Calibri Light"/>
                <a:sym typeface="Calibri Light"/>
              </a:defRPr>
            </a:pPr>
            <a:endParaRPr/>
          </a:p>
          <a:p>
            <a:pPr marL="219454" indent="-219454" algn="just" defTabSz="877822">
              <a:spcBef>
                <a:spcPts val="900"/>
              </a:spcBef>
              <a:defRPr sz="2400">
                <a:latin typeface="Calibri Light"/>
                <a:ea typeface="Calibri Light"/>
                <a:cs typeface="Calibri Light"/>
                <a:sym typeface="Calibri Light"/>
              </a:defRPr>
            </a:pPr>
            <a:r>
              <a:t>Because they think they are self-employed, they have no right to industrial compensation for any injuries that they sustain at work. </a:t>
            </a:r>
          </a:p>
          <a:p>
            <a:pPr marL="219454" indent="-219454" algn="just" defTabSz="877822">
              <a:spcBef>
                <a:spcPts val="900"/>
              </a:spcBef>
              <a:defRPr sz="2400">
                <a:latin typeface="Calibri Light"/>
                <a:ea typeface="Calibri Light"/>
                <a:cs typeface="Calibri Light"/>
                <a:sym typeface="Calibri Light"/>
              </a:defRPr>
            </a:pPr>
            <a:endParaRPr/>
          </a:p>
          <a:p>
            <a:pPr marL="219454" indent="-219454" algn="just" defTabSz="877822">
              <a:spcBef>
                <a:spcPts val="900"/>
              </a:spcBef>
              <a:defRPr sz="2400">
                <a:latin typeface="Calibri Light"/>
                <a:ea typeface="Calibri Light"/>
                <a:cs typeface="Calibri Light"/>
                <a:sym typeface="Calibri Light"/>
              </a:defRPr>
            </a:pPr>
            <a:r>
              <a:t>Many people working who are in an employment relationship where they are dependent on their employer, and are not really independent contractors, but are denied the same standard statutory and contractual employment rights</a:t>
            </a:r>
          </a:p>
        </p:txBody>
      </p:sp>
    </p:spTree>
    <p:extLst>
      <p:ext uri="{BB962C8B-B14F-4D97-AF65-F5344CB8AC3E}">
        <p14:creationId xmlns:p14="http://schemas.microsoft.com/office/powerpoint/2010/main" val="1141037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240461" y="5690"/>
            <a:ext cx="8609163" cy="1426208"/>
          </a:xfrm>
          <a:prstGeom prst="rect">
            <a:avLst/>
          </a:prstGeom>
        </p:spPr>
        <p:txBody>
          <a:bodyPr/>
          <a:lstStyle>
            <a:lvl1pPr>
              <a:defRPr sz="3500"/>
            </a:lvl1pPr>
          </a:lstStyle>
          <a:p>
            <a:r>
              <a:t>II. Employment Status: The third category - The 'Worker' </a:t>
            </a:r>
          </a:p>
        </p:txBody>
      </p:sp>
      <p:sp>
        <p:nvSpPr>
          <p:cNvPr id="189" name="Content Placeholder 2"/>
          <p:cNvSpPr txBox="1">
            <a:spLocks noGrp="1"/>
          </p:cNvSpPr>
          <p:nvPr>
            <p:ph type="body" idx="1"/>
          </p:nvPr>
        </p:nvSpPr>
        <p:spPr>
          <a:xfrm>
            <a:off x="628650" y="1106756"/>
            <a:ext cx="7886700" cy="5070209"/>
          </a:xfrm>
          <a:prstGeom prst="rect">
            <a:avLst/>
          </a:prstGeom>
        </p:spPr>
        <p:txBody>
          <a:bodyPr/>
          <a:lstStyle/>
          <a:p>
            <a:pPr marL="0" indent="0" defTabSz="896111">
              <a:lnSpc>
                <a:spcPct val="81000"/>
              </a:lnSpc>
              <a:spcBef>
                <a:spcPts val="900"/>
              </a:spcBef>
              <a:buSzTx/>
              <a:buNone/>
              <a:defRPr sz="2200">
                <a:latin typeface="Calibri Light"/>
                <a:ea typeface="Calibri Light"/>
                <a:cs typeface="Calibri Light"/>
                <a:sym typeface="Calibri Light"/>
              </a:defRPr>
            </a:pPr>
            <a:endParaRPr/>
          </a:p>
          <a:p>
            <a:pPr marL="224026" indent="-224026" defTabSz="896111">
              <a:lnSpc>
                <a:spcPct val="81000"/>
              </a:lnSpc>
              <a:spcBef>
                <a:spcPts val="900"/>
              </a:spcBef>
              <a:defRPr sz="2200">
                <a:latin typeface="Calibri Light"/>
                <a:ea typeface="Calibri Light"/>
                <a:cs typeface="Calibri Light"/>
                <a:sym typeface="Calibri Light"/>
              </a:defRPr>
            </a:pPr>
            <a:r>
              <a:t>Employment laws have been passed in recent years (often with a European origin) that include </a:t>
            </a:r>
            <a:r>
              <a:rPr i="1"/>
              <a:t>some</a:t>
            </a:r>
            <a:r>
              <a:t> independent contractors as well as employees within their remit </a:t>
            </a:r>
          </a:p>
          <a:p>
            <a:pPr marL="224026" indent="-224026" defTabSz="896111">
              <a:lnSpc>
                <a:spcPct val="81000"/>
              </a:lnSpc>
              <a:spcBef>
                <a:spcPts val="900"/>
              </a:spcBef>
              <a:defRPr sz="2200">
                <a:latin typeface="Calibri Light"/>
                <a:ea typeface="Calibri Light"/>
                <a:cs typeface="Calibri Light"/>
                <a:sym typeface="Calibri Light"/>
              </a:defRPr>
            </a:pPr>
            <a:endParaRPr/>
          </a:p>
          <a:p>
            <a:pPr marL="224026" indent="-224026" defTabSz="896111">
              <a:lnSpc>
                <a:spcPct val="81000"/>
              </a:lnSpc>
              <a:spcBef>
                <a:spcPts val="900"/>
              </a:spcBef>
              <a:defRPr sz="2200">
                <a:latin typeface="Calibri Light"/>
                <a:ea typeface="Calibri Light"/>
                <a:cs typeface="Calibri Light"/>
                <a:sym typeface="Calibri Light"/>
              </a:defRPr>
            </a:pPr>
            <a:r>
              <a:t>This has become known as the ‘worker’ category.</a:t>
            </a:r>
          </a:p>
          <a:p>
            <a:pPr marL="0" indent="0" defTabSz="896111">
              <a:lnSpc>
                <a:spcPct val="81000"/>
              </a:lnSpc>
              <a:spcBef>
                <a:spcPts val="900"/>
              </a:spcBef>
              <a:buSzTx/>
              <a:buNone/>
              <a:defRPr sz="2200">
                <a:latin typeface="Calibri Light"/>
                <a:ea typeface="Calibri Light"/>
                <a:cs typeface="Calibri Light"/>
                <a:sym typeface="Calibri Light"/>
              </a:defRPr>
            </a:pPr>
            <a:endParaRPr/>
          </a:p>
          <a:p>
            <a:pPr marL="224026" indent="-224026" defTabSz="896111">
              <a:lnSpc>
                <a:spcPct val="81000"/>
              </a:lnSpc>
              <a:spcBef>
                <a:spcPts val="900"/>
              </a:spcBef>
              <a:defRPr sz="2200">
                <a:latin typeface="Calibri Light"/>
                <a:ea typeface="Calibri Light"/>
                <a:cs typeface="Calibri Light"/>
                <a:sym typeface="Calibri Light"/>
              </a:defRPr>
            </a:pPr>
            <a:r>
              <a:t>Employees: entitled to full range of employment rights;</a:t>
            </a:r>
          </a:p>
          <a:p>
            <a:pPr marL="224026" indent="-224026" defTabSz="896111">
              <a:lnSpc>
                <a:spcPct val="81000"/>
              </a:lnSpc>
              <a:spcBef>
                <a:spcPts val="900"/>
              </a:spcBef>
              <a:defRPr sz="2200">
                <a:latin typeface="Calibri Light"/>
                <a:ea typeface="Calibri Light"/>
                <a:cs typeface="Calibri Light"/>
                <a:sym typeface="Calibri Light"/>
              </a:defRPr>
            </a:pPr>
            <a:endParaRPr/>
          </a:p>
          <a:p>
            <a:pPr marL="224026" indent="-224026" defTabSz="896111">
              <a:lnSpc>
                <a:spcPct val="81000"/>
              </a:lnSpc>
              <a:spcBef>
                <a:spcPts val="900"/>
              </a:spcBef>
              <a:defRPr sz="2200">
                <a:latin typeface="Calibri Light"/>
                <a:ea typeface="Calibri Light"/>
                <a:cs typeface="Calibri Light"/>
                <a:sym typeface="Calibri Light"/>
              </a:defRPr>
            </a:pPr>
            <a:r>
              <a:t>Independent contractors: have only very minimal, recent employment rights; and</a:t>
            </a:r>
          </a:p>
          <a:p>
            <a:pPr marL="224026" indent="-224026" defTabSz="896111">
              <a:lnSpc>
                <a:spcPct val="81000"/>
              </a:lnSpc>
              <a:spcBef>
                <a:spcPts val="900"/>
              </a:spcBef>
              <a:defRPr sz="2200">
                <a:latin typeface="Calibri Light"/>
                <a:ea typeface="Calibri Light"/>
                <a:cs typeface="Calibri Light"/>
                <a:sym typeface="Calibri Light"/>
              </a:defRPr>
            </a:pPr>
            <a:endParaRPr/>
          </a:p>
          <a:p>
            <a:pPr marL="224026" indent="-224026" defTabSz="896111">
              <a:lnSpc>
                <a:spcPct val="81000"/>
              </a:lnSpc>
              <a:spcBef>
                <a:spcPts val="900"/>
              </a:spcBef>
              <a:defRPr sz="2200">
                <a:latin typeface="Calibri Light"/>
                <a:ea typeface="Calibri Light"/>
                <a:cs typeface="Calibri Light"/>
                <a:sym typeface="Calibri Light"/>
              </a:defRPr>
            </a:pPr>
            <a:r>
              <a:t>‘Worker’ (essentially a category in between): can benefit from some employment rights but excluded from the most fundamental</a:t>
            </a:r>
          </a:p>
        </p:txBody>
      </p:sp>
    </p:spTree>
    <p:extLst>
      <p:ext uri="{BB962C8B-B14F-4D97-AF65-F5344CB8AC3E}">
        <p14:creationId xmlns:p14="http://schemas.microsoft.com/office/powerpoint/2010/main" val="646052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le 1"/>
          <p:cNvSpPr txBox="1">
            <a:spLocks noGrp="1"/>
          </p:cNvSpPr>
          <p:nvPr>
            <p:ph type="title"/>
          </p:nvPr>
        </p:nvSpPr>
        <p:spPr>
          <a:xfrm>
            <a:off x="628650" y="48825"/>
            <a:ext cx="7886700" cy="1641863"/>
          </a:xfrm>
          <a:prstGeom prst="rect">
            <a:avLst/>
          </a:prstGeom>
        </p:spPr>
        <p:txBody>
          <a:bodyPr/>
          <a:lstStyle/>
          <a:p>
            <a:r>
              <a:t>III. Contract of Employment</a:t>
            </a:r>
          </a:p>
        </p:txBody>
      </p:sp>
      <p:sp>
        <p:nvSpPr>
          <p:cNvPr id="192" name="Content Placeholder 2"/>
          <p:cNvSpPr txBox="1">
            <a:spLocks noGrp="1"/>
          </p:cNvSpPr>
          <p:nvPr>
            <p:ph type="body" idx="1"/>
          </p:nvPr>
        </p:nvSpPr>
        <p:spPr>
          <a:xfrm>
            <a:off x="628650" y="1423058"/>
            <a:ext cx="7886700" cy="4753907"/>
          </a:xfrm>
          <a:prstGeom prst="rect">
            <a:avLst/>
          </a:prstGeom>
        </p:spPr>
        <p:txBody>
          <a:bodyPr/>
          <a:lstStyle/>
          <a:p>
            <a:pPr marL="0" indent="0">
              <a:lnSpc>
                <a:spcPct val="81000"/>
              </a:lnSpc>
              <a:buSzTx/>
              <a:buNone/>
              <a:defRPr sz="2500">
                <a:latin typeface="Calibri Light"/>
                <a:ea typeface="Calibri Light"/>
                <a:cs typeface="Calibri Light"/>
                <a:sym typeface="Calibri Light"/>
              </a:defRPr>
            </a:pPr>
            <a:r>
              <a:t>Why is it still important?</a:t>
            </a:r>
            <a:endParaRPr sz="2400"/>
          </a:p>
          <a:p>
            <a:pPr marL="0" indent="0">
              <a:lnSpc>
                <a:spcPct val="81000"/>
              </a:lnSpc>
              <a:buSzTx/>
              <a:buNone/>
              <a:defRPr sz="2500">
                <a:latin typeface="Calibri Light"/>
                <a:ea typeface="Calibri Light"/>
                <a:cs typeface="Calibri Light"/>
                <a:sym typeface="Calibri Light"/>
              </a:defRPr>
            </a:pPr>
            <a:endParaRPr sz="2400"/>
          </a:p>
          <a:p>
            <a:pPr>
              <a:lnSpc>
                <a:spcPct val="81000"/>
              </a:lnSpc>
              <a:defRPr sz="2500">
                <a:latin typeface="Calibri Light"/>
                <a:ea typeface="Calibri Light"/>
                <a:cs typeface="Calibri Light"/>
                <a:sym typeface="Calibri Light"/>
              </a:defRPr>
            </a:pPr>
            <a:r>
              <a:t>To fill in gaps left unregulated by statute</a:t>
            </a:r>
          </a:p>
          <a:p>
            <a:pPr>
              <a:lnSpc>
                <a:spcPct val="81000"/>
              </a:lnSpc>
              <a:defRPr sz="2500">
                <a:latin typeface="Calibri Light"/>
                <a:ea typeface="Calibri Light"/>
                <a:cs typeface="Calibri Light"/>
                <a:sym typeface="Calibri Light"/>
              </a:defRPr>
            </a:pPr>
            <a:endParaRPr/>
          </a:p>
          <a:p>
            <a:pPr>
              <a:lnSpc>
                <a:spcPct val="81000"/>
              </a:lnSpc>
              <a:defRPr sz="2500">
                <a:latin typeface="Calibri Light"/>
                <a:ea typeface="Calibri Light"/>
                <a:cs typeface="Calibri Light"/>
                <a:sym typeface="Calibri Light"/>
              </a:defRPr>
            </a:pPr>
            <a:r>
              <a:t>Because employment protection legislation has been drafted in reliance on contractual definitions</a:t>
            </a:r>
          </a:p>
          <a:p>
            <a:pPr>
              <a:lnSpc>
                <a:spcPct val="81000"/>
              </a:lnSpc>
              <a:defRPr sz="2500">
                <a:latin typeface="Calibri Light"/>
                <a:ea typeface="Calibri Light"/>
                <a:cs typeface="Calibri Light"/>
                <a:sym typeface="Calibri Light"/>
              </a:defRPr>
            </a:pPr>
            <a:endParaRPr/>
          </a:p>
          <a:p>
            <a:pPr>
              <a:lnSpc>
                <a:spcPct val="81000"/>
              </a:lnSpc>
              <a:defRPr sz="2500">
                <a:latin typeface="Calibri Light"/>
                <a:ea typeface="Calibri Light"/>
                <a:cs typeface="Calibri Light"/>
                <a:sym typeface="Calibri Light"/>
              </a:defRPr>
            </a:pPr>
            <a:r>
              <a:t>The role played by breach of contract in the law of industrial action</a:t>
            </a:r>
          </a:p>
          <a:p>
            <a:pPr>
              <a:lnSpc>
                <a:spcPct val="81000"/>
              </a:lnSpc>
              <a:defRPr sz="2500">
                <a:latin typeface="Calibri Light"/>
                <a:ea typeface="Calibri Light"/>
                <a:cs typeface="Calibri Light"/>
                <a:sym typeface="Calibri Light"/>
              </a:defRPr>
            </a:pPr>
            <a:endParaRPr/>
          </a:p>
          <a:p>
            <a:pPr>
              <a:lnSpc>
                <a:spcPct val="81000"/>
              </a:lnSpc>
              <a:defRPr sz="2500">
                <a:latin typeface="Calibri Light"/>
                <a:ea typeface="Calibri Light"/>
                <a:cs typeface="Calibri Light"/>
                <a:sym typeface="Calibri Light"/>
              </a:defRPr>
            </a:pPr>
            <a:r>
              <a:t>Employees still look to contractual remedies as a more effective form of job protection</a:t>
            </a:r>
          </a:p>
        </p:txBody>
      </p:sp>
    </p:spTree>
    <p:extLst>
      <p:ext uri="{BB962C8B-B14F-4D97-AF65-F5344CB8AC3E}">
        <p14:creationId xmlns:p14="http://schemas.microsoft.com/office/powerpoint/2010/main" val="190971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txBox="1">
            <a:spLocks noGrp="1"/>
          </p:cNvSpPr>
          <p:nvPr>
            <p:ph type="title"/>
          </p:nvPr>
        </p:nvSpPr>
        <p:spPr>
          <a:xfrm>
            <a:off x="240461" y="5690"/>
            <a:ext cx="8609163" cy="1426208"/>
          </a:xfrm>
          <a:prstGeom prst="rect">
            <a:avLst/>
          </a:prstGeom>
        </p:spPr>
        <p:txBody>
          <a:bodyPr/>
          <a:lstStyle>
            <a:lvl1pPr>
              <a:defRPr sz="3500"/>
            </a:lvl1pPr>
          </a:lstStyle>
          <a:p>
            <a:r>
              <a:t>III. Contract of Employment - Terms</a:t>
            </a:r>
          </a:p>
        </p:txBody>
      </p:sp>
      <p:sp>
        <p:nvSpPr>
          <p:cNvPr id="195" name="Content Placeholder 2"/>
          <p:cNvSpPr txBox="1">
            <a:spLocks noGrp="1"/>
          </p:cNvSpPr>
          <p:nvPr>
            <p:ph type="body" idx="1"/>
          </p:nvPr>
        </p:nvSpPr>
        <p:spPr>
          <a:xfrm>
            <a:off x="628650" y="1106756"/>
            <a:ext cx="7886700" cy="5070209"/>
          </a:xfrm>
          <a:prstGeom prst="rect">
            <a:avLst/>
          </a:prstGeom>
        </p:spPr>
        <p:txBody>
          <a:bodyPr>
            <a:normAutofit fontScale="92500" lnSpcReduction="20000"/>
          </a:bodyPr>
          <a:lstStyle/>
          <a:p>
            <a:pPr>
              <a:buSzTx/>
              <a:buNone/>
              <a:defRPr>
                <a:latin typeface="Calibri Light"/>
                <a:ea typeface="Calibri Light"/>
                <a:cs typeface="Calibri Light"/>
                <a:sym typeface="Calibri Light"/>
              </a:defRPr>
            </a:pPr>
            <a:r>
              <a:t>Sources of contractual terms</a:t>
            </a:r>
          </a:p>
          <a:p>
            <a:pPr>
              <a:buSzTx/>
              <a:buNone/>
              <a:defRPr>
                <a:latin typeface="Calibri Light"/>
                <a:ea typeface="Calibri Light"/>
                <a:cs typeface="Calibri Light"/>
                <a:sym typeface="Calibri Light"/>
              </a:defRPr>
            </a:pPr>
            <a:endParaRPr/>
          </a:p>
          <a:p>
            <a:pPr marL="285750" indent="-285750">
              <a:defRPr>
                <a:latin typeface="Calibri Light"/>
                <a:ea typeface="Calibri Light"/>
                <a:cs typeface="Calibri Light"/>
                <a:sym typeface="Calibri Light"/>
              </a:defRPr>
            </a:pPr>
            <a:r>
              <a:t>Express terms (letter of appointment, items in a staff book)</a:t>
            </a:r>
          </a:p>
          <a:p>
            <a:pPr marL="285750" indent="-285750">
              <a:defRPr>
                <a:latin typeface="Calibri Light"/>
                <a:ea typeface="Calibri Light"/>
                <a:cs typeface="Calibri Light"/>
                <a:sym typeface="Calibri Light"/>
              </a:defRPr>
            </a:pPr>
            <a:endParaRPr/>
          </a:p>
          <a:p>
            <a:pPr marL="285750" indent="-285750">
              <a:defRPr>
                <a:latin typeface="Calibri Light"/>
                <a:ea typeface="Calibri Light"/>
                <a:cs typeface="Calibri Light"/>
                <a:sym typeface="Calibri Light"/>
              </a:defRPr>
            </a:pPr>
            <a:r>
              <a:t>Imposed terms (minimum notice, tax, insurance, pension contribution)</a:t>
            </a:r>
          </a:p>
          <a:p>
            <a:pPr marL="285750" indent="-285750">
              <a:defRPr>
                <a:latin typeface="Calibri Light"/>
                <a:ea typeface="Calibri Light"/>
                <a:cs typeface="Calibri Light"/>
                <a:sym typeface="Calibri Light"/>
              </a:defRPr>
            </a:pPr>
            <a:endParaRPr/>
          </a:p>
          <a:p>
            <a:pPr marL="285750" indent="-285750">
              <a:defRPr>
                <a:latin typeface="Calibri Light"/>
                <a:ea typeface="Calibri Light"/>
                <a:cs typeface="Calibri Light"/>
                <a:sym typeface="Calibri Light"/>
              </a:defRPr>
            </a:pPr>
            <a:r>
              <a:t>Implied terms (duty of cooperation)</a:t>
            </a:r>
          </a:p>
          <a:p>
            <a:pPr marL="285750" indent="-285750">
              <a:defRPr>
                <a:latin typeface="Calibri Light"/>
                <a:ea typeface="Calibri Light"/>
                <a:cs typeface="Calibri Light"/>
                <a:sym typeface="Calibri Light"/>
              </a:defRPr>
            </a:pPr>
            <a:endParaRPr/>
          </a:p>
          <a:p>
            <a:pPr marL="285750" indent="-285750">
              <a:defRPr>
                <a:latin typeface="Calibri Light"/>
                <a:ea typeface="Calibri Light"/>
                <a:cs typeface="Calibri Light"/>
                <a:sym typeface="Calibri Light"/>
              </a:defRPr>
            </a:pPr>
            <a:r>
              <a:t>Terms incorporated from collective agreements</a:t>
            </a:r>
          </a:p>
        </p:txBody>
      </p:sp>
    </p:spTree>
    <p:extLst>
      <p:ext uri="{BB962C8B-B14F-4D97-AF65-F5344CB8AC3E}">
        <p14:creationId xmlns:p14="http://schemas.microsoft.com/office/powerpoint/2010/main" val="3266822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xfrm>
            <a:off x="240461" y="5690"/>
            <a:ext cx="8609163" cy="1426208"/>
          </a:xfrm>
          <a:prstGeom prst="rect">
            <a:avLst/>
          </a:prstGeom>
        </p:spPr>
        <p:txBody>
          <a:bodyPr/>
          <a:lstStyle>
            <a:lvl1pPr>
              <a:defRPr sz="3500"/>
            </a:lvl1pPr>
          </a:lstStyle>
          <a:p>
            <a:r>
              <a:t>III. Contract of Employment – Implied Terms of the Employee</a:t>
            </a:r>
          </a:p>
        </p:txBody>
      </p:sp>
      <p:sp>
        <p:nvSpPr>
          <p:cNvPr id="198" name="TextBox 3"/>
          <p:cNvSpPr txBox="1"/>
          <p:nvPr/>
        </p:nvSpPr>
        <p:spPr>
          <a:xfrm>
            <a:off x="517585" y="1791418"/>
            <a:ext cx="8001001" cy="397031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buSzPct val="100000"/>
              <a:buChar char="•"/>
              <a:defRPr sz="2800">
                <a:latin typeface="Calibri Light"/>
                <a:ea typeface="Calibri Light"/>
                <a:cs typeface="Calibri Light"/>
                <a:sym typeface="Calibri Light"/>
              </a:defRPr>
            </a:pPr>
            <a:r>
              <a:t>Employees must act with complete honesty towards employers.</a:t>
            </a:r>
          </a:p>
          <a:p>
            <a:pPr>
              <a:buSzPct val="100000"/>
              <a:buChar char="•"/>
              <a:defRPr sz="2800">
                <a:latin typeface="Calibri Light"/>
                <a:ea typeface="Calibri Light"/>
                <a:cs typeface="Calibri Light"/>
                <a:sym typeface="Calibri Light"/>
              </a:defRPr>
            </a:pPr>
            <a:endParaRPr/>
          </a:p>
          <a:p>
            <a:pPr>
              <a:buSzPct val="100000"/>
              <a:buChar char="•"/>
              <a:defRPr sz="2800">
                <a:latin typeface="Calibri Light"/>
                <a:ea typeface="Calibri Light"/>
                <a:cs typeface="Calibri Light"/>
                <a:sym typeface="Calibri Light"/>
              </a:defRPr>
            </a:pPr>
            <a:r>
              <a:t>Employees must not compete with the employer’s business.</a:t>
            </a:r>
          </a:p>
          <a:p>
            <a:pPr>
              <a:buSzPct val="100000"/>
              <a:buChar char="•"/>
              <a:defRPr sz="2800">
                <a:latin typeface="Calibri Light"/>
                <a:ea typeface="Calibri Light"/>
                <a:cs typeface="Calibri Light"/>
                <a:sym typeface="Calibri Light"/>
              </a:defRPr>
            </a:pPr>
            <a:endParaRPr/>
          </a:p>
          <a:p>
            <a:pPr>
              <a:buSzPct val="100000"/>
              <a:buChar char="•"/>
              <a:defRPr sz="2800">
                <a:latin typeface="Calibri Light"/>
                <a:ea typeface="Calibri Light"/>
                <a:cs typeface="Calibri Light"/>
                <a:sym typeface="Calibri Light"/>
              </a:defRPr>
            </a:pPr>
            <a:r>
              <a:t>Employees must not disclose confidential information about employer's business such as profits, customers or products etc.</a:t>
            </a:r>
          </a:p>
        </p:txBody>
      </p:sp>
    </p:spTree>
    <p:extLst>
      <p:ext uri="{BB962C8B-B14F-4D97-AF65-F5344CB8AC3E}">
        <p14:creationId xmlns:p14="http://schemas.microsoft.com/office/powerpoint/2010/main" val="1680655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le 1"/>
          <p:cNvSpPr txBox="1">
            <a:spLocks noGrp="1"/>
          </p:cNvSpPr>
          <p:nvPr>
            <p:ph type="title"/>
          </p:nvPr>
        </p:nvSpPr>
        <p:spPr>
          <a:xfrm>
            <a:off x="240461" y="5690"/>
            <a:ext cx="8609163" cy="1426208"/>
          </a:xfrm>
          <a:prstGeom prst="rect">
            <a:avLst/>
          </a:prstGeom>
        </p:spPr>
        <p:txBody>
          <a:bodyPr/>
          <a:lstStyle>
            <a:lvl1pPr>
              <a:defRPr sz="3500"/>
            </a:lvl1pPr>
          </a:lstStyle>
          <a:p>
            <a:r>
              <a:t>III. Contract of Employment – Implied Terms of the Employer</a:t>
            </a:r>
          </a:p>
        </p:txBody>
      </p:sp>
      <p:sp>
        <p:nvSpPr>
          <p:cNvPr id="201" name="TextBox 3"/>
          <p:cNvSpPr txBox="1"/>
          <p:nvPr/>
        </p:nvSpPr>
        <p:spPr>
          <a:xfrm>
            <a:off x="517585" y="1791417"/>
            <a:ext cx="8001001" cy="369331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457200" indent="-457200">
              <a:buSzPct val="100000"/>
              <a:buFont typeface="Arial"/>
              <a:buChar char="•"/>
              <a:defRPr sz="2600">
                <a:latin typeface="Calibri Light"/>
                <a:ea typeface="Calibri Light"/>
                <a:cs typeface="Calibri Light"/>
                <a:sym typeface="Calibri Light"/>
              </a:defRPr>
            </a:pPr>
            <a:r>
              <a:rPr dirty="0"/>
              <a:t>Show mutual respect to the Employee.</a:t>
            </a:r>
          </a:p>
          <a:p>
            <a:pPr marL="457200" indent="-457200">
              <a:buSzPct val="100000"/>
              <a:buFont typeface="Arial"/>
              <a:buChar char="•"/>
              <a:defRPr sz="2600">
                <a:latin typeface="Calibri Light"/>
                <a:ea typeface="Calibri Light"/>
                <a:cs typeface="Calibri Light"/>
                <a:sym typeface="Calibri Light"/>
              </a:defRPr>
            </a:pPr>
            <a:r>
              <a:rPr dirty="0"/>
              <a:t>To provide work, or pay the employee if there is no work.</a:t>
            </a:r>
          </a:p>
          <a:p>
            <a:pPr marL="457200" indent="-457200">
              <a:buSzPct val="100000"/>
              <a:buFont typeface="Arial"/>
              <a:buChar char="•"/>
              <a:defRPr sz="2600">
                <a:latin typeface="Calibri Light"/>
                <a:ea typeface="Calibri Light"/>
                <a:cs typeface="Calibri Light"/>
                <a:sym typeface="Calibri Light"/>
              </a:defRPr>
            </a:pPr>
            <a:r>
              <a:rPr dirty="0"/>
              <a:t>To pay wages.</a:t>
            </a:r>
          </a:p>
          <a:p>
            <a:pPr marL="457200" indent="-457200">
              <a:buSzPct val="100000"/>
              <a:buFont typeface="Arial"/>
              <a:buChar char="•"/>
              <a:defRPr sz="2600">
                <a:latin typeface="Calibri Light"/>
                <a:ea typeface="Calibri Light"/>
                <a:cs typeface="Calibri Light"/>
                <a:sym typeface="Calibri Light"/>
              </a:defRPr>
            </a:pPr>
            <a:r>
              <a:rPr dirty="0"/>
              <a:t>Not to reveal confidential information. </a:t>
            </a:r>
          </a:p>
          <a:p>
            <a:pPr marL="457200" indent="-457200">
              <a:buSzPct val="100000"/>
              <a:buFont typeface="Arial"/>
              <a:buChar char="•"/>
              <a:defRPr sz="2600">
                <a:latin typeface="Calibri Light"/>
                <a:ea typeface="Calibri Light"/>
                <a:cs typeface="Calibri Light"/>
                <a:sym typeface="Calibri Light"/>
              </a:defRPr>
            </a:pPr>
            <a:r>
              <a:rPr dirty="0"/>
              <a:t>To insure the employee.</a:t>
            </a:r>
          </a:p>
          <a:p>
            <a:pPr marL="457200" indent="-457200">
              <a:buSzPct val="100000"/>
              <a:buFont typeface="Arial"/>
              <a:buChar char="•"/>
              <a:defRPr sz="2600">
                <a:latin typeface="Calibri Light"/>
                <a:ea typeface="Calibri Light"/>
                <a:cs typeface="Calibri Light"/>
                <a:sym typeface="Calibri Light"/>
              </a:defRPr>
            </a:pPr>
            <a:r>
              <a:rPr dirty="0"/>
              <a:t>To take reasonable care and skill in preparing a </a:t>
            </a:r>
            <a:r>
              <a:rPr dirty="0" smtClean="0"/>
              <a:t>reference</a:t>
            </a:r>
            <a:r>
              <a:rPr lang="en-GB" dirty="0" smtClean="0"/>
              <a:t> </a:t>
            </a:r>
            <a:r>
              <a:rPr dirty="0" smtClean="0"/>
              <a:t>(</a:t>
            </a:r>
            <a:r>
              <a:rPr dirty="0"/>
              <a:t>although an employer has no duty to provide a reference)</a:t>
            </a:r>
          </a:p>
        </p:txBody>
      </p:sp>
    </p:spTree>
    <p:extLst>
      <p:ext uri="{BB962C8B-B14F-4D97-AF65-F5344CB8AC3E}">
        <p14:creationId xmlns:p14="http://schemas.microsoft.com/office/powerpoint/2010/main" val="1089740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xfrm>
            <a:off x="629840" y="801858"/>
            <a:ext cx="8063993" cy="1255542"/>
          </a:xfrm>
          <a:prstGeom prst="rect">
            <a:avLst/>
          </a:prstGeom>
        </p:spPr>
        <p:txBody>
          <a:bodyPr>
            <a:normAutofit fontScale="90000"/>
          </a:bodyPr>
          <a:lstStyle/>
          <a:p>
            <a:pPr>
              <a:defRPr b="1"/>
            </a:pPr>
            <a:r>
              <a:rPr lang="en-GB" dirty="0"/>
              <a:t/>
            </a:r>
            <a:br>
              <a:rPr lang="en-GB" dirty="0"/>
            </a:br>
            <a:r>
              <a:rPr lang="en-GB" dirty="0"/>
              <a:t>Practical considerations of Employment Law and Regulations relevant to </a:t>
            </a:r>
            <a:r>
              <a:rPr lang="en-GB" dirty="0" smtClean="0"/>
              <a:t>Business Managers</a:t>
            </a:r>
            <a:r>
              <a:rPr lang="en-GB" dirty="0"/>
              <a:t/>
            </a:r>
            <a:br>
              <a:rPr lang="en-GB" dirty="0"/>
            </a:br>
            <a:r>
              <a:rPr dirty="0"/>
              <a:t/>
            </a:r>
            <a:br>
              <a:rPr dirty="0"/>
            </a:br>
            <a:endParaRPr dirty="0"/>
          </a:p>
        </p:txBody>
      </p:sp>
      <p:sp>
        <p:nvSpPr>
          <p:cNvPr id="138" name="Text Placeholder 3"/>
          <p:cNvSpPr txBox="1">
            <a:spLocks noGrp="1"/>
          </p:cNvSpPr>
          <p:nvPr>
            <p:ph type="body" idx="1"/>
          </p:nvPr>
        </p:nvSpPr>
        <p:spPr>
          <a:xfrm>
            <a:off x="629841" y="1575583"/>
            <a:ext cx="7228365" cy="4336537"/>
          </a:xfrm>
          <a:prstGeom prst="rect">
            <a:avLst/>
          </a:prstGeom>
        </p:spPr>
        <p:txBody>
          <a:bodyPr>
            <a:normAutofit fontScale="92500" lnSpcReduction="20000"/>
          </a:bodyPr>
          <a:lstStyle/>
          <a:p>
            <a:pPr marL="457200" indent="-457200">
              <a:buSzPct val="100000"/>
              <a:buFont typeface="Arial" panose="020B0604020202020204" pitchFamily="34" charset="0"/>
              <a:buChar char="•"/>
              <a:defRPr sz="2800">
                <a:latin typeface="Calibri light"/>
                <a:ea typeface="Calibri light"/>
                <a:cs typeface="Calibri light"/>
                <a:sym typeface="Calibri light"/>
              </a:defRPr>
            </a:pPr>
            <a:r>
              <a:rPr lang="en-GB" dirty="0" smtClean="0"/>
              <a:t>Business managers </a:t>
            </a:r>
            <a:r>
              <a:rPr lang="en-GB" dirty="0"/>
              <a:t>need to be aware of potential employment issues as they may </a:t>
            </a:r>
            <a:r>
              <a:rPr lang="en-GB" dirty="0" smtClean="0"/>
              <a:t>employ or have a </a:t>
            </a:r>
            <a:r>
              <a:rPr lang="en-GB" dirty="0"/>
              <a:t>direct influence over individuals covered by any relevant legislation</a:t>
            </a:r>
            <a:r>
              <a:rPr lang="en-GB" dirty="0" smtClean="0"/>
              <a:t>.</a:t>
            </a:r>
          </a:p>
          <a:p>
            <a:pPr marL="457200" indent="-457200">
              <a:buSzPct val="100000"/>
              <a:buFont typeface="Arial" panose="020B0604020202020204" pitchFamily="34" charset="0"/>
              <a:buChar char="•"/>
              <a:defRPr sz="2800">
                <a:latin typeface="Calibri light"/>
                <a:ea typeface="Calibri light"/>
                <a:cs typeface="Calibri light"/>
                <a:sym typeface="Calibri light"/>
              </a:defRPr>
            </a:pPr>
            <a:r>
              <a:rPr lang="en-GB" dirty="0" smtClean="0"/>
              <a:t>Business </a:t>
            </a:r>
            <a:r>
              <a:rPr lang="en-GB" dirty="0"/>
              <a:t>managers must be aware that in a business environment there is a risk that people are put in stressful situations that are unreasonable and this must be </a:t>
            </a:r>
            <a:r>
              <a:rPr lang="en-GB" dirty="0" smtClean="0"/>
              <a:t>avoided.</a:t>
            </a:r>
          </a:p>
          <a:p>
            <a:pPr marL="457200" indent="-457200">
              <a:buSzPct val="100000"/>
              <a:buFont typeface="Arial" panose="020B0604020202020204" pitchFamily="34" charset="0"/>
              <a:buChar char="•"/>
              <a:defRPr sz="2800">
                <a:latin typeface="Calibri light"/>
                <a:ea typeface="Calibri light"/>
                <a:cs typeface="Calibri light"/>
                <a:sym typeface="Calibri light"/>
              </a:defRPr>
            </a:pPr>
            <a:r>
              <a:rPr lang="en-GB" dirty="0" smtClean="0"/>
              <a:t>Business </a:t>
            </a:r>
            <a:r>
              <a:rPr lang="en-GB" dirty="0"/>
              <a:t>managers must be aware that </a:t>
            </a:r>
            <a:r>
              <a:rPr lang="en-GB" dirty="0" smtClean="0"/>
              <a:t>a long absence </a:t>
            </a:r>
            <a:r>
              <a:rPr lang="en-GB" dirty="0"/>
              <a:t>from work may be a sign of something more sinister. If an employee feels stressed at work they may be more inclined to stay away.</a:t>
            </a:r>
          </a:p>
          <a:p>
            <a:pPr>
              <a:buSzPct val="100000"/>
              <a:defRPr sz="2800">
                <a:latin typeface="Calibri light"/>
                <a:ea typeface="Calibri light"/>
                <a:cs typeface="Calibri light"/>
                <a:sym typeface="Calibri light"/>
              </a:defRPr>
            </a:pPr>
            <a:endParaRPr dirty="0"/>
          </a:p>
        </p:txBody>
      </p:sp>
    </p:spTree>
    <p:extLst>
      <p:ext uri="{BB962C8B-B14F-4D97-AF65-F5344CB8AC3E}">
        <p14:creationId xmlns:p14="http://schemas.microsoft.com/office/powerpoint/2010/main" val="396213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le 1"/>
          <p:cNvSpPr txBox="1">
            <a:spLocks noGrp="1"/>
          </p:cNvSpPr>
          <p:nvPr>
            <p:ph type="title"/>
          </p:nvPr>
        </p:nvSpPr>
        <p:spPr>
          <a:xfrm>
            <a:off x="240461" y="5690"/>
            <a:ext cx="8609163" cy="1426208"/>
          </a:xfrm>
          <a:prstGeom prst="rect">
            <a:avLst/>
          </a:prstGeom>
        </p:spPr>
        <p:txBody>
          <a:bodyPr/>
          <a:lstStyle>
            <a:lvl1pPr>
              <a:defRPr sz="3500"/>
            </a:lvl1pPr>
          </a:lstStyle>
          <a:p>
            <a:r>
              <a:t>IV. Pay....</a:t>
            </a:r>
          </a:p>
        </p:txBody>
      </p:sp>
      <p:sp>
        <p:nvSpPr>
          <p:cNvPr id="210" name="Content Placeholder 2"/>
          <p:cNvSpPr txBox="1">
            <a:spLocks noGrp="1"/>
          </p:cNvSpPr>
          <p:nvPr>
            <p:ph type="body" idx="1"/>
          </p:nvPr>
        </p:nvSpPr>
        <p:spPr>
          <a:xfrm>
            <a:off x="628650" y="1106756"/>
            <a:ext cx="7886700" cy="5070209"/>
          </a:xfrm>
          <a:prstGeom prst="rect">
            <a:avLst/>
          </a:prstGeom>
        </p:spPr>
        <p:txBody>
          <a:bodyPr>
            <a:normAutofit fontScale="92500" lnSpcReduction="10000"/>
          </a:bodyPr>
          <a:lstStyle/>
          <a:p>
            <a:pPr>
              <a:defRPr>
                <a:latin typeface="Calibri Light"/>
                <a:ea typeface="Calibri Light"/>
                <a:cs typeface="Calibri Light"/>
                <a:sym typeface="Calibri Light"/>
              </a:defRPr>
            </a:pPr>
            <a:endParaRPr/>
          </a:p>
          <a:p>
            <a:pPr>
              <a:defRPr>
                <a:latin typeface="Calibri Light"/>
                <a:ea typeface="Calibri Light"/>
                <a:cs typeface="Calibri Light"/>
                <a:sym typeface="Calibri Light"/>
              </a:defRPr>
            </a:pPr>
            <a:r>
              <a:t>Wages/Salary commonly form part of employment contract.</a:t>
            </a:r>
          </a:p>
          <a:p>
            <a:pPr>
              <a:defRPr>
                <a:latin typeface="Calibri Light"/>
                <a:ea typeface="Calibri Light"/>
                <a:cs typeface="Calibri Light"/>
                <a:sym typeface="Calibri Light"/>
              </a:defRPr>
            </a:pPr>
            <a:endParaRPr/>
          </a:p>
          <a:p>
            <a:pPr>
              <a:defRPr>
                <a:latin typeface="Calibri Light"/>
                <a:ea typeface="Calibri Light"/>
                <a:cs typeface="Calibri Light"/>
                <a:sym typeface="Calibri Light"/>
              </a:defRPr>
            </a:pPr>
            <a:r>
              <a:t>Common law duty to pay employees</a:t>
            </a:r>
          </a:p>
          <a:p>
            <a:endParaRPr>
              <a:latin typeface="Calibri Light"/>
              <a:ea typeface="Calibri Light"/>
              <a:cs typeface="Calibri Light"/>
              <a:sym typeface="Calibri Light"/>
            </a:endParaRPr>
          </a:p>
          <a:p>
            <a:pPr>
              <a:defRPr>
                <a:latin typeface="Calibri Light"/>
                <a:ea typeface="Calibri Light"/>
                <a:cs typeface="Calibri Light"/>
                <a:sym typeface="Calibri Light"/>
              </a:defRPr>
            </a:pPr>
            <a:r>
              <a:t>Statutory minimum wage – National Minimum Wage Act 1996</a:t>
            </a:r>
          </a:p>
          <a:p>
            <a:endParaRPr>
              <a:latin typeface="Calibri Light"/>
              <a:ea typeface="Calibri Light"/>
              <a:cs typeface="Calibri Light"/>
              <a:sym typeface="Calibri Light"/>
            </a:endParaRPr>
          </a:p>
          <a:p>
            <a:pPr>
              <a:defRPr>
                <a:latin typeface="Calibri Light"/>
                <a:ea typeface="Calibri Light"/>
                <a:cs typeface="Calibri Light"/>
                <a:sym typeface="Calibri Light"/>
              </a:defRPr>
            </a:pPr>
            <a:r>
              <a:t>Equal Pay – Equal Pay Act 1970</a:t>
            </a:r>
          </a:p>
        </p:txBody>
      </p:sp>
    </p:spTree>
    <p:extLst>
      <p:ext uri="{BB962C8B-B14F-4D97-AF65-F5344CB8AC3E}">
        <p14:creationId xmlns:p14="http://schemas.microsoft.com/office/powerpoint/2010/main" val="1317813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itle 1"/>
          <p:cNvSpPr txBox="1">
            <a:spLocks noGrp="1"/>
          </p:cNvSpPr>
          <p:nvPr>
            <p:ph type="title"/>
          </p:nvPr>
        </p:nvSpPr>
        <p:spPr>
          <a:xfrm>
            <a:off x="240461" y="5690"/>
            <a:ext cx="8609163" cy="1426208"/>
          </a:xfrm>
          <a:prstGeom prst="rect">
            <a:avLst/>
          </a:prstGeom>
        </p:spPr>
        <p:txBody>
          <a:bodyPr/>
          <a:lstStyle>
            <a:lvl1pPr>
              <a:defRPr sz="3500"/>
            </a:lvl1pPr>
          </a:lstStyle>
          <a:p>
            <a:r>
              <a:t>V. Dismissal</a:t>
            </a:r>
          </a:p>
        </p:txBody>
      </p:sp>
      <p:sp>
        <p:nvSpPr>
          <p:cNvPr id="213" name="Content Placeholder 2"/>
          <p:cNvSpPr txBox="1">
            <a:spLocks noGrp="1"/>
          </p:cNvSpPr>
          <p:nvPr>
            <p:ph type="body" idx="1"/>
          </p:nvPr>
        </p:nvSpPr>
        <p:spPr>
          <a:xfrm>
            <a:off x="607084" y="2012532"/>
            <a:ext cx="7886701" cy="4073379"/>
          </a:xfrm>
          <a:prstGeom prst="rect">
            <a:avLst/>
          </a:prstGeom>
        </p:spPr>
        <p:txBody>
          <a:bodyPr>
            <a:normAutofit lnSpcReduction="10000"/>
          </a:bodyPr>
          <a:lstStyle/>
          <a:p>
            <a:pPr>
              <a:defRPr>
                <a:latin typeface="Calibri Light"/>
                <a:ea typeface="Calibri Light"/>
                <a:cs typeface="Calibri Light"/>
                <a:sym typeface="Calibri Light"/>
              </a:defRPr>
            </a:pPr>
            <a:r>
              <a:t>Wrongful dismissal - employee may sue under the common law for breach of contract. </a:t>
            </a:r>
          </a:p>
          <a:p>
            <a:pPr>
              <a:defRPr>
                <a:latin typeface="Calibri Light"/>
                <a:ea typeface="Calibri Light"/>
                <a:cs typeface="Calibri Light"/>
                <a:sym typeface="Calibri Light"/>
              </a:defRPr>
            </a:pPr>
            <a:endParaRPr/>
          </a:p>
          <a:p>
            <a:pPr>
              <a:defRPr>
                <a:latin typeface="Calibri Light"/>
                <a:ea typeface="Calibri Light"/>
                <a:cs typeface="Calibri Light"/>
                <a:sym typeface="Calibri Light"/>
              </a:defRPr>
            </a:pPr>
            <a:r>
              <a:t>Unfair dismissal – statutory intervention provided by </a:t>
            </a:r>
            <a:r>
              <a:rPr b="1"/>
              <a:t>Employment Relations Act 1996</a:t>
            </a:r>
          </a:p>
          <a:p>
            <a:pPr>
              <a:defRPr>
                <a:latin typeface="Calibri Light"/>
                <a:ea typeface="Calibri Light"/>
                <a:cs typeface="Calibri Light"/>
                <a:sym typeface="Calibri Light"/>
              </a:defRPr>
            </a:pPr>
            <a:endParaRPr b="1"/>
          </a:p>
          <a:p>
            <a:pPr>
              <a:defRPr>
                <a:latin typeface="Calibri Light"/>
                <a:ea typeface="Calibri Light"/>
                <a:cs typeface="Calibri Light"/>
                <a:sym typeface="Calibri Light"/>
              </a:defRPr>
            </a:pPr>
            <a:r>
              <a:t>Redundancy – statutory claim</a:t>
            </a:r>
          </a:p>
        </p:txBody>
      </p:sp>
    </p:spTree>
    <p:extLst>
      <p:ext uri="{BB962C8B-B14F-4D97-AF65-F5344CB8AC3E}">
        <p14:creationId xmlns:p14="http://schemas.microsoft.com/office/powerpoint/2010/main" val="3407553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le 1"/>
          <p:cNvSpPr txBox="1">
            <a:spLocks noGrp="1"/>
          </p:cNvSpPr>
          <p:nvPr>
            <p:ph type="title"/>
          </p:nvPr>
        </p:nvSpPr>
        <p:spPr>
          <a:xfrm>
            <a:off x="240461" y="5690"/>
            <a:ext cx="8609163" cy="1426208"/>
          </a:xfrm>
          <a:prstGeom prst="rect">
            <a:avLst/>
          </a:prstGeom>
        </p:spPr>
        <p:txBody>
          <a:bodyPr/>
          <a:lstStyle>
            <a:lvl1pPr>
              <a:defRPr sz="3500"/>
            </a:lvl1pPr>
          </a:lstStyle>
          <a:p>
            <a:r>
              <a:t>V. Dismissal - Grounds </a:t>
            </a:r>
          </a:p>
        </p:txBody>
      </p:sp>
      <p:sp>
        <p:nvSpPr>
          <p:cNvPr id="216" name="Content Placeholder 2"/>
          <p:cNvSpPr txBox="1">
            <a:spLocks noGrp="1"/>
          </p:cNvSpPr>
          <p:nvPr>
            <p:ph type="body" idx="1"/>
          </p:nvPr>
        </p:nvSpPr>
        <p:spPr>
          <a:xfrm>
            <a:off x="628650" y="1106756"/>
            <a:ext cx="7886700" cy="5070209"/>
          </a:xfrm>
          <a:prstGeom prst="rect">
            <a:avLst/>
          </a:prstGeom>
        </p:spPr>
        <p:txBody>
          <a:bodyPr/>
          <a:lstStyle/>
          <a:p>
            <a:pPr marL="0" indent="0" defTabSz="795527">
              <a:lnSpc>
                <a:spcPct val="72000"/>
              </a:lnSpc>
              <a:spcBef>
                <a:spcPts val="800"/>
              </a:spcBef>
              <a:buSzTx/>
              <a:buNone/>
              <a:defRPr sz="2175">
                <a:latin typeface="Calibri Light"/>
                <a:ea typeface="Calibri Light"/>
                <a:cs typeface="Calibri Light"/>
                <a:sym typeface="Calibri Light"/>
              </a:defRPr>
            </a:pPr>
            <a:r>
              <a:t>Section 98 Employment Relations Act 1996:</a:t>
            </a:r>
          </a:p>
          <a:p>
            <a:pPr marL="0" indent="0" defTabSz="795527">
              <a:lnSpc>
                <a:spcPct val="72000"/>
              </a:lnSpc>
              <a:spcBef>
                <a:spcPts val="800"/>
              </a:spcBef>
              <a:buSzTx/>
              <a:buNone/>
              <a:defRPr sz="2175">
                <a:latin typeface="Calibri Light"/>
                <a:ea typeface="Calibri Light"/>
                <a:cs typeface="Calibri Light"/>
                <a:sym typeface="Calibri Light"/>
              </a:defRPr>
            </a:pPr>
            <a:endParaRPr b="1">
              <a:latin typeface="+mj-lt"/>
              <a:ea typeface="+mj-ea"/>
              <a:cs typeface="+mj-cs"/>
              <a:sym typeface="Calibri"/>
            </a:endParaRPr>
          </a:p>
          <a:p>
            <a:pPr marL="198881" indent="-198881" defTabSz="795527">
              <a:lnSpc>
                <a:spcPct val="72000"/>
              </a:lnSpc>
              <a:spcBef>
                <a:spcPts val="800"/>
              </a:spcBef>
              <a:defRPr sz="2175">
                <a:latin typeface="Calibri Light"/>
                <a:ea typeface="Calibri Light"/>
                <a:cs typeface="Calibri Light"/>
                <a:sym typeface="Calibri Light"/>
              </a:defRPr>
            </a:pPr>
            <a:r>
              <a:t>Employees have statutory right not to be unfairly dismissed</a:t>
            </a:r>
          </a:p>
          <a:p>
            <a:pPr marL="198881" indent="-198881" defTabSz="795527">
              <a:lnSpc>
                <a:spcPct val="72000"/>
              </a:lnSpc>
              <a:spcBef>
                <a:spcPts val="800"/>
              </a:spcBef>
              <a:defRPr sz="2175">
                <a:latin typeface="Calibri Light"/>
                <a:ea typeface="Calibri Light"/>
                <a:cs typeface="Calibri Light"/>
                <a:sym typeface="Calibri Light"/>
              </a:defRPr>
            </a:pPr>
            <a:endParaRPr/>
          </a:p>
          <a:p>
            <a:pPr marL="198881" indent="-198881" defTabSz="795527">
              <a:lnSpc>
                <a:spcPct val="72000"/>
              </a:lnSpc>
              <a:spcBef>
                <a:spcPts val="800"/>
              </a:spcBef>
              <a:defRPr sz="2175">
                <a:latin typeface="Calibri Light"/>
                <a:ea typeface="Calibri Light"/>
                <a:cs typeface="Calibri Light"/>
                <a:sym typeface="Calibri Light"/>
              </a:defRPr>
            </a:pPr>
            <a:r>
              <a:t>Not all employees are eligible to claim</a:t>
            </a:r>
          </a:p>
          <a:p>
            <a:pPr marL="198881" indent="-198881" defTabSz="795527">
              <a:lnSpc>
                <a:spcPct val="72000"/>
              </a:lnSpc>
              <a:spcBef>
                <a:spcPts val="800"/>
              </a:spcBef>
              <a:defRPr sz="2175">
                <a:latin typeface="Calibri Light"/>
                <a:ea typeface="Calibri Light"/>
                <a:cs typeface="Calibri Light"/>
                <a:sym typeface="Calibri Light"/>
              </a:defRPr>
            </a:pPr>
            <a:endParaRPr/>
          </a:p>
          <a:p>
            <a:pPr marL="198881" indent="-198881" defTabSz="795527">
              <a:lnSpc>
                <a:spcPct val="72000"/>
              </a:lnSpc>
              <a:spcBef>
                <a:spcPts val="800"/>
              </a:spcBef>
              <a:defRPr sz="2175">
                <a:latin typeface="Calibri Light"/>
                <a:ea typeface="Calibri Light"/>
                <a:cs typeface="Calibri Light"/>
                <a:sym typeface="Calibri Light"/>
              </a:defRPr>
            </a:pPr>
            <a:r>
              <a:t>Eligible employees are those who have been in continuous employment for more than one year; are under retirement age and have not waived their rights to claim (short term contracts)</a:t>
            </a:r>
          </a:p>
          <a:p>
            <a:pPr marL="198881" indent="-198881" defTabSz="795527">
              <a:lnSpc>
                <a:spcPct val="72000"/>
              </a:lnSpc>
              <a:spcBef>
                <a:spcPts val="800"/>
              </a:spcBef>
              <a:defRPr sz="2175">
                <a:latin typeface="Calibri Light"/>
                <a:ea typeface="Calibri Light"/>
                <a:cs typeface="Calibri Light"/>
                <a:sym typeface="Calibri Light"/>
              </a:defRPr>
            </a:pPr>
            <a:endParaRPr/>
          </a:p>
          <a:p>
            <a:pPr marL="198881" indent="-198881" defTabSz="795527">
              <a:lnSpc>
                <a:spcPct val="72000"/>
              </a:lnSpc>
              <a:spcBef>
                <a:spcPts val="800"/>
              </a:spcBef>
              <a:defRPr sz="2175">
                <a:latin typeface="Calibri Light"/>
                <a:ea typeface="Calibri Light"/>
                <a:cs typeface="Calibri Light"/>
                <a:sym typeface="Calibri Light"/>
              </a:defRPr>
            </a:pPr>
            <a:r>
              <a:t>If eligible, employee must show that they have been dismissed.</a:t>
            </a:r>
          </a:p>
          <a:p>
            <a:pPr marL="198881" indent="-198881" defTabSz="795527">
              <a:lnSpc>
                <a:spcPct val="72000"/>
              </a:lnSpc>
              <a:spcBef>
                <a:spcPts val="800"/>
              </a:spcBef>
              <a:defRPr sz="2175">
                <a:latin typeface="Calibri Light"/>
                <a:ea typeface="Calibri Light"/>
                <a:cs typeface="Calibri Light"/>
                <a:sym typeface="Calibri Light"/>
              </a:defRPr>
            </a:pPr>
            <a:endParaRPr/>
          </a:p>
          <a:p>
            <a:pPr marL="198881" indent="-198881" defTabSz="795527">
              <a:lnSpc>
                <a:spcPct val="72000"/>
              </a:lnSpc>
              <a:spcBef>
                <a:spcPts val="800"/>
              </a:spcBef>
              <a:defRPr sz="2175">
                <a:latin typeface="Calibri Light"/>
                <a:ea typeface="Calibri Light"/>
                <a:cs typeface="Calibri Light"/>
                <a:sym typeface="Calibri Light"/>
              </a:defRPr>
            </a:pPr>
            <a:r>
              <a:t>Next the burden is on employer to prove:</a:t>
            </a:r>
          </a:p>
          <a:p>
            <a:pPr marL="0" lvl="1" indent="397763" defTabSz="795527">
              <a:lnSpc>
                <a:spcPct val="72000"/>
              </a:lnSpc>
              <a:spcBef>
                <a:spcPts val="800"/>
              </a:spcBef>
              <a:buSzTx/>
              <a:buNone/>
              <a:defRPr sz="2175">
                <a:latin typeface="Calibri Light"/>
                <a:ea typeface="Calibri Light"/>
                <a:cs typeface="Calibri Light"/>
                <a:sym typeface="Calibri Light"/>
              </a:defRPr>
            </a:pPr>
            <a:r>
              <a:t>1. A ground for dismissal</a:t>
            </a:r>
          </a:p>
          <a:p>
            <a:pPr marL="0" lvl="1" indent="397763" defTabSz="795527">
              <a:lnSpc>
                <a:spcPct val="72000"/>
              </a:lnSpc>
              <a:spcBef>
                <a:spcPts val="800"/>
              </a:spcBef>
              <a:buSzTx/>
              <a:buNone/>
              <a:defRPr sz="2175">
                <a:latin typeface="Calibri Light"/>
                <a:ea typeface="Calibri Light"/>
                <a:cs typeface="Calibri Light"/>
                <a:sym typeface="Calibri Light"/>
              </a:defRPr>
            </a:pPr>
            <a:r>
              <a:t>2. That the dismissal was fair.</a:t>
            </a:r>
          </a:p>
        </p:txBody>
      </p:sp>
    </p:spTree>
    <p:extLst>
      <p:ext uri="{BB962C8B-B14F-4D97-AF65-F5344CB8AC3E}">
        <p14:creationId xmlns:p14="http://schemas.microsoft.com/office/powerpoint/2010/main" val="906000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xfrm>
            <a:off x="240461" y="5690"/>
            <a:ext cx="8609163" cy="1426208"/>
          </a:xfrm>
          <a:prstGeom prst="rect">
            <a:avLst/>
          </a:prstGeom>
        </p:spPr>
        <p:txBody>
          <a:bodyPr/>
          <a:lstStyle>
            <a:lvl1pPr>
              <a:defRPr sz="3500"/>
            </a:lvl1pPr>
          </a:lstStyle>
          <a:p>
            <a:r>
              <a:t>V. Dismissal - Grounds </a:t>
            </a:r>
          </a:p>
        </p:txBody>
      </p:sp>
      <p:sp>
        <p:nvSpPr>
          <p:cNvPr id="219" name="Content Placeholder 2"/>
          <p:cNvSpPr txBox="1">
            <a:spLocks noGrp="1"/>
          </p:cNvSpPr>
          <p:nvPr>
            <p:ph type="body" idx="1"/>
          </p:nvPr>
        </p:nvSpPr>
        <p:spPr>
          <a:xfrm>
            <a:off x="628650" y="1106756"/>
            <a:ext cx="7886700" cy="5070209"/>
          </a:xfrm>
          <a:prstGeom prst="rect">
            <a:avLst/>
          </a:prstGeom>
        </p:spPr>
        <p:txBody>
          <a:bodyPr/>
          <a:lstStyle/>
          <a:p>
            <a:pPr>
              <a:defRPr>
                <a:latin typeface="Calibri Light"/>
                <a:ea typeface="Calibri Light"/>
                <a:cs typeface="Calibri Light"/>
                <a:sym typeface="Calibri Light"/>
              </a:defRPr>
            </a:pPr>
            <a:r>
              <a:t>Section 98 Employment Relations Act 1996:</a:t>
            </a:r>
            <a:endParaRPr b="1">
              <a:latin typeface="+mj-lt"/>
              <a:ea typeface="+mj-ea"/>
              <a:cs typeface="+mj-cs"/>
              <a:sym typeface="Calibri"/>
            </a:endParaRPr>
          </a:p>
          <a:p>
            <a:pPr>
              <a:defRPr b="1"/>
            </a:pPr>
            <a:endParaRPr b="1">
              <a:latin typeface="+mj-lt"/>
              <a:ea typeface="+mj-ea"/>
              <a:cs typeface="+mj-cs"/>
              <a:sym typeface="Calibri"/>
            </a:endParaRPr>
          </a:p>
          <a:p>
            <a:pPr>
              <a:defRPr>
                <a:latin typeface="Calibri Light"/>
                <a:ea typeface="Calibri Light"/>
                <a:cs typeface="Calibri Light"/>
                <a:sym typeface="Calibri Light"/>
              </a:defRPr>
            </a:pPr>
            <a:r>
              <a:t>5 grounds which will justify a dismissal</a:t>
            </a:r>
          </a:p>
          <a:p>
            <a:pPr marL="285750" lvl="1" indent="-285750">
              <a:spcBef>
                <a:spcPts val="500"/>
              </a:spcBef>
              <a:defRPr sz="2400"/>
            </a:pPr>
            <a:endParaRPr/>
          </a:p>
          <a:p>
            <a:pPr marL="285750" lvl="1" indent="-285750">
              <a:spcBef>
                <a:spcPts val="500"/>
              </a:spcBef>
              <a:defRPr sz="2400">
                <a:latin typeface="Calibri Light"/>
                <a:ea typeface="Calibri Light"/>
                <a:cs typeface="Calibri Light"/>
                <a:sym typeface="Calibri Light"/>
              </a:defRPr>
            </a:pPr>
            <a:r>
              <a:t>1. Lack of qualifications/capability </a:t>
            </a:r>
          </a:p>
          <a:p>
            <a:pPr marL="285750" lvl="1" indent="-285750">
              <a:spcBef>
                <a:spcPts val="500"/>
              </a:spcBef>
              <a:defRPr sz="2400">
                <a:latin typeface="Calibri Light"/>
                <a:ea typeface="Calibri Light"/>
                <a:cs typeface="Calibri Light"/>
                <a:sym typeface="Calibri Light"/>
              </a:defRPr>
            </a:pPr>
            <a:r>
              <a:t>2. Employee’s conduct</a:t>
            </a:r>
          </a:p>
          <a:p>
            <a:pPr marL="285750" lvl="1" indent="-285750">
              <a:spcBef>
                <a:spcPts val="500"/>
              </a:spcBef>
              <a:defRPr sz="2400">
                <a:latin typeface="Calibri Light"/>
                <a:ea typeface="Calibri Light"/>
                <a:cs typeface="Calibri Light"/>
                <a:sym typeface="Calibri Light"/>
              </a:defRPr>
            </a:pPr>
            <a:r>
              <a:t>3. Redundancy</a:t>
            </a:r>
          </a:p>
          <a:p>
            <a:pPr marL="285750" lvl="1" indent="-285750">
              <a:spcBef>
                <a:spcPts val="500"/>
              </a:spcBef>
              <a:defRPr sz="2400">
                <a:latin typeface="Calibri Light"/>
                <a:ea typeface="Calibri Light"/>
                <a:cs typeface="Calibri Light"/>
                <a:sym typeface="Calibri Light"/>
              </a:defRPr>
            </a:pPr>
            <a:r>
              <a:t>4. Continuing employment would be illegal</a:t>
            </a:r>
          </a:p>
          <a:p>
            <a:pPr marL="285750" lvl="1" indent="-285750">
              <a:spcBef>
                <a:spcPts val="500"/>
              </a:spcBef>
              <a:defRPr sz="2400">
                <a:latin typeface="Calibri Light"/>
                <a:ea typeface="Calibri Light"/>
                <a:cs typeface="Calibri Light"/>
                <a:sym typeface="Calibri Light"/>
              </a:defRPr>
            </a:pPr>
            <a:r>
              <a:t>5. Any other substantial reason</a:t>
            </a:r>
          </a:p>
        </p:txBody>
      </p:sp>
    </p:spTree>
    <p:extLst>
      <p:ext uri="{BB962C8B-B14F-4D97-AF65-F5344CB8AC3E}">
        <p14:creationId xmlns:p14="http://schemas.microsoft.com/office/powerpoint/2010/main" val="942865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txBox="1">
            <a:spLocks noGrp="1"/>
          </p:cNvSpPr>
          <p:nvPr>
            <p:ph type="title"/>
          </p:nvPr>
        </p:nvSpPr>
        <p:spPr>
          <a:xfrm>
            <a:off x="240461" y="5690"/>
            <a:ext cx="8609163" cy="1426208"/>
          </a:xfrm>
          <a:prstGeom prst="rect">
            <a:avLst/>
          </a:prstGeom>
        </p:spPr>
        <p:txBody>
          <a:bodyPr/>
          <a:lstStyle>
            <a:lvl1pPr>
              <a:defRPr sz="3500"/>
            </a:lvl1pPr>
          </a:lstStyle>
          <a:p>
            <a:r>
              <a:t>V. Dismissal - Grounds </a:t>
            </a:r>
          </a:p>
        </p:txBody>
      </p:sp>
      <p:sp>
        <p:nvSpPr>
          <p:cNvPr id="222" name="Content Placeholder 2"/>
          <p:cNvSpPr txBox="1">
            <a:spLocks noGrp="1"/>
          </p:cNvSpPr>
          <p:nvPr>
            <p:ph type="body" idx="1"/>
          </p:nvPr>
        </p:nvSpPr>
        <p:spPr>
          <a:xfrm>
            <a:off x="628650" y="1106756"/>
            <a:ext cx="7886700" cy="5070209"/>
          </a:xfrm>
          <a:prstGeom prst="rect">
            <a:avLst/>
          </a:prstGeom>
        </p:spPr>
        <p:txBody>
          <a:bodyPr/>
          <a:lstStyle/>
          <a:p>
            <a:pPr marL="0" indent="0">
              <a:lnSpc>
                <a:spcPct val="72000"/>
              </a:lnSpc>
              <a:buSzTx/>
              <a:buNone/>
              <a:defRPr sz="2500">
                <a:latin typeface="Calibri Light"/>
                <a:ea typeface="Calibri Light"/>
                <a:cs typeface="Calibri Light"/>
                <a:sym typeface="Calibri Light"/>
              </a:defRPr>
            </a:pPr>
            <a:endParaRPr/>
          </a:p>
          <a:p>
            <a:pPr marL="0" indent="0">
              <a:lnSpc>
                <a:spcPct val="72000"/>
              </a:lnSpc>
              <a:buSzTx/>
              <a:buNone/>
              <a:defRPr sz="2500">
                <a:latin typeface="Calibri Light"/>
                <a:ea typeface="Calibri Light"/>
                <a:cs typeface="Calibri Light"/>
                <a:sym typeface="Calibri Light"/>
              </a:defRPr>
            </a:pPr>
            <a:r>
              <a:t>Section 98 Employment Relations Act 1996:</a:t>
            </a:r>
            <a:r>
              <a:rPr b="1">
                <a:latin typeface="+mj-lt"/>
                <a:ea typeface="+mj-ea"/>
                <a:cs typeface="+mj-cs"/>
                <a:sym typeface="Calibri"/>
              </a:rPr>
              <a:t> </a:t>
            </a:r>
            <a:r>
              <a:t>5 grounds which will justify a dismissal</a:t>
            </a:r>
          </a:p>
          <a:p>
            <a:pPr marL="285750" lvl="1" indent="-285750">
              <a:lnSpc>
                <a:spcPct val="72000"/>
              </a:lnSpc>
              <a:spcBef>
                <a:spcPts val="500"/>
              </a:spcBef>
              <a:defRPr sz="2200"/>
            </a:pPr>
            <a:endParaRPr/>
          </a:p>
          <a:p>
            <a:pPr marL="0" lvl="1" indent="0">
              <a:lnSpc>
                <a:spcPct val="72000"/>
              </a:lnSpc>
              <a:spcBef>
                <a:spcPts val="500"/>
              </a:spcBef>
              <a:buSzTx/>
              <a:buNone/>
              <a:defRPr sz="2200">
                <a:latin typeface="Calibri Light"/>
                <a:ea typeface="Calibri Light"/>
                <a:cs typeface="Calibri Light"/>
                <a:sym typeface="Calibri Light"/>
              </a:defRPr>
            </a:pPr>
            <a:r>
              <a:t>1. Lack of qualifications/capability </a:t>
            </a:r>
          </a:p>
          <a:p>
            <a:pPr>
              <a:lnSpc>
                <a:spcPct val="72000"/>
              </a:lnSpc>
              <a:buSzTx/>
              <a:buNone/>
              <a:defRPr sz="2500">
                <a:latin typeface="Calibri Light"/>
                <a:ea typeface="Calibri Light"/>
                <a:cs typeface="Calibri Light"/>
                <a:sym typeface="Calibri Light"/>
              </a:defRPr>
            </a:pPr>
            <a:endParaRPr/>
          </a:p>
          <a:p>
            <a:pPr marL="365759">
              <a:lnSpc>
                <a:spcPct val="72000"/>
              </a:lnSpc>
              <a:buClr>
                <a:srgbClr val="000000"/>
              </a:buClr>
              <a:defRPr sz="2500">
                <a:latin typeface="Calibri Light"/>
                <a:ea typeface="Calibri Light"/>
                <a:cs typeface="Calibri Light"/>
                <a:sym typeface="Calibri Light"/>
              </a:defRPr>
            </a:pPr>
            <a:r>
              <a:rPr i="1"/>
              <a:t>Lister v Thom &amp; Sons Ltd </a:t>
            </a:r>
            <a:r>
              <a:t>(1975)</a:t>
            </a:r>
          </a:p>
          <a:p>
            <a:pPr marL="91439" indent="45720">
              <a:lnSpc>
                <a:spcPct val="72000"/>
              </a:lnSpc>
              <a:buSzTx/>
              <a:buNone/>
              <a:defRPr sz="2500">
                <a:latin typeface="Calibri Light"/>
                <a:ea typeface="Calibri Light"/>
                <a:cs typeface="Calibri Light"/>
                <a:sym typeface="Calibri Light"/>
              </a:defRPr>
            </a:pPr>
            <a:r>
              <a:t>Did not obtain agreed qualifications but was able to serve employer in another capacity</a:t>
            </a:r>
          </a:p>
          <a:p>
            <a:pPr marL="91439" indent="45720">
              <a:lnSpc>
                <a:spcPct val="72000"/>
              </a:lnSpc>
              <a:buSzTx/>
              <a:buNone/>
              <a:defRPr sz="2500">
                <a:latin typeface="Calibri Light"/>
                <a:ea typeface="Calibri Light"/>
                <a:cs typeface="Calibri Light"/>
                <a:sym typeface="Calibri Light"/>
              </a:defRPr>
            </a:pPr>
            <a:endParaRPr/>
          </a:p>
          <a:p>
            <a:pPr marL="365759">
              <a:lnSpc>
                <a:spcPct val="72000"/>
              </a:lnSpc>
              <a:buClr>
                <a:srgbClr val="000000"/>
              </a:buClr>
              <a:defRPr sz="2500">
                <a:latin typeface="Calibri Light"/>
                <a:ea typeface="Calibri Light"/>
                <a:cs typeface="Calibri Light"/>
                <a:sym typeface="Calibri Light"/>
              </a:defRPr>
            </a:pPr>
            <a:r>
              <a:t>Negligence may justify dismissal.</a:t>
            </a:r>
            <a:r>
              <a:rPr i="1"/>
              <a:t> </a:t>
            </a:r>
          </a:p>
          <a:p>
            <a:pPr marL="91439" indent="45720">
              <a:lnSpc>
                <a:spcPct val="72000"/>
              </a:lnSpc>
              <a:buSzTx/>
              <a:buNone/>
              <a:defRPr sz="2500">
                <a:latin typeface="Calibri Light"/>
                <a:ea typeface="Calibri Light"/>
                <a:cs typeface="Calibri Light"/>
                <a:sym typeface="Calibri Light"/>
              </a:defRPr>
            </a:pPr>
            <a:endParaRPr i="1"/>
          </a:p>
          <a:p>
            <a:pPr marL="365759">
              <a:lnSpc>
                <a:spcPct val="72000"/>
              </a:lnSpc>
              <a:buClr>
                <a:srgbClr val="000000"/>
              </a:buClr>
              <a:defRPr sz="2500">
                <a:latin typeface="Calibri Light"/>
                <a:ea typeface="Calibri Light"/>
                <a:cs typeface="Calibri Light"/>
                <a:sym typeface="Calibri Light"/>
              </a:defRPr>
            </a:pPr>
            <a:r>
              <a:t>Long term sickness.</a:t>
            </a:r>
          </a:p>
        </p:txBody>
      </p:sp>
    </p:spTree>
    <p:extLst>
      <p:ext uri="{BB962C8B-B14F-4D97-AF65-F5344CB8AC3E}">
        <p14:creationId xmlns:p14="http://schemas.microsoft.com/office/powerpoint/2010/main" val="2501237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itle 1"/>
          <p:cNvSpPr txBox="1">
            <a:spLocks noGrp="1"/>
          </p:cNvSpPr>
          <p:nvPr>
            <p:ph type="title"/>
          </p:nvPr>
        </p:nvSpPr>
        <p:spPr>
          <a:xfrm>
            <a:off x="240461" y="5690"/>
            <a:ext cx="8609163" cy="1426208"/>
          </a:xfrm>
          <a:prstGeom prst="rect">
            <a:avLst/>
          </a:prstGeom>
        </p:spPr>
        <p:txBody>
          <a:bodyPr/>
          <a:lstStyle>
            <a:lvl1pPr>
              <a:defRPr sz="3500"/>
            </a:lvl1pPr>
          </a:lstStyle>
          <a:p>
            <a:r>
              <a:t>V. Dismissal - Grounds </a:t>
            </a:r>
          </a:p>
        </p:txBody>
      </p:sp>
      <p:sp>
        <p:nvSpPr>
          <p:cNvPr id="225" name="Content Placeholder 2"/>
          <p:cNvSpPr txBox="1">
            <a:spLocks noGrp="1"/>
          </p:cNvSpPr>
          <p:nvPr>
            <p:ph type="body" idx="1"/>
          </p:nvPr>
        </p:nvSpPr>
        <p:spPr>
          <a:xfrm>
            <a:off x="628650" y="1106756"/>
            <a:ext cx="7886700" cy="5070209"/>
          </a:xfrm>
          <a:prstGeom prst="rect">
            <a:avLst/>
          </a:prstGeom>
        </p:spPr>
        <p:txBody>
          <a:bodyPr/>
          <a:lstStyle/>
          <a:p>
            <a:pPr marL="0" indent="0">
              <a:lnSpc>
                <a:spcPct val="72000"/>
              </a:lnSpc>
              <a:buSzTx/>
              <a:buNone/>
              <a:defRPr sz="2500">
                <a:latin typeface="Calibri Light"/>
                <a:ea typeface="Calibri Light"/>
                <a:cs typeface="Calibri Light"/>
                <a:sym typeface="Calibri Light"/>
              </a:defRPr>
            </a:pPr>
            <a:r>
              <a:t>Section 98 Employment Relations Act 1996:</a:t>
            </a:r>
            <a:endParaRPr b="1">
              <a:latin typeface="+mj-lt"/>
              <a:ea typeface="+mj-ea"/>
              <a:cs typeface="+mj-cs"/>
              <a:sym typeface="Calibri"/>
            </a:endParaRPr>
          </a:p>
          <a:p>
            <a:pPr>
              <a:lnSpc>
                <a:spcPct val="72000"/>
              </a:lnSpc>
              <a:defRPr sz="2500"/>
            </a:pPr>
            <a:endParaRPr b="1">
              <a:latin typeface="+mj-lt"/>
              <a:ea typeface="+mj-ea"/>
              <a:cs typeface="+mj-cs"/>
              <a:sym typeface="Calibri"/>
            </a:endParaRPr>
          </a:p>
          <a:p>
            <a:pPr marL="0" lvl="1" indent="0">
              <a:lnSpc>
                <a:spcPct val="72000"/>
              </a:lnSpc>
              <a:spcBef>
                <a:spcPts val="500"/>
              </a:spcBef>
              <a:buClr>
                <a:srgbClr val="000000"/>
              </a:buClr>
              <a:buSzTx/>
              <a:buNone/>
              <a:defRPr sz="2200">
                <a:latin typeface="Calibri Light"/>
                <a:ea typeface="Calibri Light"/>
                <a:cs typeface="Calibri Light"/>
                <a:sym typeface="Calibri Light"/>
              </a:defRPr>
            </a:pPr>
            <a:r>
              <a:t>2. Employee’s conduct</a:t>
            </a:r>
          </a:p>
          <a:p>
            <a:pPr marL="285750" lvl="1" indent="-285750">
              <a:lnSpc>
                <a:spcPct val="72000"/>
              </a:lnSpc>
              <a:spcBef>
                <a:spcPts val="500"/>
              </a:spcBef>
              <a:defRPr sz="2200">
                <a:latin typeface="Calibri Light"/>
                <a:ea typeface="Calibri Light"/>
                <a:cs typeface="Calibri Light"/>
                <a:sym typeface="Calibri Light"/>
              </a:defRPr>
            </a:pPr>
            <a:endParaRPr/>
          </a:p>
          <a:p>
            <a:pPr marL="923925" lvl="1" indent="-228600">
              <a:lnSpc>
                <a:spcPct val="72000"/>
              </a:lnSpc>
              <a:buClr>
                <a:srgbClr val="000000"/>
              </a:buClr>
              <a:defRPr sz="2500">
                <a:latin typeface="Calibri Light"/>
                <a:ea typeface="Calibri Light"/>
                <a:cs typeface="Calibri Light"/>
                <a:sym typeface="Calibri Light"/>
              </a:defRPr>
            </a:pPr>
            <a:r>
              <a:t>Misconduct may include:</a:t>
            </a:r>
          </a:p>
          <a:p>
            <a:pPr marL="0" lvl="2" indent="1401443">
              <a:lnSpc>
                <a:spcPct val="72000"/>
              </a:lnSpc>
              <a:buSzTx/>
              <a:buNone/>
              <a:defRPr sz="2500">
                <a:latin typeface="Calibri Light"/>
                <a:ea typeface="Calibri Light"/>
                <a:cs typeface="Calibri Light"/>
                <a:sym typeface="Calibri Light"/>
              </a:defRPr>
            </a:pPr>
            <a:r>
              <a:t>▫Theft</a:t>
            </a:r>
          </a:p>
          <a:p>
            <a:pPr marL="0" lvl="2" indent="1401443">
              <a:lnSpc>
                <a:spcPct val="72000"/>
              </a:lnSpc>
              <a:buSzTx/>
              <a:buNone/>
              <a:defRPr sz="2500">
                <a:latin typeface="Calibri Light"/>
                <a:ea typeface="Calibri Light"/>
                <a:cs typeface="Calibri Light"/>
                <a:sym typeface="Calibri Light"/>
              </a:defRPr>
            </a:pPr>
            <a:r>
              <a:t>▫Dangerous Behaviour</a:t>
            </a:r>
          </a:p>
          <a:p>
            <a:pPr marL="0" lvl="2" indent="1401443">
              <a:lnSpc>
                <a:spcPct val="72000"/>
              </a:lnSpc>
              <a:buSzTx/>
              <a:buNone/>
              <a:defRPr sz="2500">
                <a:latin typeface="Calibri Light"/>
                <a:ea typeface="Calibri Light"/>
                <a:cs typeface="Calibri Light"/>
                <a:sym typeface="Calibri Light"/>
              </a:defRPr>
            </a:pPr>
            <a:r>
              <a:t>▫Drinking on the job</a:t>
            </a:r>
          </a:p>
          <a:p>
            <a:pPr marL="0" lvl="2" indent="1401443">
              <a:lnSpc>
                <a:spcPct val="72000"/>
              </a:lnSpc>
              <a:buSzTx/>
              <a:buNone/>
              <a:defRPr sz="2500">
                <a:latin typeface="Calibri Light"/>
                <a:ea typeface="Calibri Light"/>
                <a:cs typeface="Calibri Light"/>
                <a:sym typeface="Calibri Light"/>
              </a:defRPr>
            </a:pPr>
            <a:r>
              <a:t>▫Lying</a:t>
            </a:r>
          </a:p>
          <a:p>
            <a:pPr marL="0" lvl="2" indent="1401443">
              <a:lnSpc>
                <a:spcPct val="72000"/>
              </a:lnSpc>
              <a:buSzTx/>
              <a:buNone/>
              <a:defRPr sz="2500">
                <a:latin typeface="Calibri Light"/>
                <a:ea typeface="Calibri Light"/>
                <a:cs typeface="Calibri Light"/>
                <a:sym typeface="Calibri Light"/>
              </a:defRPr>
            </a:pPr>
            <a:r>
              <a:t>▫Swearing</a:t>
            </a:r>
          </a:p>
          <a:p>
            <a:pPr marL="0" indent="429894">
              <a:lnSpc>
                <a:spcPct val="72000"/>
              </a:lnSpc>
              <a:buSzTx/>
              <a:buNone/>
              <a:defRPr sz="2500">
                <a:latin typeface="Calibri Light"/>
                <a:ea typeface="Calibri Light"/>
                <a:cs typeface="Calibri Light"/>
                <a:sym typeface="Calibri Light"/>
              </a:defRPr>
            </a:pPr>
            <a:endParaRPr/>
          </a:p>
          <a:p>
            <a:pPr marL="1221334" lvl="1" indent="-324715">
              <a:lnSpc>
                <a:spcPct val="72000"/>
              </a:lnSpc>
              <a:buClr>
                <a:srgbClr val="000000"/>
              </a:buClr>
              <a:defRPr sz="2500">
                <a:latin typeface="Calibri Light"/>
                <a:ea typeface="Calibri Light"/>
                <a:cs typeface="Calibri Light"/>
                <a:sym typeface="Calibri Light"/>
              </a:defRPr>
            </a:pPr>
            <a:r>
              <a:t>Misconduct must be  in relation to the job they are employed to do.... </a:t>
            </a:r>
            <a:r>
              <a:rPr i="1"/>
              <a:t>Thomson v Alloa Motor Co </a:t>
            </a:r>
            <a:r>
              <a:t>(1983)</a:t>
            </a:r>
          </a:p>
        </p:txBody>
      </p:sp>
    </p:spTree>
    <p:extLst>
      <p:ext uri="{BB962C8B-B14F-4D97-AF65-F5344CB8AC3E}">
        <p14:creationId xmlns:p14="http://schemas.microsoft.com/office/powerpoint/2010/main" val="323720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itle 1"/>
          <p:cNvSpPr txBox="1">
            <a:spLocks noGrp="1"/>
          </p:cNvSpPr>
          <p:nvPr>
            <p:ph type="title"/>
          </p:nvPr>
        </p:nvSpPr>
        <p:spPr>
          <a:xfrm>
            <a:off x="240461" y="5690"/>
            <a:ext cx="8609163" cy="1426208"/>
          </a:xfrm>
          <a:prstGeom prst="rect">
            <a:avLst/>
          </a:prstGeom>
        </p:spPr>
        <p:txBody>
          <a:bodyPr/>
          <a:lstStyle>
            <a:lvl1pPr>
              <a:defRPr sz="3500"/>
            </a:lvl1pPr>
          </a:lstStyle>
          <a:p>
            <a:r>
              <a:t>V. Dismissal - Grounds </a:t>
            </a:r>
          </a:p>
        </p:txBody>
      </p:sp>
      <p:sp>
        <p:nvSpPr>
          <p:cNvPr id="228" name="Content Placeholder 2"/>
          <p:cNvSpPr txBox="1">
            <a:spLocks noGrp="1"/>
          </p:cNvSpPr>
          <p:nvPr>
            <p:ph type="body" idx="1"/>
          </p:nvPr>
        </p:nvSpPr>
        <p:spPr>
          <a:xfrm>
            <a:off x="628650" y="1106756"/>
            <a:ext cx="7886700" cy="5070209"/>
          </a:xfrm>
          <a:prstGeom prst="rect">
            <a:avLst/>
          </a:prstGeom>
        </p:spPr>
        <p:txBody>
          <a:bodyPr/>
          <a:lstStyle/>
          <a:p>
            <a:pPr marL="0" indent="0">
              <a:buSzTx/>
              <a:buNone/>
              <a:defRPr>
                <a:latin typeface="Calibri Light"/>
                <a:ea typeface="Calibri Light"/>
                <a:cs typeface="Calibri Light"/>
                <a:sym typeface="Calibri Light"/>
              </a:defRPr>
            </a:pPr>
            <a:r>
              <a:t>Section 98 Employment Relations Act 1996:</a:t>
            </a:r>
            <a:endParaRPr b="1">
              <a:latin typeface="+mj-lt"/>
              <a:ea typeface="+mj-ea"/>
              <a:cs typeface="+mj-cs"/>
              <a:sym typeface="Calibri"/>
            </a:endParaRPr>
          </a:p>
          <a:p>
            <a:pPr marL="0" indent="0">
              <a:buSzTx/>
              <a:buNone/>
              <a:defRPr b="1"/>
            </a:pPr>
            <a:endParaRPr b="1">
              <a:latin typeface="+mj-lt"/>
              <a:ea typeface="+mj-ea"/>
              <a:cs typeface="+mj-cs"/>
              <a:sym typeface="Calibri"/>
            </a:endParaRPr>
          </a:p>
          <a:p>
            <a:pPr marL="0" lvl="1" indent="0">
              <a:spcBef>
                <a:spcPts val="500"/>
              </a:spcBef>
              <a:buSzTx/>
              <a:buNone/>
              <a:defRPr sz="2400">
                <a:latin typeface="Calibri Light"/>
                <a:ea typeface="Calibri Light"/>
                <a:cs typeface="Calibri Light"/>
                <a:sym typeface="Calibri Light"/>
              </a:defRPr>
            </a:pPr>
            <a:r>
              <a:t>3. Redundancy</a:t>
            </a:r>
          </a:p>
          <a:p>
            <a:pPr marL="285750" lvl="1" indent="-285750">
              <a:spcBef>
                <a:spcPts val="500"/>
              </a:spcBef>
              <a:defRPr sz="2400">
                <a:latin typeface="Calibri Light"/>
                <a:ea typeface="Calibri Light"/>
                <a:cs typeface="Calibri Light"/>
                <a:sym typeface="Calibri Light"/>
              </a:defRPr>
            </a:pPr>
            <a:endParaRPr/>
          </a:p>
          <a:p>
            <a:pPr marL="285750" lvl="1" indent="-285750">
              <a:spcBef>
                <a:spcPts val="500"/>
              </a:spcBef>
              <a:defRPr sz="2400">
                <a:latin typeface="Calibri Light"/>
                <a:ea typeface="Calibri Light"/>
                <a:cs typeface="Calibri Light"/>
                <a:sym typeface="Calibri Light"/>
              </a:defRPr>
            </a:pPr>
            <a:r>
              <a:t>An employer may need to reduce the size/number of employees  which is a ground for dismissal.</a:t>
            </a:r>
          </a:p>
          <a:p>
            <a:pPr marL="0" lvl="1" indent="137160">
              <a:spcBef>
                <a:spcPts val="500"/>
              </a:spcBef>
              <a:buSzTx/>
              <a:buNone/>
              <a:defRPr sz="2400"/>
            </a:pPr>
            <a:endParaRPr/>
          </a:p>
          <a:p>
            <a:pPr marL="365758" lvl="1" indent="-228600">
              <a:spcBef>
                <a:spcPts val="500"/>
              </a:spcBef>
              <a:defRPr sz="2400">
                <a:latin typeface="Calibri Light"/>
                <a:ea typeface="Calibri Light"/>
                <a:cs typeface="Calibri Light"/>
                <a:sym typeface="Calibri Light"/>
              </a:defRPr>
            </a:pPr>
            <a:r>
              <a:t>An employee who has been made redundant may be entitled to compensation.</a:t>
            </a:r>
          </a:p>
        </p:txBody>
      </p:sp>
    </p:spTree>
    <p:extLst>
      <p:ext uri="{BB962C8B-B14F-4D97-AF65-F5344CB8AC3E}">
        <p14:creationId xmlns:p14="http://schemas.microsoft.com/office/powerpoint/2010/main" val="3395352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itle 1"/>
          <p:cNvSpPr txBox="1">
            <a:spLocks noGrp="1"/>
          </p:cNvSpPr>
          <p:nvPr>
            <p:ph type="title"/>
          </p:nvPr>
        </p:nvSpPr>
        <p:spPr>
          <a:xfrm>
            <a:off x="240461" y="5690"/>
            <a:ext cx="8609163" cy="1426208"/>
          </a:xfrm>
          <a:prstGeom prst="rect">
            <a:avLst/>
          </a:prstGeom>
        </p:spPr>
        <p:txBody>
          <a:bodyPr/>
          <a:lstStyle>
            <a:lvl1pPr>
              <a:defRPr sz="3500"/>
            </a:lvl1pPr>
          </a:lstStyle>
          <a:p>
            <a:r>
              <a:t>V. Dismissal - Grounds </a:t>
            </a:r>
          </a:p>
        </p:txBody>
      </p:sp>
      <p:sp>
        <p:nvSpPr>
          <p:cNvPr id="231" name="Content Placeholder 2"/>
          <p:cNvSpPr txBox="1">
            <a:spLocks noGrp="1"/>
          </p:cNvSpPr>
          <p:nvPr>
            <p:ph type="body" idx="1"/>
          </p:nvPr>
        </p:nvSpPr>
        <p:spPr>
          <a:xfrm>
            <a:off x="628650" y="1106756"/>
            <a:ext cx="7886700" cy="5070209"/>
          </a:xfrm>
          <a:prstGeom prst="rect">
            <a:avLst/>
          </a:prstGeom>
        </p:spPr>
        <p:txBody>
          <a:bodyPr/>
          <a:lstStyle/>
          <a:p>
            <a:pPr marL="0" indent="0">
              <a:buSzTx/>
              <a:buFontTx/>
              <a:buNone/>
              <a:defRPr sz="2600">
                <a:latin typeface="Calibri Light"/>
                <a:ea typeface="Calibri Light"/>
                <a:cs typeface="Calibri Light"/>
                <a:sym typeface="Calibri Light"/>
              </a:defRPr>
            </a:pPr>
            <a:r>
              <a:t>Section 98 Employment Relations Act 1996:</a:t>
            </a:r>
            <a:endParaRPr b="1">
              <a:latin typeface="+mj-lt"/>
              <a:ea typeface="+mj-ea"/>
              <a:cs typeface="+mj-cs"/>
              <a:sym typeface="Calibri"/>
            </a:endParaRPr>
          </a:p>
          <a:p>
            <a:pPr marL="0" indent="0">
              <a:buSzTx/>
              <a:buFontTx/>
              <a:buNone/>
              <a:defRPr sz="2600" b="1"/>
            </a:pPr>
            <a:endParaRPr b="1">
              <a:latin typeface="+mj-lt"/>
              <a:ea typeface="+mj-ea"/>
              <a:cs typeface="+mj-cs"/>
              <a:sym typeface="Calibri"/>
            </a:endParaRPr>
          </a:p>
          <a:p>
            <a:pPr marL="0" lvl="1" indent="228600">
              <a:spcBef>
                <a:spcPts val="500"/>
              </a:spcBef>
              <a:buSzTx/>
              <a:buFontTx/>
              <a:buNone/>
              <a:defRPr sz="2600">
                <a:latin typeface="Calibri Light"/>
                <a:ea typeface="Calibri Light"/>
                <a:cs typeface="Calibri Light"/>
                <a:sym typeface="Calibri Light"/>
              </a:defRPr>
            </a:pPr>
            <a:r>
              <a:t>4. Continuing employment would be illegal</a:t>
            </a:r>
          </a:p>
          <a:p>
            <a:pPr marL="285750" lvl="1" indent="-285750">
              <a:spcBef>
                <a:spcPts val="500"/>
              </a:spcBef>
              <a:defRPr sz="2600">
                <a:latin typeface="Calibri Light"/>
                <a:ea typeface="Calibri Light"/>
                <a:cs typeface="Calibri Light"/>
                <a:sym typeface="Calibri Light"/>
              </a:defRPr>
            </a:pPr>
            <a:endParaRPr/>
          </a:p>
          <a:p>
            <a:pPr marL="365759">
              <a:defRPr sz="2600">
                <a:latin typeface="Calibri Light"/>
                <a:ea typeface="Calibri Light"/>
                <a:cs typeface="Calibri Light"/>
                <a:sym typeface="Calibri Light"/>
              </a:defRPr>
            </a:pPr>
            <a:r>
              <a:t>E.g.; a delivery driver who has their driving licence revoked.</a:t>
            </a:r>
          </a:p>
          <a:p>
            <a:pPr marL="365759">
              <a:defRPr sz="2600">
                <a:latin typeface="Calibri Light"/>
                <a:ea typeface="Calibri Light"/>
                <a:cs typeface="Calibri Light"/>
                <a:sym typeface="Calibri Light"/>
              </a:defRPr>
            </a:pPr>
            <a:endParaRPr/>
          </a:p>
          <a:p>
            <a:pPr marL="365759">
              <a:defRPr sz="2600">
                <a:latin typeface="Calibri Light"/>
                <a:ea typeface="Calibri Light"/>
                <a:cs typeface="Calibri Light"/>
                <a:sym typeface="Calibri Light"/>
              </a:defRPr>
            </a:pPr>
            <a:r>
              <a:t>Dismissal in these circumstances may not be fair however;  employers must consider e.g.; length of suspension, alternative roles etc.</a:t>
            </a:r>
          </a:p>
        </p:txBody>
      </p:sp>
    </p:spTree>
    <p:extLst>
      <p:ext uri="{BB962C8B-B14F-4D97-AF65-F5344CB8AC3E}">
        <p14:creationId xmlns:p14="http://schemas.microsoft.com/office/powerpoint/2010/main" val="296977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itle 1"/>
          <p:cNvSpPr txBox="1">
            <a:spLocks noGrp="1"/>
          </p:cNvSpPr>
          <p:nvPr>
            <p:ph type="title"/>
          </p:nvPr>
        </p:nvSpPr>
        <p:spPr>
          <a:xfrm>
            <a:off x="240461" y="5690"/>
            <a:ext cx="8609163" cy="1426208"/>
          </a:xfrm>
          <a:prstGeom prst="rect">
            <a:avLst/>
          </a:prstGeom>
        </p:spPr>
        <p:txBody>
          <a:bodyPr/>
          <a:lstStyle>
            <a:lvl1pPr>
              <a:defRPr sz="3500"/>
            </a:lvl1pPr>
          </a:lstStyle>
          <a:p>
            <a:r>
              <a:t>V. Dismissal - Grounds </a:t>
            </a:r>
          </a:p>
        </p:txBody>
      </p:sp>
      <p:sp>
        <p:nvSpPr>
          <p:cNvPr id="234" name="Content Placeholder 2"/>
          <p:cNvSpPr txBox="1">
            <a:spLocks noGrp="1"/>
          </p:cNvSpPr>
          <p:nvPr>
            <p:ph type="body" idx="1"/>
          </p:nvPr>
        </p:nvSpPr>
        <p:spPr>
          <a:xfrm>
            <a:off x="628650" y="1106756"/>
            <a:ext cx="7886700" cy="5070209"/>
          </a:xfrm>
          <a:prstGeom prst="rect">
            <a:avLst/>
          </a:prstGeom>
        </p:spPr>
        <p:txBody>
          <a:bodyPr>
            <a:normAutofit lnSpcReduction="10000"/>
          </a:bodyPr>
          <a:lstStyle/>
          <a:p>
            <a:pPr marL="0" indent="0">
              <a:buSzTx/>
              <a:buFontTx/>
              <a:buNone/>
              <a:defRPr>
                <a:latin typeface="Calibri Light"/>
                <a:ea typeface="Calibri Light"/>
                <a:cs typeface="Calibri Light"/>
                <a:sym typeface="Calibri Light"/>
              </a:defRPr>
            </a:pPr>
            <a:r>
              <a:t>Section 98 Employment Relations Act 1996:</a:t>
            </a:r>
            <a:endParaRPr b="1">
              <a:latin typeface="+mj-lt"/>
              <a:ea typeface="+mj-ea"/>
              <a:cs typeface="+mj-cs"/>
              <a:sym typeface="Calibri"/>
            </a:endParaRPr>
          </a:p>
          <a:p>
            <a:pPr marL="0" indent="0">
              <a:buSzTx/>
              <a:buFontTx/>
              <a:buNone/>
              <a:defRPr b="1"/>
            </a:pPr>
            <a:endParaRPr b="1">
              <a:latin typeface="+mj-lt"/>
              <a:ea typeface="+mj-ea"/>
              <a:cs typeface="+mj-cs"/>
              <a:sym typeface="Calibri"/>
            </a:endParaRPr>
          </a:p>
          <a:p>
            <a:pPr marL="0" lvl="1" indent="228600">
              <a:spcBef>
                <a:spcPts val="500"/>
              </a:spcBef>
              <a:buSzTx/>
              <a:buFontTx/>
              <a:buNone/>
              <a:defRPr sz="2400">
                <a:latin typeface="Calibri Light"/>
                <a:ea typeface="Calibri Light"/>
                <a:cs typeface="Calibri Light"/>
                <a:sym typeface="Calibri Light"/>
              </a:defRPr>
            </a:pPr>
            <a:r>
              <a:t>5. Any other substantial reason</a:t>
            </a:r>
          </a:p>
          <a:p>
            <a:pPr marL="285750" lvl="1" indent="-285750">
              <a:spcBef>
                <a:spcPts val="500"/>
              </a:spcBef>
              <a:defRPr sz="2400">
                <a:latin typeface="Calibri Light"/>
                <a:ea typeface="Calibri Light"/>
                <a:cs typeface="Calibri Light"/>
                <a:sym typeface="Calibri Light"/>
              </a:defRPr>
            </a:pPr>
            <a:endParaRPr/>
          </a:p>
          <a:p>
            <a:pPr marL="0" lvl="1" indent="0">
              <a:spcBef>
                <a:spcPts val="500"/>
              </a:spcBef>
              <a:buSzTx/>
              <a:buNone/>
              <a:defRPr sz="2400">
                <a:latin typeface="Calibri Light"/>
                <a:ea typeface="Calibri Light"/>
                <a:cs typeface="Calibri Light"/>
                <a:sym typeface="Calibri Light"/>
              </a:defRPr>
            </a:pPr>
            <a:r>
              <a:t>For other instances which do not fit into the previous categories:</a:t>
            </a:r>
          </a:p>
          <a:p>
            <a:pPr marL="365758" lvl="1" indent="-228600">
              <a:spcBef>
                <a:spcPts val="500"/>
              </a:spcBef>
              <a:defRPr sz="2400">
                <a:latin typeface="Calibri Light"/>
                <a:ea typeface="Calibri Light"/>
                <a:cs typeface="Calibri Light"/>
                <a:sym typeface="Calibri Light"/>
              </a:defRPr>
            </a:pPr>
            <a:endParaRPr/>
          </a:p>
          <a:p>
            <a:pPr marL="365758" lvl="1" indent="-228600">
              <a:spcBef>
                <a:spcPts val="500"/>
              </a:spcBef>
              <a:defRPr sz="2400">
                <a:latin typeface="Calibri Light"/>
                <a:ea typeface="Calibri Light"/>
                <a:cs typeface="Calibri Light"/>
                <a:sym typeface="Calibri Light"/>
              </a:defRPr>
            </a:pPr>
            <a:r>
              <a:rPr i="1"/>
              <a:t>Farr v Hoveringham Gravels Ltd </a:t>
            </a:r>
            <a:r>
              <a:t>(1972) –</a:t>
            </a:r>
          </a:p>
          <a:p>
            <a:pPr marL="0" lvl="1" indent="137158">
              <a:spcBef>
                <a:spcPts val="500"/>
              </a:spcBef>
              <a:buSzTx/>
              <a:buNone/>
              <a:defRPr sz="2400">
                <a:latin typeface="Calibri Light"/>
                <a:ea typeface="Calibri Light"/>
                <a:cs typeface="Calibri Light"/>
                <a:sym typeface="Calibri Light"/>
              </a:defRPr>
            </a:pPr>
            <a:r>
              <a:t>A term in the contract required the employee to live within a reasonable travelling distance of workplace.</a:t>
            </a:r>
          </a:p>
          <a:p>
            <a:pPr marL="0" lvl="1" indent="137158">
              <a:spcBef>
                <a:spcPts val="500"/>
              </a:spcBef>
              <a:buSzTx/>
              <a:buNone/>
              <a:defRPr sz="2400">
                <a:latin typeface="Calibri Light"/>
                <a:ea typeface="Calibri Light"/>
                <a:cs typeface="Calibri Light"/>
                <a:sym typeface="Calibri Light"/>
              </a:defRPr>
            </a:pPr>
            <a:r>
              <a:t>Employer was held to have fairly dismissed him after he moved to a home over 40 miles away.</a:t>
            </a:r>
          </a:p>
        </p:txBody>
      </p:sp>
    </p:spTree>
    <p:extLst>
      <p:ext uri="{BB962C8B-B14F-4D97-AF65-F5344CB8AC3E}">
        <p14:creationId xmlns:p14="http://schemas.microsoft.com/office/powerpoint/2010/main" val="222265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itle 1"/>
          <p:cNvSpPr txBox="1">
            <a:spLocks noGrp="1"/>
          </p:cNvSpPr>
          <p:nvPr>
            <p:ph type="title"/>
          </p:nvPr>
        </p:nvSpPr>
        <p:spPr>
          <a:xfrm>
            <a:off x="240461" y="5690"/>
            <a:ext cx="8609163" cy="1426208"/>
          </a:xfrm>
          <a:prstGeom prst="rect">
            <a:avLst/>
          </a:prstGeom>
        </p:spPr>
        <p:txBody>
          <a:bodyPr/>
          <a:lstStyle>
            <a:lvl1pPr>
              <a:defRPr sz="3500"/>
            </a:lvl1pPr>
          </a:lstStyle>
          <a:p>
            <a:r>
              <a:t>V. Fairness of Dismissal</a:t>
            </a:r>
          </a:p>
        </p:txBody>
      </p:sp>
      <p:sp>
        <p:nvSpPr>
          <p:cNvPr id="237" name="TextBox 3"/>
          <p:cNvSpPr txBox="1"/>
          <p:nvPr/>
        </p:nvSpPr>
        <p:spPr>
          <a:xfrm>
            <a:off x="619375" y="1351282"/>
            <a:ext cx="7851336" cy="329320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sz="2600">
                <a:latin typeface="Calibri light"/>
                <a:ea typeface="Calibri light"/>
                <a:cs typeface="Calibri light"/>
                <a:sym typeface="Calibri light"/>
              </a:defRPr>
            </a:pPr>
            <a:r>
              <a:t>Tribunal must decide whether or not the dismissal was fair in light of all of the circumstances, e.g.:</a:t>
            </a:r>
          </a:p>
          <a:p>
            <a:pPr>
              <a:defRPr sz="2600">
                <a:latin typeface="Calibri light"/>
                <a:ea typeface="Calibri light"/>
                <a:cs typeface="Calibri light"/>
                <a:sym typeface="Calibri light"/>
              </a:defRPr>
            </a:pPr>
            <a:endParaRPr/>
          </a:p>
          <a:p>
            <a:pPr marL="280736" indent="-280736">
              <a:buSzPct val="100000"/>
              <a:buChar char="•"/>
              <a:defRPr sz="2600">
                <a:latin typeface="Calibri light"/>
                <a:ea typeface="Calibri light"/>
                <a:cs typeface="Calibri light"/>
                <a:sym typeface="Calibri light"/>
              </a:defRPr>
            </a:pPr>
            <a:r>
              <a:t>Proper procedures followed?</a:t>
            </a:r>
          </a:p>
          <a:p>
            <a:pPr marL="280736" indent="-280736">
              <a:buSzPct val="100000"/>
              <a:buChar char="•"/>
              <a:defRPr sz="2600">
                <a:latin typeface="Calibri light"/>
                <a:ea typeface="Calibri light"/>
                <a:cs typeface="Calibri light"/>
                <a:sym typeface="Calibri light"/>
              </a:defRPr>
            </a:pPr>
            <a:r>
              <a:t>Acted as a reasonable employer would have?</a:t>
            </a:r>
          </a:p>
          <a:p>
            <a:pPr>
              <a:defRPr sz="2600">
                <a:latin typeface="Calibri light"/>
                <a:ea typeface="Calibri light"/>
                <a:cs typeface="Calibri light"/>
                <a:sym typeface="Calibri light"/>
              </a:defRPr>
            </a:pPr>
            <a:endParaRPr/>
          </a:p>
          <a:p>
            <a:pPr>
              <a:defRPr sz="2600">
                <a:latin typeface="Calibri light"/>
                <a:ea typeface="Calibri light"/>
                <a:cs typeface="Calibri light"/>
                <a:sym typeface="Calibri light"/>
              </a:defRPr>
            </a:pPr>
            <a:r>
              <a:t>Dismissal will be automatically unfair in certain circumstances e.g. in connection with maternity/paternity</a:t>
            </a:r>
          </a:p>
        </p:txBody>
      </p:sp>
    </p:spTree>
    <p:extLst>
      <p:ext uri="{BB962C8B-B14F-4D97-AF65-F5344CB8AC3E}">
        <p14:creationId xmlns:p14="http://schemas.microsoft.com/office/powerpoint/2010/main" val="1140456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xfrm>
            <a:off x="629840" y="801858"/>
            <a:ext cx="8063993" cy="1255542"/>
          </a:xfrm>
          <a:prstGeom prst="rect">
            <a:avLst/>
          </a:prstGeom>
        </p:spPr>
        <p:txBody>
          <a:bodyPr>
            <a:normAutofit fontScale="90000"/>
          </a:bodyPr>
          <a:lstStyle/>
          <a:p>
            <a:pPr>
              <a:defRPr b="1"/>
            </a:pPr>
            <a:r>
              <a:rPr lang="en-GB" dirty="0"/>
              <a:t/>
            </a:r>
            <a:br>
              <a:rPr lang="en-GB" dirty="0"/>
            </a:br>
            <a:r>
              <a:rPr lang="en-GB" dirty="0"/>
              <a:t>The Public Interest Disclosure Act 1998</a:t>
            </a:r>
            <a:br>
              <a:rPr lang="en-GB" dirty="0"/>
            </a:br>
            <a:r>
              <a:rPr lang="en-GB" dirty="0"/>
              <a:t/>
            </a:r>
            <a:br>
              <a:rPr lang="en-GB" dirty="0"/>
            </a:br>
            <a:r>
              <a:rPr dirty="0"/>
              <a:t/>
            </a:r>
            <a:br>
              <a:rPr dirty="0"/>
            </a:br>
            <a:endParaRPr dirty="0"/>
          </a:p>
        </p:txBody>
      </p:sp>
      <p:sp>
        <p:nvSpPr>
          <p:cNvPr id="138" name="Text Placeholder 3"/>
          <p:cNvSpPr txBox="1">
            <a:spLocks noGrp="1"/>
          </p:cNvSpPr>
          <p:nvPr>
            <p:ph type="body" idx="1"/>
          </p:nvPr>
        </p:nvSpPr>
        <p:spPr>
          <a:xfrm>
            <a:off x="629841" y="1041010"/>
            <a:ext cx="7228365" cy="4871110"/>
          </a:xfrm>
          <a:prstGeom prst="rect">
            <a:avLst/>
          </a:prstGeom>
        </p:spPr>
        <p:txBody>
          <a:bodyPr>
            <a:normAutofit fontScale="92500" lnSpcReduction="10000"/>
          </a:bodyPr>
          <a:lstStyle/>
          <a:p>
            <a:pPr>
              <a:buSzPct val="100000"/>
              <a:defRPr sz="2800">
                <a:latin typeface="Calibri light"/>
                <a:ea typeface="Calibri light"/>
                <a:cs typeface="Calibri light"/>
                <a:sym typeface="Calibri light"/>
              </a:defRPr>
            </a:pPr>
            <a:endParaRPr lang="en-GB" dirty="0"/>
          </a:p>
          <a:p>
            <a:pPr marL="457200" indent="-457200">
              <a:buSzPct val="100000"/>
              <a:buFont typeface="Arial" panose="020B0604020202020204" pitchFamily="34" charset="0"/>
              <a:buChar char="•"/>
              <a:defRPr sz="2800">
                <a:latin typeface="Calibri light"/>
                <a:ea typeface="Calibri light"/>
                <a:cs typeface="Calibri light"/>
                <a:sym typeface="Calibri light"/>
              </a:defRPr>
            </a:pPr>
            <a:r>
              <a:rPr lang="en-GB" dirty="0"/>
              <a:t>Covers the case of whistle-blowing. </a:t>
            </a:r>
          </a:p>
          <a:p>
            <a:pPr>
              <a:buSzPct val="100000"/>
              <a:defRPr sz="2800">
                <a:latin typeface="Calibri light"/>
                <a:ea typeface="Calibri light"/>
                <a:cs typeface="Calibri light"/>
                <a:sym typeface="Calibri light"/>
              </a:defRPr>
            </a:pPr>
            <a:endParaRPr lang="en-GB" dirty="0"/>
          </a:p>
          <a:p>
            <a:pPr marL="457200" indent="-457200">
              <a:buSzPct val="100000"/>
              <a:buFont typeface="Arial" panose="020B0604020202020204" pitchFamily="34" charset="0"/>
              <a:buChar char="•"/>
              <a:defRPr sz="2800">
                <a:latin typeface="Calibri light"/>
                <a:ea typeface="Calibri light"/>
                <a:cs typeface="Calibri light"/>
                <a:sym typeface="Calibri light"/>
              </a:defRPr>
            </a:pPr>
            <a:r>
              <a:rPr lang="en-GB" dirty="0"/>
              <a:t>If staff feel that they are being directed to undertake activities they feel are in some way illegal or otherwise irregular, they have protection should they inform others of the facts without fear of recrimination.</a:t>
            </a:r>
          </a:p>
          <a:p>
            <a:pPr>
              <a:buSzPct val="100000"/>
              <a:defRPr sz="2800">
                <a:latin typeface="Calibri light"/>
                <a:ea typeface="Calibri light"/>
                <a:cs typeface="Calibri light"/>
                <a:sym typeface="Calibri light"/>
              </a:defRPr>
            </a:pPr>
            <a:endParaRPr lang="en-GB" dirty="0"/>
          </a:p>
          <a:p>
            <a:pPr marL="457200" indent="-457200">
              <a:buSzPct val="100000"/>
              <a:buFont typeface="Arial" panose="020B0604020202020204" pitchFamily="34" charset="0"/>
              <a:buChar char="•"/>
              <a:defRPr sz="2800">
                <a:latin typeface="Calibri light"/>
                <a:ea typeface="Calibri light"/>
                <a:cs typeface="Calibri light"/>
                <a:sym typeface="Calibri light"/>
              </a:defRPr>
            </a:pPr>
            <a:r>
              <a:rPr lang="en-GB" dirty="0"/>
              <a:t>The </a:t>
            </a:r>
            <a:r>
              <a:rPr lang="en-GB" dirty="0" smtClean="0"/>
              <a:t>business manager </a:t>
            </a:r>
            <a:r>
              <a:rPr lang="en-GB" dirty="0"/>
              <a:t>must ensure that open and honest communication is encouraged and team concerns are taken seriously and dealt with.  </a:t>
            </a:r>
          </a:p>
        </p:txBody>
      </p:sp>
    </p:spTree>
    <p:extLst>
      <p:ext uri="{BB962C8B-B14F-4D97-AF65-F5344CB8AC3E}">
        <p14:creationId xmlns:p14="http://schemas.microsoft.com/office/powerpoint/2010/main" val="1406563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1"/>
          <p:cNvSpPr txBox="1">
            <a:spLocks noGrp="1"/>
          </p:cNvSpPr>
          <p:nvPr>
            <p:ph type="title"/>
          </p:nvPr>
        </p:nvSpPr>
        <p:spPr>
          <a:xfrm>
            <a:off x="240461" y="5690"/>
            <a:ext cx="8609163" cy="1426208"/>
          </a:xfrm>
          <a:prstGeom prst="rect">
            <a:avLst/>
          </a:prstGeom>
        </p:spPr>
        <p:txBody>
          <a:bodyPr/>
          <a:lstStyle>
            <a:lvl1pPr>
              <a:defRPr sz="3500"/>
            </a:lvl1pPr>
          </a:lstStyle>
          <a:p>
            <a:r>
              <a:t>Remedies for Unfair Dismissal</a:t>
            </a:r>
          </a:p>
        </p:txBody>
      </p:sp>
      <p:sp>
        <p:nvSpPr>
          <p:cNvPr id="240" name="TextBox 3"/>
          <p:cNvSpPr txBox="1"/>
          <p:nvPr/>
        </p:nvSpPr>
        <p:spPr>
          <a:xfrm>
            <a:off x="360360" y="1411905"/>
            <a:ext cx="8083214" cy="224676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indent="621030">
              <a:defRPr sz="2800">
                <a:latin typeface="Georgia"/>
                <a:ea typeface="Georgia"/>
                <a:cs typeface="Georgia"/>
                <a:sym typeface="Georgia"/>
              </a:defRPr>
            </a:pPr>
            <a:r>
              <a:t>1.Reinstatement </a:t>
            </a:r>
          </a:p>
          <a:p>
            <a:pPr indent="621030">
              <a:defRPr sz="2800">
                <a:latin typeface="Georgia"/>
                <a:ea typeface="Georgia"/>
                <a:cs typeface="Georgia"/>
                <a:sym typeface="Georgia"/>
              </a:defRPr>
            </a:pPr>
            <a:endParaRPr/>
          </a:p>
          <a:p>
            <a:pPr indent="621030">
              <a:defRPr sz="2800">
                <a:latin typeface="Georgia"/>
                <a:ea typeface="Georgia"/>
                <a:cs typeface="Georgia"/>
                <a:sym typeface="Georgia"/>
              </a:defRPr>
            </a:pPr>
            <a:r>
              <a:t>2.Re-engagement</a:t>
            </a:r>
          </a:p>
          <a:p>
            <a:pPr indent="621030">
              <a:defRPr sz="2800">
                <a:latin typeface="Georgia"/>
                <a:ea typeface="Georgia"/>
                <a:cs typeface="Georgia"/>
                <a:sym typeface="Georgia"/>
              </a:defRPr>
            </a:pPr>
            <a:endParaRPr/>
          </a:p>
          <a:p>
            <a:pPr indent="621030">
              <a:defRPr sz="2800">
                <a:latin typeface="Georgia"/>
                <a:ea typeface="Georgia"/>
                <a:cs typeface="Georgia"/>
                <a:sym typeface="Georgia"/>
              </a:defRPr>
            </a:pPr>
            <a:r>
              <a:t>3.Compensation</a:t>
            </a:r>
          </a:p>
        </p:txBody>
      </p:sp>
    </p:spTree>
    <p:extLst>
      <p:ext uri="{BB962C8B-B14F-4D97-AF65-F5344CB8AC3E}">
        <p14:creationId xmlns:p14="http://schemas.microsoft.com/office/powerpoint/2010/main" val="3445818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itle 1"/>
          <p:cNvSpPr txBox="1">
            <a:spLocks noGrp="1"/>
          </p:cNvSpPr>
          <p:nvPr>
            <p:ph type="title"/>
          </p:nvPr>
        </p:nvSpPr>
        <p:spPr>
          <a:xfrm>
            <a:off x="240461" y="5690"/>
            <a:ext cx="8609163" cy="1426208"/>
          </a:xfrm>
          <a:prstGeom prst="rect">
            <a:avLst/>
          </a:prstGeom>
        </p:spPr>
        <p:txBody>
          <a:bodyPr/>
          <a:lstStyle>
            <a:lvl1pPr>
              <a:defRPr sz="3500"/>
            </a:lvl1pPr>
          </a:lstStyle>
          <a:p>
            <a:r>
              <a:t>Redundancy</a:t>
            </a:r>
          </a:p>
        </p:txBody>
      </p:sp>
      <p:sp>
        <p:nvSpPr>
          <p:cNvPr id="243" name="TextBox 3"/>
          <p:cNvSpPr txBox="1"/>
          <p:nvPr/>
        </p:nvSpPr>
        <p:spPr>
          <a:xfrm>
            <a:off x="239514" y="1500070"/>
            <a:ext cx="8176528" cy="267765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indent="365758">
              <a:defRPr sz="2800">
                <a:latin typeface="Georgia"/>
                <a:ea typeface="Georgia"/>
                <a:cs typeface="Georgia"/>
                <a:sym typeface="Georgia"/>
              </a:defRPr>
            </a:pPr>
            <a:r>
              <a:t>•</a:t>
            </a:r>
            <a:r>
              <a:rPr>
                <a:latin typeface="Calibri light"/>
                <a:ea typeface="Calibri light"/>
                <a:cs typeface="Calibri light"/>
                <a:sym typeface="Calibri light"/>
              </a:rPr>
              <a:t>Eligibility – 1 year continuous work </a:t>
            </a:r>
          </a:p>
          <a:p>
            <a:pPr indent="365758">
              <a:defRPr sz="2800">
                <a:latin typeface="Calibri light"/>
                <a:ea typeface="Calibri light"/>
                <a:cs typeface="Calibri light"/>
                <a:sym typeface="Calibri light"/>
              </a:defRPr>
            </a:pPr>
            <a:endParaRPr>
              <a:latin typeface="Calibri light"/>
              <a:ea typeface="Calibri light"/>
              <a:cs typeface="Calibri light"/>
              <a:sym typeface="Calibri light"/>
            </a:endParaRPr>
          </a:p>
          <a:p>
            <a:pPr indent="365758">
              <a:defRPr sz="2800">
                <a:latin typeface="Calibri light"/>
                <a:ea typeface="Calibri light"/>
                <a:cs typeface="Calibri light"/>
                <a:sym typeface="Calibri light"/>
              </a:defRPr>
            </a:pPr>
            <a:r>
              <a:t>•Defence to redundancy claim – suitable alternative employment.</a:t>
            </a:r>
          </a:p>
          <a:p>
            <a:pPr indent="365758">
              <a:defRPr sz="2800">
                <a:latin typeface="Calibri light"/>
                <a:ea typeface="Calibri light"/>
                <a:cs typeface="Calibri light"/>
                <a:sym typeface="Calibri light"/>
              </a:defRPr>
            </a:pPr>
            <a:endParaRPr/>
          </a:p>
          <a:p>
            <a:pPr indent="365758">
              <a:defRPr sz="2800">
                <a:latin typeface="Calibri light"/>
                <a:ea typeface="Calibri light"/>
                <a:cs typeface="Calibri light"/>
                <a:sym typeface="Calibri light"/>
              </a:defRPr>
            </a:pPr>
            <a:r>
              <a:t>•Voluntary or Compulsory Redundancy?</a:t>
            </a:r>
          </a:p>
        </p:txBody>
      </p:sp>
    </p:spTree>
    <p:extLst>
      <p:ext uri="{BB962C8B-B14F-4D97-AF65-F5344CB8AC3E}">
        <p14:creationId xmlns:p14="http://schemas.microsoft.com/office/powerpoint/2010/main" val="1238949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itle 1"/>
          <p:cNvSpPr txBox="1">
            <a:spLocks noGrp="1"/>
          </p:cNvSpPr>
          <p:nvPr>
            <p:ph type="title"/>
          </p:nvPr>
        </p:nvSpPr>
        <p:spPr>
          <a:xfrm>
            <a:off x="240461" y="5690"/>
            <a:ext cx="8609163" cy="1426208"/>
          </a:xfrm>
          <a:prstGeom prst="rect">
            <a:avLst/>
          </a:prstGeom>
        </p:spPr>
        <p:txBody>
          <a:bodyPr/>
          <a:lstStyle>
            <a:lvl1pPr>
              <a:defRPr sz="3500"/>
            </a:lvl1pPr>
          </a:lstStyle>
          <a:p>
            <a:r>
              <a:t>VI. Discrimination </a:t>
            </a:r>
          </a:p>
        </p:txBody>
      </p:sp>
      <p:sp>
        <p:nvSpPr>
          <p:cNvPr id="252" name="Content Placeholder 2"/>
          <p:cNvSpPr txBox="1">
            <a:spLocks noGrp="1"/>
          </p:cNvSpPr>
          <p:nvPr>
            <p:ph type="body" idx="1"/>
          </p:nvPr>
        </p:nvSpPr>
        <p:spPr>
          <a:xfrm>
            <a:off x="628650" y="1106756"/>
            <a:ext cx="7886700" cy="5070209"/>
          </a:xfrm>
          <a:prstGeom prst="rect">
            <a:avLst/>
          </a:prstGeom>
        </p:spPr>
        <p:txBody>
          <a:bodyPr>
            <a:normAutofit fontScale="77500" lnSpcReduction="20000"/>
          </a:bodyPr>
          <a:lstStyle/>
          <a:p>
            <a:pPr marL="365759">
              <a:defRPr>
                <a:latin typeface="Calibri Light"/>
                <a:ea typeface="Calibri Light"/>
                <a:cs typeface="Calibri Light"/>
                <a:sym typeface="Calibri Light"/>
              </a:defRPr>
            </a:pPr>
            <a:r>
              <a:rPr dirty="0"/>
              <a:t>Statute seeks to ensure no discrimination in the workplace based on:</a:t>
            </a:r>
          </a:p>
          <a:p>
            <a:pPr marL="91439" indent="45720">
              <a:buClr>
                <a:srgbClr val="000000"/>
              </a:buClr>
              <a:buSzTx/>
              <a:buNone/>
              <a:defRPr>
                <a:latin typeface="Calibri Light"/>
                <a:ea typeface="Calibri Light"/>
                <a:cs typeface="Calibri Light"/>
                <a:sym typeface="Calibri Light"/>
              </a:defRPr>
            </a:pPr>
            <a:endParaRPr dirty="0"/>
          </a:p>
          <a:p>
            <a:pPr marL="952500" lvl="1" indent="-228600">
              <a:defRPr>
                <a:latin typeface="Calibri Light"/>
                <a:ea typeface="Calibri Light"/>
                <a:cs typeface="Calibri Light"/>
                <a:sym typeface="Calibri Light"/>
              </a:defRPr>
            </a:pPr>
            <a:r>
              <a:rPr dirty="0"/>
              <a:t>Sex</a:t>
            </a:r>
          </a:p>
          <a:p>
            <a:pPr marL="952500" lvl="1" indent="-228600">
              <a:defRPr>
                <a:latin typeface="Calibri Light"/>
                <a:ea typeface="Calibri Light"/>
                <a:cs typeface="Calibri Light"/>
                <a:sym typeface="Calibri Light"/>
              </a:defRPr>
            </a:pPr>
            <a:r>
              <a:rPr dirty="0"/>
              <a:t>Sexual orientation </a:t>
            </a:r>
          </a:p>
          <a:p>
            <a:pPr marL="952500" lvl="1" indent="-228600">
              <a:defRPr>
                <a:latin typeface="Calibri Light"/>
                <a:ea typeface="Calibri Light"/>
                <a:cs typeface="Calibri Light"/>
                <a:sym typeface="Calibri Light"/>
              </a:defRPr>
            </a:pPr>
            <a:r>
              <a:rPr dirty="0"/>
              <a:t>Race</a:t>
            </a:r>
          </a:p>
          <a:p>
            <a:pPr marL="952500" lvl="1" indent="-228600">
              <a:defRPr>
                <a:latin typeface="Calibri Light"/>
                <a:ea typeface="Calibri Light"/>
                <a:cs typeface="Calibri Light"/>
                <a:sym typeface="Calibri Light"/>
              </a:defRPr>
            </a:pPr>
            <a:r>
              <a:rPr dirty="0"/>
              <a:t>Religion</a:t>
            </a:r>
          </a:p>
          <a:p>
            <a:pPr marL="952500" lvl="1" indent="-228600">
              <a:defRPr>
                <a:latin typeface="Calibri Light"/>
                <a:ea typeface="Calibri Light"/>
                <a:cs typeface="Calibri Light"/>
                <a:sym typeface="Calibri Light"/>
              </a:defRPr>
            </a:pPr>
            <a:r>
              <a:rPr dirty="0"/>
              <a:t>Disability </a:t>
            </a:r>
            <a:endParaRPr lang="en-GB" dirty="0"/>
          </a:p>
          <a:p>
            <a:pPr marL="952500" lvl="1" indent="-228600">
              <a:defRPr>
                <a:latin typeface="Calibri Light"/>
                <a:ea typeface="Calibri Light"/>
                <a:cs typeface="Calibri Light"/>
                <a:sym typeface="Calibri Light"/>
              </a:defRPr>
            </a:pPr>
            <a:endParaRPr lang="en-US" dirty="0"/>
          </a:p>
          <a:p>
            <a:pPr marL="457200">
              <a:defRPr>
                <a:latin typeface="Calibri Light"/>
                <a:ea typeface="Calibri Light"/>
                <a:cs typeface="Calibri Light"/>
                <a:sym typeface="Calibri Light"/>
              </a:defRPr>
            </a:pPr>
            <a:r>
              <a:rPr lang="en-US" dirty="0"/>
              <a:t>Project managers, like their line management colleagues, need to be aware of the implications of contravening these regulations and engender an environment of inclusion and fairness in all the project activities. </a:t>
            </a:r>
            <a:endParaRPr dirty="0"/>
          </a:p>
        </p:txBody>
      </p:sp>
    </p:spTree>
    <p:extLst>
      <p:ext uri="{BB962C8B-B14F-4D97-AF65-F5344CB8AC3E}">
        <p14:creationId xmlns:p14="http://schemas.microsoft.com/office/powerpoint/2010/main" val="2846588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itle 1"/>
          <p:cNvSpPr txBox="1">
            <a:spLocks noGrp="1"/>
          </p:cNvSpPr>
          <p:nvPr>
            <p:ph type="title"/>
          </p:nvPr>
        </p:nvSpPr>
        <p:spPr>
          <a:xfrm>
            <a:off x="240461" y="5690"/>
            <a:ext cx="8609163" cy="1426208"/>
          </a:xfrm>
          <a:prstGeom prst="rect">
            <a:avLst/>
          </a:prstGeom>
        </p:spPr>
        <p:txBody>
          <a:bodyPr/>
          <a:lstStyle/>
          <a:p>
            <a:pPr defTabSz="548640">
              <a:defRPr sz="1800"/>
            </a:pPr>
            <a:r>
              <a:t/>
            </a:r>
            <a:br/>
            <a:r>
              <a:t/>
            </a:r>
            <a:br/>
            <a:r>
              <a:rPr sz="3900"/>
              <a:t>VII. Discrimination - </a:t>
            </a:r>
            <a:r>
              <a:rPr sz="3900" b="1"/>
              <a:t>Equality Act 2010 </a:t>
            </a:r>
          </a:p>
        </p:txBody>
      </p:sp>
      <p:sp>
        <p:nvSpPr>
          <p:cNvPr id="255" name="Content Placeholder 2"/>
          <p:cNvSpPr txBox="1">
            <a:spLocks noGrp="1"/>
          </p:cNvSpPr>
          <p:nvPr>
            <p:ph type="body" idx="1"/>
          </p:nvPr>
        </p:nvSpPr>
        <p:spPr>
          <a:xfrm>
            <a:off x="401940" y="1584298"/>
            <a:ext cx="7886701" cy="4214814"/>
          </a:xfrm>
          <a:prstGeom prst="rect">
            <a:avLst/>
          </a:prstGeom>
        </p:spPr>
        <p:txBody>
          <a:bodyPr>
            <a:normAutofit fontScale="92500"/>
          </a:bodyPr>
          <a:lstStyle/>
          <a:p>
            <a:pPr marL="0" lvl="1" indent="0">
              <a:spcBef>
                <a:spcPts val="500"/>
              </a:spcBef>
              <a:buSzTx/>
              <a:buNone/>
              <a:defRPr sz="2400">
                <a:latin typeface="Calibri Light"/>
                <a:ea typeface="Calibri Light"/>
                <a:cs typeface="Calibri Light"/>
                <a:sym typeface="Calibri Light"/>
              </a:defRPr>
            </a:pPr>
            <a:r>
              <a:t>Prohibits Racial Discrimination/Sex Discrimination in the workplace</a:t>
            </a:r>
          </a:p>
          <a:p>
            <a:pPr marL="0" lvl="1" indent="0">
              <a:spcBef>
                <a:spcPts val="500"/>
              </a:spcBef>
              <a:buSzTx/>
              <a:buNone/>
              <a:defRPr sz="2400">
                <a:latin typeface="Calibri Light"/>
                <a:ea typeface="Calibri Light"/>
                <a:cs typeface="Calibri Light"/>
                <a:sym typeface="Calibri Light"/>
              </a:defRPr>
            </a:pPr>
            <a:endParaRPr/>
          </a:p>
          <a:p>
            <a:pPr marL="658494" lvl="1" indent="-228600">
              <a:spcBef>
                <a:spcPts val="500"/>
              </a:spcBef>
              <a:defRPr sz="2400">
                <a:latin typeface="Calibri Light"/>
                <a:ea typeface="Calibri Light"/>
                <a:cs typeface="Calibri Light"/>
                <a:sym typeface="Calibri Light"/>
              </a:defRPr>
            </a:pPr>
            <a:r>
              <a:t>Direct Discrimination</a:t>
            </a:r>
          </a:p>
          <a:p>
            <a:pPr marL="658494" lvl="1" indent="-228600">
              <a:spcBef>
                <a:spcPts val="500"/>
              </a:spcBef>
              <a:defRPr sz="2400">
                <a:latin typeface="Calibri Light"/>
                <a:ea typeface="Calibri Light"/>
                <a:cs typeface="Calibri Light"/>
                <a:sym typeface="Calibri Light"/>
              </a:defRPr>
            </a:pPr>
            <a:endParaRPr/>
          </a:p>
          <a:p>
            <a:pPr marL="658494" lvl="1" indent="-228600">
              <a:spcBef>
                <a:spcPts val="500"/>
              </a:spcBef>
              <a:defRPr sz="2400">
                <a:latin typeface="Calibri Light"/>
                <a:ea typeface="Calibri Light"/>
                <a:cs typeface="Calibri Light"/>
                <a:sym typeface="Calibri Light"/>
              </a:defRPr>
            </a:pPr>
            <a:r>
              <a:t>Indirect Discrimination</a:t>
            </a:r>
          </a:p>
          <a:p>
            <a:pPr marL="658494" lvl="1" indent="-228600">
              <a:spcBef>
                <a:spcPts val="500"/>
              </a:spcBef>
              <a:defRPr sz="2400">
                <a:latin typeface="Calibri Light"/>
                <a:ea typeface="Calibri Light"/>
                <a:cs typeface="Calibri Light"/>
                <a:sym typeface="Calibri Light"/>
              </a:defRPr>
            </a:pPr>
            <a:endParaRPr/>
          </a:p>
          <a:p>
            <a:pPr marL="658494" lvl="1" indent="-228600">
              <a:spcBef>
                <a:spcPts val="500"/>
              </a:spcBef>
              <a:defRPr sz="2400">
                <a:latin typeface="Calibri Light"/>
                <a:ea typeface="Calibri Light"/>
                <a:cs typeface="Calibri Light"/>
                <a:sym typeface="Calibri Light"/>
              </a:defRPr>
            </a:pPr>
            <a:r>
              <a:t>Discrimination by victimisation</a:t>
            </a:r>
          </a:p>
          <a:p>
            <a:pPr marL="658494" lvl="1" indent="-228600">
              <a:spcBef>
                <a:spcPts val="500"/>
              </a:spcBef>
              <a:defRPr sz="2400">
                <a:latin typeface="Calibri Light"/>
                <a:ea typeface="Calibri Light"/>
                <a:cs typeface="Calibri Light"/>
                <a:sym typeface="Calibri Light"/>
              </a:defRPr>
            </a:pPr>
            <a:endParaRPr/>
          </a:p>
          <a:p>
            <a:pPr marL="658494" lvl="1" indent="-228600">
              <a:spcBef>
                <a:spcPts val="500"/>
              </a:spcBef>
              <a:defRPr sz="2400">
                <a:latin typeface="Calibri Light"/>
                <a:ea typeface="Calibri Light"/>
                <a:cs typeface="Calibri Light"/>
                <a:sym typeface="Calibri Light"/>
              </a:defRPr>
            </a:pPr>
            <a:r>
              <a:t>Exclusions? In some circumstances discrimination is permitted – “genuine occupational qualification”</a:t>
            </a:r>
          </a:p>
        </p:txBody>
      </p:sp>
    </p:spTree>
    <p:extLst>
      <p:ext uri="{BB962C8B-B14F-4D97-AF65-F5344CB8AC3E}">
        <p14:creationId xmlns:p14="http://schemas.microsoft.com/office/powerpoint/2010/main" val="3423897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itle 1"/>
          <p:cNvSpPr txBox="1">
            <a:spLocks noGrp="1"/>
          </p:cNvSpPr>
          <p:nvPr>
            <p:ph type="title"/>
          </p:nvPr>
        </p:nvSpPr>
        <p:spPr>
          <a:xfrm>
            <a:off x="240461" y="5690"/>
            <a:ext cx="8609163" cy="1426208"/>
          </a:xfrm>
          <a:prstGeom prst="rect">
            <a:avLst/>
          </a:prstGeom>
        </p:spPr>
        <p:txBody>
          <a:bodyPr/>
          <a:lstStyle>
            <a:lvl1pPr>
              <a:defRPr sz="3500"/>
            </a:lvl1pPr>
          </a:lstStyle>
          <a:p>
            <a:r>
              <a:t>VIII. Health and Safety</a:t>
            </a:r>
          </a:p>
        </p:txBody>
      </p:sp>
      <p:sp>
        <p:nvSpPr>
          <p:cNvPr id="258" name="Content Placeholder 2"/>
          <p:cNvSpPr txBox="1">
            <a:spLocks noGrp="1"/>
          </p:cNvSpPr>
          <p:nvPr>
            <p:ph type="body" idx="1"/>
          </p:nvPr>
        </p:nvSpPr>
        <p:spPr>
          <a:xfrm>
            <a:off x="628650" y="1710608"/>
            <a:ext cx="7886700" cy="4466357"/>
          </a:xfrm>
          <a:prstGeom prst="rect">
            <a:avLst/>
          </a:prstGeom>
        </p:spPr>
        <p:txBody>
          <a:bodyPr>
            <a:normAutofit lnSpcReduction="10000"/>
          </a:bodyPr>
          <a:lstStyle/>
          <a:p>
            <a:pPr>
              <a:defRPr>
                <a:latin typeface="Calibri Light"/>
                <a:ea typeface="Calibri Light"/>
                <a:cs typeface="Calibri Light"/>
                <a:sym typeface="Calibri Light"/>
              </a:defRPr>
            </a:pPr>
            <a:r>
              <a:t>Common law – implies a term into employment contracts that employers must take reasonable care to provide safe working conditions for their employees.</a:t>
            </a:r>
          </a:p>
          <a:p>
            <a:endParaRPr>
              <a:latin typeface="Calibri Light"/>
              <a:ea typeface="Calibri Light"/>
              <a:cs typeface="Calibri Light"/>
              <a:sym typeface="Calibri Light"/>
            </a:endParaRPr>
          </a:p>
          <a:p>
            <a:pPr>
              <a:defRPr>
                <a:latin typeface="Calibri Light"/>
                <a:ea typeface="Calibri Light"/>
                <a:cs typeface="Calibri Light"/>
                <a:sym typeface="Calibri Light"/>
              </a:defRPr>
            </a:pPr>
            <a:r>
              <a:t>Legislation – </a:t>
            </a:r>
            <a:r>
              <a:rPr b="1"/>
              <a:t>Health &amp; Safety at Work Act 1974</a:t>
            </a:r>
            <a:r>
              <a:t> – provides general duties of employers.</a:t>
            </a:r>
          </a:p>
          <a:p>
            <a:pPr>
              <a:defRPr>
                <a:latin typeface="Calibri Light"/>
                <a:ea typeface="Calibri Light"/>
                <a:cs typeface="Calibri Light"/>
                <a:sym typeface="Calibri Light"/>
              </a:defRPr>
            </a:pPr>
            <a:endParaRPr/>
          </a:p>
          <a:p>
            <a:pPr>
              <a:defRPr>
                <a:latin typeface="Calibri Light"/>
                <a:ea typeface="Calibri Light"/>
                <a:cs typeface="Calibri Light"/>
                <a:sym typeface="Calibri Light"/>
              </a:defRPr>
            </a:pPr>
            <a:r>
              <a:t>Criminal offence to breach the HSAWA 1974!</a:t>
            </a:r>
          </a:p>
        </p:txBody>
      </p:sp>
    </p:spTree>
    <p:extLst>
      <p:ext uri="{BB962C8B-B14F-4D97-AF65-F5344CB8AC3E}">
        <p14:creationId xmlns:p14="http://schemas.microsoft.com/office/powerpoint/2010/main" val="2916513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itle 1"/>
          <p:cNvSpPr txBox="1">
            <a:spLocks noGrp="1"/>
          </p:cNvSpPr>
          <p:nvPr>
            <p:ph type="title"/>
          </p:nvPr>
        </p:nvSpPr>
        <p:spPr>
          <a:xfrm>
            <a:off x="240461" y="5690"/>
            <a:ext cx="8609163" cy="1426208"/>
          </a:xfrm>
          <a:prstGeom prst="rect">
            <a:avLst/>
          </a:prstGeom>
        </p:spPr>
        <p:txBody>
          <a:bodyPr/>
          <a:lstStyle>
            <a:lvl1pPr>
              <a:defRPr sz="3500"/>
            </a:lvl1pPr>
          </a:lstStyle>
          <a:p>
            <a:r>
              <a:rPr dirty="0"/>
              <a:t>VIII. </a:t>
            </a:r>
            <a:r>
              <a:rPr lang="en-US" b="1" dirty="0"/>
              <a:t>Health &amp; Safety at Work Act 1974</a:t>
            </a:r>
            <a:endParaRPr dirty="0"/>
          </a:p>
        </p:txBody>
      </p:sp>
      <p:sp>
        <p:nvSpPr>
          <p:cNvPr id="258" name="Content Placeholder 2"/>
          <p:cNvSpPr txBox="1">
            <a:spLocks noGrp="1"/>
          </p:cNvSpPr>
          <p:nvPr>
            <p:ph type="body" idx="1"/>
          </p:nvPr>
        </p:nvSpPr>
        <p:spPr>
          <a:xfrm>
            <a:off x="628650" y="1710608"/>
            <a:ext cx="7886700" cy="4466357"/>
          </a:xfrm>
          <a:prstGeom prst="rect">
            <a:avLst/>
          </a:prstGeom>
        </p:spPr>
        <p:txBody>
          <a:bodyPr>
            <a:normAutofit fontScale="62500" lnSpcReduction="20000"/>
          </a:bodyPr>
          <a:lstStyle/>
          <a:p>
            <a:pPr>
              <a:defRPr>
                <a:latin typeface="Calibri Light"/>
                <a:ea typeface="Calibri Light"/>
                <a:cs typeface="Calibri Light"/>
                <a:sym typeface="Calibri Light"/>
              </a:defRPr>
            </a:pPr>
            <a:r>
              <a:rPr lang="en-GB" dirty="0"/>
              <a:t>The main enabling act of Parliament for H&amp;S is this Act.</a:t>
            </a:r>
          </a:p>
          <a:p>
            <a:pPr>
              <a:defRPr>
                <a:latin typeface="Calibri Light"/>
                <a:ea typeface="Calibri Light"/>
                <a:cs typeface="Calibri Light"/>
                <a:sym typeface="Calibri Light"/>
              </a:defRPr>
            </a:pPr>
            <a:endParaRPr lang="en-GB" dirty="0"/>
          </a:p>
          <a:p>
            <a:pPr marL="0" indent="0">
              <a:buNone/>
              <a:defRPr>
                <a:latin typeface="Calibri Light"/>
                <a:ea typeface="Calibri Light"/>
                <a:cs typeface="Calibri Light"/>
                <a:sym typeface="Calibri Light"/>
              </a:defRPr>
            </a:pPr>
            <a:r>
              <a:rPr lang="en-GB" dirty="0"/>
              <a:t>Its objectives were to:</a:t>
            </a:r>
          </a:p>
          <a:p>
            <a:pPr>
              <a:defRPr>
                <a:latin typeface="Calibri Light"/>
                <a:ea typeface="Calibri Light"/>
                <a:cs typeface="Calibri Light"/>
                <a:sym typeface="Calibri Light"/>
              </a:defRPr>
            </a:pPr>
            <a:r>
              <a:rPr lang="en-GB" dirty="0"/>
              <a:t>Secure the health, safety and welfare of persons at work and protecting persons, other than persons at work, against risks to health or safety arising out of or in connection with the activities of persons at work</a:t>
            </a:r>
          </a:p>
          <a:p>
            <a:pPr>
              <a:defRPr>
                <a:latin typeface="Calibri Light"/>
                <a:ea typeface="Calibri Light"/>
                <a:cs typeface="Calibri Light"/>
                <a:sym typeface="Calibri Light"/>
              </a:defRPr>
            </a:pPr>
            <a:endParaRPr lang="en-GB" dirty="0"/>
          </a:p>
          <a:p>
            <a:pPr>
              <a:defRPr>
                <a:latin typeface="Calibri Light"/>
                <a:ea typeface="Calibri Light"/>
                <a:cs typeface="Calibri Light"/>
                <a:sym typeface="Calibri Light"/>
              </a:defRPr>
            </a:pPr>
            <a:r>
              <a:rPr lang="en-GB" dirty="0"/>
              <a:t>Act introduced a new system based on less-prescriptive and more goal-based regulations, supported by guidance and codes of practice. </a:t>
            </a:r>
          </a:p>
          <a:p>
            <a:pPr>
              <a:defRPr>
                <a:latin typeface="Calibri Light"/>
                <a:ea typeface="Calibri Light"/>
                <a:cs typeface="Calibri Light"/>
                <a:sym typeface="Calibri Light"/>
              </a:defRPr>
            </a:pPr>
            <a:endParaRPr lang="en-GB" dirty="0"/>
          </a:p>
          <a:p>
            <a:pPr>
              <a:defRPr>
                <a:latin typeface="Calibri Light"/>
                <a:ea typeface="Calibri Light"/>
                <a:cs typeface="Calibri Light"/>
                <a:sym typeface="Calibri Light"/>
              </a:defRPr>
            </a:pPr>
            <a:r>
              <a:rPr lang="en-GB" dirty="0"/>
              <a:t>For the first time, employers and employees were to be consulted and engaged in the process of designing a modern health and safety system</a:t>
            </a:r>
            <a:endParaRPr dirty="0"/>
          </a:p>
        </p:txBody>
      </p:sp>
    </p:spTree>
    <p:extLst>
      <p:ext uri="{BB962C8B-B14F-4D97-AF65-F5344CB8AC3E}">
        <p14:creationId xmlns:p14="http://schemas.microsoft.com/office/powerpoint/2010/main" val="1088884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itle 1"/>
          <p:cNvSpPr txBox="1">
            <a:spLocks noGrp="1"/>
          </p:cNvSpPr>
          <p:nvPr>
            <p:ph type="title"/>
          </p:nvPr>
        </p:nvSpPr>
        <p:spPr>
          <a:xfrm>
            <a:off x="240461" y="5690"/>
            <a:ext cx="8609163" cy="1426208"/>
          </a:xfrm>
          <a:prstGeom prst="rect">
            <a:avLst/>
          </a:prstGeom>
        </p:spPr>
        <p:txBody>
          <a:bodyPr/>
          <a:lstStyle>
            <a:lvl1pPr>
              <a:defRPr sz="3500"/>
            </a:lvl1pPr>
          </a:lstStyle>
          <a:p>
            <a:r>
              <a:rPr dirty="0"/>
              <a:t>VIII. </a:t>
            </a:r>
            <a:r>
              <a:rPr lang="en-US" b="1" dirty="0"/>
              <a:t>Health &amp; Safety at Work Act 1974</a:t>
            </a:r>
            <a:endParaRPr dirty="0"/>
          </a:p>
        </p:txBody>
      </p:sp>
      <p:sp>
        <p:nvSpPr>
          <p:cNvPr id="258" name="Content Placeholder 2"/>
          <p:cNvSpPr txBox="1">
            <a:spLocks noGrp="1"/>
          </p:cNvSpPr>
          <p:nvPr>
            <p:ph type="body" idx="1"/>
          </p:nvPr>
        </p:nvSpPr>
        <p:spPr>
          <a:xfrm>
            <a:off x="628650" y="1710608"/>
            <a:ext cx="7886700" cy="4466357"/>
          </a:xfrm>
          <a:prstGeom prst="rect">
            <a:avLst/>
          </a:prstGeom>
        </p:spPr>
        <p:txBody>
          <a:bodyPr>
            <a:normAutofit fontScale="92500"/>
          </a:bodyPr>
          <a:lstStyle/>
          <a:p>
            <a:pPr>
              <a:defRPr>
                <a:latin typeface="Calibri Light"/>
                <a:ea typeface="Calibri Light"/>
                <a:cs typeface="Calibri Light"/>
                <a:sym typeface="Calibri Light"/>
              </a:defRPr>
            </a:pPr>
            <a:r>
              <a:rPr lang="en-GB" dirty="0"/>
              <a:t>The Act also established the </a:t>
            </a:r>
            <a:r>
              <a:rPr lang="en-GB" b="1" dirty="0"/>
              <a:t>Health and Safety Commission (HSC)</a:t>
            </a:r>
            <a:r>
              <a:rPr lang="en-GB" dirty="0"/>
              <a:t> for the purpose of proposing new regulations, providing information and advice and conducting research.</a:t>
            </a:r>
          </a:p>
          <a:p>
            <a:pPr>
              <a:defRPr>
                <a:latin typeface="Calibri Light"/>
                <a:ea typeface="Calibri Light"/>
                <a:cs typeface="Calibri Light"/>
                <a:sym typeface="Calibri Light"/>
              </a:defRPr>
            </a:pPr>
            <a:endParaRPr lang="en-GB" dirty="0"/>
          </a:p>
          <a:p>
            <a:pPr>
              <a:defRPr>
                <a:latin typeface="Calibri Light"/>
                <a:ea typeface="Calibri Light"/>
                <a:cs typeface="Calibri Light"/>
                <a:sym typeface="Calibri Light"/>
              </a:defRPr>
            </a:pPr>
            <a:r>
              <a:rPr lang="en-GB" dirty="0"/>
              <a:t>The HSC’s operating arm, the </a:t>
            </a:r>
            <a:r>
              <a:rPr lang="en-GB" b="1" dirty="0"/>
              <a:t>Health and Safety Executive (HSE) </a:t>
            </a:r>
            <a:r>
              <a:rPr lang="en-GB" dirty="0"/>
              <a:t>was formed shortly after in order to enforce healthy and safety law, a duty shared with local authorities.</a:t>
            </a:r>
          </a:p>
          <a:p>
            <a:pPr>
              <a:defRPr>
                <a:latin typeface="Calibri Light"/>
                <a:ea typeface="Calibri Light"/>
                <a:cs typeface="Calibri Light"/>
                <a:sym typeface="Calibri Light"/>
              </a:defRPr>
            </a:pPr>
            <a:endParaRPr dirty="0"/>
          </a:p>
        </p:txBody>
      </p:sp>
    </p:spTree>
    <p:extLst>
      <p:ext uri="{BB962C8B-B14F-4D97-AF65-F5344CB8AC3E}">
        <p14:creationId xmlns:p14="http://schemas.microsoft.com/office/powerpoint/2010/main" val="273295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itle 1"/>
          <p:cNvSpPr txBox="1">
            <a:spLocks noGrp="1"/>
          </p:cNvSpPr>
          <p:nvPr>
            <p:ph type="title"/>
          </p:nvPr>
        </p:nvSpPr>
        <p:spPr>
          <a:xfrm>
            <a:off x="240461" y="5690"/>
            <a:ext cx="8609163" cy="1426208"/>
          </a:xfrm>
          <a:prstGeom prst="rect">
            <a:avLst/>
          </a:prstGeom>
        </p:spPr>
        <p:txBody>
          <a:bodyPr/>
          <a:lstStyle>
            <a:lvl1pPr>
              <a:defRPr sz="3500"/>
            </a:lvl1pPr>
          </a:lstStyle>
          <a:p>
            <a:r>
              <a:rPr dirty="0"/>
              <a:t>VIII. </a:t>
            </a:r>
            <a:r>
              <a:rPr lang="en-US" b="1" dirty="0"/>
              <a:t>Health &amp; Safety at Work Act 1974</a:t>
            </a:r>
            <a:endParaRPr dirty="0"/>
          </a:p>
        </p:txBody>
      </p:sp>
      <p:sp>
        <p:nvSpPr>
          <p:cNvPr id="258" name="Content Placeholder 2"/>
          <p:cNvSpPr txBox="1">
            <a:spLocks noGrp="1"/>
          </p:cNvSpPr>
          <p:nvPr>
            <p:ph type="body" idx="1"/>
          </p:nvPr>
        </p:nvSpPr>
        <p:spPr>
          <a:xfrm>
            <a:off x="628650" y="1710608"/>
            <a:ext cx="7886700" cy="4466357"/>
          </a:xfrm>
          <a:prstGeom prst="rect">
            <a:avLst/>
          </a:prstGeom>
        </p:spPr>
        <p:txBody>
          <a:bodyPr>
            <a:normAutofit fontScale="92500" lnSpcReduction="20000"/>
          </a:bodyPr>
          <a:lstStyle/>
          <a:p>
            <a:pPr>
              <a:defRPr>
                <a:latin typeface="Calibri Light"/>
                <a:ea typeface="Calibri Light"/>
                <a:cs typeface="Calibri Light"/>
                <a:sym typeface="Calibri Light"/>
              </a:defRPr>
            </a:pPr>
            <a:r>
              <a:rPr lang="en-GB" dirty="0"/>
              <a:t>The importance of the Act is to enshrine in law the acceptable standards and mechanisms to achieve the objectives. The benefits of the Act are to provide:</a:t>
            </a:r>
          </a:p>
          <a:p>
            <a:pPr>
              <a:defRPr>
                <a:latin typeface="Calibri Light"/>
                <a:ea typeface="Calibri Light"/>
                <a:cs typeface="Calibri Light"/>
                <a:sym typeface="Calibri Light"/>
              </a:defRPr>
            </a:pPr>
            <a:endParaRPr lang="en-GB" dirty="0"/>
          </a:p>
          <a:p>
            <a:pPr lvl="2">
              <a:defRPr>
                <a:latin typeface="Calibri Light"/>
                <a:ea typeface="Calibri Light"/>
                <a:cs typeface="Calibri Light"/>
                <a:sym typeface="Calibri Light"/>
              </a:defRPr>
            </a:pPr>
            <a:r>
              <a:rPr lang="en-GB" dirty="0"/>
              <a:t>A healthy and safe environment for employees</a:t>
            </a:r>
          </a:p>
          <a:p>
            <a:pPr lvl="2">
              <a:defRPr>
                <a:latin typeface="Calibri Light"/>
                <a:ea typeface="Calibri Light"/>
                <a:cs typeface="Calibri Light"/>
                <a:sym typeface="Calibri Light"/>
              </a:defRPr>
            </a:pPr>
            <a:r>
              <a:rPr lang="en-GB" dirty="0"/>
              <a:t>Protection to the general public who may be affected by work</a:t>
            </a:r>
          </a:p>
          <a:p>
            <a:pPr lvl="2">
              <a:defRPr>
                <a:latin typeface="Calibri Light"/>
                <a:ea typeface="Calibri Light"/>
                <a:cs typeface="Calibri Light"/>
                <a:sym typeface="Calibri Light"/>
              </a:defRPr>
            </a:pPr>
            <a:r>
              <a:rPr lang="en-GB" dirty="0"/>
              <a:t>Clear reporting and management structure to ensure that the processes are in place</a:t>
            </a:r>
          </a:p>
          <a:p>
            <a:pPr lvl="2">
              <a:defRPr>
                <a:latin typeface="Calibri Light"/>
                <a:ea typeface="Calibri Light"/>
                <a:cs typeface="Calibri Light"/>
                <a:sym typeface="Calibri Light"/>
              </a:defRPr>
            </a:pPr>
            <a:r>
              <a:rPr lang="en-GB" dirty="0"/>
              <a:t>Guidance on the interpretation of the law</a:t>
            </a:r>
          </a:p>
          <a:p>
            <a:pPr lvl="2">
              <a:defRPr>
                <a:latin typeface="Calibri Light"/>
                <a:ea typeface="Calibri Light"/>
                <a:cs typeface="Calibri Light"/>
                <a:sym typeface="Calibri Light"/>
              </a:defRPr>
            </a:pPr>
            <a:r>
              <a:rPr lang="en-GB" dirty="0"/>
              <a:t>Codes of conduct to be followed in specific industries</a:t>
            </a:r>
            <a:endParaRPr dirty="0"/>
          </a:p>
        </p:txBody>
      </p:sp>
    </p:spTree>
    <p:extLst>
      <p:ext uri="{BB962C8B-B14F-4D97-AF65-F5344CB8AC3E}">
        <p14:creationId xmlns:p14="http://schemas.microsoft.com/office/powerpoint/2010/main" val="84439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itle 1"/>
          <p:cNvSpPr txBox="1">
            <a:spLocks noGrp="1"/>
          </p:cNvSpPr>
          <p:nvPr>
            <p:ph type="title"/>
          </p:nvPr>
        </p:nvSpPr>
        <p:spPr>
          <a:xfrm>
            <a:off x="305972" y="5690"/>
            <a:ext cx="8543652" cy="1260402"/>
          </a:xfrm>
          <a:prstGeom prst="rect">
            <a:avLst/>
          </a:prstGeom>
        </p:spPr>
        <p:txBody>
          <a:bodyPr>
            <a:normAutofit/>
          </a:bodyPr>
          <a:lstStyle>
            <a:lvl1pPr>
              <a:defRPr sz="3500"/>
            </a:lvl1pPr>
          </a:lstStyle>
          <a:p>
            <a:r>
              <a:rPr sz="3200" dirty="0"/>
              <a:t>VIII. </a:t>
            </a:r>
            <a:r>
              <a:rPr lang="en-US" sz="3200" b="1" dirty="0"/>
              <a:t>Health &amp; Safety – what does a PM need to be aware of?</a:t>
            </a:r>
            <a:endParaRPr sz="3200" dirty="0"/>
          </a:p>
        </p:txBody>
      </p:sp>
      <p:sp>
        <p:nvSpPr>
          <p:cNvPr id="258" name="Content Placeholder 2"/>
          <p:cNvSpPr txBox="1">
            <a:spLocks noGrp="1"/>
          </p:cNvSpPr>
          <p:nvPr>
            <p:ph type="body" idx="1"/>
          </p:nvPr>
        </p:nvSpPr>
        <p:spPr>
          <a:xfrm>
            <a:off x="628650" y="1125416"/>
            <a:ext cx="7886700" cy="5051549"/>
          </a:xfrm>
          <a:prstGeom prst="rect">
            <a:avLst/>
          </a:prstGeom>
        </p:spPr>
        <p:txBody>
          <a:bodyPr>
            <a:normAutofit fontScale="85000" lnSpcReduction="20000"/>
          </a:bodyPr>
          <a:lstStyle/>
          <a:p>
            <a:pPr>
              <a:defRPr>
                <a:latin typeface="Calibri Light"/>
                <a:ea typeface="Calibri Light"/>
                <a:cs typeface="Calibri Light"/>
                <a:sym typeface="Calibri Light"/>
              </a:defRPr>
            </a:pPr>
            <a:r>
              <a:rPr lang="en-GB" dirty="0"/>
              <a:t>A </a:t>
            </a:r>
            <a:r>
              <a:rPr lang="en-GB" dirty="0" smtClean="0"/>
              <a:t>Business Manager </a:t>
            </a:r>
            <a:r>
              <a:rPr lang="en-GB" dirty="0"/>
              <a:t>(as part of the organisation’s management structure) must consider and ensure:</a:t>
            </a:r>
          </a:p>
          <a:p>
            <a:pPr>
              <a:defRPr>
                <a:latin typeface="Calibri Light"/>
                <a:ea typeface="Calibri Light"/>
                <a:cs typeface="Calibri Light"/>
                <a:sym typeface="Calibri Light"/>
              </a:defRPr>
            </a:pPr>
            <a:endParaRPr lang="en-GB" dirty="0"/>
          </a:p>
          <a:p>
            <a:pPr lvl="2">
              <a:defRPr>
                <a:latin typeface="Calibri Light"/>
                <a:ea typeface="Calibri Light"/>
                <a:cs typeface="Calibri Light"/>
                <a:sym typeface="Calibri Light"/>
              </a:defRPr>
            </a:pPr>
            <a:r>
              <a:rPr lang="en-GB" dirty="0"/>
              <a:t>A health, safety and environmental management plan is in place</a:t>
            </a:r>
          </a:p>
          <a:p>
            <a:pPr lvl="2">
              <a:defRPr>
                <a:latin typeface="Calibri Light"/>
                <a:ea typeface="Calibri Light"/>
                <a:cs typeface="Calibri Light"/>
                <a:sym typeface="Calibri Light"/>
              </a:defRPr>
            </a:pPr>
            <a:r>
              <a:rPr lang="en-GB" dirty="0"/>
              <a:t>Risk assessments are carried out</a:t>
            </a:r>
          </a:p>
          <a:p>
            <a:pPr lvl="2">
              <a:defRPr>
                <a:latin typeface="Calibri Light"/>
                <a:ea typeface="Calibri Light"/>
                <a:cs typeface="Calibri Light"/>
                <a:sym typeface="Calibri Light"/>
              </a:defRPr>
            </a:pPr>
            <a:r>
              <a:rPr lang="en-GB" dirty="0"/>
              <a:t>The project team is properly trained</a:t>
            </a:r>
          </a:p>
          <a:p>
            <a:pPr lvl="2">
              <a:defRPr>
                <a:latin typeface="Calibri Light"/>
                <a:ea typeface="Calibri Light"/>
                <a:cs typeface="Calibri Light"/>
                <a:sym typeface="Calibri Light"/>
              </a:defRPr>
            </a:pPr>
            <a:r>
              <a:rPr lang="en-GB" dirty="0"/>
              <a:t>There is open and honest disclosure</a:t>
            </a:r>
          </a:p>
          <a:p>
            <a:pPr lvl="2">
              <a:defRPr>
                <a:latin typeface="Calibri Light"/>
                <a:ea typeface="Calibri Light"/>
                <a:cs typeface="Calibri Light"/>
                <a:sym typeface="Calibri Light"/>
              </a:defRPr>
            </a:pPr>
            <a:r>
              <a:rPr lang="en-GB" dirty="0"/>
              <a:t>Regular reviews are undertaken</a:t>
            </a:r>
          </a:p>
          <a:p>
            <a:pPr lvl="2">
              <a:defRPr>
                <a:latin typeface="Calibri Light"/>
                <a:ea typeface="Calibri Light"/>
                <a:cs typeface="Calibri Light"/>
                <a:sym typeface="Calibri Light"/>
              </a:defRPr>
            </a:pPr>
            <a:r>
              <a:rPr lang="en-GB" dirty="0"/>
              <a:t>Everyone is aware of stress as a potential HSE issue</a:t>
            </a:r>
          </a:p>
          <a:p>
            <a:pPr lvl="2">
              <a:defRPr>
                <a:latin typeface="Calibri Light"/>
                <a:ea typeface="Calibri Light"/>
                <a:cs typeface="Calibri Light"/>
                <a:sym typeface="Calibri Light"/>
              </a:defRPr>
            </a:pPr>
            <a:r>
              <a:rPr lang="en-GB" dirty="0"/>
              <a:t>Proper safety equipment is provided</a:t>
            </a:r>
          </a:p>
          <a:p>
            <a:pPr lvl="2">
              <a:defRPr>
                <a:latin typeface="Calibri Light"/>
                <a:ea typeface="Calibri Light"/>
                <a:cs typeface="Calibri Light"/>
                <a:sym typeface="Calibri Light"/>
              </a:defRPr>
            </a:pPr>
            <a:r>
              <a:rPr lang="en-GB" dirty="0"/>
              <a:t>Environmental issues are addressed</a:t>
            </a:r>
          </a:p>
          <a:p>
            <a:pPr marL="0" indent="0">
              <a:buNone/>
              <a:defRPr>
                <a:latin typeface="Calibri Light"/>
                <a:ea typeface="Calibri Light"/>
                <a:cs typeface="Calibri Light"/>
                <a:sym typeface="Calibri Light"/>
              </a:defRPr>
            </a:pPr>
            <a:endParaRPr lang="en-GB" dirty="0"/>
          </a:p>
          <a:p>
            <a:pPr marL="0" indent="0">
              <a:buNone/>
              <a:defRPr>
                <a:latin typeface="Calibri Light"/>
                <a:ea typeface="Calibri Light"/>
                <a:cs typeface="Calibri Light"/>
                <a:sym typeface="Calibri Light"/>
              </a:defRPr>
            </a:pPr>
            <a:r>
              <a:rPr lang="en-GB" dirty="0"/>
              <a:t>[Note: It is advisable to obtain proper health and safety advice when the need arises]</a:t>
            </a:r>
          </a:p>
          <a:p>
            <a:pPr>
              <a:defRPr>
                <a:latin typeface="Calibri Light"/>
                <a:ea typeface="Calibri Light"/>
                <a:cs typeface="Calibri Light"/>
                <a:sym typeface="Calibri Light"/>
              </a:defRPr>
            </a:pPr>
            <a:endParaRPr dirty="0"/>
          </a:p>
        </p:txBody>
      </p:sp>
    </p:spTree>
    <p:extLst>
      <p:ext uri="{BB962C8B-B14F-4D97-AF65-F5344CB8AC3E}">
        <p14:creationId xmlns:p14="http://schemas.microsoft.com/office/powerpoint/2010/main" val="3441025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itle 1"/>
          <p:cNvSpPr txBox="1">
            <a:spLocks noGrp="1"/>
          </p:cNvSpPr>
          <p:nvPr>
            <p:ph type="title"/>
          </p:nvPr>
        </p:nvSpPr>
        <p:spPr>
          <a:xfrm>
            <a:off x="305972" y="5690"/>
            <a:ext cx="8543652" cy="1260402"/>
          </a:xfrm>
          <a:prstGeom prst="rect">
            <a:avLst/>
          </a:prstGeom>
        </p:spPr>
        <p:txBody>
          <a:bodyPr>
            <a:normAutofit/>
          </a:bodyPr>
          <a:lstStyle>
            <a:lvl1pPr>
              <a:defRPr sz="3500"/>
            </a:lvl1pPr>
          </a:lstStyle>
          <a:p>
            <a:r>
              <a:rPr sz="3200" b="1" dirty="0"/>
              <a:t>I</a:t>
            </a:r>
            <a:r>
              <a:rPr lang="en-GB" sz="3200" b="1" dirty="0"/>
              <a:t>X</a:t>
            </a:r>
            <a:r>
              <a:rPr sz="3200" b="1" dirty="0"/>
              <a:t>. </a:t>
            </a:r>
            <a:r>
              <a:rPr lang="en-GB" sz="3200" b="1" dirty="0"/>
              <a:t>Environmental Law and Regulations</a:t>
            </a:r>
            <a:endParaRPr sz="3200" b="1" dirty="0"/>
          </a:p>
        </p:txBody>
      </p:sp>
      <p:sp>
        <p:nvSpPr>
          <p:cNvPr id="258" name="Content Placeholder 2"/>
          <p:cNvSpPr txBox="1">
            <a:spLocks noGrp="1"/>
          </p:cNvSpPr>
          <p:nvPr>
            <p:ph type="body" idx="1"/>
          </p:nvPr>
        </p:nvSpPr>
        <p:spPr>
          <a:xfrm>
            <a:off x="628650" y="1125416"/>
            <a:ext cx="7886700" cy="5051549"/>
          </a:xfrm>
          <a:prstGeom prst="rect">
            <a:avLst/>
          </a:prstGeom>
        </p:spPr>
        <p:txBody>
          <a:bodyPr>
            <a:normAutofit fontScale="77500" lnSpcReduction="20000"/>
          </a:bodyPr>
          <a:lstStyle/>
          <a:p>
            <a:pPr>
              <a:defRPr>
                <a:latin typeface="Calibri Light"/>
                <a:ea typeface="Calibri Light"/>
                <a:cs typeface="Calibri Light"/>
                <a:sym typeface="Calibri Light"/>
              </a:defRPr>
            </a:pPr>
            <a:r>
              <a:rPr lang="en-GB" sz="2300" dirty="0"/>
              <a:t>There are literally hundreds of pieces of applicable legislation</a:t>
            </a:r>
          </a:p>
          <a:p>
            <a:pPr>
              <a:defRPr>
                <a:latin typeface="Calibri Light"/>
                <a:ea typeface="Calibri Light"/>
                <a:cs typeface="Calibri Light"/>
                <a:sym typeface="Calibri Light"/>
              </a:defRPr>
            </a:pPr>
            <a:r>
              <a:rPr lang="en-GB" sz="2300" dirty="0" smtClean="0"/>
              <a:t>Business management </a:t>
            </a:r>
            <a:r>
              <a:rPr lang="en-GB" sz="2300" dirty="0"/>
              <a:t>is constrained by more environmental considerations now than ever before including the following:</a:t>
            </a:r>
          </a:p>
          <a:p>
            <a:pPr lvl="1">
              <a:defRPr>
                <a:latin typeface="Calibri Light"/>
                <a:ea typeface="Calibri Light"/>
                <a:cs typeface="Calibri Light"/>
                <a:sym typeface="Calibri Light"/>
              </a:defRPr>
            </a:pPr>
            <a:r>
              <a:rPr lang="en-GB" sz="2300" dirty="0" smtClean="0"/>
              <a:t>Before starting a business or a project you may </a:t>
            </a:r>
            <a:r>
              <a:rPr lang="en-GB" sz="2300" dirty="0"/>
              <a:t>need to consider undertaking an environment impact assessment. This will take into account the wider range of environmental aspects that a </a:t>
            </a:r>
            <a:r>
              <a:rPr lang="en-GB" sz="2300" dirty="0" smtClean="0"/>
              <a:t>business or a project </a:t>
            </a:r>
            <a:r>
              <a:rPr lang="en-GB" sz="2300" dirty="0"/>
              <a:t>may affect or be affected by e.g. the discharge of water, traffic congestion, noise, smoke, etc. It would need to be done at an early stage, usually as part of planning stages and may be needed to support a planning application</a:t>
            </a:r>
          </a:p>
          <a:p>
            <a:pPr lvl="1">
              <a:defRPr>
                <a:latin typeface="Calibri Light"/>
                <a:ea typeface="Calibri Light"/>
                <a:cs typeface="Calibri Light"/>
                <a:sym typeface="Calibri Light"/>
              </a:defRPr>
            </a:pPr>
            <a:r>
              <a:rPr lang="en-GB" sz="2300" dirty="0"/>
              <a:t>In construction projects, the use of contaminated land to build on will </a:t>
            </a:r>
            <a:r>
              <a:rPr lang="en-GB" sz="2300" dirty="0" smtClean="0"/>
              <a:t>also result </a:t>
            </a:r>
            <a:r>
              <a:rPr lang="en-GB" sz="2300" dirty="0"/>
              <a:t>in the need to carry out proper surveys, along with the correct disposal of any waste from the site and recycling of any that can be re-used on the site</a:t>
            </a:r>
          </a:p>
          <a:p>
            <a:pPr lvl="1">
              <a:defRPr>
                <a:latin typeface="Calibri Light"/>
                <a:ea typeface="Calibri Light"/>
                <a:cs typeface="Calibri Light"/>
                <a:sym typeface="Calibri Light"/>
              </a:defRPr>
            </a:pPr>
            <a:r>
              <a:rPr lang="en-GB" sz="2300" dirty="0"/>
              <a:t>Energy consumption will be closely monitored, for example on an IT project</a:t>
            </a:r>
          </a:p>
          <a:p>
            <a:pPr lvl="1">
              <a:defRPr>
                <a:latin typeface="Calibri Light"/>
                <a:ea typeface="Calibri Light"/>
                <a:cs typeface="Calibri Light"/>
                <a:sym typeface="Calibri Light"/>
              </a:defRPr>
            </a:pPr>
            <a:r>
              <a:rPr lang="en-GB" sz="2300" dirty="0"/>
              <a:t>The ‘waste hierarchy’ ranks waste management options according to what is best for the environment.  It gives top priority to preventing waste in the first place.  When waste is created, it gives priority to preparing it for reuse, then recycling, then recovery, and last of of all, disposal.</a:t>
            </a:r>
          </a:p>
          <a:p>
            <a:pPr lvl="1">
              <a:defRPr>
                <a:latin typeface="Calibri Light"/>
                <a:ea typeface="Calibri Light"/>
                <a:cs typeface="Calibri Light"/>
                <a:sym typeface="Calibri Light"/>
              </a:defRPr>
            </a:pPr>
            <a:endParaRPr sz="2300" dirty="0"/>
          </a:p>
        </p:txBody>
      </p:sp>
    </p:spTree>
    <p:extLst>
      <p:ext uri="{BB962C8B-B14F-4D97-AF65-F5344CB8AC3E}">
        <p14:creationId xmlns:p14="http://schemas.microsoft.com/office/powerpoint/2010/main" val="738697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xfrm>
            <a:off x="629840" y="801858"/>
            <a:ext cx="8063993" cy="1255542"/>
          </a:xfrm>
          <a:prstGeom prst="rect">
            <a:avLst/>
          </a:prstGeom>
        </p:spPr>
        <p:txBody>
          <a:bodyPr>
            <a:normAutofit fontScale="90000"/>
          </a:bodyPr>
          <a:lstStyle/>
          <a:p>
            <a:pPr>
              <a:defRPr b="1"/>
            </a:pPr>
            <a:r>
              <a:rPr lang="en-GB" dirty="0"/>
              <a:t/>
            </a:r>
            <a:br>
              <a:rPr lang="en-GB" dirty="0"/>
            </a:br>
            <a:r>
              <a:rPr lang="en-GB" dirty="0"/>
              <a:t>The Working Time Regulations 1998</a:t>
            </a:r>
            <a:br>
              <a:rPr lang="en-GB" dirty="0"/>
            </a:br>
            <a:r>
              <a:rPr lang="en-GB" dirty="0"/>
              <a:t/>
            </a:r>
            <a:br>
              <a:rPr lang="en-GB" dirty="0"/>
            </a:br>
            <a:r>
              <a:rPr lang="en-GB" dirty="0"/>
              <a:t/>
            </a:r>
            <a:br>
              <a:rPr lang="en-GB" dirty="0"/>
            </a:br>
            <a:endParaRPr dirty="0"/>
          </a:p>
        </p:txBody>
      </p:sp>
      <p:sp>
        <p:nvSpPr>
          <p:cNvPr id="138" name="Text Placeholder 3"/>
          <p:cNvSpPr txBox="1">
            <a:spLocks noGrp="1"/>
          </p:cNvSpPr>
          <p:nvPr>
            <p:ph type="body" idx="1"/>
          </p:nvPr>
        </p:nvSpPr>
        <p:spPr>
          <a:xfrm>
            <a:off x="629841" y="1041010"/>
            <a:ext cx="7228365" cy="4871110"/>
          </a:xfrm>
          <a:prstGeom prst="rect">
            <a:avLst/>
          </a:prstGeom>
        </p:spPr>
        <p:txBody>
          <a:bodyPr>
            <a:normAutofit fontScale="92500" lnSpcReduction="20000"/>
          </a:bodyPr>
          <a:lstStyle/>
          <a:p>
            <a:pPr>
              <a:buSzPct val="100000"/>
              <a:defRPr sz="2800">
                <a:latin typeface="Calibri light"/>
                <a:ea typeface="Calibri light"/>
                <a:cs typeface="Calibri light"/>
                <a:sym typeface="Calibri light"/>
              </a:defRPr>
            </a:pPr>
            <a:endParaRPr lang="en-GB" dirty="0"/>
          </a:p>
          <a:p>
            <a:pPr marL="457200" indent="-457200">
              <a:buSzPct val="100000"/>
              <a:buFont typeface="Arial" panose="020B0604020202020204" pitchFamily="34" charset="0"/>
              <a:buChar char="•"/>
              <a:defRPr sz="2800">
                <a:latin typeface="Calibri light"/>
                <a:ea typeface="Calibri light"/>
                <a:cs typeface="Calibri light"/>
                <a:sym typeface="Calibri light"/>
              </a:defRPr>
            </a:pPr>
            <a:r>
              <a:rPr lang="en-GB" dirty="0"/>
              <a:t>Prescribe rules regarding the amount of time an employee can work, have breaks and holidays; i.e. employees have rights under this law</a:t>
            </a:r>
          </a:p>
          <a:p>
            <a:pPr marL="457200" indent="-457200">
              <a:buSzPct val="100000"/>
              <a:buFont typeface="Arial" panose="020B0604020202020204" pitchFamily="34" charset="0"/>
              <a:buChar char="•"/>
              <a:defRPr sz="2800">
                <a:latin typeface="Calibri light"/>
                <a:ea typeface="Calibri light"/>
                <a:cs typeface="Calibri light"/>
                <a:sym typeface="Calibri light"/>
              </a:defRPr>
            </a:pPr>
            <a:endParaRPr lang="en-GB" dirty="0"/>
          </a:p>
          <a:p>
            <a:pPr marL="457200" indent="-457200">
              <a:buSzPct val="100000"/>
              <a:buFont typeface="Arial" panose="020B0604020202020204" pitchFamily="34" charset="0"/>
              <a:buChar char="•"/>
              <a:defRPr sz="2800">
                <a:latin typeface="Calibri light"/>
                <a:ea typeface="Calibri light"/>
                <a:cs typeface="Calibri light"/>
                <a:sym typeface="Calibri light"/>
              </a:defRPr>
            </a:pPr>
            <a:r>
              <a:rPr lang="en-GB" dirty="0" smtClean="0"/>
              <a:t>Business managers </a:t>
            </a:r>
            <a:r>
              <a:rPr lang="en-GB" dirty="0"/>
              <a:t>must be aware that again there is a risk that in a pressurised environment there may be an urge to work longer than is strictly allowed. </a:t>
            </a:r>
          </a:p>
          <a:p>
            <a:pPr marL="457200" indent="-457200">
              <a:buSzPct val="100000"/>
              <a:buFont typeface="Arial" panose="020B0604020202020204" pitchFamily="34" charset="0"/>
              <a:buChar char="•"/>
              <a:defRPr sz="2800">
                <a:latin typeface="Calibri light"/>
                <a:ea typeface="Calibri light"/>
                <a:cs typeface="Calibri light"/>
                <a:sym typeface="Calibri light"/>
              </a:defRPr>
            </a:pPr>
            <a:endParaRPr lang="en-GB" dirty="0"/>
          </a:p>
          <a:p>
            <a:pPr marL="457200" indent="-457200">
              <a:buSzPct val="100000"/>
              <a:buFont typeface="Arial" panose="020B0604020202020204" pitchFamily="34" charset="0"/>
              <a:buChar char="•"/>
              <a:defRPr sz="2800">
                <a:latin typeface="Calibri light"/>
                <a:ea typeface="Calibri light"/>
                <a:cs typeface="Calibri light"/>
                <a:sym typeface="Calibri light"/>
              </a:defRPr>
            </a:pPr>
            <a:r>
              <a:rPr lang="en-GB" dirty="0" smtClean="0"/>
              <a:t>Business managers </a:t>
            </a:r>
            <a:r>
              <a:rPr lang="en-GB" dirty="0"/>
              <a:t>must ensure that objectives and targets are fairly set and do not overburden the team.</a:t>
            </a:r>
          </a:p>
          <a:p>
            <a:pPr marL="457200" indent="-457200">
              <a:buSzPct val="100000"/>
              <a:buFont typeface="Arial" panose="020B0604020202020204" pitchFamily="34" charset="0"/>
              <a:buChar char="•"/>
              <a:defRPr sz="2800">
                <a:latin typeface="Calibri light"/>
                <a:ea typeface="Calibri light"/>
                <a:cs typeface="Calibri light"/>
                <a:sym typeface="Calibri light"/>
              </a:defRPr>
            </a:pPr>
            <a:endParaRPr lang="en-GB" dirty="0"/>
          </a:p>
          <a:p>
            <a:pPr marL="457200" indent="-457200">
              <a:buSzPct val="100000"/>
              <a:buFont typeface="Arial" panose="020B0604020202020204" pitchFamily="34" charset="0"/>
              <a:buChar char="•"/>
              <a:defRPr sz="2800">
                <a:latin typeface="Calibri light"/>
                <a:ea typeface="Calibri light"/>
                <a:cs typeface="Calibri light"/>
                <a:sym typeface="Calibri light"/>
              </a:defRPr>
            </a:pPr>
            <a:endParaRPr lang="en-GB" dirty="0"/>
          </a:p>
          <a:p>
            <a:pPr marL="457200" indent="-457200">
              <a:buSzPct val="100000"/>
              <a:buFont typeface="Arial" panose="020B0604020202020204" pitchFamily="34" charset="0"/>
              <a:buChar char="•"/>
              <a:defRPr sz="2800">
                <a:latin typeface="Calibri light"/>
                <a:ea typeface="Calibri light"/>
                <a:cs typeface="Calibri light"/>
                <a:sym typeface="Calibri light"/>
              </a:defRPr>
            </a:pPr>
            <a:endParaRPr lang="en-GB" dirty="0"/>
          </a:p>
          <a:p>
            <a:pPr marL="457200" indent="-457200">
              <a:buSzPct val="100000"/>
              <a:buFont typeface="Arial" panose="020B0604020202020204" pitchFamily="34" charset="0"/>
              <a:buChar char="•"/>
              <a:defRPr sz="2800">
                <a:latin typeface="Calibri light"/>
                <a:ea typeface="Calibri light"/>
                <a:cs typeface="Calibri light"/>
                <a:sym typeface="Calibri light"/>
              </a:defRPr>
            </a:pPr>
            <a:endParaRPr lang="en-GB" dirty="0"/>
          </a:p>
        </p:txBody>
      </p:sp>
    </p:spTree>
    <p:extLst>
      <p:ext uri="{BB962C8B-B14F-4D97-AF65-F5344CB8AC3E}">
        <p14:creationId xmlns:p14="http://schemas.microsoft.com/office/powerpoint/2010/main" val="3658457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
          <p:cNvSpPr txBox="1">
            <a:spLocks noGrp="1"/>
          </p:cNvSpPr>
          <p:nvPr>
            <p:ph type="title"/>
          </p:nvPr>
        </p:nvSpPr>
        <p:spPr>
          <a:xfrm>
            <a:off x="628650" y="-8686"/>
            <a:ext cx="7886700" cy="1699374"/>
          </a:xfrm>
          <a:prstGeom prst="rect">
            <a:avLst/>
          </a:prstGeom>
        </p:spPr>
        <p:txBody>
          <a:bodyPr/>
          <a:lstStyle>
            <a:lvl1pPr>
              <a:defRPr sz="3400"/>
            </a:lvl1pPr>
          </a:lstStyle>
          <a:p>
            <a:r>
              <a:rPr dirty="0"/>
              <a:t>I. Employment Law - Overview</a:t>
            </a:r>
          </a:p>
        </p:txBody>
      </p:sp>
      <p:sp>
        <p:nvSpPr>
          <p:cNvPr id="147" name="Content Placeholder 2"/>
          <p:cNvSpPr txBox="1">
            <a:spLocks noGrp="1"/>
          </p:cNvSpPr>
          <p:nvPr>
            <p:ph type="body" idx="1"/>
          </p:nvPr>
        </p:nvSpPr>
        <p:spPr>
          <a:xfrm>
            <a:off x="628650" y="1365549"/>
            <a:ext cx="7886700" cy="5142095"/>
          </a:xfrm>
          <a:prstGeom prst="rect">
            <a:avLst/>
          </a:prstGeom>
        </p:spPr>
        <p:txBody>
          <a:bodyPr/>
          <a:lstStyle/>
          <a:p>
            <a:pPr>
              <a:lnSpc>
                <a:spcPct val="81000"/>
              </a:lnSpc>
              <a:defRPr sz="2500">
                <a:latin typeface="Calibri Light"/>
                <a:ea typeface="Calibri Light"/>
                <a:cs typeface="Calibri Light"/>
                <a:sym typeface="Calibri Light"/>
              </a:defRPr>
            </a:pPr>
            <a:r>
              <a:t>Concerns the relationship between employers and employees. </a:t>
            </a:r>
          </a:p>
          <a:p>
            <a:pPr>
              <a:lnSpc>
                <a:spcPct val="81000"/>
              </a:lnSpc>
              <a:defRPr sz="2500">
                <a:latin typeface="Calibri Light"/>
                <a:ea typeface="Calibri Light"/>
                <a:cs typeface="Calibri Light"/>
                <a:sym typeface="Calibri Light"/>
              </a:defRPr>
            </a:pPr>
            <a:endParaRPr/>
          </a:p>
          <a:p>
            <a:pPr algn="just">
              <a:lnSpc>
                <a:spcPct val="81000"/>
              </a:lnSpc>
              <a:defRPr sz="2500">
                <a:latin typeface="Calibri Light"/>
                <a:ea typeface="Calibri Light"/>
                <a:cs typeface="Calibri Light"/>
                <a:sym typeface="Calibri Light"/>
              </a:defRPr>
            </a:pPr>
            <a:r>
              <a:t>Disputes are almost always resolved at an Employment Tribunal, or before reaching one, and appeals are heard at the Employment Appeal Tribunal (EAT). </a:t>
            </a:r>
          </a:p>
          <a:p>
            <a:pPr algn="just">
              <a:lnSpc>
                <a:spcPct val="81000"/>
              </a:lnSpc>
              <a:defRPr sz="2500">
                <a:latin typeface="Calibri Light"/>
                <a:ea typeface="Calibri Light"/>
                <a:cs typeface="Calibri Light"/>
                <a:sym typeface="Calibri Light"/>
              </a:defRPr>
            </a:pPr>
            <a:endParaRPr/>
          </a:p>
          <a:p>
            <a:pPr algn="just">
              <a:lnSpc>
                <a:spcPct val="81000"/>
              </a:lnSpc>
              <a:defRPr sz="2500">
                <a:latin typeface="Calibri Light"/>
                <a:ea typeface="Calibri Light"/>
                <a:cs typeface="Calibri Light"/>
                <a:sym typeface="Calibri Light"/>
              </a:defRPr>
            </a:pPr>
            <a:r>
              <a:t>Complaints leading to legal action include: </a:t>
            </a:r>
          </a:p>
          <a:p>
            <a:pPr marL="1885950" lvl="3" indent="-285750" algn="just">
              <a:lnSpc>
                <a:spcPct val="81000"/>
              </a:lnSpc>
              <a:spcBef>
                <a:spcPts val="500"/>
              </a:spcBef>
              <a:buFont typeface="Courier New"/>
              <a:buChar char="o"/>
              <a:defRPr sz="2400">
                <a:latin typeface="Calibri Light"/>
                <a:ea typeface="Calibri Light"/>
                <a:cs typeface="Calibri Light"/>
                <a:sym typeface="Calibri Light"/>
              </a:defRPr>
            </a:pPr>
            <a:r>
              <a:t>Redundancy; </a:t>
            </a:r>
            <a:endParaRPr sz="2600"/>
          </a:p>
          <a:p>
            <a:pPr marL="1885950" lvl="3" indent="-285750" algn="just">
              <a:lnSpc>
                <a:spcPct val="81000"/>
              </a:lnSpc>
              <a:spcBef>
                <a:spcPts val="500"/>
              </a:spcBef>
              <a:buFont typeface="Courier New"/>
              <a:buChar char="o"/>
              <a:defRPr sz="2400">
                <a:latin typeface="Calibri Light"/>
                <a:ea typeface="Calibri Light"/>
                <a:cs typeface="Calibri Light"/>
                <a:sym typeface="Calibri Light"/>
              </a:defRPr>
            </a:pPr>
            <a:r>
              <a:t>Unlawful Dismissal; </a:t>
            </a:r>
            <a:endParaRPr sz="2600"/>
          </a:p>
          <a:p>
            <a:pPr marL="1885950" lvl="3" indent="-285750" algn="just">
              <a:lnSpc>
                <a:spcPct val="81000"/>
              </a:lnSpc>
              <a:spcBef>
                <a:spcPts val="500"/>
              </a:spcBef>
              <a:buFont typeface="Courier New"/>
              <a:buChar char="o"/>
              <a:defRPr sz="2400">
                <a:latin typeface="Calibri Light"/>
                <a:ea typeface="Calibri Light"/>
                <a:cs typeface="Calibri Light"/>
                <a:sym typeface="Calibri Light"/>
              </a:defRPr>
            </a:pPr>
            <a:r>
              <a:t>Wrongful Dismissal; </a:t>
            </a:r>
            <a:endParaRPr sz="2600"/>
          </a:p>
          <a:p>
            <a:pPr marL="1885950" lvl="3" indent="-285750" algn="just">
              <a:lnSpc>
                <a:spcPct val="81000"/>
              </a:lnSpc>
              <a:spcBef>
                <a:spcPts val="500"/>
              </a:spcBef>
              <a:buFont typeface="Courier New"/>
              <a:buChar char="o"/>
              <a:defRPr sz="2400">
                <a:latin typeface="Calibri Light"/>
                <a:ea typeface="Calibri Light"/>
                <a:cs typeface="Calibri Light"/>
                <a:sym typeface="Calibri Light"/>
              </a:defRPr>
            </a:pPr>
            <a:r>
              <a:t>Breach of contract; </a:t>
            </a:r>
            <a:endParaRPr sz="2600"/>
          </a:p>
          <a:p>
            <a:pPr marL="1885950" lvl="3" indent="-285750" algn="just">
              <a:lnSpc>
                <a:spcPct val="81000"/>
              </a:lnSpc>
              <a:spcBef>
                <a:spcPts val="500"/>
              </a:spcBef>
              <a:buFont typeface="Courier New"/>
              <a:buChar char="o"/>
              <a:defRPr sz="2400">
                <a:latin typeface="Calibri Light"/>
                <a:ea typeface="Calibri Light"/>
                <a:cs typeface="Calibri Light"/>
                <a:sym typeface="Calibri Light"/>
              </a:defRPr>
            </a:pPr>
            <a:r>
              <a:t>Harassment; and </a:t>
            </a:r>
            <a:endParaRPr sz="2600"/>
          </a:p>
          <a:p>
            <a:pPr marL="1885950" lvl="3" indent="-285750" algn="just">
              <a:lnSpc>
                <a:spcPct val="81000"/>
              </a:lnSpc>
              <a:spcBef>
                <a:spcPts val="500"/>
              </a:spcBef>
              <a:buFont typeface="Courier New"/>
              <a:buChar char="o"/>
              <a:defRPr sz="2400">
                <a:latin typeface="Calibri Light"/>
                <a:ea typeface="Calibri Light"/>
                <a:cs typeface="Calibri Light"/>
                <a:sym typeface="Calibri Light"/>
              </a:defRPr>
            </a:pPr>
            <a:r>
              <a:t>Discrimination. </a:t>
            </a:r>
          </a:p>
        </p:txBody>
      </p:sp>
    </p:spTree>
    <p:extLst>
      <p:ext uri="{BB962C8B-B14F-4D97-AF65-F5344CB8AC3E}">
        <p14:creationId xmlns:p14="http://schemas.microsoft.com/office/powerpoint/2010/main" val="1140832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txBox="1">
            <a:spLocks noGrp="1"/>
          </p:cNvSpPr>
          <p:nvPr>
            <p:ph type="title"/>
          </p:nvPr>
        </p:nvSpPr>
        <p:spPr>
          <a:xfrm>
            <a:off x="628650" y="-8686"/>
            <a:ext cx="7886700" cy="1699374"/>
          </a:xfrm>
          <a:prstGeom prst="rect">
            <a:avLst/>
          </a:prstGeom>
        </p:spPr>
        <p:txBody>
          <a:bodyPr/>
          <a:lstStyle>
            <a:lvl1pPr>
              <a:defRPr sz="3400"/>
            </a:lvl1pPr>
          </a:lstStyle>
          <a:p>
            <a:r>
              <a:t>I. Employment Law - Overview</a:t>
            </a:r>
          </a:p>
        </p:txBody>
      </p:sp>
      <p:sp>
        <p:nvSpPr>
          <p:cNvPr id="150" name="Content Placeholder 2"/>
          <p:cNvSpPr txBox="1">
            <a:spLocks noGrp="1"/>
          </p:cNvSpPr>
          <p:nvPr>
            <p:ph type="body" idx="1"/>
          </p:nvPr>
        </p:nvSpPr>
        <p:spPr>
          <a:xfrm>
            <a:off x="628650" y="1365549"/>
            <a:ext cx="7886700" cy="5142095"/>
          </a:xfrm>
          <a:prstGeom prst="rect">
            <a:avLst/>
          </a:prstGeom>
        </p:spPr>
        <p:txBody>
          <a:bodyPr>
            <a:normAutofit fontScale="92500" lnSpcReduction="10000"/>
          </a:bodyPr>
          <a:lstStyle/>
          <a:p>
            <a:pPr algn="just"/>
            <a:endParaRPr/>
          </a:p>
          <a:p>
            <a:pPr marL="370840" algn="just">
              <a:defRPr>
                <a:latin typeface="Calibri Light"/>
                <a:ea typeface="Calibri Light"/>
                <a:cs typeface="Calibri Light"/>
                <a:sym typeface="Calibri Light"/>
              </a:defRPr>
            </a:pPr>
            <a:r>
              <a:t>Discrimination can be brought on the grounds of race, religious or philosophical belief, gender, sexual orientation, disability and age. </a:t>
            </a:r>
          </a:p>
          <a:p>
            <a:pPr marL="370840" algn="just">
              <a:defRPr>
                <a:latin typeface="Calibri Light"/>
                <a:ea typeface="Calibri Light"/>
                <a:cs typeface="Calibri Light"/>
                <a:sym typeface="Calibri Light"/>
              </a:defRPr>
            </a:pPr>
            <a:endParaRPr/>
          </a:p>
          <a:p>
            <a:pPr marL="342900" lvl="1" indent="-342900" algn="just">
              <a:spcBef>
                <a:spcPts val="500"/>
              </a:spcBef>
              <a:defRPr>
                <a:latin typeface="Calibri Light"/>
                <a:ea typeface="Calibri Light"/>
                <a:cs typeface="Calibri Light"/>
                <a:sym typeface="Calibri Light"/>
              </a:defRPr>
            </a:pPr>
            <a:r>
              <a:t>There has been an increase in claims related to discrimination and the breach and enforcement of post-termination restrictions which has been seen as a result of the credit crunch. Employers have a greater appetite for litigation to protect business interests, but employees facing redundancy are also eager to fight for their rights. </a:t>
            </a:r>
          </a:p>
        </p:txBody>
      </p:sp>
    </p:spTree>
    <p:extLst>
      <p:ext uri="{BB962C8B-B14F-4D97-AF65-F5344CB8AC3E}">
        <p14:creationId xmlns:p14="http://schemas.microsoft.com/office/powerpoint/2010/main" val="675491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noGrp="1"/>
          </p:cNvSpPr>
          <p:nvPr>
            <p:ph type="title"/>
          </p:nvPr>
        </p:nvSpPr>
        <p:spPr>
          <a:prstGeom prst="rect">
            <a:avLst/>
          </a:prstGeom>
        </p:spPr>
        <p:txBody>
          <a:bodyPr/>
          <a:lstStyle/>
          <a:p>
            <a:r>
              <a:t>II. Employment Status</a:t>
            </a:r>
          </a:p>
        </p:txBody>
      </p:sp>
      <p:sp>
        <p:nvSpPr>
          <p:cNvPr id="153" name="Content Placeholder 2"/>
          <p:cNvSpPr txBox="1">
            <a:spLocks noGrp="1"/>
          </p:cNvSpPr>
          <p:nvPr>
            <p:ph type="body" idx="1"/>
          </p:nvPr>
        </p:nvSpPr>
        <p:spPr>
          <a:prstGeom prst="rect">
            <a:avLst/>
          </a:prstGeom>
        </p:spPr>
        <p:txBody>
          <a:bodyPr/>
          <a:lstStyle/>
          <a:p>
            <a:pPr>
              <a:defRPr>
                <a:latin typeface="Calibri Light"/>
                <a:ea typeface="Calibri Light"/>
                <a:cs typeface="Calibri Light"/>
                <a:sym typeface="Calibri Light"/>
              </a:defRPr>
            </a:pPr>
            <a:r>
              <a:t>Three types of worker:</a:t>
            </a:r>
          </a:p>
          <a:p>
            <a:pPr>
              <a:defRPr>
                <a:latin typeface="Calibri Light"/>
                <a:ea typeface="Calibri Light"/>
                <a:cs typeface="Calibri Light"/>
                <a:sym typeface="Calibri Light"/>
              </a:defRPr>
            </a:pPr>
            <a:endParaRPr/>
          </a:p>
          <a:p>
            <a:pPr marL="1028700" lvl="1" indent="-342900">
              <a:spcBef>
                <a:spcPts val="500"/>
              </a:spcBef>
              <a:buFont typeface="Courier New"/>
              <a:buChar char="o"/>
              <a:defRPr>
                <a:latin typeface="Calibri Light"/>
                <a:ea typeface="Calibri Light"/>
                <a:cs typeface="Calibri Light"/>
                <a:sym typeface="Calibri Light"/>
              </a:defRPr>
            </a:pPr>
            <a:r>
              <a:t>Employee</a:t>
            </a:r>
            <a:endParaRPr sz="2400"/>
          </a:p>
          <a:p>
            <a:pPr marL="1028700" lvl="1" indent="-342900">
              <a:spcBef>
                <a:spcPts val="500"/>
              </a:spcBef>
              <a:buFont typeface="Courier New"/>
              <a:buChar char="o"/>
              <a:defRPr>
                <a:latin typeface="Calibri Light"/>
                <a:ea typeface="Calibri Light"/>
                <a:cs typeface="Calibri Light"/>
                <a:sym typeface="Calibri Light"/>
              </a:defRPr>
            </a:pPr>
            <a:r>
              <a:t>Independent contractor</a:t>
            </a:r>
            <a:endParaRPr sz="2400"/>
          </a:p>
          <a:p>
            <a:pPr marL="1028700" lvl="1" indent="-342900">
              <a:spcBef>
                <a:spcPts val="500"/>
              </a:spcBef>
              <a:buFont typeface="Courier New"/>
              <a:buChar char="o"/>
              <a:defRPr>
                <a:latin typeface="Calibri Light"/>
                <a:ea typeface="Calibri Light"/>
                <a:cs typeface="Calibri Light"/>
                <a:sym typeface="Calibri Light"/>
              </a:defRPr>
            </a:pPr>
            <a:r>
              <a:t>Worker </a:t>
            </a:r>
            <a:endParaRPr sz="2400"/>
          </a:p>
          <a:p>
            <a:pPr marL="1028700" lvl="1" indent="-342900">
              <a:spcBef>
                <a:spcPts val="500"/>
              </a:spcBef>
              <a:buFont typeface="Courier New"/>
              <a:buChar char="o"/>
              <a:defRPr sz="2400">
                <a:latin typeface="Calibri Light"/>
                <a:ea typeface="Calibri Light"/>
                <a:cs typeface="Calibri Light"/>
                <a:sym typeface="Calibri Light"/>
              </a:defRPr>
            </a:pPr>
            <a:endParaRPr sz="2400"/>
          </a:p>
          <a:p>
            <a:pPr>
              <a:defRPr>
                <a:latin typeface="Calibri Light"/>
                <a:ea typeface="Calibri Light"/>
                <a:cs typeface="Calibri Light"/>
                <a:sym typeface="Calibri Light"/>
              </a:defRPr>
            </a:pPr>
            <a:r>
              <a:t>Why is this distinction important...?</a:t>
            </a:r>
          </a:p>
        </p:txBody>
      </p:sp>
    </p:spTree>
    <p:extLst>
      <p:ext uri="{BB962C8B-B14F-4D97-AF65-F5344CB8AC3E}">
        <p14:creationId xmlns:p14="http://schemas.microsoft.com/office/powerpoint/2010/main" val="3729953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1"/>
          <p:cNvSpPr txBox="1">
            <a:spLocks noGrp="1"/>
          </p:cNvSpPr>
          <p:nvPr>
            <p:ph type="title"/>
          </p:nvPr>
        </p:nvSpPr>
        <p:spPr>
          <a:prstGeom prst="rect">
            <a:avLst/>
          </a:prstGeom>
        </p:spPr>
        <p:txBody>
          <a:bodyPr/>
          <a:lstStyle/>
          <a:p>
            <a:r>
              <a:t>II. Employment Status</a:t>
            </a:r>
          </a:p>
        </p:txBody>
      </p:sp>
      <p:sp>
        <p:nvSpPr>
          <p:cNvPr id="156" name="Content Placeholder 2"/>
          <p:cNvSpPr txBox="1">
            <a:spLocks noGrp="1"/>
          </p:cNvSpPr>
          <p:nvPr>
            <p:ph type="body" idx="1"/>
          </p:nvPr>
        </p:nvSpPr>
        <p:spPr>
          <a:xfrm>
            <a:off x="628650" y="1825625"/>
            <a:ext cx="7886700" cy="4495111"/>
          </a:xfrm>
          <a:prstGeom prst="rect">
            <a:avLst/>
          </a:prstGeom>
        </p:spPr>
        <p:txBody>
          <a:bodyPr>
            <a:normAutofit fontScale="85000" lnSpcReduction="10000"/>
          </a:bodyPr>
          <a:lstStyle/>
          <a:p>
            <a:pPr>
              <a:lnSpc>
                <a:spcPct val="81000"/>
              </a:lnSpc>
              <a:defRPr>
                <a:latin typeface="Calibri Light"/>
                <a:ea typeface="Calibri Light"/>
                <a:cs typeface="Calibri Light"/>
                <a:sym typeface="Calibri Light"/>
              </a:defRPr>
            </a:pPr>
            <a:r>
              <a:t>UK employment law does NOT give equal protection to everyone who is working for an employer.</a:t>
            </a:r>
          </a:p>
          <a:p>
            <a:pPr>
              <a:lnSpc>
                <a:spcPct val="81000"/>
              </a:lnSpc>
              <a:defRPr>
                <a:latin typeface="Calibri Light"/>
                <a:ea typeface="Calibri Light"/>
                <a:cs typeface="Calibri Light"/>
                <a:sym typeface="Calibri Light"/>
              </a:defRPr>
            </a:pPr>
            <a:endParaRPr/>
          </a:p>
          <a:p>
            <a:pPr>
              <a:lnSpc>
                <a:spcPct val="81000"/>
              </a:lnSpc>
              <a:defRPr>
                <a:latin typeface="Calibri Light"/>
                <a:ea typeface="Calibri Light"/>
                <a:cs typeface="Calibri Light"/>
                <a:sym typeface="Calibri Light"/>
              </a:defRPr>
            </a:pPr>
            <a:r>
              <a:t>Employer has greater responsibilities to an Employee</a:t>
            </a:r>
          </a:p>
          <a:p>
            <a:pPr>
              <a:lnSpc>
                <a:spcPct val="81000"/>
              </a:lnSpc>
              <a:defRPr>
                <a:latin typeface="Calibri Light"/>
                <a:ea typeface="Calibri Light"/>
                <a:cs typeface="Calibri Light"/>
                <a:sym typeface="Calibri Light"/>
              </a:defRPr>
            </a:pPr>
            <a:endParaRPr/>
          </a:p>
          <a:p>
            <a:pPr algn="just">
              <a:lnSpc>
                <a:spcPct val="81000"/>
              </a:lnSpc>
              <a:defRPr>
                <a:latin typeface="Calibri Light"/>
                <a:ea typeface="Calibri Light"/>
                <a:cs typeface="Calibri Light"/>
                <a:sym typeface="Calibri Light"/>
              </a:defRPr>
            </a:pPr>
            <a:r>
              <a:t>‘Independent contractors’ are not entitled to the full range of employments rights  which are only available to employees </a:t>
            </a:r>
          </a:p>
          <a:p>
            <a:pPr>
              <a:lnSpc>
                <a:spcPct val="81000"/>
              </a:lnSpc>
              <a:defRPr>
                <a:latin typeface="Calibri Light"/>
                <a:ea typeface="Calibri Light"/>
                <a:cs typeface="Calibri Light"/>
                <a:sym typeface="Calibri Light"/>
              </a:defRPr>
            </a:pPr>
            <a:endParaRPr/>
          </a:p>
          <a:p>
            <a:pPr>
              <a:lnSpc>
                <a:spcPct val="81000"/>
              </a:lnSpc>
              <a:defRPr>
                <a:latin typeface="Calibri Light"/>
                <a:ea typeface="Calibri Light"/>
                <a:cs typeface="Calibri Light"/>
                <a:sym typeface="Calibri Light"/>
              </a:defRPr>
            </a:pPr>
            <a:r>
              <a:t>The Employment Rights Act 1996 is the current source of much of the employment law that applies to Employees. </a:t>
            </a:r>
          </a:p>
        </p:txBody>
      </p:sp>
    </p:spTree>
    <p:extLst>
      <p:ext uri="{BB962C8B-B14F-4D97-AF65-F5344CB8AC3E}">
        <p14:creationId xmlns:p14="http://schemas.microsoft.com/office/powerpoint/2010/main" val="3925344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
          <p:cNvSpPr txBox="1">
            <a:spLocks noGrp="1"/>
          </p:cNvSpPr>
          <p:nvPr>
            <p:ph type="title"/>
          </p:nvPr>
        </p:nvSpPr>
        <p:spPr>
          <a:prstGeom prst="rect">
            <a:avLst/>
          </a:prstGeom>
        </p:spPr>
        <p:txBody>
          <a:bodyPr/>
          <a:lstStyle/>
          <a:p>
            <a:r>
              <a:t>II. Employment Status</a:t>
            </a:r>
          </a:p>
        </p:txBody>
      </p:sp>
      <p:sp>
        <p:nvSpPr>
          <p:cNvPr id="159" name="Content Placeholder 2"/>
          <p:cNvSpPr txBox="1">
            <a:spLocks noGrp="1"/>
          </p:cNvSpPr>
          <p:nvPr>
            <p:ph type="body" idx="1"/>
          </p:nvPr>
        </p:nvSpPr>
        <p:spPr>
          <a:xfrm>
            <a:off x="628650" y="1207399"/>
            <a:ext cx="7886700" cy="4969565"/>
          </a:xfrm>
          <a:prstGeom prst="rect">
            <a:avLst/>
          </a:prstGeom>
        </p:spPr>
        <p:txBody>
          <a:bodyPr>
            <a:normAutofit lnSpcReduction="10000"/>
          </a:bodyPr>
          <a:lstStyle/>
          <a:p>
            <a:pPr marL="0" indent="0" algn="just" defTabSz="896111">
              <a:lnSpc>
                <a:spcPct val="72000"/>
              </a:lnSpc>
              <a:spcBef>
                <a:spcPts val="900"/>
              </a:spcBef>
              <a:buSzTx/>
              <a:buNone/>
              <a:defRPr sz="2400">
                <a:latin typeface="Calibri Light"/>
                <a:ea typeface="Calibri Light"/>
                <a:cs typeface="Calibri Light"/>
                <a:sym typeface="Calibri Light"/>
              </a:defRPr>
            </a:pPr>
            <a:endParaRPr/>
          </a:p>
          <a:p>
            <a:pPr marL="0" indent="0" defTabSz="896111">
              <a:lnSpc>
                <a:spcPct val="72000"/>
              </a:lnSpc>
              <a:spcBef>
                <a:spcPts val="900"/>
              </a:spcBef>
              <a:buSzTx/>
              <a:buNone/>
              <a:defRPr sz="2400">
                <a:latin typeface="Calibri Light"/>
                <a:ea typeface="Calibri Light"/>
                <a:cs typeface="Calibri Light"/>
                <a:sym typeface="Calibri Light"/>
              </a:defRPr>
            </a:pPr>
            <a:r>
              <a:t>The </a:t>
            </a:r>
            <a:r>
              <a:rPr b="1"/>
              <a:t>Employment Rights Act 1996</a:t>
            </a:r>
            <a:r>
              <a:t>:</a:t>
            </a:r>
          </a:p>
          <a:p>
            <a:pPr marL="224026" indent="-224026" defTabSz="896111">
              <a:lnSpc>
                <a:spcPct val="72000"/>
              </a:lnSpc>
              <a:spcBef>
                <a:spcPts val="900"/>
              </a:spcBef>
              <a:defRPr sz="2400">
                <a:latin typeface="Calibri Light"/>
                <a:ea typeface="Calibri Light"/>
                <a:cs typeface="Calibri Light"/>
                <a:sym typeface="Calibri Light"/>
              </a:defRPr>
            </a:pPr>
            <a:endParaRPr/>
          </a:p>
          <a:p>
            <a:pPr marL="224026" indent="-224026" defTabSz="896111">
              <a:lnSpc>
                <a:spcPct val="72000"/>
              </a:lnSpc>
              <a:spcBef>
                <a:spcPts val="900"/>
              </a:spcBef>
              <a:defRPr sz="2400">
                <a:latin typeface="Calibri Light"/>
                <a:ea typeface="Calibri Light"/>
                <a:cs typeface="Calibri Light"/>
                <a:sym typeface="Calibri Light"/>
              </a:defRPr>
            </a:pPr>
            <a:r>
              <a:t>It defines employee in s230(1) as</a:t>
            </a:r>
          </a:p>
          <a:p>
            <a:pPr marL="672083" lvl="1" indent="-224027" defTabSz="896111">
              <a:lnSpc>
                <a:spcPct val="72000"/>
              </a:lnSpc>
              <a:spcBef>
                <a:spcPts val="400"/>
              </a:spcBef>
              <a:defRPr sz="2400">
                <a:latin typeface="Calibri Light"/>
                <a:ea typeface="Calibri Light"/>
                <a:cs typeface="Calibri Light"/>
                <a:sym typeface="Calibri Light"/>
              </a:defRPr>
            </a:pPr>
            <a:r>
              <a:t>an individual who has entered into or works under a contract of employment</a:t>
            </a:r>
            <a:endParaRPr sz="2100"/>
          </a:p>
          <a:p>
            <a:pPr marL="672083" lvl="1" indent="-224027" defTabSz="896111">
              <a:lnSpc>
                <a:spcPct val="72000"/>
              </a:lnSpc>
              <a:spcBef>
                <a:spcPts val="400"/>
              </a:spcBef>
              <a:defRPr sz="2100">
                <a:latin typeface="Calibri Light"/>
                <a:ea typeface="Calibri Light"/>
                <a:cs typeface="Calibri Light"/>
                <a:sym typeface="Calibri Light"/>
              </a:defRPr>
            </a:pPr>
            <a:endParaRPr sz="2100"/>
          </a:p>
          <a:p>
            <a:pPr marL="224026" indent="-224026" algn="just" defTabSz="896111">
              <a:lnSpc>
                <a:spcPct val="72000"/>
              </a:lnSpc>
              <a:spcBef>
                <a:spcPts val="900"/>
              </a:spcBef>
              <a:defRPr sz="2400">
                <a:latin typeface="Calibri Light"/>
                <a:ea typeface="Calibri Light"/>
                <a:cs typeface="Calibri Light"/>
                <a:sym typeface="Calibri Light"/>
              </a:defRPr>
            </a:pPr>
            <a:r>
              <a:t>It defines an employment contract as:</a:t>
            </a:r>
          </a:p>
          <a:p>
            <a:pPr marL="672083" lvl="1" indent="-224027" algn="just" defTabSz="896111">
              <a:lnSpc>
                <a:spcPct val="72000"/>
              </a:lnSpc>
              <a:spcBef>
                <a:spcPts val="400"/>
              </a:spcBef>
              <a:defRPr sz="2400">
                <a:latin typeface="Calibri Light"/>
                <a:ea typeface="Calibri Light"/>
                <a:cs typeface="Calibri Light"/>
                <a:sym typeface="Calibri Light"/>
              </a:defRPr>
            </a:pPr>
            <a:r>
              <a:t>a contract of service or apprenticeship; s 230(2) ERA 1996</a:t>
            </a:r>
            <a:endParaRPr sz="2100"/>
          </a:p>
          <a:p>
            <a:pPr marL="0" lvl="1" indent="448055" algn="just" defTabSz="896111">
              <a:lnSpc>
                <a:spcPct val="72000"/>
              </a:lnSpc>
              <a:spcBef>
                <a:spcPts val="400"/>
              </a:spcBef>
              <a:buSzTx/>
              <a:buNone/>
              <a:defRPr sz="2700">
                <a:latin typeface="Calibri Light"/>
                <a:ea typeface="Calibri Light"/>
                <a:cs typeface="Calibri Light"/>
                <a:sym typeface="Calibri Light"/>
              </a:defRPr>
            </a:pPr>
            <a:endParaRPr sz="2100"/>
          </a:p>
          <a:p>
            <a:pPr marL="0" lvl="1" indent="448055" algn="just" defTabSz="896111">
              <a:lnSpc>
                <a:spcPct val="72000"/>
              </a:lnSpc>
              <a:spcBef>
                <a:spcPts val="400"/>
              </a:spcBef>
              <a:buSzTx/>
              <a:buNone/>
              <a:defRPr sz="2400">
                <a:latin typeface="Calibri Light"/>
                <a:ea typeface="Calibri Light"/>
                <a:cs typeface="Calibri Light"/>
                <a:sym typeface="Calibri Light"/>
              </a:defRPr>
            </a:pPr>
            <a:r>
              <a:t>So an employee: works under a contract of service  (very broad definition)</a:t>
            </a:r>
            <a:endParaRPr sz="2100"/>
          </a:p>
          <a:p>
            <a:pPr marL="0" lvl="1" indent="448055" algn="just" defTabSz="896111">
              <a:lnSpc>
                <a:spcPct val="72000"/>
              </a:lnSpc>
              <a:spcBef>
                <a:spcPts val="400"/>
              </a:spcBef>
              <a:buSzTx/>
              <a:buNone/>
              <a:defRPr sz="2700">
                <a:latin typeface="Calibri Light"/>
                <a:ea typeface="Calibri Light"/>
                <a:cs typeface="Calibri Light"/>
                <a:sym typeface="Calibri Light"/>
              </a:defRPr>
            </a:pPr>
            <a:endParaRPr sz="2100"/>
          </a:p>
          <a:p>
            <a:pPr marL="0" lvl="1" indent="448055" algn="just" defTabSz="896111">
              <a:lnSpc>
                <a:spcPct val="72000"/>
              </a:lnSpc>
              <a:spcBef>
                <a:spcPts val="400"/>
              </a:spcBef>
              <a:buSzTx/>
              <a:buNone/>
              <a:defRPr sz="2400">
                <a:latin typeface="Calibri Light"/>
                <a:ea typeface="Calibri Light"/>
                <a:cs typeface="Calibri Light"/>
                <a:sym typeface="Calibri Light"/>
              </a:defRPr>
            </a:pPr>
            <a:r>
              <a:t>Independent contractor: works under a contract for services </a:t>
            </a:r>
          </a:p>
        </p:txBody>
      </p:sp>
    </p:spTree>
    <p:extLst>
      <p:ext uri="{BB962C8B-B14F-4D97-AF65-F5344CB8AC3E}">
        <p14:creationId xmlns:p14="http://schemas.microsoft.com/office/powerpoint/2010/main" val="2714867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2000</Words>
  <Application>Microsoft Office PowerPoint</Application>
  <PresentationFormat>On-screen Show (4:3)</PresentationFormat>
  <Paragraphs>342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Employment Law and Health and Safety - Topic Content:</vt:lpstr>
      <vt:lpstr> Practical considerations of Employment Law and Regulations relevant to Business Managers  </vt:lpstr>
      <vt:lpstr> The Public Interest Disclosure Act 1998   </vt:lpstr>
      <vt:lpstr> The Working Time Regulations 1998   </vt:lpstr>
      <vt:lpstr>I. Employment Law - Overview</vt:lpstr>
      <vt:lpstr>I. Employment Law - Overview</vt:lpstr>
      <vt:lpstr>II. Employment Status</vt:lpstr>
      <vt:lpstr>II. Employment Status</vt:lpstr>
      <vt:lpstr>II. Employment Status</vt:lpstr>
      <vt:lpstr>II. Employment Status: Employee </vt:lpstr>
      <vt:lpstr>II. Employment Status: Independent Contractor</vt:lpstr>
      <vt:lpstr>II. Employment Status</vt:lpstr>
      <vt:lpstr>II. Proposed reforms in the law on employment status</vt:lpstr>
      <vt:lpstr>II. Proposed reforms in the law on employment status</vt:lpstr>
      <vt:lpstr>II. Employment Status: The third category - The 'Worker' </vt:lpstr>
      <vt:lpstr>III. Contract of Employment</vt:lpstr>
      <vt:lpstr>III. Contract of Employment - Terms</vt:lpstr>
      <vt:lpstr>III. Contract of Employment – Implied Terms of the Employee</vt:lpstr>
      <vt:lpstr>III. Contract of Employment – Implied Terms of the Employer</vt:lpstr>
      <vt:lpstr>IV. Pay....</vt:lpstr>
      <vt:lpstr>V. Dismissal</vt:lpstr>
      <vt:lpstr>V. Dismissal - Grounds </vt:lpstr>
      <vt:lpstr>V. Dismissal - Grounds </vt:lpstr>
      <vt:lpstr>V. Dismissal - Grounds </vt:lpstr>
      <vt:lpstr>V. Dismissal - Grounds </vt:lpstr>
      <vt:lpstr>V. Dismissal - Grounds </vt:lpstr>
      <vt:lpstr>V. Dismissal - Grounds </vt:lpstr>
      <vt:lpstr>V. Dismissal - Grounds </vt:lpstr>
      <vt:lpstr>V. Fairness of Dismissal</vt:lpstr>
      <vt:lpstr>Remedies for Unfair Dismissal</vt:lpstr>
      <vt:lpstr>Redundancy</vt:lpstr>
      <vt:lpstr>VI. Discrimination </vt:lpstr>
      <vt:lpstr>  VII. Discrimination - Equality Act 2010 </vt:lpstr>
      <vt:lpstr>VIII. Health and Safety</vt:lpstr>
      <vt:lpstr>VIII. Health &amp; Safety at Work Act 1974</vt:lpstr>
      <vt:lpstr>VIII. Health &amp; Safety at Work Act 1974</vt:lpstr>
      <vt:lpstr>VIII. Health &amp; Safety at Work Act 1974</vt:lpstr>
      <vt:lpstr>VIII. Health &amp; Safety – what does a PM need to be aware of?</vt:lpstr>
      <vt:lpstr>IX. Environmental Law and Regulations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Law and Health and Safety - Topic Content:</dc:title>
  <dc:creator>randolphmj</dc:creator>
  <cp:lastModifiedBy>randolphmj</cp:lastModifiedBy>
  <cp:revision>2</cp:revision>
  <dcterms:created xsi:type="dcterms:W3CDTF">2020-03-31T10:07:47Z</dcterms:created>
  <dcterms:modified xsi:type="dcterms:W3CDTF">2020-03-31T21:49:10Z</dcterms:modified>
</cp:coreProperties>
</file>