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74"/>
  </p:notesMasterIdLst>
  <p:sldIdLst>
    <p:sldId id="256" r:id="rId2"/>
    <p:sldId id="314" r:id="rId3"/>
    <p:sldId id="320" r:id="rId4"/>
    <p:sldId id="321" r:id="rId5"/>
    <p:sldId id="322" r:id="rId6"/>
    <p:sldId id="323" r:id="rId7"/>
    <p:sldId id="324" r:id="rId8"/>
    <p:sldId id="257" r:id="rId9"/>
    <p:sldId id="258" r:id="rId10"/>
    <p:sldId id="326" r:id="rId11"/>
    <p:sldId id="342" r:id="rId12"/>
    <p:sldId id="343" r:id="rId13"/>
    <p:sldId id="344" r:id="rId14"/>
    <p:sldId id="345" r:id="rId15"/>
    <p:sldId id="346" r:id="rId16"/>
    <p:sldId id="347" r:id="rId17"/>
    <p:sldId id="366" r:id="rId18"/>
    <p:sldId id="367" r:id="rId19"/>
    <p:sldId id="325" r:id="rId20"/>
    <p:sldId id="327" r:id="rId21"/>
    <p:sldId id="328" r:id="rId22"/>
    <p:sldId id="329" r:id="rId23"/>
    <p:sldId id="330" r:id="rId24"/>
    <p:sldId id="331" r:id="rId25"/>
    <p:sldId id="332" r:id="rId26"/>
    <p:sldId id="333" r:id="rId27"/>
    <p:sldId id="334" r:id="rId28"/>
    <p:sldId id="335" r:id="rId29"/>
    <p:sldId id="336" r:id="rId30"/>
    <p:sldId id="337" r:id="rId31"/>
    <p:sldId id="338" r:id="rId32"/>
    <p:sldId id="339" r:id="rId33"/>
    <p:sldId id="340" r:id="rId34"/>
    <p:sldId id="341" r:id="rId35"/>
    <p:sldId id="268" r:id="rId36"/>
    <p:sldId id="265" r:id="rId37"/>
    <p:sldId id="267" r:id="rId38"/>
    <p:sldId id="269" r:id="rId39"/>
    <p:sldId id="270" r:id="rId40"/>
    <p:sldId id="368" r:id="rId41"/>
    <p:sldId id="358" r:id="rId42"/>
    <p:sldId id="369" r:id="rId43"/>
    <p:sldId id="359" r:id="rId44"/>
    <p:sldId id="272" r:id="rId45"/>
    <p:sldId id="273" r:id="rId46"/>
    <p:sldId id="364" r:id="rId47"/>
    <p:sldId id="274" r:id="rId48"/>
    <p:sldId id="361" r:id="rId49"/>
    <p:sldId id="360" r:id="rId50"/>
    <p:sldId id="303" r:id="rId51"/>
    <p:sldId id="271" r:id="rId52"/>
    <p:sldId id="363" r:id="rId53"/>
    <p:sldId id="365" r:id="rId54"/>
    <p:sldId id="304" r:id="rId55"/>
    <p:sldId id="280" r:id="rId56"/>
    <p:sldId id="281" r:id="rId57"/>
    <p:sldId id="282" r:id="rId58"/>
    <p:sldId id="283" r:id="rId59"/>
    <p:sldId id="284" r:id="rId60"/>
    <p:sldId id="285" r:id="rId61"/>
    <p:sldId id="313" r:id="rId62"/>
    <p:sldId id="348" r:id="rId63"/>
    <p:sldId id="349" r:id="rId64"/>
    <p:sldId id="350" r:id="rId65"/>
    <p:sldId id="351" r:id="rId66"/>
    <p:sldId id="352" r:id="rId67"/>
    <p:sldId id="353" r:id="rId68"/>
    <p:sldId id="354" r:id="rId69"/>
    <p:sldId id="355" r:id="rId70"/>
    <p:sldId id="356" r:id="rId71"/>
    <p:sldId id="357" r:id="rId72"/>
    <p:sldId id="312" r:id="rId7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99" autoAdjust="0"/>
    <p:restoredTop sz="94671" autoAdjust="0"/>
  </p:normalViewPr>
  <p:slideViewPr>
    <p:cSldViewPr>
      <p:cViewPr>
        <p:scale>
          <a:sx n="59" d="100"/>
          <a:sy n="59" d="100"/>
        </p:scale>
        <p:origin x="-804" y="156"/>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9D6EB6-60A9-4DA8-9FF0-6EE43387C121}" type="datetimeFigureOut">
              <a:rPr lang="en-GB" smtClean="0"/>
              <a:pPr/>
              <a:t>17/05/2011</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DBB66A-A066-437C-A944-201AC145D2D4}" type="slidenum">
              <a:rPr lang="en-GB" smtClean="0"/>
              <a:pPr/>
              <a:t>‹#›</a:t>
            </a:fld>
            <a:endParaRPr lang="en-GB"/>
          </a:p>
        </p:txBody>
      </p:sp>
    </p:spTree>
    <p:extLst>
      <p:ext uri="{BB962C8B-B14F-4D97-AF65-F5344CB8AC3E}">
        <p14:creationId xmlns="" xmlns:p14="http://schemas.microsoft.com/office/powerpoint/2010/main" val="1233809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0DBB66A-A066-437C-A944-201AC145D2D4}" type="slidenum">
              <a:rPr lang="en-GB" smtClean="0"/>
              <a:pPr/>
              <a:t>1</a:t>
            </a:fld>
            <a:endParaRPr lang="en-GB"/>
          </a:p>
        </p:txBody>
      </p:sp>
    </p:spTree>
    <p:extLst>
      <p:ext uri="{BB962C8B-B14F-4D97-AF65-F5344CB8AC3E}">
        <p14:creationId xmlns="" xmlns:p14="http://schemas.microsoft.com/office/powerpoint/2010/main" val="18912527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0DBB66A-A066-437C-A944-201AC145D2D4}" type="slidenum">
              <a:rPr lang="en-GB" smtClean="0"/>
              <a:pPr/>
              <a:t>11</a:t>
            </a:fld>
            <a:endParaRPr lang="en-GB"/>
          </a:p>
        </p:txBody>
      </p:sp>
    </p:spTree>
    <p:extLst>
      <p:ext uri="{BB962C8B-B14F-4D97-AF65-F5344CB8AC3E}">
        <p14:creationId xmlns="" xmlns:p14="http://schemas.microsoft.com/office/powerpoint/2010/main" val="4437408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0DBB66A-A066-437C-A944-201AC145D2D4}" type="slidenum">
              <a:rPr lang="en-GB" smtClean="0"/>
              <a:pPr/>
              <a:t>12</a:t>
            </a:fld>
            <a:endParaRPr lang="en-GB"/>
          </a:p>
        </p:txBody>
      </p:sp>
    </p:spTree>
    <p:extLst>
      <p:ext uri="{BB962C8B-B14F-4D97-AF65-F5344CB8AC3E}">
        <p14:creationId xmlns="" xmlns:p14="http://schemas.microsoft.com/office/powerpoint/2010/main" val="14471962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0DBB66A-A066-437C-A944-201AC145D2D4}" type="slidenum">
              <a:rPr lang="en-GB" smtClean="0"/>
              <a:pPr/>
              <a:t>13</a:t>
            </a:fld>
            <a:endParaRPr lang="en-GB"/>
          </a:p>
        </p:txBody>
      </p:sp>
    </p:spTree>
    <p:extLst>
      <p:ext uri="{BB962C8B-B14F-4D97-AF65-F5344CB8AC3E}">
        <p14:creationId xmlns="" xmlns:p14="http://schemas.microsoft.com/office/powerpoint/2010/main" val="25669591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0DBB66A-A066-437C-A944-201AC145D2D4}" type="slidenum">
              <a:rPr lang="en-GB" smtClean="0"/>
              <a:pPr/>
              <a:t>14</a:t>
            </a:fld>
            <a:endParaRPr lang="en-GB"/>
          </a:p>
        </p:txBody>
      </p:sp>
    </p:spTree>
    <p:extLst>
      <p:ext uri="{BB962C8B-B14F-4D97-AF65-F5344CB8AC3E}">
        <p14:creationId xmlns="" xmlns:p14="http://schemas.microsoft.com/office/powerpoint/2010/main" val="28770554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0DBB66A-A066-437C-A944-201AC145D2D4}" type="slidenum">
              <a:rPr lang="en-GB" smtClean="0"/>
              <a:pPr/>
              <a:t>15</a:t>
            </a:fld>
            <a:endParaRPr lang="en-GB"/>
          </a:p>
        </p:txBody>
      </p:sp>
    </p:spTree>
    <p:extLst>
      <p:ext uri="{BB962C8B-B14F-4D97-AF65-F5344CB8AC3E}">
        <p14:creationId xmlns="" xmlns:p14="http://schemas.microsoft.com/office/powerpoint/2010/main" val="23563136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0DBB66A-A066-437C-A944-201AC145D2D4}" type="slidenum">
              <a:rPr lang="en-GB" smtClean="0"/>
              <a:pPr/>
              <a:t>16</a:t>
            </a:fld>
            <a:endParaRPr lang="en-GB"/>
          </a:p>
        </p:txBody>
      </p:sp>
    </p:spTree>
    <p:extLst>
      <p:ext uri="{BB962C8B-B14F-4D97-AF65-F5344CB8AC3E}">
        <p14:creationId xmlns="" xmlns:p14="http://schemas.microsoft.com/office/powerpoint/2010/main" val="9350881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0DBB66A-A066-437C-A944-201AC145D2D4}" type="slidenum">
              <a:rPr lang="en-GB" smtClean="0"/>
              <a:pPr/>
              <a:t>19</a:t>
            </a:fld>
            <a:endParaRPr lang="en-GB"/>
          </a:p>
        </p:txBody>
      </p:sp>
    </p:spTree>
    <p:extLst>
      <p:ext uri="{BB962C8B-B14F-4D97-AF65-F5344CB8AC3E}">
        <p14:creationId xmlns="" xmlns:p14="http://schemas.microsoft.com/office/powerpoint/2010/main" val="19081272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0DBB66A-A066-437C-A944-201AC145D2D4}" type="slidenum">
              <a:rPr lang="en-GB" smtClean="0"/>
              <a:pPr/>
              <a:t>20</a:t>
            </a:fld>
            <a:endParaRPr lang="en-GB"/>
          </a:p>
        </p:txBody>
      </p:sp>
    </p:spTree>
    <p:extLst>
      <p:ext uri="{BB962C8B-B14F-4D97-AF65-F5344CB8AC3E}">
        <p14:creationId xmlns="" xmlns:p14="http://schemas.microsoft.com/office/powerpoint/2010/main" val="13058609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0DBB66A-A066-437C-A944-201AC145D2D4}" type="slidenum">
              <a:rPr lang="en-GB" smtClean="0"/>
              <a:pPr/>
              <a:t>21</a:t>
            </a:fld>
            <a:endParaRPr lang="en-GB"/>
          </a:p>
        </p:txBody>
      </p:sp>
    </p:spTree>
    <p:extLst>
      <p:ext uri="{BB962C8B-B14F-4D97-AF65-F5344CB8AC3E}">
        <p14:creationId xmlns="" xmlns:p14="http://schemas.microsoft.com/office/powerpoint/2010/main" val="1423635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0DBB66A-A066-437C-A944-201AC145D2D4}" type="slidenum">
              <a:rPr lang="en-GB" smtClean="0"/>
              <a:pPr/>
              <a:t>22</a:t>
            </a:fld>
            <a:endParaRPr lang="en-GB"/>
          </a:p>
        </p:txBody>
      </p:sp>
    </p:spTree>
    <p:extLst>
      <p:ext uri="{BB962C8B-B14F-4D97-AF65-F5344CB8AC3E}">
        <p14:creationId xmlns="" xmlns:p14="http://schemas.microsoft.com/office/powerpoint/2010/main" val="3140469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0DBB66A-A066-437C-A944-201AC145D2D4}" type="slidenum">
              <a:rPr lang="en-GB" smtClean="0"/>
              <a:pPr/>
              <a:t>3</a:t>
            </a:fld>
            <a:endParaRPr lang="en-GB"/>
          </a:p>
        </p:txBody>
      </p:sp>
    </p:spTree>
    <p:extLst>
      <p:ext uri="{BB962C8B-B14F-4D97-AF65-F5344CB8AC3E}">
        <p14:creationId xmlns="" xmlns:p14="http://schemas.microsoft.com/office/powerpoint/2010/main" val="36346714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0DBB66A-A066-437C-A944-201AC145D2D4}" type="slidenum">
              <a:rPr lang="en-GB" smtClean="0"/>
              <a:pPr/>
              <a:t>23</a:t>
            </a:fld>
            <a:endParaRPr lang="en-GB"/>
          </a:p>
        </p:txBody>
      </p:sp>
    </p:spTree>
    <p:extLst>
      <p:ext uri="{BB962C8B-B14F-4D97-AF65-F5344CB8AC3E}">
        <p14:creationId xmlns="" xmlns:p14="http://schemas.microsoft.com/office/powerpoint/2010/main" val="37627641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0DBB66A-A066-437C-A944-201AC145D2D4}" type="slidenum">
              <a:rPr lang="en-GB" smtClean="0"/>
              <a:pPr/>
              <a:t>24</a:t>
            </a:fld>
            <a:endParaRPr lang="en-GB"/>
          </a:p>
        </p:txBody>
      </p:sp>
    </p:spTree>
    <p:extLst>
      <p:ext uri="{BB962C8B-B14F-4D97-AF65-F5344CB8AC3E}">
        <p14:creationId xmlns="" xmlns:p14="http://schemas.microsoft.com/office/powerpoint/2010/main" val="34453566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0DBB66A-A066-437C-A944-201AC145D2D4}" type="slidenum">
              <a:rPr lang="en-GB" smtClean="0"/>
              <a:pPr/>
              <a:t>25</a:t>
            </a:fld>
            <a:endParaRPr lang="en-GB"/>
          </a:p>
        </p:txBody>
      </p:sp>
    </p:spTree>
    <p:extLst>
      <p:ext uri="{BB962C8B-B14F-4D97-AF65-F5344CB8AC3E}">
        <p14:creationId xmlns="" xmlns:p14="http://schemas.microsoft.com/office/powerpoint/2010/main" val="8324702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0DBB66A-A066-437C-A944-201AC145D2D4}" type="slidenum">
              <a:rPr lang="en-GB" smtClean="0"/>
              <a:pPr/>
              <a:t>26</a:t>
            </a:fld>
            <a:endParaRPr lang="en-GB"/>
          </a:p>
        </p:txBody>
      </p:sp>
    </p:spTree>
    <p:extLst>
      <p:ext uri="{BB962C8B-B14F-4D97-AF65-F5344CB8AC3E}">
        <p14:creationId xmlns="" xmlns:p14="http://schemas.microsoft.com/office/powerpoint/2010/main" val="4808173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0DBB66A-A066-437C-A944-201AC145D2D4}" type="slidenum">
              <a:rPr lang="en-GB" smtClean="0"/>
              <a:pPr/>
              <a:t>27</a:t>
            </a:fld>
            <a:endParaRPr lang="en-GB"/>
          </a:p>
        </p:txBody>
      </p:sp>
    </p:spTree>
    <p:extLst>
      <p:ext uri="{BB962C8B-B14F-4D97-AF65-F5344CB8AC3E}">
        <p14:creationId xmlns="" xmlns:p14="http://schemas.microsoft.com/office/powerpoint/2010/main" val="40419903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0DBB66A-A066-437C-A944-201AC145D2D4}" type="slidenum">
              <a:rPr lang="en-GB" smtClean="0"/>
              <a:pPr/>
              <a:t>28</a:t>
            </a:fld>
            <a:endParaRPr lang="en-GB"/>
          </a:p>
        </p:txBody>
      </p:sp>
    </p:spTree>
    <p:extLst>
      <p:ext uri="{BB962C8B-B14F-4D97-AF65-F5344CB8AC3E}">
        <p14:creationId xmlns="" xmlns:p14="http://schemas.microsoft.com/office/powerpoint/2010/main" val="14634888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0DBB66A-A066-437C-A944-201AC145D2D4}" type="slidenum">
              <a:rPr lang="en-GB" smtClean="0"/>
              <a:pPr/>
              <a:t>29</a:t>
            </a:fld>
            <a:endParaRPr lang="en-GB"/>
          </a:p>
        </p:txBody>
      </p:sp>
    </p:spTree>
    <p:extLst>
      <p:ext uri="{BB962C8B-B14F-4D97-AF65-F5344CB8AC3E}">
        <p14:creationId xmlns="" xmlns:p14="http://schemas.microsoft.com/office/powerpoint/2010/main" val="17465150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0DBB66A-A066-437C-A944-201AC145D2D4}" type="slidenum">
              <a:rPr lang="en-GB" smtClean="0"/>
              <a:pPr/>
              <a:t>30</a:t>
            </a:fld>
            <a:endParaRPr lang="en-GB"/>
          </a:p>
        </p:txBody>
      </p:sp>
    </p:spTree>
    <p:extLst>
      <p:ext uri="{BB962C8B-B14F-4D97-AF65-F5344CB8AC3E}">
        <p14:creationId xmlns="" xmlns:p14="http://schemas.microsoft.com/office/powerpoint/2010/main" val="36777406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0DBB66A-A066-437C-A944-201AC145D2D4}" type="slidenum">
              <a:rPr lang="en-GB" smtClean="0"/>
              <a:pPr/>
              <a:t>31</a:t>
            </a:fld>
            <a:endParaRPr lang="en-GB"/>
          </a:p>
        </p:txBody>
      </p:sp>
    </p:spTree>
    <p:extLst>
      <p:ext uri="{BB962C8B-B14F-4D97-AF65-F5344CB8AC3E}">
        <p14:creationId xmlns="" xmlns:p14="http://schemas.microsoft.com/office/powerpoint/2010/main" val="12963587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0DBB66A-A066-437C-A944-201AC145D2D4}" type="slidenum">
              <a:rPr lang="en-GB" smtClean="0"/>
              <a:pPr/>
              <a:t>32</a:t>
            </a:fld>
            <a:endParaRPr lang="en-GB"/>
          </a:p>
        </p:txBody>
      </p:sp>
    </p:spTree>
    <p:extLst>
      <p:ext uri="{BB962C8B-B14F-4D97-AF65-F5344CB8AC3E}">
        <p14:creationId xmlns="" xmlns:p14="http://schemas.microsoft.com/office/powerpoint/2010/main" val="2404882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0DBB66A-A066-437C-A944-201AC145D2D4}" type="slidenum">
              <a:rPr lang="en-GB" smtClean="0"/>
              <a:pPr/>
              <a:t>4</a:t>
            </a:fld>
            <a:endParaRPr lang="en-GB"/>
          </a:p>
        </p:txBody>
      </p:sp>
    </p:spTree>
    <p:extLst>
      <p:ext uri="{BB962C8B-B14F-4D97-AF65-F5344CB8AC3E}">
        <p14:creationId xmlns="" xmlns:p14="http://schemas.microsoft.com/office/powerpoint/2010/main" val="34222729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0DBB66A-A066-437C-A944-201AC145D2D4}" type="slidenum">
              <a:rPr lang="en-GB" smtClean="0"/>
              <a:pPr/>
              <a:t>33</a:t>
            </a:fld>
            <a:endParaRPr lang="en-GB"/>
          </a:p>
        </p:txBody>
      </p:sp>
    </p:spTree>
    <p:extLst>
      <p:ext uri="{BB962C8B-B14F-4D97-AF65-F5344CB8AC3E}">
        <p14:creationId xmlns="" xmlns:p14="http://schemas.microsoft.com/office/powerpoint/2010/main" val="27043585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0DBB66A-A066-437C-A944-201AC145D2D4}" type="slidenum">
              <a:rPr lang="en-GB" smtClean="0"/>
              <a:pPr/>
              <a:t>34</a:t>
            </a:fld>
            <a:endParaRPr lang="en-GB"/>
          </a:p>
        </p:txBody>
      </p:sp>
    </p:spTree>
    <p:extLst>
      <p:ext uri="{BB962C8B-B14F-4D97-AF65-F5344CB8AC3E}">
        <p14:creationId xmlns="" xmlns:p14="http://schemas.microsoft.com/office/powerpoint/2010/main" val="36573780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0DBB66A-A066-437C-A944-201AC145D2D4}" type="slidenum">
              <a:rPr lang="en-GB" smtClean="0"/>
              <a:pPr/>
              <a:t>35</a:t>
            </a:fld>
            <a:endParaRPr lang="en-GB"/>
          </a:p>
        </p:txBody>
      </p:sp>
    </p:spTree>
    <p:extLst>
      <p:ext uri="{BB962C8B-B14F-4D97-AF65-F5344CB8AC3E}">
        <p14:creationId xmlns="" xmlns:p14="http://schemas.microsoft.com/office/powerpoint/2010/main" val="13469937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0DBB66A-A066-437C-A944-201AC145D2D4}" type="slidenum">
              <a:rPr lang="en-GB" smtClean="0"/>
              <a:pPr/>
              <a:t>36</a:t>
            </a:fld>
            <a:endParaRPr lang="en-GB"/>
          </a:p>
        </p:txBody>
      </p:sp>
    </p:spTree>
    <p:extLst>
      <p:ext uri="{BB962C8B-B14F-4D97-AF65-F5344CB8AC3E}">
        <p14:creationId xmlns="" xmlns:p14="http://schemas.microsoft.com/office/powerpoint/2010/main" val="26631015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0DBB66A-A066-437C-A944-201AC145D2D4}" type="slidenum">
              <a:rPr lang="en-GB" smtClean="0"/>
              <a:pPr/>
              <a:t>37</a:t>
            </a:fld>
            <a:endParaRPr lang="en-GB"/>
          </a:p>
        </p:txBody>
      </p:sp>
    </p:spTree>
    <p:extLst>
      <p:ext uri="{BB962C8B-B14F-4D97-AF65-F5344CB8AC3E}">
        <p14:creationId xmlns="" xmlns:p14="http://schemas.microsoft.com/office/powerpoint/2010/main" val="26572450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0DBB66A-A066-437C-A944-201AC145D2D4}" type="slidenum">
              <a:rPr lang="en-GB" smtClean="0"/>
              <a:pPr/>
              <a:t>38</a:t>
            </a:fld>
            <a:endParaRPr lang="en-GB"/>
          </a:p>
        </p:txBody>
      </p:sp>
    </p:spTree>
    <p:extLst>
      <p:ext uri="{BB962C8B-B14F-4D97-AF65-F5344CB8AC3E}">
        <p14:creationId xmlns="" xmlns:p14="http://schemas.microsoft.com/office/powerpoint/2010/main" val="22398901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0DBB66A-A066-437C-A944-201AC145D2D4}" type="slidenum">
              <a:rPr lang="en-GB" smtClean="0"/>
              <a:pPr/>
              <a:t>39</a:t>
            </a:fld>
            <a:endParaRPr lang="en-GB"/>
          </a:p>
        </p:txBody>
      </p:sp>
    </p:spTree>
    <p:extLst>
      <p:ext uri="{BB962C8B-B14F-4D97-AF65-F5344CB8AC3E}">
        <p14:creationId xmlns="" xmlns:p14="http://schemas.microsoft.com/office/powerpoint/2010/main" val="9938793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0DBB66A-A066-437C-A944-201AC145D2D4}" type="slidenum">
              <a:rPr lang="en-GB" smtClean="0"/>
              <a:pPr/>
              <a:t>44</a:t>
            </a:fld>
            <a:endParaRPr lang="en-GB"/>
          </a:p>
        </p:txBody>
      </p:sp>
    </p:spTree>
    <p:extLst>
      <p:ext uri="{BB962C8B-B14F-4D97-AF65-F5344CB8AC3E}">
        <p14:creationId xmlns="" xmlns:p14="http://schemas.microsoft.com/office/powerpoint/2010/main" val="812239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0DBB66A-A066-437C-A944-201AC145D2D4}" type="slidenum">
              <a:rPr lang="en-GB" smtClean="0"/>
              <a:pPr/>
              <a:t>45</a:t>
            </a:fld>
            <a:endParaRPr lang="en-GB"/>
          </a:p>
        </p:txBody>
      </p:sp>
    </p:spTree>
    <p:extLst>
      <p:ext uri="{BB962C8B-B14F-4D97-AF65-F5344CB8AC3E}">
        <p14:creationId xmlns="" xmlns:p14="http://schemas.microsoft.com/office/powerpoint/2010/main" val="21615106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0DBB66A-A066-437C-A944-201AC145D2D4}" type="slidenum">
              <a:rPr lang="en-GB" smtClean="0"/>
              <a:pPr/>
              <a:t>46</a:t>
            </a:fld>
            <a:endParaRPr lang="en-GB"/>
          </a:p>
        </p:txBody>
      </p:sp>
    </p:spTree>
    <p:extLst>
      <p:ext uri="{BB962C8B-B14F-4D97-AF65-F5344CB8AC3E}">
        <p14:creationId xmlns="" xmlns:p14="http://schemas.microsoft.com/office/powerpoint/2010/main" val="2623864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0DBB66A-A066-437C-A944-201AC145D2D4}" type="slidenum">
              <a:rPr lang="en-GB" smtClean="0"/>
              <a:pPr/>
              <a:t>5</a:t>
            </a:fld>
            <a:endParaRPr lang="en-GB"/>
          </a:p>
        </p:txBody>
      </p:sp>
    </p:spTree>
    <p:extLst>
      <p:ext uri="{BB962C8B-B14F-4D97-AF65-F5344CB8AC3E}">
        <p14:creationId xmlns="" xmlns:p14="http://schemas.microsoft.com/office/powerpoint/2010/main" val="347248192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0DBB66A-A066-437C-A944-201AC145D2D4}" type="slidenum">
              <a:rPr lang="en-GB" smtClean="0"/>
              <a:pPr/>
              <a:t>47</a:t>
            </a:fld>
            <a:endParaRPr lang="en-GB"/>
          </a:p>
        </p:txBody>
      </p:sp>
    </p:spTree>
    <p:extLst>
      <p:ext uri="{BB962C8B-B14F-4D97-AF65-F5344CB8AC3E}">
        <p14:creationId xmlns="" xmlns:p14="http://schemas.microsoft.com/office/powerpoint/2010/main" val="42227742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0DBB66A-A066-437C-A944-201AC145D2D4}" type="slidenum">
              <a:rPr lang="en-GB" smtClean="0"/>
              <a:pPr/>
              <a:t>50</a:t>
            </a:fld>
            <a:endParaRPr lang="en-GB"/>
          </a:p>
        </p:txBody>
      </p:sp>
    </p:spTree>
    <p:extLst>
      <p:ext uri="{BB962C8B-B14F-4D97-AF65-F5344CB8AC3E}">
        <p14:creationId xmlns="" xmlns:p14="http://schemas.microsoft.com/office/powerpoint/2010/main" val="6958682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0DBB66A-A066-437C-A944-201AC145D2D4}" type="slidenum">
              <a:rPr lang="en-GB" smtClean="0"/>
              <a:pPr/>
              <a:t>51</a:t>
            </a:fld>
            <a:endParaRPr lang="en-GB"/>
          </a:p>
        </p:txBody>
      </p:sp>
    </p:spTree>
    <p:extLst>
      <p:ext uri="{BB962C8B-B14F-4D97-AF65-F5344CB8AC3E}">
        <p14:creationId xmlns="" xmlns:p14="http://schemas.microsoft.com/office/powerpoint/2010/main" val="54943815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0DBB66A-A066-437C-A944-201AC145D2D4}" type="slidenum">
              <a:rPr lang="en-GB" smtClean="0"/>
              <a:pPr/>
              <a:t>52</a:t>
            </a:fld>
            <a:endParaRPr lang="en-GB"/>
          </a:p>
        </p:txBody>
      </p:sp>
    </p:spTree>
    <p:extLst>
      <p:ext uri="{BB962C8B-B14F-4D97-AF65-F5344CB8AC3E}">
        <p14:creationId xmlns="" xmlns:p14="http://schemas.microsoft.com/office/powerpoint/2010/main" val="34249073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0DBB66A-A066-437C-A944-201AC145D2D4}" type="slidenum">
              <a:rPr lang="en-GB" smtClean="0"/>
              <a:pPr/>
              <a:t>53</a:t>
            </a:fld>
            <a:endParaRPr lang="en-GB"/>
          </a:p>
        </p:txBody>
      </p:sp>
    </p:spTree>
    <p:extLst>
      <p:ext uri="{BB962C8B-B14F-4D97-AF65-F5344CB8AC3E}">
        <p14:creationId xmlns="" xmlns:p14="http://schemas.microsoft.com/office/powerpoint/2010/main" val="149375236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0DBB66A-A066-437C-A944-201AC145D2D4}" type="slidenum">
              <a:rPr lang="en-GB" smtClean="0"/>
              <a:pPr/>
              <a:t>54</a:t>
            </a:fld>
            <a:endParaRPr lang="en-GB"/>
          </a:p>
        </p:txBody>
      </p:sp>
    </p:spTree>
    <p:extLst>
      <p:ext uri="{BB962C8B-B14F-4D97-AF65-F5344CB8AC3E}">
        <p14:creationId xmlns="" xmlns:p14="http://schemas.microsoft.com/office/powerpoint/2010/main" val="812366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0DBB66A-A066-437C-A944-201AC145D2D4}" type="slidenum">
              <a:rPr lang="en-GB" smtClean="0"/>
              <a:pPr/>
              <a:t>55</a:t>
            </a:fld>
            <a:endParaRPr lang="en-GB"/>
          </a:p>
        </p:txBody>
      </p:sp>
    </p:spTree>
    <p:extLst>
      <p:ext uri="{BB962C8B-B14F-4D97-AF65-F5344CB8AC3E}">
        <p14:creationId xmlns="" xmlns:p14="http://schemas.microsoft.com/office/powerpoint/2010/main" val="229421789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0DBB66A-A066-437C-A944-201AC145D2D4}" type="slidenum">
              <a:rPr lang="en-GB" smtClean="0"/>
              <a:pPr/>
              <a:t>56</a:t>
            </a:fld>
            <a:endParaRPr lang="en-GB"/>
          </a:p>
        </p:txBody>
      </p:sp>
    </p:spTree>
    <p:extLst>
      <p:ext uri="{BB962C8B-B14F-4D97-AF65-F5344CB8AC3E}">
        <p14:creationId xmlns="" xmlns:p14="http://schemas.microsoft.com/office/powerpoint/2010/main" val="381692938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0DBB66A-A066-437C-A944-201AC145D2D4}" type="slidenum">
              <a:rPr lang="en-GB" smtClean="0"/>
              <a:pPr/>
              <a:t>57</a:t>
            </a:fld>
            <a:endParaRPr lang="en-GB"/>
          </a:p>
        </p:txBody>
      </p:sp>
    </p:spTree>
    <p:extLst>
      <p:ext uri="{BB962C8B-B14F-4D97-AF65-F5344CB8AC3E}">
        <p14:creationId xmlns="" xmlns:p14="http://schemas.microsoft.com/office/powerpoint/2010/main" val="356406042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0DBB66A-A066-437C-A944-201AC145D2D4}" type="slidenum">
              <a:rPr lang="en-GB" smtClean="0"/>
              <a:pPr/>
              <a:t>58</a:t>
            </a:fld>
            <a:endParaRPr lang="en-GB"/>
          </a:p>
        </p:txBody>
      </p:sp>
    </p:spTree>
    <p:extLst>
      <p:ext uri="{BB962C8B-B14F-4D97-AF65-F5344CB8AC3E}">
        <p14:creationId xmlns="" xmlns:p14="http://schemas.microsoft.com/office/powerpoint/2010/main" val="2559824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0DBB66A-A066-437C-A944-201AC145D2D4}" type="slidenum">
              <a:rPr lang="en-GB" smtClean="0"/>
              <a:pPr/>
              <a:t>6</a:t>
            </a:fld>
            <a:endParaRPr lang="en-GB"/>
          </a:p>
        </p:txBody>
      </p:sp>
    </p:spTree>
    <p:extLst>
      <p:ext uri="{BB962C8B-B14F-4D97-AF65-F5344CB8AC3E}">
        <p14:creationId xmlns="" xmlns:p14="http://schemas.microsoft.com/office/powerpoint/2010/main" val="356998091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0DBB66A-A066-437C-A944-201AC145D2D4}" type="slidenum">
              <a:rPr lang="en-GB" smtClean="0"/>
              <a:pPr/>
              <a:t>59</a:t>
            </a:fld>
            <a:endParaRPr lang="en-GB"/>
          </a:p>
        </p:txBody>
      </p:sp>
    </p:spTree>
    <p:extLst>
      <p:ext uri="{BB962C8B-B14F-4D97-AF65-F5344CB8AC3E}">
        <p14:creationId xmlns="" xmlns:p14="http://schemas.microsoft.com/office/powerpoint/2010/main" val="45582031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0DBB66A-A066-437C-A944-201AC145D2D4}" type="slidenum">
              <a:rPr lang="en-GB" smtClean="0"/>
              <a:pPr/>
              <a:t>60</a:t>
            </a:fld>
            <a:endParaRPr lang="en-GB"/>
          </a:p>
        </p:txBody>
      </p:sp>
    </p:spTree>
    <p:extLst>
      <p:ext uri="{BB962C8B-B14F-4D97-AF65-F5344CB8AC3E}">
        <p14:creationId xmlns="" xmlns:p14="http://schemas.microsoft.com/office/powerpoint/2010/main" val="106985287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0DBB66A-A066-437C-A944-201AC145D2D4}" type="slidenum">
              <a:rPr lang="en-GB" smtClean="0"/>
              <a:pPr/>
              <a:t>72</a:t>
            </a:fld>
            <a:endParaRPr lang="en-GB"/>
          </a:p>
        </p:txBody>
      </p:sp>
    </p:spTree>
    <p:extLst>
      <p:ext uri="{BB962C8B-B14F-4D97-AF65-F5344CB8AC3E}">
        <p14:creationId xmlns="" xmlns:p14="http://schemas.microsoft.com/office/powerpoint/2010/main" val="63432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0DBB66A-A066-437C-A944-201AC145D2D4}" type="slidenum">
              <a:rPr lang="en-GB" smtClean="0"/>
              <a:pPr/>
              <a:t>7</a:t>
            </a:fld>
            <a:endParaRPr lang="en-GB"/>
          </a:p>
        </p:txBody>
      </p:sp>
    </p:spTree>
    <p:extLst>
      <p:ext uri="{BB962C8B-B14F-4D97-AF65-F5344CB8AC3E}">
        <p14:creationId xmlns="" xmlns:p14="http://schemas.microsoft.com/office/powerpoint/2010/main" val="580972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0DBB66A-A066-437C-A944-201AC145D2D4}" type="slidenum">
              <a:rPr lang="en-GB" smtClean="0"/>
              <a:pPr/>
              <a:t>8</a:t>
            </a:fld>
            <a:endParaRPr lang="en-GB"/>
          </a:p>
        </p:txBody>
      </p:sp>
    </p:spTree>
    <p:extLst>
      <p:ext uri="{BB962C8B-B14F-4D97-AF65-F5344CB8AC3E}">
        <p14:creationId xmlns="" xmlns:p14="http://schemas.microsoft.com/office/powerpoint/2010/main" val="2915263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0DBB66A-A066-437C-A944-201AC145D2D4}" type="slidenum">
              <a:rPr lang="en-GB" smtClean="0"/>
              <a:pPr/>
              <a:t>9</a:t>
            </a:fld>
            <a:endParaRPr lang="en-GB"/>
          </a:p>
        </p:txBody>
      </p:sp>
    </p:spTree>
    <p:extLst>
      <p:ext uri="{BB962C8B-B14F-4D97-AF65-F5344CB8AC3E}">
        <p14:creationId xmlns="" xmlns:p14="http://schemas.microsoft.com/office/powerpoint/2010/main" val="20552472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0DBB66A-A066-437C-A944-201AC145D2D4}" type="slidenum">
              <a:rPr lang="en-GB" smtClean="0"/>
              <a:pPr/>
              <a:t>10</a:t>
            </a:fld>
            <a:endParaRPr lang="en-GB"/>
          </a:p>
        </p:txBody>
      </p:sp>
    </p:spTree>
    <p:extLst>
      <p:ext uri="{BB962C8B-B14F-4D97-AF65-F5344CB8AC3E}">
        <p14:creationId xmlns="" xmlns:p14="http://schemas.microsoft.com/office/powerpoint/2010/main" val="16254482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FC4DD873-14C3-4605-924D-C933F8AAACE2}" type="datetimeFigureOut">
              <a:rPr lang="en-GB" smtClean="0"/>
              <a:pPr/>
              <a:t>17/05/2011</a:t>
            </a:fld>
            <a:endParaRPr lang="en-GB"/>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GB"/>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F7EBEACB-F076-4DAE-8610-DEC1F21FC1E8}" type="slidenum">
              <a:rPr lang="en-GB" smtClean="0"/>
              <a:pPr/>
              <a:t>‹#›</a:t>
            </a:fld>
            <a:endParaRPr lang="en-GB"/>
          </a:p>
        </p:txBody>
      </p:sp>
    </p:spTree>
  </p:cSld>
  <p:clrMapOvr>
    <a:masterClrMapping/>
  </p:clrMapOvr>
  <mc:AlternateContent xmlns:mc="http://schemas.openxmlformats.org/markup-compatibility/2006">
    <mc:Choice xmlns="" xmlns:p14="http://schemas.microsoft.com/office/powerpoint/2010/main" Requires="p14">
      <p:transition spd="slow">
        <p14:flash/>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C4DD873-14C3-4605-924D-C933F8AAACE2}" type="datetimeFigureOut">
              <a:rPr lang="en-GB" smtClean="0"/>
              <a:pPr/>
              <a:t>17/05/2011</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F7EBEACB-F076-4DAE-8610-DEC1F21FC1E8}" type="slidenum">
              <a:rPr lang="en-GB" smtClean="0"/>
              <a:pPr/>
              <a:t>‹#›</a:t>
            </a:fld>
            <a:endParaRPr lang="en-GB"/>
          </a:p>
        </p:txBody>
      </p:sp>
    </p:spTree>
  </p:cSld>
  <p:clrMapOvr>
    <a:masterClrMapping/>
  </p:clrMapOvr>
  <mc:AlternateContent xmlns:mc="http://schemas.openxmlformats.org/markup-compatibility/2006">
    <mc:Choice xmlns="" xmlns:p14="http://schemas.microsoft.com/office/powerpoint/2010/main" Requires="p14">
      <p:transition spd="slow">
        <p14:flash/>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C4DD873-14C3-4605-924D-C933F8AAACE2}" type="datetimeFigureOut">
              <a:rPr lang="en-GB" smtClean="0"/>
              <a:pPr/>
              <a:t>17/05/2011</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F7EBEACB-F076-4DAE-8610-DEC1F21FC1E8}" type="slidenum">
              <a:rPr lang="en-GB" smtClean="0"/>
              <a:pPr/>
              <a:t>‹#›</a:t>
            </a:fld>
            <a:endParaRPr lang="en-GB"/>
          </a:p>
        </p:txBody>
      </p:sp>
    </p:spTree>
  </p:cSld>
  <p:clrMapOvr>
    <a:masterClrMapping/>
  </p:clrMapOvr>
  <mc:AlternateContent xmlns:mc="http://schemas.openxmlformats.org/markup-compatibility/2006">
    <mc:Choice xmlns="" xmlns:p14="http://schemas.microsoft.com/office/powerpoint/2010/main" Requires="p14">
      <p:transition spd="slow">
        <p14:flash/>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C4DD873-14C3-4605-924D-C933F8AAACE2}" type="datetimeFigureOut">
              <a:rPr lang="en-GB" smtClean="0"/>
              <a:pPr/>
              <a:t>17/05/2011</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F7EBEACB-F076-4DAE-8610-DEC1F21FC1E8}" type="slidenum">
              <a:rPr lang="en-GB" smtClean="0"/>
              <a:pPr/>
              <a:t>‹#›</a:t>
            </a:fld>
            <a:endParaRPr lang="en-GB"/>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mc:AlternateContent xmlns:mc="http://schemas.openxmlformats.org/markup-compatibility/2006">
    <mc:Choice xmlns="" xmlns:p14="http://schemas.microsoft.com/office/powerpoint/2010/main" Requires="p14">
      <p:transition spd="slow">
        <p14:flash/>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FC4DD873-14C3-4605-924D-C933F8AAACE2}" type="datetimeFigureOut">
              <a:rPr lang="en-GB" smtClean="0"/>
              <a:pPr/>
              <a:t>17/05/2011</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F7EBEACB-F076-4DAE-8610-DEC1F21FC1E8}" type="slidenum">
              <a:rPr lang="en-GB" smtClean="0"/>
              <a:pPr/>
              <a:t>‹#›</a:t>
            </a:fld>
            <a:endParaRPr lang="en-GB"/>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 xmlns:p14="http://schemas.microsoft.com/office/powerpoint/2010/main" Requires="p14">
      <p:transition spd="slow">
        <p14:flash/>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C4DD873-14C3-4605-924D-C933F8AAACE2}" type="datetimeFigureOut">
              <a:rPr lang="en-GB" smtClean="0"/>
              <a:pPr/>
              <a:t>17/05/2011</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F7EBEACB-F076-4DAE-8610-DEC1F21FC1E8}" type="slidenum">
              <a:rPr lang="en-GB" smtClean="0"/>
              <a:pPr/>
              <a:t>‹#›</a:t>
            </a:fld>
            <a:endParaRPr lang="en-GB"/>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 xmlns:p14="http://schemas.microsoft.com/office/powerpoint/2010/main" Requires="p14">
      <p:transition spd="slow">
        <p14:flash/>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C4DD873-14C3-4605-924D-C933F8AAACE2}" type="datetimeFigureOut">
              <a:rPr lang="en-GB" smtClean="0"/>
              <a:pPr/>
              <a:t>17/05/2011</a:t>
            </a:fld>
            <a:endParaRPr lang="en-GB"/>
          </a:p>
        </p:txBody>
      </p:sp>
      <p:sp>
        <p:nvSpPr>
          <p:cNvPr id="8" name="Footer Placeholder 7"/>
          <p:cNvSpPr>
            <a:spLocks noGrp="1"/>
          </p:cNvSpPr>
          <p:nvPr>
            <p:ph type="ftr" sz="quarter" idx="11"/>
          </p:nvPr>
        </p:nvSpPr>
        <p:spPr/>
        <p:txBody>
          <a:bodyPr/>
          <a:lstStyle>
            <a:extLst/>
          </a:lstStyle>
          <a:p>
            <a:endParaRPr lang="en-GB"/>
          </a:p>
        </p:txBody>
      </p:sp>
      <p:sp>
        <p:nvSpPr>
          <p:cNvPr id="9" name="Slide Number Placeholder 8"/>
          <p:cNvSpPr>
            <a:spLocks noGrp="1"/>
          </p:cNvSpPr>
          <p:nvPr>
            <p:ph type="sldNum" sz="quarter" idx="12"/>
          </p:nvPr>
        </p:nvSpPr>
        <p:spPr/>
        <p:txBody>
          <a:bodyPr/>
          <a:lstStyle>
            <a:extLst/>
          </a:lstStyle>
          <a:p>
            <a:fld id="{F7EBEACB-F076-4DAE-8610-DEC1F21FC1E8}" type="slidenum">
              <a:rPr lang="en-GB" smtClean="0"/>
              <a:pPr/>
              <a:t>‹#›</a:t>
            </a:fld>
            <a:endParaRPr lang="en-GB"/>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 xmlns:p14="http://schemas.microsoft.com/office/powerpoint/2010/main" Requires="p14">
      <p:transition spd="slow">
        <p14:flash/>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FC4DD873-14C3-4605-924D-C933F8AAACE2}" type="datetimeFigureOut">
              <a:rPr lang="en-GB" smtClean="0"/>
              <a:pPr/>
              <a:t>17/05/2011</a:t>
            </a:fld>
            <a:endParaRPr lang="en-GB"/>
          </a:p>
        </p:txBody>
      </p:sp>
      <p:sp>
        <p:nvSpPr>
          <p:cNvPr id="4" name="Footer Placeholder 3"/>
          <p:cNvSpPr>
            <a:spLocks noGrp="1"/>
          </p:cNvSpPr>
          <p:nvPr>
            <p:ph type="ftr" sz="quarter" idx="11"/>
          </p:nvPr>
        </p:nvSpPr>
        <p:spPr/>
        <p:txBody>
          <a:bodyPr/>
          <a:lstStyle>
            <a:extLst/>
          </a:lstStyle>
          <a:p>
            <a:endParaRPr lang="en-GB"/>
          </a:p>
        </p:txBody>
      </p:sp>
      <p:sp>
        <p:nvSpPr>
          <p:cNvPr id="5" name="Slide Number Placeholder 4"/>
          <p:cNvSpPr>
            <a:spLocks noGrp="1"/>
          </p:cNvSpPr>
          <p:nvPr>
            <p:ph type="sldNum" sz="quarter" idx="12"/>
          </p:nvPr>
        </p:nvSpPr>
        <p:spPr/>
        <p:txBody>
          <a:bodyPr/>
          <a:lstStyle>
            <a:extLst/>
          </a:lstStyle>
          <a:p>
            <a:fld id="{F7EBEACB-F076-4DAE-8610-DEC1F21FC1E8}" type="slidenum">
              <a:rPr lang="en-GB" smtClean="0"/>
              <a:pPr/>
              <a:t>‹#›</a:t>
            </a:fld>
            <a:endParaRPr lang="en-GB"/>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 xmlns:p14="http://schemas.microsoft.com/office/powerpoint/2010/main" Requires="p14">
      <p:transition spd="slow">
        <p14:flash/>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FC4DD873-14C3-4605-924D-C933F8AAACE2}" type="datetimeFigureOut">
              <a:rPr lang="en-GB" smtClean="0"/>
              <a:pPr/>
              <a:t>17/05/2011</a:t>
            </a:fld>
            <a:endParaRPr lang="en-GB"/>
          </a:p>
        </p:txBody>
      </p:sp>
      <p:sp>
        <p:nvSpPr>
          <p:cNvPr id="3" name="Footer Placeholder 2"/>
          <p:cNvSpPr>
            <a:spLocks noGrp="1"/>
          </p:cNvSpPr>
          <p:nvPr>
            <p:ph type="ftr" sz="quarter" idx="11"/>
          </p:nvPr>
        </p:nvSpPr>
        <p:spPr/>
        <p:txBody>
          <a:bodyPr/>
          <a:lstStyle>
            <a:extLst/>
          </a:lstStyle>
          <a:p>
            <a:endParaRPr lang="en-GB"/>
          </a:p>
        </p:txBody>
      </p:sp>
      <p:sp>
        <p:nvSpPr>
          <p:cNvPr id="4" name="Slide Number Placeholder 3"/>
          <p:cNvSpPr>
            <a:spLocks noGrp="1"/>
          </p:cNvSpPr>
          <p:nvPr>
            <p:ph type="sldNum" sz="quarter" idx="12"/>
          </p:nvPr>
        </p:nvSpPr>
        <p:spPr/>
        <p:txBody>
          <a:bodyPr/>
          <a:lstStyle>
            <a:extLst/>
          </a:lstStyle>
          <a:p>
            <a:fld id="{F7EBEACB-F076-4DAE-8610-DEC1F21FC1E8}" type="slidenum">
              <a:rPr lang="en-GB" smtClean="0"/>
              <a:pPr/>
              <a:t>‹#›</a:t>
            </a:fld>
            <a:endParaRPr lang="en-GB"/>
          </a:p>
        </p:txBody>
      </p:sp>
    </p:spTree>
  </p:cSld>
  <p:clrMapOvr>
    <a:masterClrMapping/>
  </p:clrMapOvr>
  <mc:AlternateContent xmlns:mc="http://schemas.openxmlformats.org/markup-compatibility/2006">
    <mc:Choice xmlns="" xmlns:p14="http://schemas.microsoft.com/office/powerpoint/2010/main" Requires="p14">
      <p:transition spd="slow">
        <p14:flash/>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FC4DD873-14C3-4605-924D-C933F8AAACE2}" type="datetimeFigureOut">
              <a:rPr lang="en-GB" smtClean="0"/>
              <a:pPr/>
              <a:t>17/05/2011</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F7EBEACB-F076-4DAE-8610-DEC1F21FC1E8}" type="slidenum">
              <a:rPr lang="en-GB" smtClean="0"/>
              <a:pPr/>
              <a:t>‹#›</a:t>
            </a:fld>
            <a:endParaRPr lang="en-GB"/>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 xmlns:p14="http://schemas.microsoft.com/office/powerpoint/2010/main" Requires="p14">
      <p:transition spd="slow">
        <p14:flash/>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FC4DD873-14C3-4605-924D-C933F8AAACE2}" type="datetimeFigureOut">
              <a:rPr lang="en-GB" smtClean="0"/>
              <a:pPr/>
              <a:t>17/05/2011</a:t>
            </a:fld>
            <a:endParaRPr lang="en-GB"/>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GB"/>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F7EBEACB-F076-4DAE-8610-DEC1F21FC1E8}" type="slidenum">
              <a:rPr lang="en-GB" smtClean="0"/>
              <a:pPr/>
              <a:t>‹#›</a:t>
            </a:fld>
            <a:endParaRPr lang="en-GB"/>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 xmlns:p14="http://schemas.microsoft.com/office/powerpoint/2010/main" Requires="p14">
      <p:transition spd="slow">
        <p14:flash/>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FC4DD873-14C3-4605-924D-C933F8AAACE2}" type="datetimeFigureOut">
              <a:rPr lang="en-GB" smtClean="0"/>
              <a:pPr/>
              <a:t>17/05/2011</a:t>
            </a:fld>
            <a:endParaRPr lang="en-GB"/>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GB"/>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F7EBEACB-F076-4DAE-8610-DEC1F21FC1E8}"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mc:AlternateContent xmlns:mc="http://schemas.openxmlformats.org/markup-compatibility/2006">
    <mc:Choice xmlns="" xmlns:p14="http://schemas.microsoft.com/office/powerpoint/2010/main" Requires="p14">
      <p:transition spd="slow">
        <p14:flash/>
      </p:transition>
    </mc:Choice>
    <mc:Fallback>
      <p:transition spd="slow">
        <p:fade/>
      </p:transition>
    </mc:Fallback>
  </mc:AlternateConten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908720"/>
            <a:ext cx="7772400" cy="1829761"/>
          </a:xfrm>
        </p:spPr>
        <p:txBody>
          <a:bodyPr>
            <a:normAutofit/>
          </a:bodyPr>
          <a:lstStyle/>
          <a:p>
            <a:pPr algn="l"/>
            <a:r>
              <a:rPr lang="en-GB" u="sng" dirty="0">
                <a:effectLst>
                  <a:outerShdw blurRad="38100" dist="38100" dir="2700000" algn="tl">
                    <a:srgbClr val="000000">
                      <a:alpha val="43137"/>
                    </a:srgbClr>
                  </a:outerShdw>
                </a:effectLst>
              </a:rPr>
              <a:t>Lecture </a:t>
            </a:r>
            <a:r>
              <a:rPr lang="en-GB" u="sng" dirty="0" smtClean="0">
                <a:effectLst>
                  <a:outerShdw blurRad="38100" dist="38100" dir="2700000" algn="tl">
                    <a:srgbClr val="000000">
                      <a:alpha val="43137"/>
                    </a:srgbClr>
                  </a:outerShdw>
                </a:effectLst>
              </a:rPr>
              <a:t>3:</a:t>
            </a:r>
            <a:endParaRPr lang="en-GB" u="sng"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539552" y="2996952"/>
            <a:ext cx="7772400" cy="1199704"/>
          </a:xfrm>
        </p:spPr>
        <p:txBody>
          <a:bodyPr>
            <a:noAutofit/>
          </a:bodyPr>
          <a:lstStyle/>
          <a:p>
            <a:pPr algn="just"/>
            <a:r>
              <a:rPr lang="en-GB" sz="4000" b="1" u="sng" dirty="0">
                <a:effectLst>
                  <a:outerShdw blurRad="38100" dist="38100" dir="2700000" algn="tl">
                    <a:srgbClr val="000000">
                      <a:alpha val="43137"/>
                    </a:srgbClr>
                  </a:outerShdw>
                </a:effectLst>
              </a:rPr>
              <a:t>Supply of Goods and Services: Statutory Modifications of Contract Law</a:t>
            </a:r>
          </a:p>
        </p:txBody>
      </p:sp>
    </p:spTree>
    <p:extLst>
      <p:ext uri="{BB962C8B-B14F-4D97-AF65-F5344CB8AC3E}">
        <p14:creationId xmlns="" xmlns:p14="http://schemas.microsoft.com/office/powerpoint/2010/main" val="731064723"/>
      </p:ext>
    </p:extLst>
  </p:cSld>
  <p:clrMapOvr>
    <a:masterClrMapping/>
  </p:clrMapOvr>
  <mc:AlternateContent xmlns:mc="http://schemas.openxmlformats.org/markup-compatibility/2006">
    <mc:Choice xmlns=""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endParaRPr lang="en-GB" dirty="0" smtClean="0"/>
          </a:p>
          <a:p>
            <a:pPr marL="109728" indent="0">
              <a:buNone/>
            </a:pPr>
            <a:r>
              <a:rPr lang="en-GB" dirty="0" smtClean="0"/>
              <a:t>These </a:t>
            </a:r>
            <a:r>
              <a:rPr lang="en-GB" dirty="0"/>
              <a:t>terms are applicable to all sales of new or second hand goods, apart from terms 3 and 4 which apply only to sellers who are acting in the course of a business.</a:t>
            </a:r>
          </a:p>
          <a:p>
            <a:pPr marL="109728" indent="0">
              <a:buNone/>
            </a:pPr>
            <a:endParaRPr lang="en-GB" dirty="0" smtClean="0"/>
          </a:p>
          <a:p>
            <a:pPr marL="109728" indent="0">
              <a:buNone/>
            </a:pPr>
            <a:r>
              <a:rPr lang="en-GB" dirty="0" smtClean="0"/>
              <a:t>If </a:t>
            </a:r>
            <a:r>
              <a:rPr lang="en-GB" dirty="0"/>
              <a:t>there is a breach by the seller of any of these terms, the buyer is put in a strong position because</a:t>
            </a:r>
            <a:r>
              <a:rPr lang="en-GB" dirty="0" smtClean="0"/>
              <a:t>:</a:t>
            </a:r>
          </a:p>
          <a:p>
            <a:pPr marL="109728" indent="0">
              <a:buNone/>
            </a:pPr>
            <a:endParaRPr lang="en-GB" dirty="0"/>
          </a:p>
          <a:p>
            <a:pPr lvl="0"/>
            <a:r>
              <a:rPr lang="en-GB" b="1" dirty="0"/>
              <a:t>These terms all impose strict liability on the seller.</a:t>
            </a:r>
            <a:r>
              <a:rPr lang="en-GB" dirty="0"/>
              <a:t> The seller is liable for breach of contract without the buyer having to prove that the seller is at fault. The seller cannot claim to be unaware of the condition of the alleged defect of the goods, </a:t>
            </a:r>
          </a:p>
          <a:p>
            <a:pPr lvl="0"/>
            <a:r>
              <a:rPr lang="en-GB" b="1" dirty="0"/>
              <a:t>All the terms are defined by the Act as being conditions of the contract</a:t>
            </a:r>
            <a:r>
              <a:rPr lang="en-GB" dirty="0"/>
              <a:t>. Breach of a condition enables victims to refuse further performance of their contractual obligation and enables them to recover any money or other property which they have tendered.</a:t>
            </a:r>
          </a:p>
          <a:p>
            <a:endParaRPr lang="en-GB" dirty="0"/>
          </a:p>
        </p:txBody>
      </p:sp>
      <p:sp>
        <p:nvSpPr>
          <p:cNvPr id="3" name="Title 2"/>
          <p:cNvSpPr>
            <a:spLocks noGrp="1"/>
          </p:cNvSpPr>
          <p:nvPr>
            <p:ph type="title"/>
          </p:nvPr>
        </p:nvSpPr>
        <p:spPr/>
        <p:txBody>
          <a:bodyPr>
            <a:noAutofit/>
          </a:bodyPr>
          <a:lstStyle/>
          <a:p>
            <a:r>
              <a:rPr lang="en-GB" sz="3200" u="sng" dirty="0">
                <a:effectLst>
                  <a:outerShdw blurRad="38100" dist="38100" dir="2700000" algn="tl">
                    <a:srgbClr val="000000">
                      <a:alpha val="43137"/>
                    </a:srgbClr>
                  </a:outerShdw>
                </a:effectLst>
              </a:rPr>
              <a:t>THE TERMS IMPLIED BY THE SALE OF GOODS CONTRACT </a:t>
            </a:r>
            <a:r>
              <a:rPr lang="en-GB" sz="3200" u="sng" dirty="0" smtClean="0">
                <a:effectLst>
                  <a:outerShdw blurRad="38100" dist="38100" dir="2700000" algn="tl">
                    <a:srgbClr val="000000">
                      <a:alpha val="43137"/>
                    </a:srgbClr>
                  </a:outerShdw>
                </a:effectLst>
              </a:rPr>
              <a:t>1979 continued…</a:t>
            </a:r>
            <a:endParaRPr lang="en-GB" sz="3200" u="sng" dirty="0">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2368174274"/>
      </p:ext>
    </p:extLst>
  </p:cSld>
  <p:clrMapOvr>
    <a:masterClrMapping/>
  </p:clrMapOvr>
  <mc:AlternateContent xmlns:mc="http://schemas.openxmlformats.org/markup-compatibility/2006">
    <mc:Choice xmlns=""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GB" dirty="0" smtClean="0"/>
          </a:p>
          <a:p>
            <a:pPr lvl="0"/>
            <a:r>
              <a:rPr lang="en-GB" sz="4000" dirty="0"/>
              <a:t>Conditions</a:t>
            </a:r>
          </a:p>
          <a:p>
            <a:pPr lvl="0"/>
            <a:r>
              <a:rPr lang="en-GB" sz="4000" dirty="0"/>
              <a:t>Warranties</a:t>
            </a:r>
          </a:p>
          <a:p>
            <a:pPr lvl="0"/>
            <a:r>
              <a:rPr lang="en-GB" sz="4000" dirty="0"/>
              <a:t>Innominate terms</a:t>
            </a:r>
          </a:p>
          <a:p>
            <a:pPr marL="109728" indent="0">
              <a:buNone/>
            </a:pPr>
            <a:endParaRPr lang="en-GB" sz="4000" dirty="0"/>
          </a:p>
        </p:txBody>
      </p:sp>
      <p:sp>
        <p:nvSpPr>
          <p:cNvPr id="2" name="Title 1"/>
          <p:cNvSpPr>
            <a:spLocks noGrp="1"/>
          </p:cNvSpPr>
          <p:nvPr>
            <p:ph type="title"/>
          </p:nvPr>
        </p:nvSpPr>
        <p:spPr/>
        <p:txBody>
          <a:bodyPr>
            <a:noAutofit/>
          </a:bodyPr>
          <a:lstStyle/>
          <a:p>
            <a:r>
              <a:rPr lang="en-GB" sz="3600" dirty="0" smtClean="0">
                <a:effectLst>
                  <a:outerShdw blurRad="38100" dist="38100" dir="2700000" algn="tl">
                    <a:srgbClr val="000000">
                      <a:alpha val="43137"/>
                    </a:srgbClr>
                  </a:outerShdw>
                </a:effectLst>
              </a:rPr>
              <a:t>Expressed Terms </a:t>
            </a:r>
            <a:r>
              <a:rPr lang="en-GB" sz="3600" dirty="0">
                <a:effectLst>
                  <a:outerShdw blurRad="38100" dist="38100" dir="2700000" algn="tl">
                    <a:srgbClr val="000000">
                      <a:alpha val="43137"/>
                    </a:srgbClr>
                  </a:outerShdw>
                </a:effectLst>
              </a:rPr>
              <a:t>of a contract fall into three </a:t>
            </a:r>
            <a:r>
              <a:rPr lang="en-GB" sz="3600" dirty="0" smtClean="0">
                <a:effectLst>
                  <a:outerShdw blurRad="38100" dist="38100" dir="2700000" algn="tl">
                    <a:srgbClr val="000000">
                      <a:alpha val="43137"/>
                    </a:srgbClr>
                  </a:outerShdw>
                </a:effectLst>
              </a:rPr>
              <a:t>categories</a:t>
            </a:r>
            <a:endParaRPr lang="en-GB" sz="3600" u="sng" dirty="0">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416100256"/>
      </p:ext>
    </p:extLst>
  </p:cSld>
  <p:clrMapOvr>
    <a:masterClrMapping/>
  </p:clrMapOvr>
  <mc:AlternateContent xmlns:mc="http://schemas.openxmlformats.org/markup-compatibility/2006">
    <mc:Choice xmlns=""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GB" dirty="0" smtClean="0"/>
          </a:p>
          <a:p>
            <a:r>
              <a:rPr lang="en-GB" dirty="0" smtClean="0"/>
              <a:t>Form </a:t>
            </a:r>
            <a:r>
              <a:rPr lang="en-GB" dirty="0"/>
              <a:t>the main structure of the contract</a:t>
            </a:r>
          </a:p>
          <a:p>
            <a:r>
              <a:rPr lang="en-GB" dirty="0"/>
              <a:t>Breach of a condition gives the injured party the right to free itself from any further contractual duties and claim compensation</a:t>
            </a:r>
          </a:p>
          <a:p>
            <a:pPr marL="109728" indent="0">
              <a:buNone/>
            </a:pPr>
            <a:endParaRPr lang="en-GB" dirty="0"/>
          </a:p>
        </p:txBody>
      </p:sp>
      <p:sp>
        <p:nvSpPr>
          <p:cNvPr id="2" name="Title 1"/>
          <p:cNvSpPr>
            <a:spLocks noGrp="1"/>
          </p:cNvSpPr>
          <p:nvPr>
            <p:ph type="title"/>
          </p:nvPr>
        </p:nvSpPr>
        <p:spPr/>
        <p:txBody>
          <a:bodyPr/>
          <a:lstStyle/>
          <a:p>
            <a:r>
              <a:rPr lang="en-GB" u="sng" dirty="0">
                <a:effectLst>
                  <a:outerShdw blurRad="38100" dist="38100" dir="2700000" algn="tl">
                    <a:srgbClr val="000000">
                      <a:alpha val="43137"/>
                    </a:srgbClr>
                  </a:outerShdw>
                </a:effectLst>
              </a:rPr>
              <a:t>CONDITIONS</a:t>
            </a:r>
          </a:p>
        </p:txBody>
      </p:sp>
    </p:spTree>
    <p:extLst>
      <p:ext uri="{BB962C8B-B14F-4D97-AF65-F5344CB8AC3E}">
        <p14:creationId xmlns="" xmlns:p14="http://schemas.microsoft.com/office/powerpoint/2010/main" val="4148195211"/>
      </p:ext>
    </p:extLst>
  </p:cSld>
  <p:clrMapOvr>
    <a:masterClrMapping/>
  </p:clrMapOvr>
  <mc:AlternateContent xmlns:mc="http://schemas.openxmlformats.org/markup-compatibility/2006">
    <mc:Choice xmlns=""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GB" dirty="0" smtClean="0"/>
          </a:p>
          <a:p>
            <a:pPr lvl="0"/>
            <a:r>
              <a:rPr lang="en-GB" dirty="0"/>
              <a:t>More minor terms, ancillary to the contract rather than crucial to it</a:t>
            </a:r>
          </a:p>
          <a:p>
            <a:pPr lvl="0"/>
            <a:r>
              <a:rPr lang="en-GB" dirty="0"/>
              <a:t>Breach of a warranty does not entitle the injured party to refuse to perform its side of the contract</a:t>
            </a:r>
          </a:p>
          <a:p>
            <a:pPr marL="109728" indent="0">
              <a:buNone/>
            </a:pPr>
            <a:endParaRPr lang="en-GB" dirty="0" smtClean="0"/>
          </a:p>
          <a:p>
            <a:pPr marL="109728" indent="0">
              <a:buNone/>
            </a:pPr>
            <a:r>
              <a:rPr lang="en-GB" dirty="0" smtClean="0"/>
              <a:t>The </a:t>
            </a:r>
            <a:r>
              <a:rPr lang="en-GB" dirty="0"/>
              <a:t>party is entitled to compensation only foe consequential loss (loss resulting from the breach)</a:t>
            </a:r>
          </a:p>
          <a:p>
            <a:endParaRPr lang="en-GB" dirty="0"/>
          </a:p>
        </p:txBody>
      </p:sp>
      <p:sp>
        <p:nvSpPr>
          <p:cNvPr id="2" name="Title 1"/>
          <p:cNvSpPr>
            <a:spLocks noGrp="1"/>
          </p:cNvSpPr>
          <p:nvPr>
            <p:ph type="title"/>
          </p:nvPr>
        </p:nvSpPr>
        <p:spPr/>
        <p:txBody>
          <a:bodyPr/>
          <a:lstStyle/>
          <a:p>
            <a:r>
              <a:rPr lang="en-GB" u="sng" dirty="0">
                <a:effectLst>
                  <a:outerShdw blurRad="38100" dist="38100" dir="2700000" algn="tl">
                    <a:srgbClr val="000000">
                      <a:alpha val="43137"/>
                    </a:srgbClr>
                  </a:outerShdw>
                </a:effectLst>
              </a:rPr>
              <a:t>WARRANTIES</a:t>
            </a:r>
          </a:p>
        </p:txBody>
      </p:sp>
    </p:spTree>
    <p:extLst>
      <p:ext uri="{BB962C8B-B14F-4D97-AF65-F5344CB8AC3E}">
        <p14:creationId xmlns="" xmlns:p14="http://schemas.microsoft.com/office/powerpoint/2010/main" val="1820781089"/>
      </p:ext>
    </p:extLst>
  </p:cSld>
  <p:clrMapOvr>
    <a:masterClrMapping/>
  </p:clrMapOvr>
  <mc:AlternateContent xmlns:mc="http://schemas.openxmlformats.org/markup-compatibility/2006">
    <mc:Choice xmlns=""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endParaRPr lang="en-GB" dirty="0" smtClean="0"/>
          </a:p>
          <a:p>
            <a:pPr lvl="0"/>
            <a:r>
              <a:rPr lang="en-GB" dirty="0"/>
              <a:t>Terms that are not immediately identifiable as either a condition or a warranty but are worded broadly to cover a variety of possible breaches some more serious than others.</a:t>
            </a:r>
          </a:p>
          <a:p>
            <a:pPr lvl="0"/>
            <a:r>
              <a:rPr lang="en-GB" dirty="0"/>
              <a:t>The Court would then decide whether the terms are a condition or a warranty</a:t>
            </a:r>
          </a:p>
          <a:p>
            <a:pPr marL="109728" indent="0">
              <a:buNone/>
            </a:pPr>
            <a:endParaRPr lang="en-GB" dirty="0" smtClean="0"/>
          </a:p>
          <a:p>
            <a:pPr marL="109728" indent="0">
              <a:buNone/>
            </a:pPr>
            <a:r>
              <a:rPr lang="en-GB" dirty="0" smtClean="0"/>
              <a:t>These </a:t>
            </a:r>
            <a:r>
              <a:rPr lang="en-GB" dirty="0"/>
              <a:t>terms can be sometimes ambiguous; consequently the Court of Appeals reached a decision indicating the criteria for interpreting the status of </a:t>
            </a:r>
            <a:r>
              <a:rPr lang="en-GB" dirty="0" smtClean="0"/>
              <a:t>innominate terms</a:t>
            </a:r>
            <a:endParaRPr lang="en-GB" dirty="0"/>
          </a:p>
        </p:txBody>
      </p:sp>
      <p:sp>
        <p:nvSpPr>
          <p:cNvPr id="2" name="Title 1"/>
          <p:cNvSpPr>
            <a:spLocks noGrp="1"/>
          </p:cNvSpPr>
          <p:nvPr>
            <p:ph type="title"/>
          </p:nvPr>
        </p:nvSpPr>
        <p:spPr/>
        <p:txBody>
          <a:bodyPr>
            <a:normAutofit/>
          </a:bodyPr>
          <a:lstStyle/>
          <a:p>
            <a:r>
              <a:rPr lang="en-GB" u="sng" dirty="0">
                <a:effectLst>
                  <a:outerShdw blurRad="38100" dist="38100" dir="2700000" algn="tl">
                    <a:srgbClr val="000000">
                      <a:alpha val="43137"/>
                    </a:srgbClr>
                  </a:outerShdw>
                </a:effectLst>
              </a:rPr>
              <a:t>INNOMINATE </a:t>
            </a:r>
            <a:r>
              <a:rPr lang="en-GB" u="sng" dirty="0" smtClean="0">
                <a:effectLst>
                  <a:outerShdw blurRad="38100" dist="38100" dir="2700000" algn="tl">
                    <a:srgbClr val="000000">
                      <a:alpha val="43137"/>
                    </a:srgbClr>
                  </a:outerShdw>
                </a:effectLst>
              </a:rPr>
              <a:t>TERMS</a:t>
            </a:r>
            <a:endParaRPr lang="en-GB" u="sng" dirty="0">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4035272079"/>
      </p:ext>
    </p:extLst>
  </p:cSld>
  <p:clrMapOvr>
    <a:masterClrMapping/>
  </p:clrMapOvr>
  <mc:AlternateContent xmlns:mc="http://schemas.openxmlformats.org/markup-compatibility/2006">
    <mc:Choice xmlns=""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lvl="0"/>
            <a:endParaRPr lang="en-GB" dirty="0" smtClean="0"/>
          </a:p>
          <a:p>
            <a:pPr lvl="0"/>
            <a:r>
              <a:rPr lang="en-GB" dirty="0" smtClean="0"/>
              <a:t>The </a:t>
            </a:r>
            <a:r>
              <a:rPr lang="en-GB" b="1" dirty="0"/>
              <a:t>expressed intention of the Parties </a:t>
            </a:r>
            <a:r>
              <a:rPr lang="en-GB" dirty="0"/>
              <a:t>is paramount: if the contract specifies that a particular breach will entitle a party to opt out of a contract that is conclusive</a:t>
            </a:r>
          </a:p>
          <a:p>
            <a:pPr lvl="0"/>
            <a:r>
              <a:rPr lang="en-GB" dirty="0"/>
              <a:t>The </a:t>
            </a:r>
            <a:r>
              <a:rPr lang="en-GB" b="1" dirty="0"/>
              <a:t>use of words “condition</a:t>
            </a:r>
            <a:r>
              <a:rPr lang="en-GB" dirty="0"/>
              <a:t>” and “</a:t>
            </a:r>
            <a:r>
              <a:rPr lang="en-GB" b="1" dirty="0"/>
              <a:t>warranty</a:t>
            </a:r>
            <a:r>
              <a:rPr lang="en-GB" dirty="0"/>
              <a:t>” to describe the term is of evidential value only, if it is not conclusive in itself</a:t>
            </a:r>
          </a:p>
          <a:p>
            <a:pPr lvl="0"/>
            <a:r>
              <a:rPr lang="en-GB" b="1" dirty="0"/>
              <a:t>If</a:t>
            </a:r>
            <a:r>
              <a:rPr lang="en-GB" dirty="0"/>
              <a:t> a party has a </a:t>
            </a:r>
            <a:r>
              <a:rPr lang="en-GB" b="1" dirty="0"/>
              <a:t>statutory right to terminate </a:t>
            </a:r>
            <a:r>
              <a:rPr lang="en-GB" dirty="0" smtClean="0"/>
              <a:t>the </a:t>
            </a:r>
            <a:r>
              <a:rPr lang="en-GB" dirty="0"/>
              <a:t>contract </a:t>
            </a:r>
            <a:r>
              <a:rPr lang="en-GB" b="1" dirty="0"/>
              <a:t>if a term is breached </a:t>
            </a:r>
            <a:r>
              <a:rPr lang="en-GB" dirty="0"/>
              <a:t>then the term is  a condition</a:t>
            </a:r>
          </a:p>
          <a:p>
            <a:pPr lvl="0"/>
            <a:r>
              <a:rPr lang="en-GB" dirty="0"/>
              <a:t>Consistently </a:t>
            </a:r>
            <a:r>
              <a:rPr lang="en-GB" b="1" dirty="0"/>
              <a:t>implied commercial practice </a:t>
            </a:r>
            <a:r>
              <a:rPr lang="en-GB" dirty="0"/>
              <a:t>will determine the status of a term</a:t>
            </a:r>
          </a:p>
          <a:p>
            <a:pPr lvl="0"/>
            <a:r>
              <a:rPr lang="en-GB" dirty="0"/>
              <a:t>If the </a:t>
            </a:r>
            <a:r>
              <a:rPr lang="en-GB" b="1" dirty="0"/>
              <a:t>damage resulting </a:t>
            </a:r>
            <a:r>
              <a:rPr lang="en-GB" dirty="0"/>
              <a:t>from the breach is so extensive that it substantially </a:t>
            </a:r>
            <a:r>
              <a:rPr lang="en-GB" b="1" dirty="0"/>
              <a:t>deprives</a:t>
            </a:r>
            <a:r>
              <a:rPr lang="en-GB" dirty="0"/>
              <a:t> the </a:t>
            </a:r>
            <a:r>
              <a:rPr lang="en-GB" b="1" dirty="0"/>
              <a:t>innocent party </a:t>
            </a:r>
            <a:r>
              <a:rPr lang="en-GB" dirty="0"/>
              <a:t>of the </a:t>
            </a:r>
            <a:r>
              <a:rPr lang="en-GB" b="1" dirty="0"/>
              <a:t>benefits bargained for</a:t>
            </a:r>
            <a:r>
              <a:rPr lang="en-GB" dirty="0"/>
              <a:t>, that party may repudiate their obligations. The damage test is used here as a last resort.</a:t>
            </a:r>
          </a:p>
          <a:p>
            <a:pPr marL="109728" indent="0">
              <a:buNone/>
            </a:pPr>
            <a:endParaRPr lang="en-GB" dirty="0"/>
          </a:p>
        </p:txBody>
      </p:sp>
      <p:sp>
        <p:nvSpPr>
          <p:cNvPr id="2" name="Title 1"/>
          <p:cNvSpPr>
            <a:spLocks noGrp="1"/>
          </p:cNvSpPr>
          <p:nvPr>
            <p:ph type="title"/>
          </p:nvPr>
        </p:nvSpPr>
        <p:spPr/>
        <p:txBody>
          <a:bodyPr>
            <a:noAutofit/>
          </a:bodyPr>
          <a:lstStyle/>
          <a:p>
            <a:r>
              <a:rPr lang="en-GB" sz="4000" u="sng" dirty="0">
                <a:effectLst>
                  <a:outerShdw blurRad="38100" dist="38100" dir="2700000" algn="tl">
                    <a:srgbClr val="000000">
                      <a:alpha val="43137"/>
                    </a:srgbClr>
                  </a:outerShdw>
                </a:effectLst>
              </a:rPr>
              <a:t>Criteria for interpreting the Status of an Innominate </a:t>
            </a:r>
            <a:r>
              <a:rPr lang="en-GB" sz="4000" u="sng" dirty="0" smtClean="0">
                <a:effectLst>
                  <a:outerShdw blurRad="38100" dist="38100" dir="2700000" algn="tl">
                    <a:srgbClr val="000000">
                      <a:alpha val="43137"/>
                    </a:srgbClr>
                  </a:outerShdw>
                </a:effectLst>
              </a:rPr>
              <a:t>Term</a:t>
            </a:r>
            <a:endParaRPr lang="en-GB" sz="4000" u="sng" dirty="0">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3222998448"/>
      </p:ext>
    </p:extLst>
  </p:cSld>
  <p:clrMapOvr>
    <a:masterClrMapping/>
  </p:clrMapOvr>
  <mc:AlternateContent xmlns:mc="http://schemas.openxmlformats.org/markup-compatibility/2006">
    <mc:Choice xmlns=""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marL="109728" indent="0">
              <a:buNone/>
            </a:pPr>
            <a:r>
              <a:rPr lang="en-GB" dirty="0"/>
              <a:t>In order for a term to be incorporated in a contract, the party to be bound by the contract must have sufficient notice of it. Two crucial factors are </a:t>
            </a:r>
            <a:r>
              <a:rPr lang="en-GB" dirty="0" smtClean="0"/>
              <a:t>essential</a:t>
            </a:r>
          </a:p>
          <a:p>
            <a:pPr marL="109728" indent="0">
              <a:buNone/>
            </a:pPr>
            <a:endParaRPr lang="en-GB" dirty="0"/>
          </a:p>
          <a:p>
            <a:pPr lvl="0"/>
            <a:r>
              <a:rPr lang="en-GB" b="1" dirty="0"/>
              <a:t>Timing:</a:t>
            </a:r>
            <a:r>
              <a:rPr lang="en-GB" dirty="0"/>
              <a:t> The terms including liability must be notified to the other party prior to that party’s acceptance (could be a notice sign displayed or a contractual document. Should be clearly evident)</a:t>
            </a:r>
          </a:p>
          <a:p>
            <a:pPr lvl="0"/>
            <a:r>
              <a:rPr lang="en-GB" b="1" dirty="0"/>
              <a:t>Sufficiency</a:t>
            </a:r>
            <a:r>
              <a:rPr lang="en-GB" dirty="0"/>
              <a:t>: a clause will not be binding unless the offeror has taken reasonable steps to draw it to the customer’s attention. The sufficiency rule does not cover signed documents. Customers are expected to have notice of the contents of all documents they sign, if read or not.</a:t>
            </a:r>
          </a:p>
          <a:p>
            <a:endParaRPr lang="en-GB" dirty="0"/>
          </a:p>
        </p:txBody>
      </p:sp>
      <p:sp>
        <p:nvSpPr>
          <p:cNvPr id="2" name="Title 1"/>
          <p:cNvSpPr>
            <a:spLocks noGrp="1"/>
          </p:cNvSpPr>
          <p:nvPr>
            <p:ph type="title"/>
          </p:nvPr>
        </p:nvSpPr>
        <p:spPr/>
        <p:txBody>
          <a:bodyPr>
            <a:normAutofit/>
          </a:bodyPr>
          <a:lstStyle/>
          <a:p>
            <a:r>
              <a:rPr lang="en-GB" sz="6000" u="sng" dirty="0" smtClean="0">
                <a:effectLst>
                  <a:outerShdw blurRad="38100" dist="38100" dir="2700000" algn="tl">
                    <a:srgbClr val="000000">
                      <a:alpha val="43137"/>
                    </a:srgbClr>
                  </a:outerShdw>
                </a:effectLst>
              </a:rPr>
              <a:t>Incorporation</a:t>
            </a:r>
            <a:endParaRPr lang="en-GB" sz="6000" u="sng" dirty="0">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4087115818"/>
      </p:ext>
    </p:extLst>
  </p:cSld>
  <p:clrMapOvr>
    <a:masterClrMapping/>
  </p:clrMapOvr>
  <mc:AlternateContent xmlns:mc="http://schemas.openxmlformats.org/markup-compatibility/2006">
    <mc:Choice xmlns=""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948068"/>
          </a:xfrm>
        </p:spPr>
        <p:txBody>
          <a:bodyPr>
            <a:normAutofit fontScale="85000" lnSpcReduction="10000"/>
          </a:bodyPr>
          <a:lstStyle/>
          <a:p>
            <a:r>
              <a:rPr lang="en-GB" dirty="0" smtClean="0"/>
              <a:t>Ship-owners let a ship on a time charter, to end no later than 2 May 2004. In April 2004 market rates on the charter had more than doubled. The owners therefore arranged a new charter with a third party, promising delivery of the ship no later than 8th May. The ship was not returned by the charterers until 11 May. By this time market rates had again fallen, and the third party took the ship at a rate reduced by $8,000 per day. The owners claimed damages from the charterers at the rate of $8,000 per day for the whole six month contract with the third party. The defendant charterers argued that this damage was too remote and that they were only responsible for damages during the period of delay (9 days).</a:t>
            </a:r>
            <a:endParaRPr lang="en-GB" dirty="0"/>
          </a:p>
        </p:txBody>
      </p:sp>
      <p:sp>
        <p:nvSpPr>
          <p:cNvPr id="3" name="Title 2"/>
          <p:cNvSpPr>
            <a:spLocks noGrp="1"/>
          </p:cNvSpPr>
          <p:nvPr>
            <p:ph type="title"/>
          </p:nvPr>
        </p:nvSpPr>
        <p:spPr/>
        <p:txBody>
          <a:bodyPr>
            <a:normAutofit/>
          </a:bodyPr>
          <a:lstStyle/>
          <a:p>
            <a:r>
              <a:rPr lang="en-GB" sz="3200" i="1" dirty="0" err="1" smtClean="0"/>
              <a:t>Transfield</a:t>
            </a:r>
            <a:r>
              <a:rPr lang="en-GB" sz="3200" i="1" dirty="0" smtClean="0"/>
              <a:t> Shipping Inc v Mercator Shipping Inc (“The </a:t>
            </a:r>
            <a:r>
              <a:rPr lang="en-GB" sz="3200" i="1" dirty="0" err="1" smtClean="0"/>
              <a:t>Achilleas</a:t>
            </a:r>
            <a:r>
              <a:rPr lang="en-GB" sz="3200" i="1" dirty="0" smtClean="0"/>
              <a:t>”)</a:t>
            </a:r>
            <a:r>
              <a:rPr lang="en-GB" sz="3200" dirty="0" smtClean="0"/>
              <a:t> [2008]</a:t>
            </a:r>
            <a:endParaRPr lang="en-GB" sz="3200" dirty="0"/>
          </a:p>
        </p:txBody>
      </p:sp>
    </p:spTree>
  </p:cSld>
  <p:clrMapOvr>
    <a:masterClrMapping/>
  </p:clrMapOvr>
  <mc:AlternateContent xmlns:mc="http://schemas.openxmlformats.org/markup-compatibility/2006">
    <mc:Choice xmlns=""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The House of Lords held that there is more to remoteness than just a factual issue of probability or likelihood, and that it is also a question of what the parties had in mind. As the charterers had no knowledge of the third party contract, they could not have had the sort of loss sued for in mind. </a:t>
            </a:r>
            <a:r>
              <a:rPr lang="en-GB" smtClean="0"/>
              <a:t>They were only liable for the damages during the 9 days delay</a:t>
            </a:r>
            <a:endParaRPr lang="en-GB"/>
          </a:p>
        </p:txBody>
      </p:sp>
      <p:sp>
        <p:nvSpPr>
          <p:cNvPr id="3" name="Title 2"/>
          <p:cNvSpPr>
            <a:spLocks noGrp="1"/>
          </p:cNvSpPr>
          <p:nvPr>
            <p:ph type="title"/>
          </p:nvPr>
        </p:nvSpPr>
        <p:spPr/>
        <p:txBody>
          <a:bodyPr/>
          <a:lstStyle/>
          <a:p>
            <a:r>
              <a:rPr lang="en-GB" dirty="0" smtClean="0"/>
              <a:t>	Decision</a:t>
            </a:r>
            <a:endParaRPr lang="en-GB" dirty="0"/>
          </a:p>
        </p:txBody>
      </p:sp>
    </p:spTree>
  </p:cSld>
  <p:clrMapOvr>
    <a:masterClrMapping/>
  </p:clrMapOvr>
  <mc:AlternateContent xmlns:mc="http://schemas.openxmlformats.org/markup-compatibility/2006">
    <mc:Choice xmlns=""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683976"/>
          </a:xfrm>
        </p:spPr>
        <p:txBody>
          <a:bodyPr>
            <a:normAutofit fontScale="70000" lnSpcReduction="20000"/>
          </a:bodyPr>
          <a:lstStyle/>
          <a:p>
            <a:endParaRPr lang="en-GB" dirty="0" smtClean="0"/>
          </a:p>
          <a:p>
            <a:pPr marL="109728" indent="0">
              <a:buNone/>
            </a:pPr>
            <a:r>
              <a:rPr lang="en-GB" sz="3100" dirty="0"/>
              <a:t>Under </a:t>
            </a:r>
            <a:r>
              <a:rPr lang="en-GB" sz="3100" dirty="0" err="1"/>
              <a:t>ss</a:t>
            </a:r>
            <a:r>
              <a:rPr lang="en-GB" sz="3100" dirty="0"/>
              <a:t> 12-15 of the SGA 1979, a seller automatically assumes certain obligations to the buyer as a result of terms which are automatically implied in every contract regulated by the Act</a:t>
            </a:r>
            <a:r>
              <a:rPr lang="en-GB" sz="3100" dirty="0" smtClean="0"/>
              <a:t>.</a:t>
            </a:r>
          </a:p>
          <a:p>
            <a:pPr marL="109728" indent="0">
              <a:buNone/>
            </a:pPr>
            <a:endParaRPr lang="en-GB" sz="3100" dirty="0"/>
          </a:p>
          <a:p>
            <a:pPr lvl="0">
              <a:buNone/>
            </a:pPr>
            <a:r>
              <a:rPr lang="en-GB" sz="3100" dirty="0"/>
              <a:t>The seller is required by statute to promise that:</a:t>
            </a:r>
          </a:p>
          <a:p>
            <a:pPr lvl="0"/>
            <a:r>
              <a:rPr lang="en-GB" sz="3100" dirty="0"/>
              <a:t>The seller has </a:t>
            </a:r>
            <a:r>
              <a:rPr lang="en-GB" sz="3100" b="1" dirty="0"/>
              <a:t>lawful authority </a:t>
            </a:r>
            <a:r>
              <a:rPr lang="en-GB" sz="3100" dirty="0"/>
              <a:t>to </a:t>
            </a:r>
            <a:r>
              <a:rPr lang="en-GB" sz="3100" b="1" dirty="0"/>
              <a:t>transfer ownership </a:t>
            </a:r>
            <a:r>
              <a:rPr lang="en-GB" sz="3100" dirty="0"/>
              <a:t>of the goods (s 12);</a:t>
            </a:r>
          </a:p>
          <a:p>
            <a:pPr lvl="0"/>
            <a:r>
              <a:rPr lang="en-GB" sz="3100" dirty="0"/>
              <a:t>The goods will match their </a:t>
            </a:r>
            <a:r>
              <a:rPr lang="en-GB" sz="3100" b="1" dirty="0"/>
              <a:t>description</a:t>
            </a:r>
            <a:r>
              <a:rPr lang="en-GB" sz="3100" dirty="0"/>
              <a:t> (s 13);</a:t>
            </a:r>
          </a:p>
          <a:p>
            <a:pPr lvl="0"/>
            <a:r>
              <a:rPr lang="en-GB" sz="3100" dirty="0"/>
              <a:t>The goods will be of </a:t>
            </a:r>
            <a:r>
              <a:rPr lang="en-GB" sz="3100" b="1" dirty="0"/>
              <a:t>satisfactory quality </a:t>
            </a:r>
            <a:r>
              <a:rPr lang="en-GB" sz="3100" dirty="0"/>
              <a:t>(s 14 (2));</a:t>
            </a:r>
          </a:p>
          <a:p>
            <a:pPr lvl="0"/>
            <a:r>
              <a:rPr lang="en-GB" sz="3100" dirty="0"/>
              <a:t>The goods will be </a:t>
            </a:r>
            <a:r>
              <a:rPr lang="en-GB" sz="3100" b="1" dirty="0"/>
              <a:t>suitable for any purpose specified </a:t>
            </a:r>
            <a:r>
              <a:rPr lang="en-GB" sz="3100" dirty="0"/>
              <a:t>by the buyer (s 14(3));</a:t>
            </a:r>
          </a:p>
          <a:p>
            <a:pPr lvl="0"/>
            <a:r>
              <a:rPr lang="en-GB" sz="3100" dirty="0"/>
              <a:t>The goods will </a:t>
            </a:r>
            <a:r>
              <a:rPr lang="en-GB" sz="3100" b="1" dirty="0" smtClean="0"/>
              <a:t>match any sample shown </a:t>
            </a:r>
            <a:r>
              <a:rPr lang="en-GB" sz="3100" dirty="0"/>
              <a:t>to the buyer prior to the contract being made (s 15).</a:t>
            </a:r>
          </a:p>
          <a:p>
            <a:pPr marL="109728" indent="0">
              <a:buNone/>
            </a:pPr>
            <a:endParaRPr lang="en-GB" dirty="0"/>
          </a:p>
        </p:txBody>
      </p:sp>
      <p:sp>
        <p:nvSpPr>
          <p:cNvPr id="3" name="Title 2"/>
          <p:cNvSpPr>
            <a:spLocks noGrp="1"/>
          </p:cNvSpPr>
          <p:nvPr>
            <p:ph type="title"/>
          </p:nvPr>
        </p:nvSpPr>
        <p:spPr/>
        <p:txBody>
          <a:bodyPr>
            <a:normAutofit fontScale="90000"/>
          </a:bodyPr>
          <a:lstStyle/>
          <a:p>
            <a:r>
              <a:rPr lang="en-GB" u="sng" dirty="0">
                <a:effectLst>
                  <a:outerShdw blurRad="38100" dist="38100" dir="2700000" algn="tl">
                    <a:srgbClr val="000000">
                      <a:alpha val="43137"/>
                    </a:srgbClr>
                  </a:outerShdw>
                </a:effectLst>
              </a:rPr>
              <a:t>THE TERMS IMPLIED BY THE SALE OF GOODS CONTRACT </a:t>
            </a:r>
            <a:r>
              <a:rPr lang="en-GB" u="sng" dirty="0" smtClean="0">
                <a:effectLst>
                  <a:outerShdw blurRad="38100" dist="38100" dir="2700000" algn="tl">
                    <a:srgbClr val="000000">
                      <a:alpha val="43137"/>
                    </a:srgbClr>
                  </a:outerShdw>
                </a:effectLst>
              </a:rPr>
              <a:t>1979</a:t>
            </a:r>
            <a:endParaRPr lang="en-GB" u="sng" dirty="0">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708385974"/>
      </p:ext>
    </p:extLst>
  </p:cSld>
  <p:clrMapOvr>
    <a:masterClrMapping/>
  </p:clrMapOvr>
  <mc:AlternateContent xmlns:mc="http://schemas.openxmlformats.org/markup-compatibility/2006">
    <mc:Choice xmlns=""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GB" dirty="0" smtClean="0"/>
              <a:t>The seller transfers or agrees to transfer the property to the buyer for a money consideration called the price</a:t>
            </a:r>
          </a:p>
          <a:p>
            <a:pPr marL="109728" indent="0">
              <a:buNone/>
            </a:pPr>
            <a:endParaRPr lang="en-GB" dirty="0" smtClean="0"/>
          </a:p>
          <a:p>
            <a:pPr marL="109728" indent="0">
              <a:buNone/>
            </a:pPr>
            <a:r>
              <a:rPr lang="en-GB" dirty="0" smtClean="0"/>
              <a:t>Two types of contracts involved:</a:t>
            </a:r>
          </a:p>
          <a:p>
            <a:pPr marL="109728" indent="0">
              <a:buNone/>
            </a:pPr>
            <a:endParaRPr lang="en-GB" dirty="0" smtClean="0"/>
          </a:p>
          <a:p>
            <a:r>
              <a:rPr lang="en-GB" dirty="0" smtClean="0"/>
              <a:t>A contract of sale </a:t>
            </a:r>
          </a:p>
          <a:p>
            <a:pPr marL="109728" indent="0">
              <a:buNone/>
            </a:pPr>
            <a:endParaRPr lang="en-GB" dirty="0" smtClean="0"/>
          </a:p>
          <a:p>
            <a:r>
              <a:rPr lang="en-GB" dirty="0" smtClean="0"/>
              <a:t>An agreement to sell</a:t>
            </a:r>
          </a:p>
          <a:p>
            <a:endParaRPr lang="en-GB" dirty="0"/>
          </a:p>
        </p:txBody>
      </p:sp>
      <p:sp>
        <p:nvSpPr>
          <p:cNvPr id="3" name="Title 2"/>
          <p:cNvSpPr>
            <a:spLocks noGrp="1"/>
          </p:cNvSpPr>
          <p:nvPr>
            <p:ph type="title"/>
          </p:nvPr>
        </p:nvSpPr>
        <p:spPr/>
        <p:txBody>
          <a:bodyPr/>
          <a:lstStyle/>
          <a:p>
            <a:r>
              <a:rPr lang="en-GB" dirty="0" smtClean="0"/>
              <a:t>Sale of Goods Contract</a:t>
            </a:r>
            <a:endParaRPr lang="en-GB" dirty="0"/>
          </a:p>
        </p:txBody>
      </p:sp>
    </p:spTree>
    <p:extLst>
      <p:ext uri="{BB962C8B-B14F-4D97-AF65-F5344CB8AC3E}">
        <p14:creationId xmlns="" xmlns:p14="http://schemas.microsoft.com/office/powerpoint/2010/main" val="3444064273"/>
      </p:ext>
    </p:extLst>
  </p:cSld>
  <p:clrMapOvr>
    <a:masterClrMapping/>
  </p:clrMapOvr>
  <mc:AlternateContent xmlns:mc="http://schemas.openxmlformats.org/markup-compatibility/2006">
    <mc:Choice xmlns=""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lvl="0"/>
            <a:r>
              <a:rPr lang="en-GB" dirty="0"/>
              <a:t>In the contract of sale, the </a:t>
            </a:r>
            <a:r>
              <a:rPr lang="en-GB" b="1" dirty="0"/>
              <a:t>seller</a:t>
            </a:r>
            <a:r>
              <a:rPr lang="en-GB" dirty="0"/>
              <a:t> implicitly </a:t>
            </a:r>
            <a:r>
              <a:rPr lang="en-GB" b="1" dirty="0"/>
              <a:t>promises</a:t>
            </a:r>
            <a:r>
              <a:rPr lang="en-GB" dirty="0"/>
              <a:t> that he or she has the right to sell the goods (transfer the title to the buyer); or in the case of an agreement to sell the seller implicitly promises that he or she will have such a right at the time when the property is to pass.</a:t>
            </a:r>
          </a:p>
          <a:p>
            <a:pPr lvl="0"/>
            <a:r>
              <a:rPr lang="en-GB" dirty="0"/>
              <a:t>The seller can only fulfil this promise if indeed he or she has the ownership him or herself, or is acting with the real owner’s permission at the time of the transfer</a:t>
            </a:r>
          </a:p>
          <a:p>
            <a:pPr marL="109728" indent="0">
              <a:buNone/>
            </a:pPr>
            <a:endParaRPr lang="en-GB" dirty="0"/>
          </a:p>
        </p:txBody>
      </p:sp>
      <p:sp>
        <p:nvSpPr>
          <p:cNvPr id="3" name="Title 2"/>
          <p:cNvSpPr>
            <a:spLocks noGrp="1"/>
          </p:cNvSpPr>
          <p:nvPr>
            <p:ph type="title"/>
          </p:nvPr>
        </p:nvSpPr>
        <p:spPr/>
        <p:txBody>
          <a:bodyPr>
            <a:normAutofit/>
          </a:bodyPr>
          <a:lstStyle/>
          <a:p>
            <a:r>
              <a:rPr lang="en-GB" u="sng" dirty="0">
                <a:effectLst>
                  <a:outerShdw blurRad="38100" dist="38100" dir="2700000" algn="tl">
                    <a:srgbClr val="000000">
                      <a:alpha val="43137"/>
                    </a:srgbClr>
                  </a:outerShdw>
                </a:effectLst>
              </a:rPr>
              <a:t>Title: </a:t>
            </a:r>
            <a:r>
              <a:rPr lang="en-GB" u="sng" dirty="0" smtClean="0">
                <a:effectLst>
                  <a:outerShdw blurRad="38100" dist="38100" dir="2700000" algn="tl">
                    <a:srgbClr val="000000">
                      <a:alpha val="43137"/>
                    </a:srgbClr>
                  </a:outerShdw>
                </a:effectLst>
              </a:rPr>
              <a:t>s12</a:t>
            </a:r>
            <a:endParaRPr lang="en-GB" u="sng" dirty="0">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356469555"/>
      </p:ext>
    </p:extLst>
  </p:cSld>
  <p:clrMapOvr>
    <a:masterClrMapping/>
  </p:clrMapOvr>
  <mc:AlternateContent xmlns:mc="http://schemas.openxmlformats.org/markup-compatibility/2006">
    <mc:Choice xmlns=""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109728" indent="0">
              <a:buNone/>
            </a:pPr>
            <a:r>
              <a:rPr lang="en-GB" dirty="0" smtClean="0"/>
              <a:t>Most </a:t>
            </a:r>
            <a:r>
              <a:rPr lang="en-GB" dirty="0"/>
              <a:t>goods are sold by </a:t>
            </a:r>
            <a:r>
              <a:rPr lang="en-GB" b="1" dirty="0"/>
              <a:t>description</a:t>
            </a:r>
            <a:r>
              <a:rPr lang="en-GB" dirty="0"/>
              <a:t> and the seller is in breach of contract if this is inaccurate</a:t>
            </a:r>
            <a:r>
              <a:rPr lang="en-GB" dirty="0" smtClean="0"/>
              <a:t>.</a:t>
            </a:r>
          </a:p>
          <a:p>
            <a:pPr marL="109728" indent="0">
              <a:buNone/>
            </a:pPr>
            <a:endParaRPr lang="en-GB" dirty="0"/>
          </a:p>
          <a:p>
            <a:pPr lvl="0"/>
            <a:r>
              <a:rPr lang="en-GB" b="1" dirty="0"/>
              <a:t>The form of the description must be accurate</a:t>
            </a:r>
            <a:r>
              <a:rPr lang="en-GB" dirty="0"/>
              <a:t>. (If for example you advertise “leather bags for sale”, the bags should be leather) </a:t>
            </a:r>
          </a:p>
          <a:p>
            <a:pPr lvl="0"/>
            <a:r>
              <a:rPr lang="en-GB" dirty="0"/>
              <a:t>Where the sale is by </a:t>
            </a:r>
            <a:r>
              <a:rPr lang="en-GB" b="1" dirty="0"/>
              <a:t>sample as well as description</a:t>
            </a:r>
            <a:r>
              <a:rPr lang="en-GB" dirty="0"/>
              <a:t>, the seller will be in breach of s 13, if even the goods math the sample but they do not match the description. </a:t>
            </a:r>
          </a:p>
          <a:p>
            <a:endParaRPr lang="en-GB" dirty="0"/>
          </a:p>
        </p:txBody>
      </p:sp>
      <p:sp>
        <p:nvSpPr>
          <p:cNvPr id="3" name="Title 2"/>
          <p:cNvSpPr>
            <a:spLocks noGrp="1"/>
          </p:cNvSpPr>
          <p:nvPr>
            <p:ph type="title"/>
          </p:nvPr>
        </p:nvSpPr>
        <p:spPr/>
        <p:txBody>
          <a:bodyPr>
            <a:normAutofit/>
          </a:bodyPr>
          <a:lstStyle/>
          <a:p>
            <a:r>
              <a:rPr lang="en-GB" sz="6000" u="sng" dirty="0">
                <a:effectLst>
                  <a:outerShdw blurRad="38100" dist="38100" dir="2700000" algn="tl">
                    <a:srgbClr val="000000">
                      <a:alpha val="43137"/>
                    </a:srgbClr>
                  </a:outerShdw>
                </a:effectLst>
              </a:rPr>
              <a:t>Description: s </a:t>
            </a:r>
            <a:r>
              <a:rPr lang="en-GB" sz="6000" u="sng" dirty="0" smtClean="0">
                <a:effectLst>
                  <a:outerShdw blurRad="38100" dist="38100" dir="2700000" algn="tl">
                    <a:srgbClr val="000000">
                      <a:alpha val="43137"/>
                    </a:srgbClr>
                  </a:outerShdw>
                </a:effectLst>
              </a:rPr>
              <a:t>13</a:t>
            </a:r>
            <a:endParaRPr lang="en-GB" sz="6000" u="sng" dirty="0">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797957422"/>
      </p:ext>
    </p:extLst>
  </p:cSld>
  <p:clrMapOvr>
    <a:masterClrMapping/>
  </p:clrMapOvr>
  <mc:AlternateContent xmlns:mc="http://schemas.openxmlformats.org/markup-compatibility/2006">
    <mc:Choice xmlns=""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endParaRPr lang="en-GB" dirty="0" smtClean="0"/>
          </a:p>
          <a:p>
            <a:pPr lvl="0"/>
            <a:r>
              <a:rPr lang="en-GB" b="1" dirty="0"/>
              <a:t>Relationship of description to quality: </a:t>
            </a:r>
            <a:r>
              <a:rPr lang="en-GB" dirty="0"/>
              <a:t>the seller’s obligation concerning quality and description may overlap. Example Beale v Taylor (1967, CA)  </a:t>
            </a:r>
          </a:p>
          <a:p>
            <a:pPr lvl="0"/>
            <a:r>
              <a:rPr lang="en-GB" dirty="0"/>
              <a:t>Description may be a completely separate issue from quality. Goods can be rejected on the ground of incorrect description even though they are not defective in any way</a:t>
            </a:r>
          </a:p>
          <a:p>
            <a:pPr lvl="0"/>
            <a:r>
              <a:rPr lang="en-GB" b="1" dirty="0"/>
              <a:t>Liability depends on reliance</a:t>
            </a:r>
            <a:r>
              <a:rPr lang="en-GB" dirty="0"/>
              <a:t> if the buyer did not know of the description or did not rely upon it (having checked it with a third party). This sale is not by description but by reliance. Examination of </a:t>
            </a:r>
            <a:r>
              <a:rPr lang="en-GB" dirty="0" smtClean="0"/>
              <a:t>goods </a:t>
            </a:r>
            <a:r>
              <a:rPr lang="en-GB" dirty="0"/>
              <a:t>does not preclude reliance by the customer as the average customer does not have sufficient knowledge to spot that the description is inaccurate. They rely on the seller’s description.</a:t>
            </a:r>
          </a:p>
          <a:p>
            <a:pPr marL="109728" indent="0">
              <a:buNone/>
            </a:pPr>
            <a:endParaRPr lang="en-GB" dirty="0"/>
          </a:p>
        </p:txBody>
      </p:sp>
      <p:sp>
        <p:nvSpPr>
          <p:cNvPr id="3" name="Title 2"/>
          <p:cNvSpPr>
            <a:spLocks noGrp="1"/>
          </p:cNvSpPr>
          <p:nvPr>
            <p:ph type="title"/>
          </p:nvPr>
        </p:nvSpPr>
        <p:spPr/>
        <p:txBody>
          <a:bodyPr/>
          <a:lstStyle/>
          <a:p>
            <a:r>
              <a:rPr lang="en-GB" u="sng" dirty="0">
                <a:effectLst>
                  <a:outerShdw blurRad="38100" dist="38100" dir="2700000" algn="tl">
                    <a:srgbClr val="000000">
                      <a:alpha val="43137"/>
                    </a:srgbClr>
                  </a:outerShdw>
                </a:effectLst>
              </a:rPr>
              <a:t>Description</a:t>
            </a:r>
            <a:r>
              <a:rPr lang="en-GB" u="sng" dirty="0">
                <a:solidFill>
                  <a:schemeClr val="tx1"/>
                </a:solidFill>
                <a:effectLst>
                  <a:outerShdw blurRad="38100" dist="38100" dir="2700000" algn="tl">
                    <a:srgbClr val="000000">
                      <a:alpha val="43137"/>
                    </a:srgbClr>
                  </a:outerShdw>
                </a:effectLst>
              </a:rPr>
              <a:t>: </a:t>
            </a:r>
            <a:r>
              <a:rPr lang="en-GB" u="sng" dirty="0">
                <a:effectLst>
                  <a:outerShdw blurRad="38100" dist="38100" dir="2700000" algn="tl">
                    <a:srgbClr val="000000">
                      <a:alpha val="43137"/>
                    </a:srgbClr>
                  </a:outerShdw>
                </a:effectLst>
              </a:rPr>
              <a:t>s </a:t>
            </a:r>
            <a:r>
              <a:rPr lang="en-GB" u="sng" dirty="0" smtClean="0">
                <a:effectLst>
                  <a:outerShdw blurRad="38100" dist="38100" dir="2700000" algn="tl">
                    <a:srgbClr val="000000">
                      <a:alpha val="43137"/>
                    </a:srgbClr>
                  </a:outerShdw>
                </a:effectLst>
              </a:rPr>
              <a:t>13 continued…</a:t>
            </a:r>
            <a:endParaRPr lang="en-GB" u="sng" dirty="0">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594694039"/>
      </p:ext>
    </p:extLst>
  </p:cSld>
  <p:clrMapOvr>
    <a:masterClrMapping/>
  </p:clrMapOvr>
  <mc:AlternateContent xmlns:mc="http://schemas.openxmlformats.org/markup-compatibility/2006">
    <mc:Choice xmlns=""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marL="109728" indent="0">
              <a:buNone/>
            </a:pPr>
            <a:r>
              <a:rPr lang="en-GB" dirty="0" smtClean="0"/>
              <a:t>Goods </a:t>
            </a:r>
            <a:r>
              <a:rPr lang="en-GB" dirty="0"/>
              <a:t>must meet the standard which a reasonable person </a:t>
            </a:r>
            <a:r>
              <a:rPr lang="en-GB" dirty="0" smtClean="0"/>
              <a:t>would </a:t>
            </a:r>
            <a:r>
              <a:rPr lang="en-GB" dirty="0"/>
              <a:t>regard as satisfactory, taking into account all relevant circumstances, including price, and any description attached to the goods (s 14 (2A)).</a:t>
            </a:r>
          </a:p>
          <a:p>
            <a:pPr marL="109728" indent="0">
              <a:buNone/>
            </a:pPr>
            <a:endParaRPr lang="en-GB" dirty="0" smtClean="0"/>
          </a:p>
          <a:p>
            <a:pPr marL="109728" indent="0">
              <a:buNone/>
            </a:pPr>
            <a:r>
              <a:rPr lang="en-GB" dirty="0" smtClean="0"/>
              <a:t>The </a:t>
            </a:r>
            <a:r>
              <a:rPr lang="en-GB" dirty="0"/>
              <a:t>Courts objectively assessed the quality of the goods with reference to the expectations of the average buyer and gives examples of some factors which might be ‘relevant circumstances</a:t>
            </a:r>
            <a:r>
              <a:rPr lang="en-GB" dirty="0" smtClean="0"/>
              <a:t>’</a:t>
            </a:r>
          </a:p>
          <a:p>
            <a:endParaRPr lang="en-GB" dirty="0" smtClean="0"/>
          </a:p>
          <a:p>
            <a:pPr lvl="0"/>
            <a:r>
              <a:rPr lang="en-GB" dirty="0"/>
              <a:t>Whether the goods are fit for the purposes of which such goods are normally used;</a:t>
            </a:r>
          </a:p>
          <a:p>
            <a:pPr lvl="0"/>
            <a:r>
              <a:rPr lang="en-GB" dirty="0"/>
              <a:t>Appearance and finish</a:t>
            </a:r>
          </a:p>
          <a:p>
            <a:endParaRPr lang="en-GB" dirty="0"/>
          </a:p>
          <a:p>
            <a:endParaRPr lang="en-GB" dirty="0"/>
          </a:p>
          <a:p>
            <a:pPr marL="109728" indent="0">
              <a:buNone/>
            </a:pPr>
            <a:endParaRPr lang="en-GB" dirty="0"/>
          </a:p>
        </p:txBody>
      </p:sp>
      <p:sp>
        <p:nvSpPr>
          <p:cNvPr id="3" name="Title 2"/>
          <p:cNvSpPr>
            <a:spLocks noGrp="1"/>
          </p:cNvSpPr>
          <p:nvPr>
            <p:ph type="title"/>
          </p:nvPr>
        </p:nvSpPr>
        <p:spPr/>
        <p:txBody>
          <a:bodyPr>
            <a:normAutofit fontScale="90000"/>
          </a:bodyPr>
          <a:lstStyle/>
          <a:p>
            <a:r>
              <a:rPr lang="en-GB" u="sng" dirty="0">
                <a:effectLst>
                  <a:outerShdw blurRad="38100" dist="38100" dir="2700000" algn="tl">
                    <a:srgbClr val="000000">
                      <a:alpha val="43137"/>
                    </a:srgbClr>
                  </a:outerShdw>
                </a:effectLst>
              </a:rPr>
              <a:t>The Goods Must Be Of Satisfactory Quality: s 14(2</a:t>
            </a:r>
            <a:r>
              <a:rPr lang="en-GB" u="sng" dirty="0" smtClean="0">
                <a:effectLst>
                  <a:outerShdw blurRad="38100" dist="38100" dir="2700000" algn="tl">
                    <a:srgbClr val="000000">
                      <a:alpha val="43137"/>
                    </a:srgbClr>
                  </a:outerShdw>
                </a:effectLst>
              </a:rPr>
              <a:t>)</a:t>
            </a:r>
            <a:endParaRPr lang="en-GB" u="sng" dirty="0">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3805297035"/>
      </p:ext>
    </p:extLst>
  </p:cSld>
  <p:clrMapOvr>
    <a:masterClrMapping/>
  </p:clrMapOvr>
  <mc:AlternateContent xmlns:mc="http://schemas.openxmlformats.org/markup-compatibility/2006">
    <mc:Choice xmlns=""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endParaRPr lang="en-GB" dirty="0" smtClean="0"/>
          </a:p>
          <a:p>
            <a:pPr lvl="0"/>
            <a:r>
              <a:rPr lang="en-GB" dirty="0" smtClean="0"/>
              <a:t>Freedom </a:t>
            </a:r>
            <a:r>
              <a:rPr lang="en-GB" dirty="0"/>
              <a:t>from defects;</a:t>
            </a:r>
          </a:p>
          <a:p>
            <a:r>
              <a:rPr lang="en-GB" dirty="0"/>
              <a:t>Safety and </a:t>
            </a:r>
            <a:r>
              <a:rPr lang="en-GB" dirty="0" smtClean="0"/>
              <a:t>durability</a:t>
            </a:r>
          </a:p>
          <a:p>
            <a:pPr marL="109728" indent="0">
              <a:buNone/>
            </a:pPr>
            <a:endParaRPr lang="en-GB" dirty="0"/>
          </a:p>
          <a:p>
            <a:r>
              <a:rPr lang="en-GB" dirty="0"/>
              <a:t>Regulation 2 of the Sale of Goods to Consumers Regulations 2002 amended s 14 (2) to give additional protection to consumers. The Act now states (s 14(2D) that the ‘relevant circumstances’ include public statements about the product by the ‘producer or his representatives’ such as advertising or labelling.</a:t>
            </a:r>
          </a:p>
          <a:p>
            <a:r>
              <a:rPr lang="en-GB" dirty="0"/>
              <a:t>The seller can only avoid liability for the statement if he can prove that he or she did not know or was not reasonably aware of the statement or, before the relevant contract was made, the seller (s 12 (2E)) had publically corrected or withdrawn the statement.</a:t>
            </a:r>
          </a:p>
          <a:p>
            <a:pPr marL="109728" indent="0">
              <a:buNone/>
            </a:pPr>
            <a:endParaRPr lang="en-GB" dirty="0"/>
          </a:p>
        </p:txBody>
      </p:sp>
      <p:sp>
        <p:nvSpPr>
          <p:cNvPr id="3" name="Title 2"/>
          <p:cNvSpPr>
            <a:spLocks noGrp="1"/>
          </p:cNvSpPr>
          <p:nvPr>
            <p:ph type="title"/>
          </p:nvPr>
        </p:nvSpPr>
        <p:spPr/>
        <p:txBody>
          <a:bodyPr>
            <a:normAutofit fontScale="90000"/>
          </a:bodyPr>
          <a:lstStyle/>
          <a:p>
            <a:r>
              <a:rPr lang="en-GB" u="sng" dirty="0">
                <a:effectLst>
                  <a:outerShdw blurRad="38100" dist="38100" dir="2700000" algn="tl">
                    <a:srgbClr val="000000">
                      <a:alpha val="43137"/>
                    </a:srgbClr>
                  </a:outerShdw>
                </a:effectLst>
              </a:rPr>
              <a:t>The Goods Must Be Of Satisfactory Quality: s 14(2</a:t>
            </a:r>
            <a:r>
              <a:rPr lang="en-GB" u="sng" dirty="0" smtClean="0">
                <a:effectLst>
                  <a:outerShdw blurRad="38100" dist="38100" dir="2700000" algn="tl">
                    <a:srgbClr val="000000">
                      <a:alpha val="43137"/>
                    </a:srgbClr>
                  </a:outerShdw>
                </a:effectLst>
              </a:rPr>
              <a:t>) continued…</a:t>
            </a:r>
            <a:endParaRPr lang="en-GB" u="sng" dirty="0">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3508216204"/>
      </p:ext>
    </p:extLst>
  </p:cSld>
  <p:clrMapOvr>
    <a:masterClrMapping/>
  </p:clrMapOvr>
  <mc:AlternateContent xmlns:mc="http://schemas.openxmlformats.org/markup-compatibility/2006">
    <mc:Choice xmlns=""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GB" dirty="0" smtClean="0"/>
          </a:p>
          <a:p>
            <a:r>
              <a:rPr lang="en-GB" dirty="0" smtClean="0"/>
              <a:t>Goods </a:t>
            </a:r>
            <a:r>
              <a:rPr lang="en-GB" dirty="0"/>
              <a:t>which are physically dangerous or do not work at all are clearly not of satisfactory quality, whether they are cheap or expensive, reduced in a sale, new or second hand.</a:t>
            </a:r>
          </a:p>
          <a:p>
            <a:r>
              <a:rPr lang="en-GB" dirty="0"/>
              <a:t>However</a:t>
            </a:r>
          </a:p>
          <a:p>
            <a:r>
              <a:rPr lang="en-GB" dirty="0"/>
              <a:t>Second hand goods will not be as good as new goods and cheaper goods will not have the same finish as a more expensive one</a:t>
            </a:r>
          </a:p>
          <a:p>
            <a:pPr marL="109728" indent="0">
              <a:buNone/>
            </a:pPr>
            <a:endParaRPr lang="en-GB" dirty="0"/>
          </a:p>
        </p:txBody>
      </p:sp>
      <p:sp>
        <p:nvSpPr>
          <p:cNvPr id="3" name="Title 2"/>
          <p:cNvSpPr>
            <a:spLocks noGrp="1"/>
          </p:cNvSpPr>
          <p:nvPr>
            <p:ph type="title"/>
          </p:nvPr>
        </p:nvSpPr>
        <p:spPr/>
        <p:txBody>
          <a:bodyPr>
            <a:normAutofit fontScale="90000"/>
          </a:bodyPr>
          <a:lstStyle/>
          <a:p>
            <a:r>
              <a:rPr lang="en-GB" u="sng" dirty="0">
                <a:effectLst>
                  <a:outerShdw blurRad="38100" dist="38100" dir="2700000" algn="tl">
                    <a:srgbClr val="000000">
                      <a:alpha val="43137"/>
                    </a:srgbClr>
                  </a:outerShdw>
                </a:effectLst>
              </a:rPr>
              <a:t>How Liability arises under </a:t>
            </a:r>
            <a:r>
              <a:rPr lang="en-GB" u="sng" dirty="0" smtClean="0">
                <a:effectLst>
                  <a:outerShdw blurRad="38100" dist="38100" dir="2700000" algn="tl">
                    <a:srgbClr val="000000">
                      <a:alpha val="43137"/>
                    </a:srgbClr>
                  </a:outerShdw>
                </a:effectLst>
              </a:rPr>
              <a:t> s14(2)</a:t>
            </a:r>
            <a:endParaRPr lang="en-GB" u="sng" dirty="0">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229304920"/>
      </p:ext>
    </p:extLst>
  </p:cSld>
  <p:clrMapOvr>
    <a:masterClrMapping/>
  </p:clrMapOvr>
  <mc:AlternateContent xmlns:mc="http://schemas.openxmlformats.org/markup-compatibility/2006">
    <mc:Choice xmlns=""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GB" dirty="0" smtClean="0"/>
          </a:p>
          <a:p>
            <a:pPr lvl="0"/>
            <a:r>
              <a:rPr lang="en-GB" dirty="0"/>
              <a:t>Section 14(2) protects the buyer against inherent defects of quality. The buyer merely has to prove the defect, not how it happened or that the seller was in any way at fault. </a:t>
            </a:r>
          </a:p>
          <a:p>
            <a:pPr lvl="0"/>
            <a:r>
              <a:rPr lang="en-GB" dirty="0"/>
              <a:t>Liability may arise from goods which are of satisfactory quality in themselves but are contaminated by foreign bodies, since these impurities prevent normal use</a:t>
            </a:r>
          </a:p>
          <a:p>
            <a:pPr marL="109728" indent="0">
              <a:buNone/>
            </a:pPr>
            <a:endParaRPr lang="en-GB" dirty="0"/>
          </a:p>
        </p:txBody>
      </p:sp>
      <p:sp>
        <p:nvSpPr>
          <p:cNvPr id="3" name="Title 2"/>
          <p:cNvSpPr>
            <a:spLocks noGrp="1"/>
          </p:cNvSpPr>
          <p:nvPr>
            <p:ph type="title"/>
          </p:nvPr>
        </p:nvSpPr>
        <p:spPr/>
        <p:txBody>
          <a:bodyPr>
            <a:normAutofit fontScale="90000"/>
          </a:bodyPr>
          <a:lstStyle/>
          <a:p>
            <a:r>
              <a:rPr lang="en-GB" u="sng" dirty="0">
                <a:effectLst>
                  <a:outerShdw blurRad="38100" dist="38100" dir="2700000" algn="tl">
                    <a:srgbClr val="000000">
                      <a:alpha val="43137"/>
                    </a:srgbClr>
                  </a:outerShdw>
                </a:effectLst>
              </a:rPr>
              <a:t>How Liability arises under s 14(2</a:t>
            </a:r>
            <a:r>
              <a:rPr lang="en-GB" u="sng" dirty="0" smtClean="0">
                <a:effectLst>
                  <a:outerShdw blurRad="38100" dist="38100" dir="2700000" algn="tl">
                    <a:srgbClr val="000000">
                      <a:alpha val="43137"/>
                    </a:srgbClr>
                  </a:outerShdw>
                </a:effectLst>
              </a:rPr>
              <a:t>) continued…</a:t>
            </a:r>
            <a:endParaRPr lang="en-GB" u="sng" dirty="0">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3972779294"/>
      </p:ext>
    </p:extLst>
  </p:cSld>
  <p:clrMapOvr>
    <a:masterClrMapping/>
  </p:clrMapOvr>
  <mc:AlternateContent xmlns:mc="http://schemas.openxmlformats.org/markup-compatibility/2006">
    <mc:Choice xmlns=""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endParaRPr lang="en-GB" dirty="0" smtClean="0"/>
          </a:p>
          <a:p>
            <a:pPr lvl="0"/>
            <a:r>
              <a:rPr lang="en-GB" dirty="0" smtClean="0"/>
              <a:t>Section </a:t>
            </a:r>
            <a:r>
              <a:rPr lang="en-GB" dirty="0"/>
              <a:t>14 applies only where the sale arises </a:t>
            </a:r>
            <a:r>
              <a:rPr lang="en-GB" b="1" dirty="0"/>
              <a:t>in the course of business</a:t>
            </a:r>
            <a:r>
              <a:rPr lang="en-GB" dirty="0"/>
              <a:t>, not where sale is by a private seller</a:t>
            </a:r>
          </a:p>
          <a:p>
            <a:pPr lvl="0"/>
            <a:r>
              <a:rPr lang="en-GB" dirty="0"/>
              <a:t>The seller is not liable if the </a:t>
            </a:r>
            <a:r>
              <a:rPr lang="en-GB" b="1" dirty="0"/>
              <a:t>buyer knows about the defects</a:t>
            </a:r>
            <a:r>
              <a:rPr lang="en-GB" dirty="0"/>
              <a:t> (s 14(2C)) </a:t>
            </a:r>
          </a:p>
          <a:p>
            <a:pPr marL="109728" indent="0">
              <a:buNone/>
            </a:pPr>
            <a:endParaRPr lang="en-GB" dirty="0"/>
          </a:p>
        </p:txBody>
      </p:sp>
      <p:sp>
        <p:nvSpPr>
          <p:cNvPr id="3" name="Title 2"/>
          <p:cNvSpPr>
            <a:spLocks noGrp="1"/>
          </p:cNvSpPr>
          <p:nvPr>
            <p:ph type="title"/>
          </p:nvPr>
        </p:nvSpPr>
        <p:spPr/>
        <p:txBody>
          <a:bodyPr>
            <a:noAutofit/>
          </a:bodyPr>
          <a:lstStyle/>
          <a:p>
            <a:r>
              <a:rPr lang="en-GB" sz="4800" u="sng" dirty="0">
                <a:effectLst>
                  <a:outerShdw blurRad="38100" dist="38100" dir="2700000" algn="tl">
                    <a:srgbClr val="000000">
                      <a:alpha val="43137"/>
                    </a:srgbClr>
                  </a:outerShdw>
                </a:effectLst>
              </a:rPr>
              <a:t>Limits to liability under s 14(2</a:t>
            </a:r>
            <a:r>
              <a:rPr lang="en-GB" sz="4800" u="sng" dirty="0" smtClean="0">
                <a:effectLst>
                  <a:outerShdw blurRad="38100" dist="38100" dir="2700000" algn="tl">
                    <a:srgbClr val="000000">
                      <a:alpha val="43137"/>
                    </a:srgbClr>
                  </a:outerShdw>
                </a:effectLst>
              </a:rPr>
              <a:t>)</a:t>
            </a:r>
            <a:endParaRPr lang="en-GB" sz="4800" u="sng" dirty="0">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3671091673"/>
      </p:ext>
    </p:extLst>
  </p:cSld>
  <p:clrMapOvr>
    <a:masterClrMapping/>
  </p:clrMapOvr>
  <mc:AlternateContent xmlns:mc="http://schemas.openxmlformats.org/markup-compatibility/2006">
    <mc:Choice xmlns=""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GB" dirty="0" smtClean="0"/>
          </a:p>
          <a:p>
            <a:pPr lvl="0"/>
            <a:r>
              <a:rPr lang="en-GB" b="1" dirty="0"/>
              <a:t>Notice of the defects may be given by the seller</a:t>
            </a:r>
            <a:r>
              <a:rPr lang="en-GB" dirty="0"/>
              <a:t>. It must explicitly describe the defects ( dents in the can; instruction manual missing)</a:t>
            </a:r>
          </a:p>
          <a:p>
            <a:pPr lvl="0"/>
            <a:r>
              <a:rPr lang="en-GB" b="1" dirty="0"/>
              <a:t>Inspection by the buyer</a:t>
            </a:r>
            <a:r>
              <a:rPr lang="en-GB" dirty="0"/>
              <a:t>. Buyers do not have to inspect a good, but if they do they cannot claim that the seller is liable for any defects which should have been reasonably evident, given the level of inspection to which they subjected the goods.</a:t>
            </a:r>
          </a:p>
          <a:p>
            <a:pPr marL="109728" indent="0">
              <a:buNone/>
            </a:pPr>
            <a:endParaRPr lang="en-GB" dirty="0"/>
          </a:p>
        </p:txBody>
      </p:sp>
      <p:sp>
        <p:nvSpPr>
          <p:cNvPr id="3" name="Title 2"/>
          <p:cNvSpPr>
            <a:spLocks noGrp="1"/>
          </p:cNvSpPr>
          <p:nvPr>
            <p:ph type="title"/>
          </p:nvPr>
        </p:nvSpPr>
        <p:spPr/>
        <p:txBody>
          <a:bodyPr>
            <a:noAutofit/>
          </a:bodyPr>
          <a:lstStyle/>
          <a:p>
            <a:r>
              <a:rPr lang="en-GB" sz="4400" u="sng" dirty="0">
                <a:effectLst>
                  <a:outerShdw blurRad="38100" dist="38100" dir="2700000" algn="tl">
                    <a:srgbClr val="000000">
                      <a:alpha val="43137"/>
                    </a:srgbClr>
                  </a:outerShdw>
                </a:effectLst>
              </a:rPr>
              <a:t>Pre-sale notice could be acquired in two ways</a:t>
            </a:r>
            <a:r>
              <a:rPr lang="en-GB" sz="4400" u="sng" dirty="0" smtClean="0">
                <a:effectLst>
                  <a:outerShdw blurRad="38100" dist="38100" dir="2700000" algn="tl">
                    <a:srgbClr val="000000">
                      <a:alpha val="43137"/>
                    </a:srgbClr>
                  </a:outerShdw>
                </a:effectLst>
              </a:rPr>
              <a:t>:</a:t>
            </a:r>
            <a:endParaRPr lang="en-GB" sz="4400" u="sng" dirty="0">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2641334947"/>
      </p:ext>
    </p:extLst>
  </p:cSld>
  <p:clrMapOvr>
    <a:masterClrMapping/>
  </p:clrMapOvr>
  <mc:AlternateContent xmlns:mc="http://schemas.openxmlformats.org/markup-compatibility/2006">
    <mc:Choice xmlns=""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endParaRPr lang="en-GB" dirty="0" smtClean="0"/>
          </a:p>
          <a:p>
            <a:pPr lvl="0"/>
            <a:r>
              <a:rPr lang="en-GB" dirty="0"/>
              <a:t>If the buyer </a:t>
            </a:r>
            <a:r>
              <a:rPr lang="en-GB" b="1" dirty="0"/>
              <a:t>does not follow the instructions supplied</a:t>
            </a:r>
            <a:r>
              <a:rPr lang="en-GB" dirty="0"/>
              <a:t> with the goods, the seller is not liable for any resulting damage.</a:t>
            </a:r>
          </a:p>
          <a:p>
            <a:pPr lvl="0"/>
            <a:r>
              <a:rPr lang="en-GB" dirty="0"/>
              <a:t>The seller is also not liable for the </a:t>
            </a:r>
            <a:r>
              <a:rPr lang="en-GB" b="1" dirty="0"/>
              <a:t>buyer’s mistreatment</a:t>
            </a:r>
            <a:r>
              <a:rPr lang="en-GB" dirty="0"/>
              <a:t> of the goods</a:t>
            </a:r>
          </a:p>
          <a:p>
            <a:pPr lvl="0"/>
            <a:r>
              <a:rPr lang="en-GB" dirty="0"/>
              <a:t>If the buyer does not take precautions which would normally be employed when using the relevant type of goods</a:t>
            </a:r>
          </a:p>
          <a:p>
            <a:pPr lvl="0"/>
            <a:r>
              <a:rPr lang="en-GB" dirty="0"/>
              <a:t>The buyer does not take ordinary precautions if no special processes are spelt out by the seller</a:t>
            </a:r>
          </a:p>
          <a:p>
            <a:pPr marL="109728" indent="0">
              <a:buNone/>
            </a:pPr>
            <a:endParaRPr lang="en-GB" dirty="0"/>
          </a:p>
        </p:txBody>
      </p:sp>
      <p:sp>
        <p:nvSpPr>
          <p:cNvPr id="3" name="Title 2"/>
          <p:cNvSpPr>
            <a:spLocks noGrp="1"/>
          </p:cNvSpPr>
          <p:nvPr>
            <p:ph type="title"/>
          </p:nvPr>
        </p:nvSpPr>
        <p:spPr/>
        <p:txBody>
          <a:bodyPr>
            <a:noAutofit/>
          </a:bodyPr>
          <a:lstStyle/>
          <a:p>
            <a:r>
              <a:rPr lang="en-GB" sz="4000" u="sng" dirty="0">
                <a:effectLst>
                  <a:outerShdw blurRad="38100" dist="38100" dir="2700000" algn="tl">
                    <a:srgbClr val="000000">
                      <a:alpha val="43137"/>
                    </a:srgbClr>
                  </a:outerShdw>
                </a:effectLst>
              </a:rPr>
              <a:t>There are other cases where there is a limit to liability </a:t>
            </a:r>
          </a:p>
        </p:txBody>
      </p:sp>
    </p:spTree>
    <p:extLst>
      <p:ext uri="{BB962C8B-B14F-4D97-AF65-F5344CB8AC3E}">
        <p14:creationId xmlns="" xmlns:p14="http://schemas.microsoft.com/office/powerpoint/2010/main" val="4099526725"/>
      </p:ext>
    </p:extLst>
  </p:cSld>
  <p:clrMapOvr>
    <a:masterClrMapping/>
  </p:clrMapOvr>
  <mc:AlternateContent xmlns:mc="http://schemas.openxmlformats.org/markup-compatibility/2006">
    <mc:Choice xmlns=""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109728" indent="0">
              <a:buNone/>
            </a:pPr>
            <a:endParaRPr lang="en-GB" dirty="0" smtClean="0"/>
          </a:p>
          <a:p>
            <a:pPr marL="109728" indent="0">
              <a:buNone/>
            </a:pPr>
            <a:r>
              <a:rPr lang="en-GB" dirty="0" smtClean="0"/>
              <a:t>A </a:t>
            </a:r>
            <a:r>
              <a:rPr lang="en-GB" dirty="0"/>
              <a:t>contract by which the seller transfers or agrees to transfer the property in goods to the buyer for money consideration called the price. It includes</a:t>
            </a:r>
            <a:r>
              <a:rPr lang="en-GB" dirty="0" smtClean="0"/>
              <a:t>:</a:t>
            </a:r>
          </a:p>
          <a:p>
            <a:pPr marL="109728" indent="0">
              <a:buNone/>
            </a:pPr>
            <a:endParaRPr lang="en-GB" dirty="0"/>
          </a:p>
          <a:p>
            <a:pPr lvl="0"/>
            <a:r>
              <a:rPr lang="en-GB" dirty="0"/>
              <a:t>A contract of Sale</a:t>
            </a:r>
          </a:p>
          <a:p>
            <a:pPr lvl="0"/>
            <a:r>
              <a:rPr lang="en-GB" dirty="0"/>
              <a:t>An agreement to sell</a:t>
            </a:r>
          </a:p>
          <a:p>
            <a:endParaRPr lang="en-GB" dirty="0"/>
          </a:p>
        </p:txBody>
      </p:sp>
      <p:sp>
        <p:nvSpPr>
          <p:cNvPr id="2" name="Title 1"/>
          <p:cNvSpPr>
            <a:spLocks noGrp="1"/>
          </p:cNvSpPr>
          <p:nvPr>
            <p:ph type="title"/>
          </p:nvPr>
        </p:nvSpPr>
        <p:spPr/>
        <p:txBody>
          <a:bodyPr>
            <a:normAutofit/>
          </a:bodyPr>
          <a:lstStyle/>
          <a:p>
            <a:r>
              <a:rPr lang="en-GB" u="sng" dirty="0">
                <a:effectLst>
                  <a:outerShdw blurRad="38100" dist="38100" dir="2700000" algn="tl">
                    <a:srgbClr val="000000">
                      <a:alpha val="43137"/>
                    </a:srgbClr>
                  </a:outerShdw>
                </a:effectLst>
              </a:rPr>
              <a:t>SALE OF GOODS </a:t>
            </a:r>
            <a:r>
              <a:rPr lang="en-GB" u="sng" dirty="0" smtClean="0">
                <a:effectLst>
                  <a:outerShdw blurRad="38100" dist="38100" dir="2700000" algn="tl">
                    <a:srgbClr val="000000">
                      <a:alpha val="43137"/>
                    </a:srgbClr>
                  </a:outerShdw>
                </a:effectLst>
              </a:rPr>
              <a:t>CONTRACT</a:t>
            </a:r>
            <a:endParaRPr lang="en-GB" u="sng" dirty="0">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1019808204"/>
      </p:ext>
    </p:extLst>
  </p:cSld>
  <p:clrMapOvr>
    <a:masterClrMapping/>
  </p:clrMapOvr>
  <mc:AlternateContent xmlns:mc="http://schemas.openxmlformats.org/markup-compatibility/2006">
    <mc:Choice xmlns=""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endParaRPr lang="en-GB" dirty="0" smtClean="0"/>
          </a:p>
          <a:p>
            <a:pPr lvl="0"/>
            <a:r>
              <a:rPr lang="en-GB" dirty="0"/>
              <a:t>Goods are sold in the course of business must be reasonably suitable for any purpose for which such goods are normally sold. </a:t>
            </a:r>
          </a:p>
          <a:p>
            <a:pPr lvl="0"/>
            <a:r>
              <a:rPr lang="en-GB" dirty="0"/>
              <a:t>Must also fulfil any special purpose which the seller claim for them, provided that the buyer reasonably placed purpose on the seller’s skill.</a:t>
            </a:r>
          </a:p>
          <a:p>
            <a:pPr marL="109728" indent="0">
              <a:buNone/>
            </a:pPr>
            <a:endParaRPr lang="en-GB" b="1" dirty="0" smtClean="0"/>
          </a:p>
          <a:p>
            <a:pPr marL="109728" indent="0">
              <a:buNone/>
            </a:pPr>
            <a:r>
              <a:rPr lang="en-GB" b="1" dirty="0" smtClean="0"/>
              <a:t>Liability </a:t>
            </a:r>
            <a:r>
              <a:rPr lang="en-GB" b="1" dirty="0"/>
              <a:t>arises for the seller only if it is shown that the buyer placed reliance on the seller whether explicitly or implicitly</a:t>
            </a:r>
            <a:endParaRPr lang="en-GB" dirty="0"/>
          </a:p>
          <a:p>
            <a:pPr marL="109728" indent="0">
              <a:buNone/>
            </a:pPr>
            <a:endParaRPr lang="en-GB" dirty="0" smtClean="0"/>
          </a:p>
        </p:txBody>
      </p:sp>
      <p:sp>
        <p:nvSpPr>
          <p:cNvPr id="3" name="Title 2"/>
          <p:cNvSpPr>
            <a:spLocks noGrp="1"/>
          </p:cNvSpPr>
          <p:nvPr>
            <p:ph type="title"/>
          </p:nvPr>
        </p:nvSpPr>
        <p:spPr/>
        <p:txBody>
          <a:bodyPr>
            <a:noAutofit/>
          </a:bodyPr>
          <a:lstStyle/>
          <a:p>
            <a:r>
              <a:rPr lang="en-GB" sz="4800" u="sng" dirty="0">
                <a:effectLst>
                  <a:outerShdw blurRad="38100" dist="38100" dir="2700000" algn="tl">
                    <a:srgbClr val="000000">
                      <a:alpha val="43137"/>
                    </a:srgbClr>
                  </a:outerShdw>
                </a:effectLst>
              </a:rPr>
              <a:t>Goods Must be Suitable for their Purpose: s 14(3</a:t>
            </a:r>
            <a:r>
              <a:rPr lang="en-GB" sz="4800" u="sng" dirty="0" smtClean="0">
                <a:effectLst>
                  <a:outerShdw blurRad="38100" dist="38100" dir="2700000" algn="tl">
                    <a:srgbClr val="000000">
                      <a:alpha val="43137"/>
                    </a:srgbClr>
                  </a:outerShdw>
                </a:effectLst>
              </a:rPr>
              <a:t>)</a:t>
            </a:r>
            <a:endParaRPr lang="en-GB" sz="4800" u="sng" dirty="0">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2578708665"/>
      </p:ext>
    </p:extLst>
  </p:cSld>
  <p:clrMapOvr>
    <a:masterClrMapping/>
  </p:clrMapOvr>
  <mc:AlternateContent xmlns:mc="http://schemas.openxmlformats.org/markup-compatibility/2006">
    <mc:Choice xmlns=""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GB" dirty="0"/>
              <a:t>When the buyer who is not knowledgeable inspects the goods to check the suitability, and does not asks any questions about them but relies implicitly on the seller providing a suitable good. </a:t>
            </a:r>
            <a:endParaRPr lang="en-GB" dirty="0" smtClean="0"/>
          </a:p>
          <a:p>
            <a:pPr marL="109728" indent="0">
              <a:buNone/>
            </a:pPr>
            <a:endParaRPr lang="en-GB" dirty="0"/>
          </a:p>
          <a:p>
            <a:pPr lvl="0"/>
            <a:r>
              <a:rPr lang="en-GB" b="1" dirty="0"/>
              <a:t>The breach occurs</a:t>
            </a:r>
            <a:r>
              <a:rPr lang="en-GB" dirty="0"/>
              <a:t> if the good turns out to be unsuitable for the usual purpose for such goods, or for any particular uses specified by the buyer. </a:t>
            </a:r>
          </a:p>
          <a:p>
            <a:endParaRPr lang="en-GB" dirty="0"/>
          </a:p>
        </p:txBody>
      </p:sp>
      <p:sp>
        <p:nvSpPr>
          <p:cNvPr id="3" name="Title 2"/>
          <p:cNvSpPr>
            <a:spLocks noGrp="1"/>
          </p:cNvSpPr>
          <p:nvPr>
            <p:ph type="title"/>
          </p:nvPr>
        </p:nvSpPr>
        <p:spPr/>
        <p:txBody>
          <a:bodyPr>
            <a:normAutofit/>
          </a:bodyPr>
          <a:lstStyle/>
          <a:p>
            <a:r>
              <a:rPr lang="en-GB" sz="6000" u="sng" dirty="0">
                <a:effectLst>
                  <a:outerShdw blurRad="38100" dist="38100" dir="2700000" algn="tl">
                    <a:srgbClr val="000000">
                      <a:alpha val="43137"/>
                    </a:srgbClr>
                  </a:outerShdw>
                </a:effectLst>
              </a:rPr>
              <a:t>Implicit </a:t>
            </a:r>
            <a:r>
              <a:rPr lang="en-GB" sz="6000" u="sng" dirty="0" smtClean="0">
                <a:effectLst>
                  <a:outerShdw blurRad="38100" dist="38100" dir="2700000" algn="tl">
                    <a:srgbClr val="000000">
                      <a:alpha val="43137"/>
                    </a:srgbClr>
                  </a:outerShdw>
                </a:effectLst>
              </a:rPr>
              <a:t>Reliance</a:t>
            </a:r>
            <a:endParaRPr lang="en-GB" sz="6000" u="sng" dirty="0">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902704336"/>
      </p:ext>
    </p:extLst>
  </p:cSld>
  <p:clrMapOvr>
    <a:masterClrMapping/>
  </p:clrMapOvr>
  <mc:AlternateContent xmlns:mc="http://schemas.openxmlformats.org/markup-compatibility/2006">
    <mc:Choice xmlns=""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GB" dirty="0" smtClean="0"/>
          </a:p>
          <a:p>
            <a:r>
              <a:rPr lang="en-GB" dirty="0" smtClean="0"/>
              <a:t>When </a:t>
            </a:r>
            <a:r>
              <a:rPr lang="en-GB" dirty="0"/>
              <a:t>the buyer questions the seller about what the goods may be used for, or asks the seller to recommend the goods which will best suit the buyer’s purposes.</a:t>
            </a:r>
          </a:p>
          <a:p>
            <a:pPr marL="109728" indent="0">
              <a:buNone/>
            </a:pPr>
            <a:endParaRPr lang="en-GB" dirty="0"/>
          </a:p>
        </p:txBody>
      </p:sp>
      <p:sp>
        <p:nvSpPr>
          <p:cNvPr id="3" name="Title 2"/>
          <p:cNvSpPr>
            <a:spLocks noGrp="1"/>
          </p:cNvSpPr>
          <p:nvPr>
            <p:ph type="title"/>
          </p:nvPr>
        </p:nvSpPr>
        <p:spPr/>
        <p:txBody>
          <a:bodyPr>
            <a:normAutofit/>
          </a:bodyPr>
          <a:lstStyle/>
          <a:p>
            <a:pPr algn="just"/>
            <a:r>
              <a:rPr lang="en-GB" sz="4400" u="sng" dirty="0">
                <a:effectLst/>
              </a:rPr>
              <a:t>Explicit </a:t>
            </a:r>
            <a:r>
              <a:rPr lang="en-GB" sz="4400" u="sng" dirty="0" smtClean="0">
                <a:effectLst/>
              </a:rPr>
              <a:t>Reliance</a:t>
            </a:r>
            <a:endParaRPr lang="en-GB" sz="4400" u="sng" dirty="0"/>
          </a:p>
        </p:txBody>
      </p:sp>
    </p:spTree>
    <p:extLst>
      <p:ext uri="{BB962C8B-B14F-4D97-AF65-F5344CB8AC3E}">
        <p14:creationId xmlns="" xmlns:p14="http://schemas.microsoft.com/office/powerpoint/2010/main" val="58413045"/>
      </p:ext>
    </p:extLst>
  </p:cSld>
  <p:clrMapOvr>
    <a:masterClrMapping/>
  </p:clrMapOvr>
  <mc:AlternateContent xmlns:mc="http://schemas.openxmlformats.org/markup-compatibility/2006">
    <mc:Choice xmlns=""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endParaRPr lang="en-GB" dirty="0" smtClean="0"/>
          </a:p>
          <a:p>
            <a:pPr marL="109728" indent="0">
              <a:buNone/>
            </a:pPr>
            <a:r>
              <a:rPr lang="en-GB" dirty="0"/>
              <a:t>It is an implied condition in a contract for sale by sample that:</a:t>
            </a:r>
          </a:p>
          <a:p>
            <a:pPr lvl="0"/>
            <a:r>
              <a:rPr lang="en-GB" dirty="0"/>
              <a:t>The bulk will correspond with the sample in quality</a:t>
            </a:r>
          </a:p>
          <a:p>
            <a:pPr lvl="0"/>
            <a:r>
              <a:rPr lang="en-GB" dirty="0"/>
              <a:t>The goods will be free from any defect rendering them unsatisfactory which would not be apparent on reasonable examination of the sample.</a:t>
            </a:r>
          </a:p>
          <a:p>
            <a:pPr marL="109728" indent="0">
              <a:buNone/>
            </a:pPr>
            <a:endParaRPr lang="en-GB" dirty="0" smtClean="0"/>
          </a:p>
          <a:p>
            <a:pPr marL="109728" indent="0">
              <a:buNone/>
            </a:pPr>
            <a:r>
              <a:rPr lang="en-GB" dirty="0" smtClean="0"/>
              <a:t>Generally </a:t>
            </a:r>
            <a:r>
              <a:rPr lang="en-GB" dirty="0"/>
              <a:t>a sale by sample will also be a sale by description so these requirements need to be studied in conjunction with those concerning s 13</a:t>
            </a:r>
          </a:p>
          <a:p>
            <a:endParaRPr lang="en-GB" dirty="0"/>
          </a:p>
        </p:txBody>
      </p:sp>
      <p:sp>
        <p:nvSpPr>
          <p:cNvPr id="3" name="Title 2"/>
          <p:cNvSpPr>
            <a:spLocks noGrp="1"/>
          </p:cNvSpPr>
          <p:nvPr>
            <p:ph type="title"/>
          </p:nvPr>
        </p:nvSpPr>
        <p:spPr/>
        <p:txBody>
          <a:bodyPr>
            <a:normAutofit fontScale="90000"/>
          </a:bodyPr>
          <a:lstStyle/>
          <a:p>
            <a:r>
              <a:rPr lang="en-GB" u="sng" dirty="0">
                <a:effectLst>
                  <a:outerShdw blurRad="38100" dist="38100" dir="2700000" algn="tl">
                    <a:srgbClr val="000000">
                      <a:alpha val="43137"/>
                    </a:srgbClr>
                  </a:outerShdw>
                </a:effectLst>
              </a:rPr>
              <a:t>The Goods Must Correspond With Their Sample: </a:t>
            </a:r>
            <a:r>
              <a:rPr lang="en-GB" u="sng" dirty="0" smtClean="0">
                <a:effectLst>
                  <a:outerShdw blurRad="38100" dist="38100" dir="2700000" algn="tl">
                    <a:srgbClr val="000000">
                      <a:alpha val="43137"/>
                    </a:srgbClr>
                  </a:outerShdw>
                </a:effectLst>
              </a:rPr>
              <a:t>s15</a:t>
            </a:r>
            <a:endParaRPr lang="en-GB" u="sng" dirty="0">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3501695111"/>
      </p:ext>
    </p:extLst>
  </p:cSld>
  <p:clrMapOvr>
    <a:masterClrMapping/>
  </p:clrMapOvr>
  <mc:AlternateContent xmlns:mc="http://schemas.openxmlformats.org/markup-compatibility/2006">
    <mc:Choice xmlns=""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lvl="0"/>
            <a:endParaRPr lang="en-GB" dirty="0" smtClean="0"/>
          </a:p>
          <a:p>
            <a:pPr lvl="0"/>
            <a:r>
              <a:rPr lang="en-GB" dirty="0" smtClean="0"/>
              <a:t>Breach </a:t>
            </a:r>
            <a:r>
              <a:rPr lang="en-GB" dirty="0"/>
              <a:t>of the terms implied by the sale of goods is a breach of condition, which means that the buyers are entitled to reject the goods and recover the price from the seller. </a:t>
            </a:r>
          </a:p>
          <a:p>
            <a:pPr lvl="0"/>
            <a:r>
              <a:rPr lang="en-GB" dirty="0"/>
              <a:t>Buyers however have a limited time to exercise that right. If they delay too long, it can be deemed to be an acceptance regardless of the defect. </a:t>
            </a:r>
          </a:p>
          <a:p>
            <a:pPr lvl="0"/>
            <a:r>
              <a:rPr lang="en-GB" dirty="0"/>
              <a:t>Once acceptance has taken place, the breach becomes one of warranty rather than of condition</a:t>
            </a:r>
          </a:p>
          <a:p>
            <a:pPr marL="109728" indent="0">
              <a:buNone/>
            </a:pPr>
            <a:endParaRPr lang="en-GB" dirty="0"/>
          </a:p>
        </p:txBody>
      </p:sp>
      <p:sp>
        <p:nvSpPr>
          <p:cNvPr id="3" name="Title 2"/>
          <p:cNvSpPr>
            <a:spLocks noGrp="1"/>
          </p:cNvSpPr>
          <p:nvPr>
            <p:ph type="title"/>
          </p:nvPr>
        </p:nvSpPr>
        <p:spPr/>
        <p:txBody>
          <a:bodyPr>
            <a:noAutofit/>
          </a:bodyPr>
          <a:lstStyle/>
          <a:p>
            <a:r>
              <a:rPr lang="en-GB" sz="4800" u="sng" dirty="0">
                <a:effectLst>
                  <a:outerShdw blurRad="38100" dist="38100" dir="2700000" algn="tl">
                    <a:srgbClr val="000000">
                      <a:alpha val="43137"/>
                    </a:srgbClr>
                  </a:outerShdw>
                </a:effectLst>
              </a:rPr>
              <a:t>The Right to Reject the </a:t>
            </a:r>
            <a:r>
              <a:rPr lang="en-GB" sz="4800" u="sng" dirty="0" smtClean="0">
                <a:effectLst>
                  <a:outerShdw blurRad="38100" dist="38100" dir="2700000" algn="tl">
                    <a:srgbClr val="000000">
                      <a:alpha val="43137"/>
                    </a:srgbClr>
                  </a:outerShdw>
                </a:effectLst>
              </a:rPr>
              <a:t>Goods</a:t>
            </a:r>
            <a:endParaRPr lang="en-GB" sz="4800" u="sng" dirty="0">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835438973"/>
      </p:ext>
    </p:extLst>
  </p:cSld>
  <p:clrMapOvr>
    <a:masterClrMapping/>
  </p:clrMapOvr>
  <mc:AlternateContent xmlns:mc="http://schemas.openxmlformats.org/markup-compatibility/2006">
    <mc:Choice xmlns=""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endParaRPr lang="en-GB" dirty="0" smtClean="0"/>
          </a:p>
          <a:p>
            <a:r>
              <a:rPr lang="en-GB" dirty="0" smtClean="0"/>
              <a:t>The basic purpose of UCTA 1977 is to restrict the extent to which liability in a contract can be excluded for breach of contract and negligence, largely by reference to a reasonableness requirement, but in some cases by a specific prohibition.</a:t>
            </a:r>
          </a:p>
          <a:p>
            <a:endParaRPr lang="en-GB" dirty="0" smtClean="0"/>
          </a:p>
          <a:p>
            <a:r>
              <a:rPr lang="en-GB" dirty="0" smtClean="0"/>
              <a:t>It </a:t>
            </a:r>
            <a:r>
              <a:rPr lang="en-GB" dirty="0"/>
              <a:t>applies almost exclusively to contracts giving rise to business liability. It is primarily concerned </a:t>
            </a:r>
            <a:r>
              <a:rPr lang="en-GB" dirty="0" smtClean="0"/>
              <a:t>with </a:t>
            </a:r>
            <a:r>
              <a:rPr lang="en-GB" b="1" dirty="0"/>
              <a:t>sellers</a:t>
            </a:r>
            <a:r>
              <a:rPr lang="en-GB" dirty="0"/>
              <a:t> </a:t>
            </a:r>
            <a:r>
              <a:rPr lang="en-GB" dirty="0" smtClean="0"/>
              <a:t>or </a:t>
            </a:r>
            <a:r>
              <a:rPr lang="en-GB" b="1" dirty="0" smtClean="0"/>
              <a:t>suppliers</a:t>
            </a:r>
            <a:r>
              <a:rPr lang="en-GB" dirty="0" smtClean="0"/>
              <a:t> who </a:t>
            </a:r>
            <a:r>
              <a:rPr lang="en-GB" dirty="0"/>
              <a:t>seek to limit or exclude liability incurred in the course of </a:t>
            </a:r>
            <a:r>
              <a:rPr lang="en-GB" dirty="0" smtClean="0"/>
              <a:t>business</a:t>
            </a:r>
          </a:p>
          <a:p>
            <a:pPr>
              <a:buNone/>
            </a:pPr>
            <a:endParaRPr lang="en-GB" dirty="0"/>
          </a:p>
          <a:p>
            <a:endParaRPr lang="en-GB" dirty="0"/>
          </a:p>
        </p:txBody>
      </p:sp>
      <p:sp>
        <p:nvSpPr>
          <p:cNvPr id="2" name="Title 1"/>
          <p:cNvSpPr>
            <a:spLocks noGrp="1"/>
          </p:cNvSpPr>
          <p:nvPr>
            <p:ph type="title"/>
          </p:nvPr>
        </p:nvSpPr>
        <p:spPr>
          <a:xfrm>
            <a:off x="467544" y="692696"/>
            <a:ext cx="8229600" cy="1143000"/>
          </a:xfrm>
        </p:spPr>
        <p:txBody>
          <a:bodyPr>
            <a:normAutofit fontScale="90000"/>
          </a:bodyPr>
          <a:lstStyle/>
          <a:p>
            <a:r>
              <a:rPr lang="en-GB" u="sng" dirty="0">
                <a:effectLst>
                  <a:outerShdw blurRad="38100" dist="38100" dir="2700000" algn="tl">
                    <a:srgbClr val="000000">
                      <a:alpha val="43137"/>
                    </a:srgbClr>
                  </a:outerShdw>
                </a:effectLst>
              </a:rPr>
              <a:t>Statutory Controls on Exclusion </a:t>
            </a:r>
            <a:r>
              <a:rPr lang="en-GB" u="sng" dirty="0" smtClean="0">
                <a:effectLst>
                  <a:outerShdw blurRad="38100" dist="38100" dir="2700000" algn="tl">
                    <a:srgbClr val="000000">
                      <a:alpha val="43137"/>
                    </a:srgbClr>
                  </a:outerShdw>
                </a:effectLst>
              </a:rPr>
              <a:t>Clauses: </a:t>
            </a:r>
            <a:r>
              <a:rPr lang="en-GB" u="sng" dirty="0">
                <a:effectLst>
                  <a:outerShdw blurRad="38100" dist="38100" dir="2700000" algn="tl">
                    <a:srgbClr val="000000">
                      <a:alpha val="43137"/>
                    </a:srgbClr>
                  </a:outerShdw>
                </a:effectLst>
              </a:rPr>
              <a:t>The Unfair Contract Terms Act (1977</a:t>
            </a:r>
            <a:r>
              <a:rPr lang="en-GB" u="sng" dirty="0" smtClean="0">
                <a:effectLst>
                  <a:outerShdw blurRad="38100" dist="38100" dir="2700000" algn="tl">
                    <a:srgbClr val="000000">
                      <a:alpha val="43137"/>
                    </a:srgbClr>
                  </a:outerShdw>
                </a:effectLst>
              </a:rPr>
              <a:t>)</a:t>
            </a:r>
            <a:r>
              <a:rPr lang="en-GB" u="sng" dirty="0">
                <a:effectLst>
                  <a:outerShdw blurRad="38100" dist="38100" dir="2700000" algn="tl">
                    <a:srgbClr val="000000">
                      <a:alpha val="43137"/>
                    </a:srgbClr>
                  </a:outerShdw>
                </a:effectLst>
              </a:rPr>
              <a:t/>
            </a:r>
            <a:br>
              <a:rPr lang="en-GB" u="sng" dirty="0">
                <a:effectLst>
                  <a:outerShdw blurRad="38100" dist="38100" dir="2700000" algn="tl">
                    <a:srgbClr val="000000">
                      <a:alpha val="43137"/>
                    </a:srgbClr>
                  </a:outerShdw>
                </a:effectLst>
              </a:rPr>
            </a:br>
            <a:endParaRPr lang="en-GB" u="sng" dirty="0">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1435468082"/>
      </p:ext>
    </p:extLst>
  </p:cSld>
  <p:clrMapOvr>
    <a:masterClrMapping/>
  </p:clrMapOvr>
  <mc:AlternateContent xmlns:mc="http://schemas.openxmlformats.org/markup-compatibility/2006">
    <mc:Choice xmlns=""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marL="109728" indent="0">
              <a:buNone/>
            </a:pPr>
            <a:r>
              <a:rPr lang="en-GB" dirty="0"/>
              <a:t>The terms by which a party seeks to limit financial claims against it in the event of loss or damage to the other party, or to exclude itself from legal liability altogether</a:t>
            </a:r>
            <a:r>
              <a:rPr lang="en-GB" dirty="0" smtClean="0"/>
              <a:t>.</a:t>
            </a:r>
          </a:p>
          <a:p>
            <a:pPr marL="109728" indent="0">
              <a:buNone/>
            </a:pPr>
            <a:endParaRPr lang="en-GB" dirty="0"/>
          </a:p>
          <a:p>
            <a:pPr marL="109728" indent="0">
              <a:buNone/>
            </a:pPr>
            <a:r>
              <a:rPr lang="en-GB" dirty="0"/>
              <a:t>It can be through a </a:t>
            </a:r>
            <a:r>
              <a:rPr lang="en-GB" b="1" dirty="0"/>
              <a:t>Limitation</a:t>
            </a:r>
            <a:r>
              <a:rPr lang="en-GB" dirty="0"/>
              <a:t> clause or an </a:t>
            </a:r>
            <a:r>
              <a:rPr lang="en-GB" b="1" dirty="0"/>
              <a:t>Exclusion </a:t>
            </a:r>
            <a:r>
              <a:rPr lang="en-GB" dirty="0" smtClean="0"/>
              <a:t>clause</a:t>
            </a:r>
          </a:p>
          <a:p>
            <a:pPr marL="109728" indent="0">
              <a:buNone/>
            </a:pPr>
            <a:endParaRPr lang="en-GB" dirty="0"/>
          </a:p>
          <a:p>
            <a:pPr marL="109728" indent="0">
              <a:buNone/>
            </a:pPr>
            <a:r>
              <a:rPr lang="en-GB" dirty="0"/>
              <a:t>Before an exclusion clause can be effective it must satisfy the following criteria</a:t>
            </a:r>
            <a:r>
              <a:rPr lang="en-GB" dirty="0" smtClean="0"/>
              <a:t>:</a:t>
            </a:r>
          </a:p>
          <a:p>
            <a:pPr marL="109728" indent="0">
              <a:buNone/>
            </a:pPr>
            <a:endParaRPr lang="en-GB" dirty="0"/>
          </a:p>
          <a:p>
            <a:pPr lvl="0"/>
            <a:r>
              <a:rPr lang="en-GB" dirty="0"/>
              <a:t>It must be </a:t>
            </a:r>
            <a:r>
              <a:rPr lang="en-GB" b="1" dirty="0"/>
              <a:t>incorporated within </a:t>
            </a:r>
            <a:r>
              <a:rPr lang="en-GB" dirty="0"/>
              <a:t>the contract</a:t>
            </a:r>
          </a:p>
          <a:p>
            <a:pPr lvl="0"/>
            <a:r>
              <a:rPr lang="en-GB" dirty="0"/>
              <a:t>It must be </a:t>
            </a:r>
            <a:r>
              <a:rPr lang="en-GB" b="1" dirty="0"/>
              <a:t>clear</a:t>
            </a:r>
            <a:r>
              <a:rPr lang="en-GB" dirty="0"/>
              <a:t> and </a:t>
            </a:r>
            <a:r>
              <a:rPr lang="en-GB" b="1" dirty="0"/>
              <a:t>unambiguous</a:t>
            </a:r>
          </a:p>
          <a:p>
            <a:pPr lvl="0"/>
            <a:r>
              <a:rPr lang="en-GB" dirty="0"/>
              <a:t>It must </a:t>
            </a:r>
            <a:r>
              <a:rPr lang="en-GB" b="1" dirty="0"/>
              <a:t>not be rendered ineffective </a:t>
            </a:r>
            <a:r>
              <a:rPr lang="en-GB" dirty="0"/>
              <a:t>by </a:t>
            </a:r>
            <a:r>
              <a:rPr lang="en-GB" b="1" dirty="0"/>
              <a:t>statute</a:t>
            </a:r>
          </a:p>
          <a:p>
            <a:endParaRPr lang="en-GB" dirty="0"/>
          </a:p>
        </p:txBody>
      </p:sp>
      <p:sp>
        <p:nvSpPr>
          <p:cNvPr id="2" name="Title 1"/>
          <p:cNvSpPr>
            <a:spLocks noGrp="1"/>
          </p:cNvSpPr>
          <p:nvPr>
            <p:ph type="title"/>
          </p:nvPr>
        </p:nvSpPr>
        <p:spPr/>
        <p:txBody>
          <a:bodyPr>
            <a:normAutofit/>
          </a:bodyPr>
          <a:lstStyle/>
          <a:p>
            <a:r>
              <a:rPr lang="en-GB" u="sng" dirty="0" smtClean="0">
                <a:effectLst>
                  <a:outerShdw blurRad="38100" dist="38100" dir="2700000" algn="tl">
                    <a:srgbClr val="000000">
                      <a:alpha val="43137"/>
                    </a:srgbClr>
                  </a:outerShdw>
                </a:effectLst>
              </a:rPr>
              <a:t>EXCLUSION OF LIABILITY</a:t>
            </a:r>
            <a:endParaRPr lang="en-GB" u="sng" dirty="0">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1265923254"/>
      </p:ext>
    </p:extLst>
  </p:cSld>
  <p:clrMapOvr>
    <a:masterClrMapping/>
  </p:clrMapOvr>
  <mc:AlternateContent xmlns:mc="http://schemas.openxmlformats.org/markup-compatibility/2006">
    <mc:Choice xmlns=""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GB" dirty="0" smtClean="0"/>
          </a:p>
          <a:p>
            <a:r>
              <a:rPr lang="en-GB" dirty="0" smtClean="0"/>
              <a:t>An </a:t>
            </a:r>
            <a:r>
              <a:rPr lang="en-GB" dirty="0"/>
              <a:t>exclusion clause is not effective if the wordings are unclear. </a:t>
            </a:r>
          </a:p>
          <a:p>
            <a:r>
              <a:rPr lang="en-GB" dirty="0"/>
              <a:t>Its effects can be considered to be against the party who offered it (</a:t>
            </a:r>
            <a:r>
              <a:rPr lang="en-GB" i="1" dirty="0"/>
              <a:t>contra proferentem</a:t>
            </a:r>
            <a:r>
              <a:rPr lang="en-GB" dirty="0"/>
              <a:t>)</a:t>
            </a:r>
          </a:p>
          <a:p>
            <a:r>
              <a:rPr lang="en-GB" dirty="0"/>
              <a:t>Where a breach of contract is so serious that it defeats the whole purpose of the contract, the courts may be prepared to allow an exclusion clause to protect the party in breach</a:t>
            </a:r>
          </a:p>
          <a:p>
            <a:pPr marL="109728" indent="0">
              <a:buNone/>
            </a:pPr>
            <a:endParaRPr lang="en-GB" dirty="0"/>
          </a:p>
        </p:txBody>
      </p:sp>
      <p:sp>
        <p:nvSpPr>
          <p:cNvPr id="2" name="Title 1"/>
          <p:cNvSpPr>
            <a:spLocks noGrp="1"/>
          </p:cNvSpPr>
          <p:nvPr>
            <p:ph type="title"/>
          </p:nvPr>
        </p:nvSpPr>
        <p:spPr/>
        <p:txBody>
          <a:bodyPr>
            <a:noAutofit/>
          </a:bodyPr>
          <a:lstStyle/>
          <a:p>
            <a:r>
              <a:rPr lang="en-GB" sz="4400" u="sng" dirty="0">
                <a:effectLst>
                  <a:outerShdw blurRad="38100" dist="38100" dir="2700000" algn="tl">
                    <a:srgbClr val="000000">
                      <a:alpha val="43137"/>
                    </a:srgbClr>
                  </a:outerShdw>
                </a:effectLst>
              </a:rPr>
              <a:t>Ambiguity of an Exclusion </a:t>
            </a:r>
            <a:r>
              <a:rPr lang="en-GB" sz="4400" u="sng" dirty="0" smtClean="0">
                <a:effectLst>
                  <a:outerShdw blurRad="38100" dist="38100" dir="2700000" algn="tl">
                    <a:srgbClr val="000000">
                      <a:alpha val="43137"/>
                    </a:srgbClr>
                  </a:outerShdw>
                </a:effectLst>
              </a:rPr>
              <a:t>Clause</a:t>
            </a:r>
            <a:endParaRPr lang="en-GB" sz="4400" u="sng" dirty="0">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567473554"/>
      </p:ext>
    </p:extLst>
  </p:cSld>
  <p:clrMapOvr>
    <a:masterClrMapping/>
  </p:clrMapOvr>
  <mc:AlternateContent xmlns:mc="http://schemas.openxmlformats.org/markup-compatibility/2006">
    <mc:Choice xmlns=""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endParaRPr lang="en-GB" dirty="0" smtClean="0"/>
          </a:p>
          <a:p>
            <a:pPr lvl="0">
              <a:buNone/>
            </a:pPr>
            <a:r>
              <a:rPr lang="en-GB" b="1" dirty="0" smtClean="0"/>
              <a:t>Negligence Liability </a:t>
            </a:r>
          </a:p>
          <a:p>
            <a:pPr lvl="0"/>
            <a:r>
              <a:rPr lang="en-GB" dirty="0" smtClean="0"/>
              <a:t>cannot </a:t>
            </a:r>
            <a:r>
              <a:rPr lang="en-GB" dirty="0"/>
              <a:t>be excluded if death or personal injury is caused by negligence</a:t>
            </a:r>
          </a:p>
          <a:p>
            <a:pPr lvl="0"/>
            <a:r>
              <a:rPr lang="en-GB" dirty="0" smtClean="0"/>
              <a:t>may </a:t>
            </a:r>
            <a:r>
              <a:rPr lang="en-GB" dirty="0"/>
              <a:t>be excluded if this is reasonable in the circumstances (not effective against a claim by a third party)</a:t>
            </a:r>
          </a:p>
          <a:p>
            <a:pPr marL="109728" indent="0">
              <a:buNone/>
            </a:pPr>
            <a:endParaRPr lang="en-GB" dirty="0"/>
          </a:p>
        </p:txBody>
      </p:sp>
      <p:sp>
        <p:nvSpPr>
          <p:cNvPr id="2" name="Title 1"/>
          <p:cNvSpPr>
            <a:spLocks noGrp="1"/>
          </p:cNvSpPr>
          <p:nvPr>
            <p:ph type="title"/>
          </p:nvPr>
        </p:nvSpPr>
        <p:spPr/>
        <p:txBody>
          <a:bodyPr>
            <a:normAutofit fontScale="90000"/>
          </a:bodyPr>
          <a:lstStyle/>
          <a:p>
            <a:r>
              <a:rPr lang="en-GB" dirty="0">
                <a:effectLst/>
              </a:rPr>
              <a:t>Substance of the </a:t>
            </a:r>
            <a:r>
              <a:rPr lang="en-GB" dirty="0" smtClean="0">
                <a:effectLst/>
              </a:rPr>
              <a:t>Act (UCTA 1977)</a:t>
            </a:r>
            <a:endParaRPr lang="en-GB" dirty="0"/>
          </a:p>
        </p:txBody>
      </p:sp>
    </p:spTree>
    <p:extLst>
      <p:ext uri="{BB962C8B-B14F-4D97-AF65-F5344CB8AC3E}">
        <p14:creationId xmlns="" xmlns:p14="http://schemas.microsoft.com/office/powerpoint/2010/main" val="3578090720"/>
      </p:ext>
    </p:extLst>
  </p:cSld>
  <p:clrMapOvr>
    <a:masterClrMapping/>
  </p:clrMapOvr>
  <mc:AlternateContent xmlns:mc="http://schemas.openxmlformats.org/markup-compatibility/2006">
    <mc:Choice xmlns=""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GB" dirty="0" smtClean="0"/>
          </a:p>
          <a:p>
            <a:pPr lvl="0"/>
            <a:r>
              <a:rPr lang="en-GB" dirty="0"/>
              <a:t>Liability for breach of contract may be excluded where a party enters into a contract made on the party’s standard terms (when no negotiation was possible)</a:t>
            </a:r>
          </a:p>
          <a:p>
            <a:pPr lvl="0"/>
            <a:r>
              <a:rPr lang="en-GB" dirty="0" smtClean="0"/>
              <a:t>Where </a:t>
            </a:r>
            <a:r>
              <a:rPr lang="en-GB" dirty="0"/>
              <a:t>a party deals as a consumer, unless the exclusion is </a:t>
            </a:r>
            <a:r>
              <a:rPr lang="en-GB" dirty="0" smtClean="0"/>
              <a:t>reasonable (in the course of business)</a:t>
            </a:r>
            <a:endParaRPr lang="en-GB" dirty="0"/>
          </a:p>
          <a:p>
            <a:pPr marL="109728" indent="0">
              <a:buNone/>
            </a:pPr>
            <a:endParaRPr lang="en-GB" dirty="0"/>
          </a:p>
        </p:txBody>
      </p:sp>
      <p:sp>
        <p:nvSpPr>
          <p:cNvPr id="2" name="Title 1"/>
          <p:cNvSpPr>
            <a:spLocks noGrp="1"/>
          </p:cNvSpPr>
          <p:nvPr>
            <p:ph type="title"/>
          </p:nvPr>
        </p:nvSpPr>
        <p:spPr/>
        <p:txBody>
          <a:bodyPr>
            <a:normAutofit/>
          </a:bodyPr>
          <a:lstStyle/>
          <a:p>
            <a:r>
              <a:rPr lang="en-GB" dirty="0">
                <a:effectLst/>
              </a:rPr>
              <a:t>Breach of </a:t>
            </a:r>
            <a:r>
              <a:rPr lang="en-GB" dirty="0" smtClean="0">
                <a:effectLst/>
              </a:rPr>
              <a:t>Contract</a:t>
            </a:r>
            <a:endParaRPr lang="en-GB" dirty="0"/>
          </a:p>
        </p:txBody>
      </p:sp>
    </p:spTree>
    <p:extLst>
      <p:ext uri="{BB962C8B-B14F-4D97-AF65-F5344CB8AC3E}">
        <p14:creationId xmlns="" xmlns:p14="http://schemas.microsoft.com/office/powerpoint/2010/main" val="2522449079"/>
      </p:ext>
    </p:extLst>
  </p:cSld>
  <p:clrMapOvr>
    <a:masterClrMapping/>
  </p:clrMapOvr>
  <mc:AlternateContent xmlns:mc="http://schemas.openxmlformats.org/markup-compatibility/2006">
    <mc:Choice xmlns=""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endParaRPr lang="en-GB" dirty="0" smtClean="0"/>
          </a:p>
          <a:p>
            <a:pPr lvl="0"/>
            <a:r>
              <a:rPr lang="en-GB" dirty="0" smtClean="0"/>
              <a:t>The </a:t>
            </a:r>
            <a:r>
              <a:rPr lang="en-GB" dirty="0"/>
              <a:t>title of ownership of the goods is transferred immediately upon the contract being made</a:t>
            </a:r>
          </a:p>
          <a:p>
            <a:pPr lvl="0"/>
            <a:r>
              <a:rPr lang="en-GB" dirty="0"/>
              <a:t>Contract of sale exists only if the goods already exist and are in possession of the seller and allocated to the contract;</a:t>
            </a:r>
          </a:p>
          <a:p>
            <a:pPr lvl="0"/>
            <a:r>
              <a:rPr lang="en-GB" dirty="0"/>
              <a:t>They must be specific goods which have been identified and agreed upon at the time of sale</a:t>
            </a:r>
          </a:p>
          <a:p>
            <a:pPr marL="109728" indent="0">
              <a:buNone/>
            </a:pPr>
            <a:endParaRPr lang="en-GB" dirty="0"/>
          </a:p>
        </p:txBody>
      </p:sp>
      <p:sp>
        <p:nvSpPr>
          <p:cNvPr id="2" name="Title 1"/>
          <p:cNvSpPr>
            <a:spLocks noGrp="1"/>
          </p:cNvSpPr>
          <p:nvPr>
            <p:ph type="title"/>
          </p:nvPr>
        </p:nvSpPr>
        <p:spPr/>
        <p:txBody>
          <a:bodyPr/>
          <a:lstStyle/>
          <a:p>
            <a:r>
              <a:rPr lang="en-GB" u="sng" dirty="0">
                <a:effectLst>
                  <a:outerShdw blurRad="38100" dist="38100" dir="2700000" algn="tl">
                    <a:srgbClr val="000000">
                      <a:alpha val="43137"/>
                    </a:srgbClr>
                  </a:outerShdw>
                </a:effectLst>
              </a:rPr>
              <a:t>A Contract of </a:t>
            </a:r>
            <a:r>
              <a:rPr lang="en-GB" u="sng" dirty="0" smtClean="0">
                <a:effectLst>
                  <a:outerShdw blurRad="38100" dist="38100" dir="2700000" algn="tl">
                    <a:srgbClr val="000000">
                      <a:alpha val="43137"/>
                    </a:srgbClr>
                  </a:outerShdw>
                </a:effectLst>
              </a:rPr>
              <a:t>Sale </a:t>
            </a:r>
            <a:endParaRPr lang="en-GB" u="sng" dirty="0">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157258214"/>
      </p:ext>
    </p:extLst>
  </p:cSld>
  <p:clrMapOvr>
    <a:masterClrMapping/>
  </p:clrMapOvr>
  <mc:AlternateContent xmlns:mc="http://schemas.openxmlformats.org/markup-compatibility/2006">
    <mc:Choice xmlns=""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T</a:t>
            </a:r>
            <a:r>
              <a:rPr lang="en-GB" dirty="0" smtClean="0"/>
              <a:t>he </a:t>
            </a:r>
            <a:r>
              <a:rPr lang="en-GB" dirty="0" smtClean="0"/>
              <a:t>courts have taken the line that basically a sale will only be made by a seller in the course of a business if it is either (</a:t>
            </a:r>
            <a:r>
              <a:rPr lang="en-GB" dirty="0" err="1" smtClean="0"/>
              <a:t>i</a:t>
            </a:r>
            <a:r>
              <a:rPr lang="en-GB" dirty="0" smtClean="0"/>
              <a:t>) integral to the seller's business, in itself, or (ii) if merely incidental to that business, regularly occurring (</a:t>
            </a:r>
            <a:r>
              <a:rPr lang="en-GB" dirty="0" err="1" smtClean="0"/>
              <a:t>eg</a:t>
            </a:r>
            <a:r>
              <a:rPr lang="en-GB" dirty="0" smtClean="0"/>
              <a:t>. </a:t>
            </a:r>
            <a:r>
              <a:rPr lang="en-GB" i="1" dirty="0" smtClean="0"/>
              <a:t>R&amp;B Customs Brokers </a:t>
            </a:r>
            <a:r>
              <a:rPr lang="en-GB" dirty="0" smtClean="0"/>
              <a:t>v</a:t>
            </a:r>
            <a:r>
              <a:rPr lang="en-GB" i="1" dirty="0" smtClean="0"/>
              <a:t> United Dominion Trust</a:t>
            </a:r>
            <a:r>
              <a:rPr lang="en-GB" dirty="0" smtClean="0"/>
              <a:t> [1988]</a:t>
            </a:r>
            <a:endParaRPr lang="en-GB" dirty="0"/>
          </a:p>
        </p:txBody>
      </p:sp>
      <p:sp>
        <p:nvSpPr>
          <p:cNvPr id="3" name="Title 2"/>
          <p:cNvSpPr>
            <a:spLocks noGrp="1"/>
          </p:cNvSpPr>
          <p:nvPr>
            <p:ph type="title"/>
          </p:nvPr>
        </p:nvSpPr>
        <p:spPr/>
        <p:txBody>
          <a:bodyPr/>
          <a:lstStyle/>
          <a:p>
            <a:r>
              <a:rPr lang="en-GB" dirty="0" smtClean="0"/>
              <a:t>			Court’s View </a:t>
            </a:r>
            <a:endParaRPr lang="en-GB" dirty="0"/>
          </a:p>
        </p:txBody>
      </p:sp>
    </p:spTree>
  </p:cSld>
  <p:clrMapOvr>
    <a:masterClrMapping/>
  </p:clrMapOvr>
  <mc:AlternateContent xmlns:mc="http://schemas.openxmlformats.org/markup-compatibility/2006">
    <mc:Choice xmlns="" xmlns:p14="http://schemas.microsoft.com/office/powerpoint/2010/main" Requires="p14">
      <p:transition spd="slow">
        <p14:flash/>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GB" dirty="0" smtClean="0"/>
              <a:t>The plaintiff company, which was a shipping agency, bought a car for a director to be used in business and private use. It had bought cars once or twice before. The sale was arranged by the defendant finance company. The contract excluded the implied conditions about merchantable quality. The car leaked badly.</a:t>
            </a:r>
          </a:p>
          <a:p>
            <a:endParaRPr lang="en-GB" dirty="0" smtClean="0"/>
          </a:p>
          <a:p>
            <a:r>
              <a:rPr lang="en-GB" dirty="0" smtClean="0"/>
              <a:t>Purchase </a:t>
            </a:r>
            <a:r>
              <a:rPr lang="en-GB" dirty="0"/>
              <a:t>of a car by a company which was in business as a freight forwarding agent. The vehicle was intended for use by the two directors of the company and it was the second or third such transaction by the company</a:t>
            </a:r>
            <a:r>
              <a:rPr lang="en-GB" dirty="0" smtClean="0"/>
              <a:t>. </a:t>
            </a:r>
          </a:p>
          <a:p>
            <a:pPr>
              <a:buNone/>
            </a:pPr>
            <a:endParaRPr lang="en-GB" dirty="0" smtClean="0"/>
          </a:p>
        </p:txBody>
      </p:sp>
      <p:sp>
        <p:nvSpPr>
          <p:cNvPr id="3" name="Title 2"/>
          <p:cNvSpPr>
            <a:spLocks noGrp="1"/>
          </p:cNvSpPr>
          <p:nvPr>
            <p:ph type="title"/>
          </p:nvPr>
        </p:nvSpPr>
        <p:spPr>
          <a:xfrm>
            <a:off x="457200" y="274638"/>
            <a:ext cx="8229600" cy="850106"/>
          </a:xfrm>
        </p:spPr>
        <p:txBody>
          <a:bodyPr>
            <a:normAutofit fontScale="90000"/>
          </a:bodyPr>
          <a:lstStyle/>
          <a:p>
            <a:r>
              <a:rPr lang="en-GB" dirty="0" smtClean="0">
                <a:effectLst/>
              </a:rPr>
              <a:t/>
            </a:r>
            <a:br>
              <a:rPr lang="en-GB" dirty="0" smtClean="0">
                <a:effectLst/>
              </a:rPr>
            </a:br>
            <a:r>
              <a:rPr lang="en-GB" dirty="0" smtClean="0">
                <a:effectLst/>
              </a:rPr>
              <a:t>R&amp;B </a:t>
            </a:r>
            <a:r>
              <a:rPr lang="en-GB" dirty="0">
                <a:effectLst/>
              </a:rPr>
              <a:t>Customs Brokers v United Dominion </a:t>
            </a:r>
            <a:r>
              <a:rPr lang="en-GB" dirty="0" smtClean="0">
                <a:effectLst/>
              </a:rPr>
              <a:t>Trust (1988)</a:t>
            </a:r>
            <a:r>
              <a:rPr lang="en-GB" dirty="0">
                <a:effectLst/>
              </a:rPr>
              <a:t/>
            </a:r>
            <a:br>
              <a:rPr lang="en-GB" dirty="0">
                <a:effectLst/>
              </a:rPr>
            </a:br>
            <a:endParaRPr lang="en-GB" dirty="0"/>
          </a:p>
        </p:txBody>
      </p:sp>
    </p:spTree>
    <p:extLst>
      <p:ext uri="{BB962C8B-B14F-4D97-AF65-F5344CB8AC3E}">
        <p14:creationId xmlns="" xmlns:p14="http://schemas.microsoft.com/office/powerpoint/2010/main" val="3016451716"/>
      </p:ext>
    </p:extLst>
  </p:cSld>
  <p:clrMapOvr>
    <a:masterClrMapping/>
  </p:clrMapOvr>
  <mc:AlternateContent xmlns:mc="http://schemas.openxmlformats.org/markup-compatibility/2006">
    <mc:Choice xmlns=""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972008"/>
          </a:xfrm>
        </p:spPr>
        <p:txBody>
          <a:bodyPr>
            <a:normAutofit fontScale="92500" lnSpcReduction="10000"/>
          </a:bodyPr>
          <a:lstStyle/>
          <a:p>
            <a:r>
              <a:rPr lang="en-GB" dirty="0" smtClean="0"/>
              <a:t>It was held by the Court of Appeal that where a transaction was only incidental to a business activity, a degree of regularity was required before a transaction could be said to be an integral part of the business carried on and so entered into in the course of that business. Since here the car was only the second or third vehicle acquired by the plaintiffs, there was not a sufficient degree of regularity capable of establishing that the contract was anything more than part of a consumer transaction. Therefore, this was a consumer sale and the implied conditions could not be excluded.</a:t>
            </a:r>
          </a:p>
          <a:p>
            <a:r>
              <a:rPr lang="en-GB" dirty="0" smtClean="0"/>
              <a:t>Exclusion clauses subject to reasonableness</a:t>
            </a:r>
          </a:p>
          <a:p>
            <a:endParaRPr lang="en-GB" dirty="0"/>
          </a:p>
        </p:txBody>
      </p:sp>
      <p:sp>
        <p:nvSpPr>
          <p:cNvPr id="3" name="Title 2"/>
          <p:cNvSpPr>
            <a:spLocks noGrp="1"/>
          </p:cNvSpPr>
          <p:nvPr>
            <p:ph type="title"/>
          </p:nvPr>
        </p:nvSpPr>
        <p:spPr/>
        <p:txBody>
          <a:bodyPr/>
          <a:lstStyle/>
          <a:p>
            <a:r>
              <a:rPr lang="en-GB" dirty="0" smtClean="0"/>
              <a:t>			Decision</a:t>
            </a:r>
            <a:endParaRPr lang="en-GB" dirty="0"/>
          </a:p>
        </p:txBody>
      </p:sp>
    </p:spTree>
  </p:cSld>
  <p:clrMapOvr>
    <a:masterClrMapping/>
  </p:clrMapOvr>
  <mc:AlternateContent xmlns:mc="http://schemas.openxmlformats.org/markup-compatibility/2006">
    <mc:Choice xmlns="" xmlns:p14="http://schemas.microsoft.com/office/powerpoint/2010/main" Requires="p14">
      <p:transition spd="slow">
        <p14:flash/>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buNone/>
            </a:pPr>
            <a:r>
              <a:rPr lang="en-GB" dirty="0" smtClean="0"/>
              <a:t>The </a:t>
            </a:r>
            <a:r>
              <a:rPr lang="en-GB" dirty="0" smtClean="0"/>
              <a:t>issue </a:t>
            </a:r>
            <a:r>
              <a:rPr lang="en-GB" dirty="0" smtClean="0"/>
              <a:t>was:</a:t>
            </a:r>
          </a:p>
          <a:p>
            <a:r>
              <a:rPr lang="en-GB" dirty="0" smtClean="0"/>
              <a:t>Whether the sellers had excluded liability for breach of the terms implied by the 1979 Act depended on whether the purchasing company had dealt as consumer in making the purchase </a:t>
            </a:r>
            <a:endParaRPr lang="en-GB" dirty="0" smtClean="0"/>
          </a:p>
          <a:p>
            <a:r>
              <a:rPr lang="en-GB" dirty="0" smtClean="0"/>
              <a:t>The </a:t>
            </a:r>
            <a:r>
              <a:rPr lang="en-GB" dirty="0"/>
              <a:t>approach taken by the Court of Appeal has already been indicated and clearly the purchase was not integral to a freight forwarding business nor one regularly carried out by the company</a:t>
            </a:r>
          </a:p>
          <a:p>
            <a:endParaRPr lang="en-GB" dirty="0"/>
          </a:p>
        </p:txBody>
      </p:sp>
      <p:sp>
        <p:nvSpPr>
          <p:cNvPr id="3" name="Title 2"/>
          <p:cNvSpPr>
            <a:spLocks noGrp="1"/>
          </p:cNvSpPr>
          <p:nvPr>
            <p:ph type="title"/>
          </p:nvPr>
        </p:nvSpPr>
        <p:spPr/>
        <p:txBody>
          <a:bodyPr/>
          <a:lstStyle/>
          <a:p>
            <a:r>
              <a:rPr lang="en-GB" dirty="0" smtClean="0"/>
              <a:t>Issues</a:t>
            </a:r>
            <a:endParaRPr lang="en-GB" dirty="0"/>
          </a:p>
        </p:txBody>
      </p:sp>
    </p:spTree>
    <p:extLst>
      <p:ext uri="{BB962C8B-B14F-4D97-AF65-F5344CB8AC3E}">
        <p14:creationId xmlns="" xmlns:p14="http://schemas.microsoft.com/office/powerpoint/2010/main" val="31031501"/>
      </p:ext>
    </p:extLst>
  </p:cSld>
  <p:clrMapOvr>
    <a:masterClrMapping/>
  </p:clrMapOvr>
  <mc:AlternateContent xmlns:mc="http://schemas.openxmlformats.org/markup-compatibility/2006">
    <mc:Choice xmlns=""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GB" dirty="0" smtClean="0"/>
          </a:p>
          <a:p>
            <a:r>
              <a:rPr lang="en-GB" dirty="0"/>
              <a:t>These are </a:t>
            </a:r>
            <a:r>
              <a:rPr lang="en-GB" b="1" dirty="0"/>
              <a:t>regulations</a:t>
            </a:r>
            <a:r>
              <a:rPr lang="en-GB" dirty="0"/>
              <a:t> applying to </a:t>
            </a:r>
            <a:r>
              <a:rPr lang="en-GB" b="1" dirty="0"/>
              <a:t>unfair terms in a contract </a:t>
            </a:r>
            <a:r>
              <a:rPr lang="en-GB" dirty="0"/>
              <a:t>between a </a:t>
            </a:r>
            <a:r>
              <a:rPr lang="en-GB" b="1" dirty="0"/>
              <a:t>consumer</a:t>
            </a:r>
            <a:r>
              <a:rPr lang="en-GB" dirty="0"/>
              <a:t> and a </a:t>
            </a:r>
            <a:r>
              <a:rPr lang="en-GB" b="1" dirty="0"/>
              <a:t>seller or </a:t>
            </a:r>
            <a:r>
              <a:rPr lang="en-GB" b="1" dirty="0" smtClean="0"/>
              <a:t>supplier </a:t>
            </a:r>
            <a:r>
              <a:rPr lang="en-GB" dirty="0" smtClean="0"/>
              <a:t>which </a:t>
            </a:r>
            <a:r>
              <a:rPr lang="en-GB" b="1" dirty="0" smtClean="0"/>
              <a:t>protect</a:t>
            </a:r>
            <a:r>
              <a:rPr lang="en-GB" dirty="0" smtClean="0"/>
              <a:t> </a:t>
            </a:r>
            <a:r>
              <a:rPr lang="en-GB" b="1" dirty="0" smtClean="0"/>
              <a:t>consumers </a:t>
            </a:r>
            <a:r>
              <a:rPr lang="en-GB" dirty="0" smtClean="0"/>
              <a:t>who have entered a contract containing a non-negotiable term.</a:t>
            </a:r>
            <a:endParaRPr lang="en-GB" dirty="0"/>
          </a:p>
          <a:p>
            <a:pPr marL="109728" indent="0">
              <a:buNone/>
            </a:pPr>
            <a:endParaRPr lang="en-GB" dirty="0"/>
          </a:p>
        </p:txBody>
      </p:sp>
      <p:sp>
        <p:nvSpPr>
          <p:cNvPr id="2" name="Title 1"/>
          <p:cNvSpPr>
            <a:spLocks noGrp="1"/>
          </p:cNvSpPr>
          <p:nvPr>
            <p:ph type="title"/>
          </p:nvPr>
        </p:nvSpPr>
        <p:spPr/>
        <p:txBody>
          <a:bodyPr>
            <a:normAutofit fontScale="90000"/>
          </a:bodyPr>
          <a:lstStyle/>
          <a:p>
            <a:r>
              <a:rPr lang="en-GB" u="sng" dirty="0">
                <a:effectLst>
                  <a:outerShdw blurRad="38100" dist="38100" dir="2700000" algn="tl">
                    <a:srgbClr val="000000">
                      <a:alpha val="43137"/>
                    </a:srgbClr>
                  </a:outerShdw>
                </a:effectLst>
              </a:rPr>
              <a:t>The Unfair Terms in Consumer Contracts </a:t>
            </a:r>
            <a:r>
              <a:rPr lang="en-GB" u="sng" dirty="0" smtClean="0">
                <a:effectLst>
                  <a:outerShdw blurRad="38100" dist="38100" dir="2700000" algn="tl">
                    <a:srgbClr val="000000">
                      <a:alpha val="43137"/>
                    </a:srgbClr>
                  </a:outerShdw>
                </a:effectLst>
              </a:rPr>
              <a:t>Regulations (1999)</a:t>
            </a:r>
            <a:endParaRPr lang="en-GB" u="sng" dirty="0">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2928285629"/>
      </p:ext>
    </p:extLst>
  </p:cSld>
  <p:clrMapOvr>
    <a:masterClrMapping/>
  </p:clrMapOvr>
  <mc:AlternateContent xmlns:mc="http://schemas.openxmlformats.org/markup-compatibility/2006">
    <mc:Choice xmlns=""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endParaRPr lang="en-GB" dirty="0" smtClean="0"/>
          </a:p>
          <a:p>
            <a:pPr lvl="0"/>
            <a:r>
              <a:rPr lang="en-GB" b="1" dirty="0"/>
              <a:t>Permi</a:t>
            </a:r>
            <a:r>
              <a:rPr lang="en-GB" dirty="0"/>
              <a:t>t a </a:t>
            </a:r>
            <a:r>
              <a:rPr lang="en-GB" b="1" dirty="0"/>
              <a:t>seller unfairly </a:t>
            </a:r>
            <a:r>
              <a:rPr lang="en-GB" dirty="0"/>
              <a:t>to retain a deposit or to impose a penalty on the consumer in the event of non-performance;</a:t>
            </a:r>
          </a:p>
          <a:p>
            <a:pPr lvl="0"/>
            <a:r>
              <a:rPr lang="en-GB" dirty="0"/>
              <a:t>Bind a consumer who has not had sufficient time to study the term’s implications before entering the contract;</a:t>
            </a:r>
          </a:p>
          <a:p>
            <a:pPr lvl="0"/>
            <a:r>
              <a:rPr lang="en-GB" dirty="0"/>
              <a:t>Permit the seller unilaterally to alter the terms of the contract or the characteristics of the relevant goods or services;</a:t>
            </a:r>
          </a:p>
          <a:p>
            <a:pPr lvl="0"/>
            <a:r>
              <a:rPr lang="en-GB" dirty="0"/>
              <a:t>Oblige consumers to perform all their obligations, while not placing a reciprocal responsibility on the other party</a:t>
            </a:r>
          </a:p>
          <a:p>
            <a:endParaRPr lang="en-GB" dirty="0"/>
          </a:p>
        </p:txBody>
      </p:sp>
      <p:sp>
        <p:nvSpPr>
          <p:cNvPr id="2" name="Title 1"/>
          <p:cNvSpPr>
            <a:spLocks noGrp="1"/>
          </p:cNvSpPr>
          <p:nvPr>
            <p:ph type="title"/>
          </p:nvPr>
        </p:nvSpPr>
        <p:spPr/>
        <p:txBody>
          <a:bodyPr>
            <a:noAutofit/>
          </a:bodyPr>
          <a:lstStyle/>
          <a:p>
            <a:r>
              <a:rPr lang="en-GB" sz="4800" u="sng" dirty="0">
                <a:effectLst>
                  <a:outerShdw blurRad="38100" dist="38100" dir="2700000" algn="tl">
                    <a:srgbClr val="000000">
                      <a:alpha val="43137"/>
                    </a:srgbClr>
                  </a:outerShdw>
                </a:effectLst>
              </a:rPr>
              <a:t>Unfair terms include terms which</a:t>
            </a:r>
            <a:r>
              <a:rPr lang="en-GB" sz="4800" u="sng" dirty="0" smtClean="0">
                <a:effectLst>
                  <a:outerShdw blurRad="38100" dist="38100" dir="2700000" algn="tl">
                    <a:srgbClr val="000000">
                      <a:alpha val="43137"/>
                    </a:srgbClr>
                  </a:outerShdw>
                </a:effectLst>
              </a:rPr>
              <a:t>:</a:t>
            </a:r>
            <a:endParaRPr lang="en-GB" sz="4800" u="sng" dirty="0">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400035708"/>
      </p:ext>
    </p:extLst>
  </p:cSld>
  <p:clrMapOvr>
    <a:masterClrMapping/>
  </p:clrMapOvr>
  <mc:AlternateContent xmlns:mc="http://schemas.openxmlformats.org/markup-compatibility/2006">
    <mc:Choice xmlns=""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GB" dirty="0"/>
              <a:t>Liability for breach of implied terms as to </a:t>
            </a:r>
            <a:r>
              <a:rPr lang="en-GB" b="1" dirty="0"/>
              <a:t>title </a:t>
            </a:r>
            <a:r>
              <a:rPr lang="en-GB" dirty="0"/>
              <a:t>in a Sale of Goods Contract, or a supply of Goods and Services Contract or a Hire –Purchase Contract cannot be excluded or limited at all.</a:t>
            </a:r>
          </a:p>
          <a:p>
            <a:endParaRPr lang="en-GB" dirty="0"/>
          </a:p>
          <a:p>
            <a:r>
              <a:rPr lang="en-GB" dirty="0" smtClean="0"/>
              <a:t>Liability </a:t>
            </a:r>
            <a:r>
              <a:rPr lang="en-GB" dirty="0"/>
              <a:t>for breach of implied terms concerning description, quality and purpose cannot be excluded in any consumer sale, but may be excluded in sale or hire to a person buying </a:t>
            </a:r>
            <a:r>
              <a:rPr lang="en-GB" dirty="0" smtClean="0"/>
              <a:t>in the </a:t>
            </a:r>
            <a:r>
              <a:rPr lang="en-GB" dirty="0"/>
              <a:t>course of a business if this is reasonable.</a:t>
            </a:r>
          </a:p>
          <a:p>
            <a:endParaRPr lang="en-GB" dirty="0"/>
          </a:p>
        </p:txBody>
      </p:sp>
      <p:sp>
        <p:nvSpPr>
          <p:cNvPr id="3" name="Title 2"/>
          <p:cNvSpPr>
            <a:spLocks noGrp="1"/>
          </p:cNvSpPr>
          <p:nvPr>
            <p:ph type="title"/>
          </p:nvPr>
        </p:nvSpPr>
        <p:spPr/>
        <p:txBody>
          <a:bodyPr>
            <a:normAutofit fontScale="90000"/>
          </a:bodyPr>
          <a:lstStyle/>
          <a:p>
            <a:r>
              <a:rPr lang="en-GB" u="sng" dirty="0">
                <a:effectLst>
                  <a:outerShdw blurRad="38100" dist="38100" dir="2700000" algn="tl">
                    <a:srgbClr val="000000">
                      <a:alpha val="43137"/>
                    </a:srgbClr>
                  </a:outerShdw>
                </a:effectLst>
              </a:rPr>
              <a:t>Unfair Contract Terms Act </a:t>
            </a:r>
            <a:r>
              <a:rPr lang="en-GB" u="sng" dirty="0" smtClean="0">
                <a:effectLst>
                  <a:outerShdw blurRad="38100" dist="38100" dir="2700000" algn="tl">
                    <a:srgbClr val="000000">
                      <a:alpha val="43137"/>
                    </a:srgbClr>
                  </a:outerShdw>
                </a:effectLst>
              </a:rPr>
              <a:t>1977</a:t>
            </a:r>
            <a:endParaRPr lang="en-GB" u="sng" dirty="0">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701159391"/>
      </p:ext>
    </p:extLst>
  </p:cSld>
  <p:clrMapOvr>
    <a:masterClrMapping/>
  </p:clrMapOvr>
  <mc:AlternateContent xmlns:mc="http://schemas.openxmlformats.org/markup-compatibility/2006">
    <mc:Choice xmlns=""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6950" y="-27384"/>
            <a:ext cx="8147050" cy="1066800"/>
          </a:xfrm>
        </p:spPr>
        <p:txBody>
          <a:bodyPr>
            <a:noAutofit/>
          </a:bodyPr>
          <a:lstStyle/>
          <a:p>
            <a:r>
              <a:rPr lang="en-GB" sz="2800" dirty="0">
                <a:effectLst/>
              </a:rPr>
              <a:t>A Comparison of UCTA 1977 and the Consumer Contracts Regulations </a:t>
            </a:r>
            <a:r>
              <a:rPr lang="en-GB" sz="2800" dirty="0" smtClean="0">
                <a:effectLst/>
              </a:rPr>
              <a:t>1999</a:t>
            </a:r>
            <a:endParaRPr lang="en-GB" sz="2800" dirty="0"/>
          </a:p>
        </p:txBody>
      </p:sp>
      <p:graphicFrame>
        <p:nvGraphicFramePr>
          <p:cNvPr id="4" name="Table 3"/>
          <p:cNvGraphicFramePr>
            <a:graphicFrameLocks noGrp="1"/>
          </p:cNvGraphicFramePr>
          <p:nvPr/>
        </p:nvGraphicFramePr>
        <p:xfrm>
          <a:off x="683568" y="908720"/>
          <a:ext cx="7920880" cy="5112568"/>
        </p:xfrm>
        <a:graphic>
          <a:graphicData uri="http://schemas.openxmlformats.org/drawingml/2006/table">
            <a:tbl>
              <a:tblPr/>
              <a:tblGrid>
                <a:gridCol w="3924435"/>
                <a:gridCol w="3996445"/>
              </a:tblGrid>
              <a:tr h="284032">
                <a:tc>
                  <a:txBody>
                    <a:bodyPr/>
                    <a:lstStyle/>
                    <a:p>
                      <a:pPr>
                        <a:lnSpc>
                          <a:spcPct val="115000"/>
                        </a:lnSpc>
                        <a:spcAft>
                          <a:spcPts val="0"/>
                        </a:spcAft>
                      </a:pPr>
                      <a:r>
                        <a:rPr lang="en-GB" sz="1600" dirty="0">
                          <a:latin typeface="Times New Roman"/>
                          <a:ea typeface="Calibri"/>
                          <a:cs typeface="Times New Roman"/>
                        </a:rPr>
                        <a:t>UCTA 1977</a:t>
                      </a:r>
                      <a:endParaRPr lang="en-GB"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a:latin typeface="Times New Roman"/>
                          <a:ea typeface="Calibri"/>
                          <a:cs typeface="Times New Roman"/>
                        </a:rPr>
                        <a:t>The Regulations 1999</a:t>
                      </a:r>
                      <a:endParaRPr lang="en-GB"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28536">
                <a:tc>
                  <a:txBody>
                    <a:bodyPr/>
                    <a:lstStyle/>
                    <a:p>
                      <a:pPr>
                        <a:lnSpc>
                          <a:spcPct val="115000"/>
                        </a:lnSpc>
                        <a:spcAft>
                          <a:spcPts val="0"/>
                        </a:spcAft>
                      </a:pPr>
                      <a:r>
                        <a:rPr lang="en-GB" sz="1600" b="1" dirty="0">
                          <a:latin typeface="Times New Roman"/>
                          <a:ea typeface="Calibri"/>
                          <a:cs typeface="Times New Roman"/>
                        </a:rPr>
                        <a:t>Scope</a:t>
                      </a:r>
                      <a:endParaRPr lang="en-GB" sz="1600" dirty="0">
                        <a:latin typeface="Calibri"/>
                        <a:ea typeface="Calibri"/>
                        <a:cs typeface="Times New Roman"/>
                      </a:endParaRPr>
                    </a:p>
                    <a:p>
                      <a:pPr>
                        <a:lnSpc>
                          <a:spcPct val="115000"/>
                        </a:lnSpc>
                        <a:spcAft>
                          <a:spcPts val="0"/>
                        </a:spcAft>
                      </a:pPr>
                      <a:r>
                        <a:rPr lang="en-GB" sz="1600" dirty="0">
                          <a:latin typeface="Times New Roman"/>
                          <a:ea typeface="Calibri"/>
                          <a:cs typeface="Times New Roman"/>
                        </a:rPr>
                        <a:t>Renders ineffective certain types of exclusion clauses in a contract or non-contractual notice if the exclusion was issued in the course of business</a:t>
                      </a:r>
                      <a:endParaRPr lang="en-GB" sz="1600" dirty="0">
                        <a:latin typeface="Calibri"/>
                        <a:ea typeface="Calibri"/>
                        <a:cs typeface="Times New Roman"/>
                      </a:endParaRPr>
                    </a:p>
                    <a:p>
                      <a:pPr>
                        <a:lnSpc>
                          <a:spcPct val="115000"/>
                        </a:lnSpc>
                        <a:spcAft>
                          <a:spcPts val="0"/>
                        </a:spcAft>
                      </a:pPr>
                      <a:r>
                        <a:rPr lang="en-GB" sz="1600" b="1" dirty="0">
                          <a:latin typeface="Times New Roman"/>
                          <a:ea typeface="Calibri"/>
                          <a:cs typeface="Times New Roman"/>
                        </a:rPr>
                        <a:t>Protected Parties</a:t>
                      </a:r>
                      <a:endParaRPr lang="en-GB" sz="1600" dirty="0">
                        <a:latin typeface="Calibri"/>
                        <a:ea typeface="Calibri"/>
                        <a:cs typeface="Times New Roman"/>
                      </a:endParaRPr>
                    </a:p>
                    <a:p>
                      <a:pPr>
                        <a:lnSpc>
                          <a:spcPct val="115000"/>
                        </a:lnSpc>
                        <a:spcAft>
                          <a:spcPts val="0"/>
                        </a:spcAft>
                      </a:pPr>
                      <a:r>
                        <a:rPr lang="en-GB" sz="1600" dirty="0">
                          <a:latin typeface="Times New Roman"/>
                          <a:ea typeface="Calibri"/>
                          <a:cs typeface="Times New Roman"/>
                        </a:rPr>
                        <a:t>Not necessarily consumers or contracting parties</a:t>
                      </a:r>
                      <a:endParaRPr lang="en-GB" sz="1600" dirty="0">
                        <a:latin typeface="Calibri"/>
                        <a:ea typeface="Calibri"/>
                        <a:cs typeface="Times New Roman"/>
                      </a:endParaRPr>
                    </a:p>
                    <a:p>
                      <a:pPr>
                        <a:lnSpc>
                          <a:spcPct val="115000"/>
                        </a:lnSpc>
                        <a:spcAft>
                          <a:spcPts val="0"/>
                        </a:spcAft>
                      </a:pPr>
                      <a:r>
                        <a:rPr lang="en-GB" sz="1600" b="1" dirty="0">
                          <a:latin typeface="Times New Roman"/>
                          <a:ea typeface="Calibri"/>
                          <a:cs typeface="Times New Roman"/>
                        </a:rPr>
                        <a:t>Extent of Protection</a:t>
                      </a:r>
                      <a:endParaRPr lang="en-GB" sz="1600" dirty="0">
                        <a:latin typeface="Calibri"/>
                        <a:ea typeface="Calibri"/>
                        <a:cs typeface="Times New Roman"/>
                      </a:endParaRPr>
                    </a:p>
                    <a:p>
                      <a:pPr>
                        <a:lnSpc>
                          <a:spcPct val="115000"/>
                        </a:lnSpc>
                        <a:spcAft>
                          <a:spcPts val="0"/>
                        </a:spcAft>
                      </a:pPr>
                      <a:r>
                        <a:rPr lang="en-GB" sz="1600" dirty="0">
                          <a:latin typeface="Times New Roman"/>
                          <a:ea typeface="Calibri"/>
                          <a:cs typeface="Times New Roman"/>
                        </a:rPr>
                        <a:t>Some exclusions are automatically ineffective: example negligence leading to death or personal injury, breach of standard terms contract, or any non-consumer contract</a:t>
                      </a:r>
                      <a:endParaRPr lang="en-GB" sz="1600" dirty="0">
                        <a:latin typeface="Calibri"/>
                        <a:ea typeface="Calibri"/>
                        <a:cs typeface="Times New Roman"/>
                      </a:endParaRPr>
                    </a:p>
                    <a:p>
                      <a:pPr>
                        <a:lnSpc>
                          <a:spcPct val="115000"/>
                        </a:lnSpc>
                        <a:spcAft>
                          <a:spcPts val="0"/>
                        </a:spcAft>
                      </a:pPr>
                      <a:r>
                        <a:rPr lang="en-GB" sz="1600" b="1" dirty="0">
                          <a:latin typeface="Times New Roman"/>
                          <a:ea typeface="Calibri"/>
                          <a:cs typeface="Times New Roman"/>
                        </a:rPr>
                        <a:t>Burden of Proof</a:t>
                      </a:r>
                      <a:endParaRPr lang="en-GB" sz="1600" dirty="0">
                        <a:latin typeface="Calibri"/>
                        <a:ea typeface="Calibri"/>
                        <a:cs typeface="Times New Roman"/>
                      </a:endParaRPr>
                    </a:p>
                    <a:p>
                      <a:pPr>
                        <a:lnSpc>
                          <a:spcPct val="115000"/>
                        </a:lnSpc>
                        <a:spcAft>
                          <a:spcPts val="0"/>
                        </a:spcAft>
                      </a:pPr>
                      <a:r>
                        <a:rPr lang="en-GB" sz="1600" dirty="0">
                          <a:latin typeface="Times New Roman"/>
                          <a:ea typeface="Calibri"/>
                          <a:cs typeface="Times New Roman"/>
                        </a:rPr>
                        <a:t>On the seller</a:t>
                      </a:r>
                      <a:endParaRPr lang="en-GB" sz="1600" dirty="0">
                        <a:latin typeface="Calibri"/>
                        <a:ea typeface="Calibri"/>
                        <a:cs typeface="Times New Roman"/>
                      </a:endParaRPr>
                    </a:p>
                    <a:p>
                      <a:pPr>
                        <a:lnSpc>
                          <a:spcPct val="115000"/>
                        </a:lnSpc>
                        <a:spcAft>
                          <a:spcPts val="0"/>
                        </a:spcAft>
                      </a:pPr>
                      <a:r>
                        <a:rPr lang="en-GB" sz="1600" dirty="0">
                          <a:latin typeface="Times New Roman"/>
                          <a:ea typeface="Calibri"/>
                          <a:cs typeface="Times New Roman"/>
                        </a:rPr>
                        <a:t>The seller must prove reasonableness where relevant</a:t>
                      </a:r>
                      <a:endParaRPr lang="en-GB"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600" dirty="0">
                          <a:latin typeface="Times New Roman"/>
                          <a:ea typeface="Calibri"/>
                          <a:cs typeface="Times New Roman"/>
                        </a:rPr>
                        <a:t>Scope</a:t>
                      </a:r>
                      <a:endParaRPr lang="en-GB" sz="1600" dirty="0">
                        <a:latin typeface="Calibri"/>
                        <a:ea typeface="Calibri"/>
                        <a:cs typeface="Times New Roman"/>
                      </a:endParaRPr>
                    </a:p>
                    <a:p>
                      <a:pPr>
                        <a:lnSpc>
                          <a:spcPct val="115000"/>
                        </a:lnSpc>
                        <a:spcAft>
                          <a:spcPts val="0"/>
                        </a:spcAft>
                      </a:pPr>
                      <a:r>
                        <a:rPr lang="en-GB" sz="1600" dirty="0">
                          <a:latin typeface="Times New Roman"/>
                          <a:ea typeface="Calibri"/>
                          <a:cs typeface="Times New Roman"/>
                        </a:rPr>
                        <a:t>Renders any non-negotiable term in a relevant contract voidable by a consumer buyer, if the seller was acting in the course of business</a:t>
                      </a:r>
                      <a:endParaRPr lang="en-GB" sz="1600" dirty="0">
                        <a:latin typeface="Calibri"/>
                        <a:ea typeface="Calibri"/>
                        <a:cs typeface="Times New Roman"/>
                      </a:endParaRPr>
                    </a:p>
                    <a:p>
                      <a:pPr>
                        <a:lnSpc>
                          <a:spcPct val="115000"/>
                        </a:lnSpc>
                        <a:spcAft>
                          <a:spcPts val="0"/>
                        </a:spcAft>
                      </a:pPr>
                      <a:endParaRPr lang="en-GB" sz="1600" b="1" dirty="0" smtClean="0">
                        <a:latin typeface="Times New Roman"/>
                        <a:ea typeface="Calibri"/>
                        <a:cs typeface="Times New Roman"/>
                      </a:endParaRPr>
                    </a:p>
                    <a:p>
                      <a:pPr>
                        <a:lnSpc>
                          <a:spcPct val="115000"/>
                        </a:lnSpc>
                        <a:spcAft>
                          <a:spcPts val="0"/>
                        </a:spcAft>
                      </a:pPr>
                      <a:r>
                        <a:rPr lang="en-GB" sz="1600" b="1" dirty="0" smtClean="0">
                          <a:latin typeface="Times New Roman"/>
                          <a:ea typeface="Calibri"/>
                          <a:cs typeface="Times New Roman"/>
                        </a:rPr>
                        <a:t>Protected </a:t>
                      </a:r>
                      <a:r>
                        <a:rPr lang="en-GB" sz="1600" b="1" dirty="0">
                          <a:latin typeface="Times New Roman"/>
                          <a:ea typeface="Calibri"/>
                          <a:cs typeface="Times New Roman"/>
                        </a:rPr>
                        <a:t>Parties</a:t>
                      </a:r>
                      <a:endParaRPr lang="en-GB" sz="1600" dirty="0">
                        <a:latin typeface="Calibri"/>
                        <a:ea typeface="Calibri"/>
                        <a:cs typeface="Times New Roman"/>
                      </a:endParaRPr>
                    </a:p>
                    <a:p>
                      <a:pPr>
                        <a:lnSpc>
                          <a:spcPct val="115000"/>
                        </a:lnSpc>
                        <a:spcAft>
                          <a:spcPts val="0"/>
                        </a:spcAft>
                      </a:pPr>
                      <a:r>
                        <a:rPr lang="en-GB" sz="1600" dirty="0">
                          <a:latin typeface="Times New Roman"/>
                          <a:ea typeface="Calibri"/>
                          <a:cs typeface="Times New Roman"/>
                        </a:rPr>
                        <a:t>Consumers only: must be contracting parties</a:t>
                      </a:r>
                      <a:endParaRPr lang="en-GB" sz="1600" dirty="0">
                        <a:latin typeface="Calibri"/>
                        <a:ea typeface="Calibri"/>
                        <a:cs typeface="Times New Roman"/>
                      </a:endParaRPr>
                    </a:p>
                    <a:p>
                      <a:pPr>
                        <a:lnSpc>
                          <a:spcPct val="115000"/>
                        </a:lnSpc>
                        <a:spcAft>
                          <a:spcPts val="0"/>
                        </a:spcAft>
                      </a:pPr>
                      <a:endParaRPr lang="en-GB" sz="1600" b="1" dirty="0" smtClean="0">
                        <a:latin typeface="Times New Roman"/>
                        <a:ea typeface="Calibri"/>
                        <a:cs typeface="Times New Roman"/>
                      </a:endParaRPr>
                    </a:p>
                    <a:p>
                      <a:pPr>
                        <a:lnSpc>
                          <a:spcPct val="115000"/>
                        </a:lnSpc>
                        <a:spcAft>
                          <a:spcPts val="0"/>
                        </a:spcAft>
                      </a:pPr>
                      <a:r>
                        <a:rPr lang="en-GB" sz="1600" b="1" dirty="0" smtClean="0">
                          <a:latin typeface="Times New Roman"/>
                          <a:ea typeface="Calibri"/>
                          <a:cs typeface="Times New Roman"/>
                        </a:rPr>
                        <a:t>Extent </a:t>
                      </a:r>
                      <a:r>
                        <a:rPr lang="en-GB" sz="1600" b="1" dirty="0">
                          <a:latin typeface="Times New Roman"/>
                          <a:ea typeface="Calibri"/>
                          <a:cs typeface="Times New Roman"/>
                        </a:rPr>
                        <a:t>of Protection</a:t>
                      </a:r>
                      <a:endParaRPr lang="en-GB" sz="1600" dirty="0">
                        <a:latin typeface="Calibri"/>
                        <a:ea typeface="Calibri"/>
                        <a:cs typeface="Times New Roman"/>
                      </a:endParaRPr>
                    </a:p>
                    <a:p>
                      <a:pPr>
                        <a:lnSpc>
                          <a:spcPct val="115000"/>
                        </a:lnSpc>
                        <a:spcAft>
                          <a:spcPts val="0"/>
                        </a:spcAft>
                      </a:pPr>
                      <a:r>
                        <a:rPr lang="en-GB" sz="1600" dirty="0">
                          <a:latin typeface="Times New Roman"/>
                          <a:ea typeface="Calibri"/>
                          <a:cs typeface="Times New Roman"/>
                        </a:rPr>
                        <a:t>An unfair term is one which does not fulfil the requirement of good faith by causing a significant imbalance of power between the parties to the detriment of the consumer</a:t>
                      </a:r>
                      <a:endParaRPr lang="en-GB" sz="1600" dirty="0">
                        <a:latin typeface="Calibri"/>
                        <a:ea typeface="Calibri"/>
                        <a:cs typeface="Times New Roman"/>
                      </a:endParaRPr>
                    </a:p>
                    <a:p>
                      <a:pPr>
                        <a:lnSpc>
                          <a:spcPct val="115000"/>
                        </a:lnSpc>
                        <a:spcAft>
                          <a:spcPts val="0"/>
                        </a:spcAft>
                      </a:pPr>
                      <a:r>
                        <a:rPr lang="en-GB" sz="1600" b="1" dirty="0">
                          <a:latin typeface="Times New Roman"/>
                          <a:ea typeface="Calibri"/>
                          <a:cs typeface="Times New Roman"/>
                        </a:rPr>
                        <a:t>Burden of Proof </a:t>
                      </a:r>
                      <a:endParaRPr lang="en-GB" sz="1600" dirty="0">
                        <a:latin typeface="Calibri"/>
                        <a:ea typeface="Calibri"/>
                        <a:cs typeface="Times New Roman"/>
                      </a:endParaRPr>
                    </a:p>
                    <a:p>
                      <a:pPr>
                        <a:lnSpc>
                          <a:spcPct val="115000"/>
                        </a:lnSpc>
                        <a:spcAft>
                          <a:spcPts val="0"/>
                        </a:spcAft>
                      </a:pPr>
                      <a:r>
                        <a:rPr lang="en-GB" sz="1600" dirty="0">
                          <a:latin typeface="Times New Roman"/>
                          <a:ea typeface="Calibri"/>
                          <a:cs typeface="Times New Roman"/>
                        </a:rPr>
                        <a:t>On the Buyer</a:t>
                      </a:r>
                      <a:endParaRPr lang="en-GB" sz="1600" dirty="0">
                        <a:latin typeface="Calibri"/>
                        <a:ea typeface="Calibri"/>
                        <a:cs typeface="Times New Roman"/>
                      </a:endParaRPr>
                    </a:p>
                    <a:p>
                      <a:pPr>
                        <a:lnSpc>
                          <a:spcPct val="115000"/>
                        </a:lnSpc>
                        <a:spcAft>
                          <a:spcPts val="0"/>
                        </a:spcAft>
                      </a:pPr>
                      <a:r>
                        <a:rPr lang="en-GB" sz="1600" dirty="0">
                          <a:latin typeface="Times New Roman"/>
                          <a:ea typeface="Calibri"/>
                          <a:cs typeface="Times New Roman"/>
                        </a:rPr>
                        <a:t>The consumer must prove that the term was unfair</a:t>
                      </a:r>
                      <a:endParaRPr lang="en-GB"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 xmlns:p14="http://schemas.microsoft.com/office/powerpoint/2010/main" val="2785431435"/>
      </p:ext>
    </p:extLst>
  </p:cSld>
  <p:clrMapOvr>
    <a:masterClrMapping/>
  </p:clrMapOvr>
  <mc:AlternateContent xmlns:mc="http://schemas.openxmlformats.org/markup-compatibility/2006">
    <mc:Choice xmlns=""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effectLst/>
              </a:rPr>
              <a:t/>
            </a:r>
            <a:br>
              <a:rPr lang="en-GB" dirty="0" smtClean="0">
                <a:effectLst/>
              </a:rPr>
            </a:br>
            <a:r>
              <a:rPr lang="en-GB" dirty="0" smtClean="0">
                <a:effectLst/>
              </a:rPr>
              <a:t>Director </a:t>
            </a:r>
            <a:r>
              <a:rPr lang="en-GB" dirty="0">
                <a:effectLst/>
              </a:rPr>
              <a:t>of Fair Trading v First National Bank [2001]</a:t>
            </a:r>
            <a:br>
              <a:rPr lang="en-GB" dirty="0">
                <a:effectLst/>
              </a:rPr>
            </a:br>
            <a:endParaRPr lang="en-GB" dirty="0"/>
          </a:p>
        </p:txBody>
      </p:sp>
      <p:sp>
        <p:nvSpPr>
          <p:cNvPr id="3" name="Content Placeholder 2"/>
          <p:cNvSpPr>
            <a:spLocks noGrp="1"/>
          </p:cNvSpPr>
          <p:nvPr>
            <p:ph idx="1"/>
          </p:nvPr>
        </p:nvSpPr>
        <p:spPr/>
        <p:txBody>
          <a:bodyPr>
            <a:normAutofit fontScale="92500" lnSpcReduction="20000"/>
          </a:bodyPr>
          <a:lstStyle/>
          <a:p>
            <a:r>
              <a:rPr lang="en-GB" dirty="0"/>
              <a:t>On behalf of all consumers, the Director General of Fair Trading (now the Office of Fair Trading) brought an action to test the fairness of clauses in loan agreements that secure commercial interest rates for a bank after a debtor defaulted and they had been to court to determine their repayment scheme. </a:t>
            </a:r>
            <a:br>
              <a:rPr lang="en-GB" dirty="0"/>
            </a:br>
            <a:r>
              <a:rPr lang="en-GB" dirty="0"/>
              <a:t>The statutory interest rates do not apply to consumer credit agreements, so the bank had inserted a clause into their loan agreement seeking to claim interest.</a:t>
            </a:r>
            <a:br>
              <a:rPr lang="en-GB" dirty="0"/>
            </a:br>
            <a:r>
              <a:rPr lang="en-GB" dirty="0"/>
              <a:t/>
            </a:r>
            <a:br>
              <a:rPr lang="en-GB" dirty="0"/>
            </a:br>
            <a:endParaRPr lang="en-GB" dirty="0"/>
          </a:p>
        </p:txBody>
      </p:sp>
    </p:spTree>
    <p:extLst>
      <p:ext uri="{BB962C8B-B14F-4D97-AF65-F5344CB8AC3E}">
        <p14:creationId xmlns="" xmlns:p14="http://schemas.microsoft.com/office/powerpoint/2010/main" val="3927250507"/>
      </p:ext>
    </p:extLst>
  </p:cSld>
  <p:clrMapOvr>
    <a:masterClrMapping/>
  </p:clrMapOvr>
  <mc:AlternateContent xmlns:mc="http://schemas.openxmlformats.org/markup-compatibility/2006">
    <mc:Choice xmlns=""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Decision</a:t>
            </a:r>
            <a:endParaRPr lang="en-GB" dirty="0"/>
          </a:p>
        </p:txBody>
      </p:sp>
      <p:sp>
        <p:nvSpPr>
          <p:cNvPr id="3" name="Content Placeholder 2"/>
          <p:cNvSpPr>
            <a:spLocks noGrp="1"/>
          </p:cNvSpPr>
          <p:nvPr>
            <p:ph idx="1"/>
          </p:nvPr>
        </p:nvSpPr>
        <p:spPr/>
        <p:txBody>
          <a:bodyPr/>
          <a:lstStyle/>
          <a:p>
            <a:r>
              <a:rPr lang="en-GB" dirty="0"/>
              <a:t>The House of Lords held that the clause was not a core term and therefore fell within the UTCCR 1999. It was decided that the clause did not cause an imbalance to the detriment of the consumer, so it was fair and valid. </a:t>
            </a:r>
            <a:r>
              <a:rPr lang="en-GB"/>
              <a:t>The absence of such a term would cause an imbalance to the detriment of the bank.</a:t>
            </a:r>
          </a:p>
        </p:txBody>
      </p:sp>
    </p:spTree>
    <p:extLst>
      <p:ext uri="{BB962C8B-B14F-4D97-AF65-F5344CB8AC3E}">
        <p14:creationId xmlns="" xmlns:p14="http://schemas.microsoft.com/office/powerpoint/2010/main" val="2886944854"/>
      </p:ext>
    </p:extLst>
  </p:cSld>
  <p:clrMapOvr>
    <a:masterClrMapping/>
  </p:clrMapOvr>
  <mc:AlternateContent xmlns:mc="http://schemas.openxmlformats.org/markup-compatibility/2006">
    <mc:Choice xmlns=""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229600" cy="4755984"/>
          </a:xfrm>
        </p:spPr>
        <p:txBody>
          <a:bodyPr>
            <a:normAutofit fontScale="85000" lnSpcReduction="20000"/>
          </a:bodyPr>
          <a:lstStyle/>
          <a:p>
            <a:pPr marL="109728" indent="0">
              <a:buNone/>
            </a:pPr>
            <a:r>
              <a:rPr lang="en-GB" dirty="0"/>
              <a:t>A binding contract which will become a contract of sale once the goods exist and are specific in the eyes of the law so the ownership of them is capable of being transferred</a:t>
            </a:r>
          </a:p>
          <a:p>
            <a:pPr marL="109728" indent="0">
              <a:buNone/>
            </a:pPr>
            <a:endParaRPr lang="en-GB" dirty="0" smtClean="0"/>
          </a:p>
          <a:p>
            <a:pPr marL="109728" indent="0">
              <a:buNone/>
            </a:pPr>
            <a:r>
              <a:rPr lang="en-GB" dirty="0" smtClean="0"/>
              <a:t>Does </a:t>
            </a:r>
            <a:r>
              <a:rPr lang="en-GB" dirty="0"/>
              <a:t>the buyer obtain ownership of the goods immediately upon agreeing to buy them?</a:t>
            </a:r>
          </a:p>
          <a:p>
            <a:pPr marL="109728" indent="0">
              <a:buNone/>
            </a:pPr>
            <a:endParaRPr lang="en-GB" dirty="0" smtClean="0"/>
          </a:p>
          <a:p>
            <a:pPr marL="109728" indent="0">
              <a:buNone/>
            </a:pPr>
            <a:r>
              <a:rPr lang="en-GB" dirty="0" smtClean="0"/>
              <a:t>No </a:t>
            </a:r>
            <a:r>
              <a:rPr lang="en-GB" dirty="0"/>
              <a:t>not until the goods have been ascertained because:</a:t>
            </a:r>
          </a:p>
          <a:p>
            <a:pPr marL="109728" indent="0">
              <a:buNone/>
            </a:pPr>
            <a:r>
              <a:rPr lang="en-GB" dirty="0" smtClean="0"/>
              <a:t>Either:</a:t>
            </a:r>
          </a:p>
          <a:p>
            <a:pPr marL="109728" indent="0">
              <a:buNone/>
            </a:pPr>
            <a:endParaRPr lang="en-GB" dirty="0"/>
          </a:p>
          <a:p>
            <a:pPr lvl="0"/>
            <a:r>
              <a:rPr lang="en-GB" dirty="0"/>
              <a:t>The transaction concerns ‘future goods’, i.e. goods that have not yet been manufactured or acquired by the seller or</a:t>
            </a:r>
          </a:p>
          <a:p>
            <a:pPr lvl="0"/>
            <a:r>
              <a:rPr lang="en-GB" dirty="0"/>
              <a:t>The goods have not yet been made specific. </a:t>
            </a:r>
          </a:p>
          <a:p>
            <a:endParaRPr lang="en-GB" dirty="0"/>
          </a:p>
        </p:txBody>
      </p:sp>
      <p:sp>
        <p:nvSpPr>
          <p:cNvPr id="2" name="Title 1"/>
          <p:cNvSpPr>
            <a:spLocks noGrp="1"/>
          </p:cNvSpPr>
          <p:nvPr>
            <p:ph type="title"/>
          </p:nvPr>
        </p:nvSpPr>
        <p:spPr/>
        <p:txBody>
          <a:bodyPr>
            <a:normAutofit/>
          </a:bodyPr>
          <a:lstStyle/>
          <a:p>
            <a:r>
              <a:rPr lang="en-GB" u="sng" dirty="0">
                <a:effectLst>
                  <a:outerShdw blurRad="38100" dist="38100" dir="2700000" algn="tl">
                    <a:srgbClr val="000000">
                      <a:alpha val="43137"/>
                    </a:srgbClr>
                  </a:outerShdw>
                </a:effectLst>
              </a:rPr>
              <a:t>An Agreement to </a:t>
            </a:r>
            <a:r>
              <a:rPr lang="en-GB" u="sng" dirty="0" smtClean="0">
                <a:effectLst>
                  <a:outerShdw blurRad="38100" dist="38100" dir="2700000" algn="tl">
                    <a:srgbClr val="000000">
                      <a:alpha val="43137"/>
                    </a:srgbClr>
                  </a:outerShdw>
                </a:effectLst>
              </a:rPr>
              <a:t>sell</a:t>
            </a:r>
            <a:endParaRPr lang="en-GB" u="sng" dirty="0">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3294507704"/>
      </p:ext>
    </p:extLst>
  </p:cSld>
  <p:clrMapOvr>
    <a:masterClrMapping/>
  </p:clrMapOvr>
  <mc:AlternateContent xmlns:mc="http://schemas.openxmlformats.org/markup-compatibility/2006">
    <mc:Choice xmlns=""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109728" indent="0">
              <a:buNone/>
            </a:pPr>
            <a:endParaRPr lang="en-GB" dirty="0" smtClean="0"/>
          </a:p>
          <a:p>
            <a:pPr marL="109728" indent="0">
              <a:buNone/>
            </a:pPr>
            <a:r>
              <a:rPr lang="en-GB" dirty="0" smtClean="0"/>
              <a:t>The </a:t>
            </a:r>
            <a:r>
              <a:rPr lang="en-GB" dirty="0"/>
              <a:t>Supply of Goods and Services Act 1982</a:t>
            </a:r>
          </a:p>
          <a:p>
            <a:pPr marL="109728" indent="0">
              <a:buNone/>
            </a:pPr>
            <a:endParaRPr lang="en-GB" dirty="0" smtClean="0"/>
          </a:p>
          <a:p>
            <a:pPr marL="109728" indent="0">
              <a:buNone/>
            </a:pPr>
            <a:r>
              <a:rPr lang="en-GB" dirty="0" smtClean="0"/>
              <a:t>Conditions </a:t>
            </a:r>
            <a:r>
              <a:rPr lang="en-GB" dirty="0"/>
              <a:t>under the Supply of Goods and Services Act 1982 apply to all goods supplied under a contract of hire or a contract for goods and </a:t>
            </a:r>
            <a:r>
              <a:rPr lang="en-GB" dirty="0" smtClean="0"/>
              <a:t>services:</a:t>
            </a:r>
            <a:endParaRPr lang="en-GB" dirty="0"/>
          </a:p>
          <a:p>
            <a:pPr lvl="0"/>
            <a:r>
              <a:rPr lang="en-GB" dirty="0"/>
              <a:t>Title: s 2</a:t>
            </a:r>
          </a:p>
          <a:p>
            <a:pPr lvl="0"/>
            <a:r>
              <a:rPr lang="en-GB" dirty="0"/>
              <a:t>Description: s 3</a:t>
            </a:r>
          </a:p>
          <a:p>
            <a:pPr lvl="0"/>
            <a:r>
              <a:rPr lang="en-GB" dirty="0"/>
              <a:t>Satisfactory quality and suitability for purpose: </a:t>
            </a:r>
            <a:r>
              <a:rPr lang="en-GB" dirty="0" smtClean="0"/>
              <a:t>s4</a:t>
            </a:r>
            <a:endParaRPr lang="en-GB" dirty="0"/>
          </a:p>
          <a:p>
            <a:pPr lvl="0"/>
            <a:r>
              <a:rPr lang="en-GB" dirty="0"/>
              <a:t>Sample: s 5</a:t>
            </a:r>
          </a:p>
          <a:p>
            <a:endParaRPr lang="en-GB" dirty="0"/>
          </a:p>
        </p:txBody>
      </p:sp>
      <p:sp>
        <p:nvSpPr>
          <p:cNvPr id="3" name="Title 2"/>
          <p:cNvSpPr>
            <a:spLocks noGrp="1"/>
          </p:cNvSpPr>
          <p:nvPr>
            <p:ph type="title"/>
          </p:nvPr>
        </p:nvSpPr>
        <p:spPr>
          <a:xfrm>
            <a:off x="467544" y="332656"/>
            <a:ext cx="8229600" cy="1143000"/>
          </a:xfrm>
        </p:spPr>
        <p:txBody>
          <a:bodyPr>
            <a:normAutofit fontScale="90000"/>
          </a:bodyPr>
          <a:lstStyle/>
          <a:p>
            <a:r>
              <a:rPr lang="en-GB" u="sng" dirty="0">
                <a:effectLst/>
              </a:rPr>
              <a:t>IMPLIED CONDITIONS IN OTHER </a:t>
            </a:r>
            <a:r>
              <a:rPr lang="en-GB" u="sng" dirty="0" smtClean="0">
                <a:effectLst/>
              </a:rPr>
              <a:t>ACTS</a:t>
            </a:r>
            <a:endParaRPr lang="en-GB" u="sng" dirty="0"/>
          </a:p>
        </p:txBody>
      </p:sp>
    </p:spTree>
    <p:extLst>
      <p:ext uri="{BB962C8B-B14F-4D97-AF65-F5344CB8AC3E}">
        <p14:creationId xmlns="" xmlns:p14="http://schemas.microsoft.com/office/powerpoint/2010/main" val="1124008610"/>
      </p:ext>
    </p:extLst>
  </p:cSld>
  <p:clrMapOvr>
    <a:masterClrMapping/>
  </p:clrMapOvr>
  <mc:AlternateContent xmlns:mc="http://schemas.openxmlformats.org/markup-compatibility/2006">
    <mc:Choice xmlns=""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229600" cy="4827992"/>
          </a:xfrm>
        </p:spPr>
        <p:txBody>
          <a:bodyPr>
            <a:normAutofit fontScale="85000" lnSpcReduction="20000"/>
          </a:bodyPr>
          <a:lstStyle/>
          <a:p>
            <a:endParaRPr lang="en-GB" dirty="0" smtClean="0"/>
          </a:p>
          <a:p>
            <a:pPr marL="109728" indent="0">
              <a:buNone/>
            </a:pPr>
            <a:r>
              <a:rPr lang="en-GB" dirty="0"/>
              <a:t>Certain conditions are implied under the Sale of Goods Act 1979, Supply of Goods (Implied Terms) Act 1973 and the Supply of Goods and Services Act 1982 to protect a buyer or hirer of goods.</a:t>
            </a:r>
          </a:p>
          <a:p>
            <a:pPr marL="109728" indent="0">
              <a:buNone/>
            </a:pPr>
            <a:endParaRPr lang="en-GB" dirty="0" smtClean="0"/>
          </a:p>
          <a:p>
            <a:pPr marL="109728" indent="0">
              <a:buNone/>
            </a:pPr>
            <a:r>
              <a:rPr lang="en-GB" dirty="0" smtClean="0"/>
              <a:t>The </a:t>
            </a:r>
            <a:r>
              <a:rPr lang="en-GB" dirty="0"/>
              <a:t>supplier promises implicitly that it has title to the goods (rights of ownership) and is authorised to transfer it and that</a:t>
            </a:r>
            <a:r>
              <a:rPr lang="en-GB" dirty="0" smtClean="0"/>
              <a:t>:</a:t>
            </a:r>
          </a:p>
          <a:p>
            <a:pPr marL="109728" indent="0">
              <a:buNone/>
            </a:pPr>
            <a:endParaRPr lang="en-GB" dirty="0"/>
          </a:p>
          <a:p>
            <a:pPr marL="109728" lvl="0" indent="0">
              <a:buNone/>
            </a:pPr>
            <a:r>
              <a:rPr lang="en-GB" dirty="0" smtClean="0"/>
              <a:t>1) The </a:t>
            </a:r>
            <a:r>
              <a:rPr lang="en-GB" dirty="0"/>
              <a:t>goods match their description, and</a:t>
            </a:r>
          </a:p>
          <a:p>
            <a:pPr marL="109728" lvl="0" indent="0">
              <a:buNone/>
            </a:pPr>
            <a:r>
              <a:rPr lang="en-GB" dirty="0" smtClean="0"/>
              <a:t>2) Are </a:t>
            </a:r>
            <a:r>
              <a:rPr lang="en-GB" dirty="0"/>
              <a:t>of satisfactory quality (in sales by way of </a:t>
            </a:r>
            <a:r>
              <a:rPr lang="en-GB" dirty="0" smtClean="0"/>
              <a:t>    business</a:t>
            </a:r>
            <a:r>
              <a:rPr lang="en-GB" dirty="0"/>
              <a:t>) and</a:t>
            </a:r>
          </a:p>
          <a:p>
            <a:pPr marL="109728" lvl="0" indent="0">
              <a:buNone/>
            </a:pPr>
            <a:r>
              <a:rPr lang="en-GB" dirty="0" smtClean="0"/>
              <a:t>3) Are </a:t>
            </a:r>
            <a:r>
              <a:rPr lang="en-GB" dirty="0"/>
              <a:t>suitable for purpose; and </a:t>
            </a:r>
          </a:p>
          <a:p>
            <a:pPr marL="109728" lvl="0" indent="0">
              <a:buNone/>
            </a:pPr>
            <a:r>
              <a:rPr lang="en-GB" dirty="0" smtClean="0"/>
              <a:t>4) Correspond </a:t>
            </a:r>
            <a:r>
              <a:rPr lang="en-GB" dirty="0"/>
              <a:t>to any sample which has been provided</a:t>
            </a:r>
          </a:p>
          <a:p>
            <a:endParaRPr lang="en-GB" dirty="0"/>
          </a:p>
        </p:txBody>
      </p:sp>
      <p:sp>
        <p:nvSpPr>
          <p:cNvPr id="2" name="Title 1"/>
          <p:cNvSpPr>
            <a:spLocks noGrp="1"/>
          </p:cNvSpPr>
          <p:nvPr>
            <p:ph type="title"/>
          </p:nvPr>
        </p:nvSpPr>
        <p:spPr/>
        <p:txBody>
          <a:bodyPr>
            <a:noAutofit/>
          </a:bodyPr>
          <a:lstStyle/>
          <a:p>
            <a:r>
              <a:rPr lang="en-GB" sz="3200" u="sng" dirty="0">
                <a:effectLst>
                  <a:outerShdw blurRad="38100" dist="38100" dir="2700000" algn="tl">
                    <a:srgbClr val="000000">
                      <a:alpha val="43137"/>
                    </a:srgbClr>
                  </a:outerShdw>
                </a:effectLst>
              </a:rPr>
              <a:t>Implied Terms in Contracts for Sale/ Hire Purchase/ Supply/ Hire of Goods (ss6-7</a:t>
            </a:r>
            <a:r>
              <a:rPr lang="en-GB" sz="3200" u="sng" dirty="0" smtClean="0">
                <a:effectLst>
                  <a:outerShdw blurRad="38100" dist="38100" dir="2700000" algn="tl">
                    <a:srgbClr val="000000">
                      <a:alpha val="43137"/>
                    </a:srgbClr>
                  </a:outerShdw>
                </a:effectLst>
              </a:rPr>
              <a:t>)</a:t>
            </a:r>
            <a:endParaRPr lang="en-GB" sz="3200" u="sng" dirty="0">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624091982"/>
      </p:ext>
    </p:extLst>
  </p:cSld>
  <p:clrMapOvr>
    <a:masterClrMapping/>
  </p:clrMapOvr>
  <mc:AlternateContent xmlns:mc="http://schemas.openxmlformats.org/markup-compatibility/2006">
    <mc:Choice xmlns=""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endParaRPr lang="en-GB" dirty="0" smtClean="0"/>
          </a:p>
          <a:p>
            <a:pPr lvl="0"/>
            <a:r>
              <a:rPr lang="en-GB" dirty="0"/>
              <a:t>The same conditions concerning goods are implied in hire-purchase contracts. </a:t>
            </a:r>
          </a:p>
          <a:p>
            <a:pPr lvl="0"/>
            <a:r>
              <a:rPr lang="en-GB" dirty="0"/>
              <a:t>The Sale and Supply of Goods to Consumers Regulations 2002 as amended now give the same protection to the buyer regarding public statements as that enjoyed by the buyer under s 14(2D) of the sale of Goods Act 1979 (Public statement about the product by the producer or his representative such as advertising or labelling) </a:t>
            </a:r>
          </a:p>
          <a:p>
            <a:pPr marL="109728" indent="0">
              <a:buNone/>
            </a:pPr>
            <a:endParaRPr lang="en-GB" dirty="0"/>
          </a:p>
        </p:txBody>
      </p:sp>
      <p:sp>
        <p:nvSpPr>
          <p:cNvPr id="3" name="Title 2"/>
          <p:cNvSpPr>
            <a:spLocks noGrp="1"/>
          </p:cNvSpPr>
          <p:nvPr>
            <p:ph type="title"/>
          </p:nvPr>
        </p:nvSpPr>
        <p:spPr/>
        <p:txBody>
          <a:bodyPr>
            <a:normAutofit fontScale="90000"/>
          </a:bodyPr>
          <a:lstStyle/>
          <a:p>
            <a:r>
              <a:rPr lang="en-GB" u="sng" dirty="0">
                <a:effectLst>
                  <a:outerShdw blurRad="38100" dist="38100" dir="2700000" algn="tl">
                    <a:srgbClr val="000000">
                      <a:alpha val="43137"/>
                    </a:srgbClr>
                  </a:outerShdw>
                </a:effectLst>
              </a:rPr>
              <a:t>Supply of Goods (Implied Terms) Act </a:t>
            </a:r>
            <a:r>
              <a:rPr lang="en-GB" u="sng" dirty="0" smtClean="0">
                <a:effectLst>
                  <a:outerShdw blurRad="38100" dist="38100" dir="2700000" algn="tl">
                    <a:srgbClr val="000000">
                      <a:alpha val="43137"/>
                    </a:srgbClr>
                  </a:outerShdw>
                </a:effectLst>
              </a:rPr>
              <a:t>1973</a:t>
            </a:r>
            <a:endParaRPr lang="en-GB" u="sng" dirty="0">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3701929012"/>
      </p:ext>
    </p:extLst>
  </p:cSld>
  <p:clrMapOvr>
    <a:masterClrMapping/>
  </p:clrMapOvr>
  <mc:AlternateContent xmlns:mc="http://schemas.openxmlformats.org/markup-compatibility/2006">
    <mc:Choice xmlns=""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GB" dirty="0" smtClean="0"/>
          </a:p>
          <a:p>
            <a:r>
              <a:rPr lang="en-GB" dirty="0"/>
              <a:t>The terms are relevant to all the above contracts if the buyer is a consumer and the seller a business</a:t>
            </a:r>
          </a:p>
          <a:p>
            <a:endParaRPr lang="en-GB" dirty="0"/>
          </a:p>
        </p:txBody>
      </p:sp>
      <p:sp>
        <p:nvSpPr>
          <p:cNvPr id="3" name="Title 2"/>
          <p:cNvSpPr>
            <a:spLocks noGrp="1"/>
          </p:cNvSpPr>
          <p:nvPr>
            <p:ph type="title"/>
          </p:nvPr>
        </p:nvSpPr>
        <p:spPr/>
        <p:txBody>
          <a:bodyPr>
            <a:normAutofit fontScale="90000"/>
          </a:bodyPr>
          <a:lstStyle/>
          <a:p>
            <a:r>
              <a:rPr lang="en-GB" u="sng" dirty="0">
                <a:effectLst>
                  <a:outerShdw blurRad="38100" dist="38100" dir="2700000" algn="tl">
                    <a:srgbClr val="000000">
                      <a:alpha val="43137"/>
                    </a:srgbClr>
                  </a:outerShdw>
                </a:effectLst>
              </a:rPr>
              <a:t>Unfair Terms in Consumer Contracts Regulations </a:t>
            </a:r>
            <a:r>
              <a:rPr lang="en-GB" u="sng" dirty="0" smtClean="0">
                <a:effectLst>
                  <a:outerShdw blurRad="38100" dist="38100" dir="2700000" algn="tl">
                    <a:srgbClr val="000000">
                      <a:alpha val="43137"/>
                    </a:srgbClr>
                  </a:outerShdw>
                </a:effectLst>
              </a:rPr>
              <a:t>1999</a:t>
            </a:r>
            <a:endParaRPr lang="en-GB" u="sng" dirty="0">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1385503240"/>
      </p:ext>
    </p:extLst>
  </p:cSld>
  <p:clrMapOvr>
    <a:masterClrMapping/>
  </p:clrMapOvr>
  <mc:AlternateContent xmlns:mc="http://schemas.openxmlformats.org/markup-compatibility/2006">
    <mc:Choice xmlns=""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endParaRPr lang="en-GB" dirty="0" smtClean="0"/>
          </a:p>
          <a:p>
            <a:pPr lvl="0"/>
            <a:r>
              <a:rPr lang="en-GB" dirty="0"/>
              <a:t>The work will be performed with all reasonable care and skills: s 13</a:t>
            </a:r>
          </a:p>
          <a:p>
            <a:pPr lvl="0"/>
            <a:r>
              <a:rPr lang="en-GB" dirty="0"/>
              <a:t>The work will be carried out within a reasonable time: s 14</a:t>
            </a:r>
          </a:p>
          <a:p>
            <a:pPr lvl="0"/>
            <a:r>
              <a:rPr lang="en-GB" dirty="0"/>
              <a:t>The price charged will be reasonable: s 15</a:t>
            </a:r>
          </a:p>
          <a:p>
            <a:pPr marL="109728" indent="0">
              <a:buNone/>
            </a:pPr>
            <a:endParaRPr lang="en-GB" dirty="0" smtClean="0"/>
          </a:p>
          <a:p>
            <a:pPr marL="109728" indent="0">
              <a:buNone/>
            </a:pPr>
            <a:r>
              <a:rPr lang="en-GB" dirty="0" smtClean="0"/>
              <a:t>In </a:t>
            </a:r>
            <a:r>
              <a:rPr lang="en-GB" dirty="0"/>
              <a:t>the 1982 Act, it specifies that these are terms only; therefore are not designated as conditions or warranties. Their status depends on what if anything is agreed in the contract. They are innominate terms.</a:t>
            </a:r>
          </a:p>
          <a:p>
            <a:endParaRPr lang="en-GB" dirty="0"/>
          </a:p>
        </p:txBody>
      </p:sp>
      <p:sp>
        <p:nvSpPr>
          <p:cNvPr id="3" name="Title 2"/>
          <p:cNvSpPr>
            <a:spLocks noGrp="1"/>
          </p:cNvSpPr>
          <p:nvPr>
            <p:ph type="title"/>
          </p:nvPr>
        </p:nvSpPr>
        <p:spPr/>
        <p:txBody>
          <a:bodyPr>
            <a:normAutofit fontScale="90000"/>
          </a:bodyPr>
          <a:lstStyle/>
          <a:p>
            <a:r>
              <a:rPr lang="en-GB" u="sng" dirty="0">
                <a:effectLst>
                  <a:outerShdw blurRad="38100" dist="38100" dir="2700000" algn="tl">
                    <a:srgbClr val="000000">
                      <a:alpha val="43137"/>
                    </a:srgbClr>
                  </a:outerShdw>
                </a:effectLst>
              </a:rPr>
              <a:t>The Following Terms are implied in all contracts involving a supply of </a:t>
            </a:r>
            <a:r>
              <a:rPr lang="en-GB" u="sng" dirty="0" smtClean="0">
                <a:effectLst>
                  <a:outerShdw blurRad="38100" dist="38100" dir="2700000" algn="tl">
                    <a:srgbClr val="000000">
                      <a:alpha val="43137"/>
                    </a:srgbClr>
                  </a:outerShdw>
                </a:effectLst>
              </a:rPr>
              <a:t>services:</a:t>
            </a:r>
            <a:endParaRPr lang="en-GB" u="sng" dirty="0">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444245060"/>
      </p:ext>
    </p:extLst>
  </p:cSld>
  <p:clrMapOvr>
    <a:masterClrMapping/>
  </p:clrMapOvr>
  <mc:AlternateContent xmlns:mc="http://schemas.openxmlformats.org/markup-compatibility/2006">
    <mc:Choice xmlns=""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endParaRPr lang="en-GB" dirty="0"/>
          </a:p>
          <a:p>
            <a:pPr lvl="0"/>
            <a:r>
              <a:rPr lang="en-GB" dirty="0" smtClean="0"/>
              <a:t>Here </a:t>
            </a:r>
            <a:r>
              <a:rPr lang="en-GB" dirty="0"/>
              <a:t>the sale of goods is incidental to the provision of the service. Examples are getting your car serviced   or double glazing your windows</a:t>
            </a:r>
          </a:p>
          <a:p>
            <a:pPr lvl="0"/>
            <a:r>
              <a:rPr lang="en-GB" dirty="0"/>
              <a:t>Regulated by the Supply of Goods and Services Act 1982</a:t>
            </a:r>
          </a:p>
          <a:p>
            <a:pPr marL="109728" indent="0">
              <a:buNone/>
            </a:pPr>
            <a:endParaRPr lang="en-GB" dirty="0"/>
          </a:p>
        </p:txBody>
      </p:sp>
      <p:sp>
        <p:nvSpPr>
          <p:cNvPr id="2" name="Title 1"/>
          <p:cNvSpPr>
            <a:spLocks noGrp="1"/>
          </p:cNvSpPr>
          <p:nvPr>
            <p:ph type="title"/>
          </p:nvPr>
        </p:nvSpPr>
        <p:spPr/>
        <p:txBody>
          <a:bodyPr>
            <a:noAutofit/>
          </a:bodyPr>
          <a:lstStyle/>
          <a:p>
            <a:r>
              <a:rPr lang="en-GB" sz="4400" u="sng" dirty="0">
                <a:effectLst>
                  <a:outerShdw blurRad="38100" dist="38100" dir="2700000" algn="tl">
                    <a:srgbClr val="000000">
                      <a:alpha val="43137"/>
                    </a:srgbClr>
                  </a:outerShdw>
                </a:effectLst>
              </a:rPr>
              <a:t>Goods and Services </a:t>
            </a:r>
            <a:r>
              <a:rPr lang="en-GB" sz="4400" u="sng" dirty="0" smtClean="0">
                <a:effectLst>
                  <a:outerShdw blurRad="38100" dist="38100" dir="2700000" algn="tl">
                    <a:srgbClr val="000000">
                      <a:alpha val="43137"/>
                    </a:srgbClr>
                  </a:outerShdw>
                </a:effectLst>
              </a:rPr>
              <a:t>Contracts</a:t>
            </a:r>
            <a:endParaRPr lang="en-GB" sz="4400" u="sng" dirty="0">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3936099187"/>
      </p:ext>
    </p:extLst>
  </p:cSld>
  <p:clrMapOvr>
    <a:masterClrMapping/>
  </p:clrMapOvr>
  <mc:AlternateContent xmlns:mc="http://schemas.openxmlformats.org/markup-compatibility/2006">
    <mc:Choice xmlns=""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lvl="0"/>
            <a:r>
              <a:rPr lang="en-GB" dirty="0"/>
              <a:t>The person supplied with the goods is in the eyes of the law, the hirer not the buyer. </a:t>
            </a:r>
          </a:p>
          <a:p>
            <a:pPr lvl="0"/>
            <a:r>
              <a:rPr lang="en-GB" dirty="0"/>
              <a:t>The contract gives the hirer possession of the goods but not ownership</a:t>
            </a:r>
          </a:p>
          <a:p>
            <a:pPr lvl="0"/>
            <a:r>
              <a:rPr lang="en-GB" dirty="0"/>
              <a:t>The hirer is entitled to exercise an option to buy the goods, but only when all the instalments have been paid</a:t>
            </a:r>
          </a:p>
          <a:p>
            <a:pPr lvl="0"/>
            <a:r>
              <a:rPr lang="en-GB" dirty="0"/>
              <a:t>The hirer becomes the owner of the goods if and when the option is exercised</a:t>
            </a:r>
          </a:p>
          <a:p>
            <a:pPr lvl="0"/>
            <a:r>
              <a:rPr lang="en-GB" dirty="0"/>
              <a:t>These contracts are regulated by the Consumer Credit Act 1974 and the Supply of Goods (Implied Terms) Act 1973</a:t>
            </a:r>
          </a:p>
          <a:p>
            <a:pPr marL="109728" indent="0">
              <a:buNone/>
            </a:pPr>
            <a:endParaRPr lang="en-GB" dirty="0"/>
          </a:p>
        </p:txBody>
      </p:sp>
      <p:sp>
        <p:nvSpPr>
          <p:cNvPr id="2" name="Title 1"/>
          <p:cNvSpPr>
            <a:spLocks noGrp="1"/>
          </p:cNvSpPr>
          <p:nvPr>
            <p:ph type="title"/>
          </p:nvPr>
        </p:nvSpPr>
        <p:spPr/>
        <p:txBody>
          <a:bodyPr>
            <a:normAutofit/>
          </a:bodyPr>
          <a:lstStyle/>
          <a:p>
            <a:r>
              <a:rPr lang="en-GB" sz="4800" u="sng" dirty="0">
                <a:effectLst>
                  <a:outerShdw blurRad="38100" dist="38100" dir="2700000" algn="tl">
                    <a:srgbClr val="000000">
                      <a:alpha val="43137"/>
                    </a:srgbClr>
                  </a:outerShdw>
                </a:effectLst>
              </a:rPr>
              <a:t>Hire-Purchase </a:t>
            </a:r>
            <a:r>
              <a:rPr lang="en-GB" sz="4800" u="sng" dirty="0" smtClean="0">
                <a:effectLst>
                  <a:outerShdw blurRad="38100" dist="38100" dir="2700000" algn="tl">
                    <a:srgbClr val="000000">
                      <a:alpha val="43137"/>
                    </a:srgbClr>
                  </a:outerShdw>
                </a:effectLst>
              </a:rPr>
              <a:t>Contracts</a:t>
            </a:r>
            <a:endParaRPr lang="en-GB" sz="4800" u="sng" dirty="0">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2791484528"/>
      </p:ext>
    </p:extLst>
  </p:cSld>
  <p:clrMapOvr>
    <a:masterClrMapping/>
  </p:clrMapOvr>
  <mc:AlternateContent xmlns:mc="http://schemas.openxmlformats.org/markup-compatibility/2006">
    <mc:Choice xmlns=""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GB" dirty="0" smtClean="0"/>
          </a:p>
          <a:p>
            <a:pPr lvl="0"/>
            <a:r>
              <a:rPr lang="en-GB" dirty="0"/>
              <a:t>Possession not ownership of the relevant goods passes to the hirer</a:t>
            </a:r>
          </a:p>
          <a:p>
            <a:pPr lvl="0"/>
            <a:r>
              <a:rPr lang="en-GB" dirty="0"/>
              <a:t>Regulated by the Supply of Goods and Services Act 1982</a:t>
            </a:r>
          </a:p>
          <a:p>
            <a:pPr marL="109728" indent="0">
              <a:buNone/>
            </a:pPr>
            <a:endParaRPr lang="en-GB" dirty="0"/>
          </a:p>
        </p:txBody>
      </p:sp>
      <p:sp>
        <p:nvSpPr>
          <p:cNvPr id="2" name="Title 1"/>
          <p:cNvSpPr>
            <a:spLocks noGrp="1"/>
          </p:cNvSpPr>
          <p:nvPr>
            <p:ph type="title"/>
          </p:nvPr>
        </p:nvSpPr>
        <p:spPr/>
        <p:txBody>
          <a:bodyPr>
            <a:noAutofit/>
          </a:bodyPr>
          <a:lstStyle/>
          <a:p>
            <a:r>
              <a:rPr lang="en-GB" sz="7200" u="sng" dirty="0">
                <a:effectLst>
                  <a:outerShdw blurRad="38100" dist="38100" dir="2700000" algn="tl">
                    <a:srgbClr val="000000">
                      <a:alpha val="43137"/>
                    </a:srgbClr>
                  </a:outerShdw>
                </a:effectLst>
              </a:rPr>
              <a:t>Hire </a:t>
            </a:r>
            <a:r>
              <a:rPr lang="en-GB" sz="7200" u="sng" dirty="0" smtClean="0">
                <a:effectLst>
                  <a:outerShdw blurRad="38100" dist="38100" dir="2700000" algn="tl">
                    <a:srgbClr val="000000">
                      <a:alpha val="43137"/>
                    </a:srgbClr>
                  </a:outerShdw>
                </a:effectLst>
              </a:rPr>
              <a:t>Contracts</a:t>
            </a:r>
            <a:endParaRPr lang="en-GB" sz="7200" u="sng" dirty="0">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1797019519"/>
      </p:ext>
    </p:extLst>
  </p:cSld>
  <p:clrMapOvr>
    <a:masterClrMapping/>
  </p:clrMapOvr>
  <mc:AlternateContent xmlns:mc="http://schemas.openxmlformats.org/markup-compatibility/2006">
    <mc:Choice xmlns=""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endParaRPr lang="en-GB" dirty="0" smtClean="0"/>
          </a:p>
          <a:p>
            <a:pPr lvl="0"/>
            <a:r>
              <a:rPr lang="en-GB" dirty="0"/>
              <a:t>In this situation the parties exchange goods or services; even if goods are involved it is not a sale of goods contract as no money changed hands</a:t>
            </a:r>
          </a:p>
          <a:p>
            <a:pPr lvl="0"/>
            <a:r>
              <a:rPr lang="en-GB" dirty="0"/>
              <a:t>Governed by the Supply of Goods and Services Act 1982</a:t>
            </a:r>
          </a:p>
          <a:p>
            <a:pPr lvl="0"/>
            <a:r>
              <a:rPr lang="en-GB" dirty="0"/>
              <a:t>A part-exchange contract is generally treated as a sale of goods contract under which a buyer is given the option to tender goods in part satisfaction of the contract price</a:t>
            </a:r>
          </a:p>
          <a:p>
            <a:pPr marL="109728" indent="0">
              <a:buNone/>
            </a:pPr>
            <a:endParaRPr lang="en-GB" dirty="0"/>
          </a:p>
        </p:txBody>
      </p:sp>
      <p:sp>
        <p:nvSpPr>
          <p:cNvPr id="2" name="Title 1"/>
          <p:cNvSpPr>
            <a:spLocks noGrp="1"/>
          </p:cNvSpPr>
          <p:nvPr>
            <p:ph type="title"/>
          </p:nvPr>
        </p:nvSpPr>
        <p:spPr/>
        <p:txBody>
          <a:bodyPr>
            <a:normAutofit/>
          </a:bodyPr>
          <a:lstStyle/>
          <a:p>
            <a:r>
              <a:rPr lang="en-GB" sz="6000" u="sng" dirty="0">
                <a:effectLst>
                  <a:outerShdw blurRad="38100" dist="38100" dir="2700000" algn="tl">
                    <a:srgbClr val="000000">
                      <a:alpha val="43137"/>
                    </a:srgbClr>
                  </a:outerShdw>
                </a:effectLst>
              </a:rPr>
              <a:t>Contracts of </a:t>
            </a:r>
            <a:r>
              <a:rPr lang="en-GB" sz="6000" u="sng" dirty="0" smtClean="0">
                <a:effectLst>
                  <a:outerShdw blurRad="38100" dist="38100" dir="2700000" algn="tl">
                    <a:srgbClr val="000000">
                      <a:alpha val="43137"/>
                    </a:srgbClr>
                  </a:outerShdw>
                </a:effectLst>
              </a:rPr>
              <a:t>Barter</a:t>
            </a:r>
            <a:endParaRPr lang="en-GB" sz="6000" u="sng" dirty="0">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1669265714"/>
      </p:ext>
    </p:extLst>
  </p:cSld>
  <p:clrMapOvr>
    <a:masterClrMapping/>
  </p:clrMapOvr>
  <mc:AlternateContent xmlns:mc="http://schemas.openxmlformats.org/markup-compatibility/2006">
    <mc:Choice xmlns=""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GB" dirty="0" smtClean="0"/>
          </a:p>
          <a:p>
            <a:r>
              <a:rPr lang="en-GB" dirty="0"/>
              <a:t>This transaction is likely regulated by the Supply of Goods and Services Act 1982 as it is not regulated elsewhere under which title to goods will pass</a:t>
            </a:r>
          </a:p>
          <a:p>
            <a:pPr marL="109728" indent="0">
              <a:buNone/>
            </a:pPr>
            <a:endParaRPr lang="en-GB" dirty="0"/>
          </a:p>
        </p:txBody>
      </p:sp>
      <p:sp>
        <p:nvSpPr>
          <p:cNvPr id="2" name="Title 1"/>
          <p:cNvSpPr>
            <a:spLocks noGrp="1"/>
          </p:cNvSpPr>
          <p:nvPr>
            <p:ph type="title"/>
          </p:nvPr>
        </p:nvSpPr>
        <p:spPr/>
        <p:txBody>
          <a:bodyPr>
            <a:noAutofit/>
          </a:bodyPr>
          <a:lstStyle/>
          <a:p>
            <a:r>
              <a:rPr lang="en-GB" sz="4400" u="sng" dirty="0">
                <a:effectLst>
                  <a:outerShdw blurRad="38100" dist="38100" dir="2700000" algn="tl">
                    <a:srgbClr val="000000">
                      <a:alpha val="43137"/>
                    </a:srgbClr>
                  </a:outerShdw>
                </a:effectLst>
              </a:rPr>
              <a:t> A Free Gift Linked to a Sale </a:t>
            </a:r>
            <a:r>
              <a:rPr lang="en-GB" sz="4400" u="sng" dirty="0" smtClean="0">
                <a:effectLst>
                  <a:outerShdw blurRad="38100" dist="38100" dir="2700000" algn="tl">
                    <a:srgbClr val="000000">
                      <a:alpha val="43137"/>
                    </a:srgbClr>
                  </a:outerShdw>
                </a:effectLst>
              </a:rPr>
              <a:t>Contract</a:t>
            </a:r>
            <a:endParaRPr lang="en-GB" sz="4400" u="sng" dirty="0">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1847387749"/>
      </p:ext>
    </p:extLst>
  </p:cSld>
  <p:clrMapOvr>
    <a:masterClrMapping/>
  </p:clrMapOvr>
  <mc:AlternateContent xmlns:mc="http://schemas.openxmlformats.org/markup-compatibility/2006">
    <mc:Choice xmlns=""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GB" dirty="0" smtClean="0"/>
          </a:p>
          <a:p>
            <a:r>
              <a:rPr lang="en-GB" dirty="0" smtClean="0"/>
              <a:t>The </a:t>
            </a:r>
            <a:r>
              <a:rPr lang="en-GB" dirty="0"/>
              <a:t>consideration provided by the buyer must be money, but the actual sum need not be specific in the agreement to sell (covered under s 2(1) of the SGA1979)</a:t>
            </a:r>
          </a:p>
          <a:p>
            <a:pPr marL="109728" indent="0">
              <a:buNone/>
            </a:pPr>
            <a:endParaRPr lang="en-GB" dirty="0"/>
          </a:p>
        </p:txBody>
      </p:sp>
      <p:sp>
        <p:nvSpPr>
          <p:cNvPr id="2" name="Title 1"/>
          <p:cNvSpPr>
            <a:spLocks noGrp="1"/>
          </p:cNvSpPr>
          <p:nvPr>
            <p:ph type="title"/>
          </p:nvPr>
        </p:nvSpPr>
        <p:spPr/>
        <p:txBody>
          <a:bodyPr/>
          <a:lstStyle/>
          <a:p>
            <a:r>
              <a:rPr lang="en-GB" u="sng" dirty="0">
                <a:effectLst>
                  <a:outerShdw blurRad="38100" dist="38100" dir="2700000" algn="tl">
                    <a:srgbClr val="000000">
                      <a:alpha val="43137"/>
                    </a:srgbClr>
                  </a:outerShdw>
                </a:effectLst>
              </a:rPr>
              <a:t>Price</a:t>
            </a:r>
          </a:p>
        </p:txBody>
      </p:sp>
    </p:spTree>
    <p:extLst>
      <p:ext uri="{BB962C8B-B14F-4D97-AF65-F5344CB8AC3E}">
        <p14:creationId xmlns="" xmlns:p14="http://schemas.microsoft.com/office/powerpoint/2010/main" val="3441937710"/>
      </p:ext>
    </p:extLst>
  </p:cSld>
  <p:clrMapOvr>
    <a:masterClrMapping/>
  </p:clrMapOvr>
  <mc:AlternateContent xmlns:mc="http://schemas.openxmlformats.org/markup-compatibility/2006">
    <mc:Choice xmlns=""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GB" dirty="0" smtClean="0"/>
          </a:p>
          <a:p>
            <a:r>
              <a:rPr lang="en-GB" dirty="0"/>
              <a:t>Regulated by the Trading Stamps Act </a:t>
            </a:r>
            <a:r>
              <a:rPr lang="en-GB" dirty="0" smtClean="0"/>
              <a:t>1964</a:t>
            </a:r>
          </a:p>
          <a:p>
            <a:pPr marL="109728" indent="0">
              <a:buNone/>
            </a:pPr>
            <a:endParaRPr lang="en-GB" dirty="0"/>
          </a:p>
          <a:p>
            <a:r>
              <a:rPr lang="en-GB" dirty="0"/>
              <a:t>In all of the Contracts we have stated here, all the buyers and the hirers enjoy similar protection to the buyer in a sale of goods contract if the goods are defective.</a:t>
            </a:r>
          </a:p>
          <a:p>
            <a:pPr marL="109728" indent="0">
              <a:buNone/>
            </a:pPr>
            <a:endParaRPr lang="en-GB" dirty="0"/>
          </a:p>
        </p:txBody>
      </p:sp>
      <p:sp>
        <p:nvSpPr>
          <p:cNvPr id="2" name="Title 1"/>
          <p:cNvSpPr>
            <a:spLocks noGrp="1"/>
          </p:cNvSpPr>
          <p:nvPr>
            <p:ph type="title"/>
          </p:nvPr>
        </p:nvSpPr>
        <p:spPr/>
        <p:txBody>
          <a:bodyPr>
            <a:noAutofit/>
          </a:bodyPr>
          <a:lstStyle/>
          <a:p>
            <a:r>
              <a:rPr lang="en-GB" sz="4400" u="sng" dirty="0">
                <a:effectLst>
                  <a:outerShdw blurRad="38100" dist="38100" dir="2700000" algn="tl">
                    <a:srgbClr val="000000">
                      <a:alpha val="43137"/>
                    </a:srgbClr>
                  </a:outerShdw>
                </a:effectLst>
              </a:rPr>
              <a:t>Goods Supplied in Return for Trading </a:t>
            </a:r>
            <a:r>
              <a:rPr lang="en-GB" sz="4400" u="sng" dirty="0" smtClean="0">
                <a:effectLst>
                  <a:outerShdw blurRad="38100" dist="38100" dir="2700000" algn="tl">
                    <a:srgbClr val="000000">
                      <a:alpha val="43137"/>
                    </a:srgbClr>
                  </a:outerShdw>
                </a:effectLst>
              </a:rPr>
              <a:t>Stamps</a:t>
            </a:r>
            <a:endParaRPr lang="en-GB" sz="4400" u="sng" dirty="0">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416572610"/>
      </p:ext>
    </p:extLst>
  </p:cSld>
  <p:clrMapOvr>
    <a:masterClrMapping/>
  </p:clrMapOvr>
  <mc:AlternateContent xmlns:mc="http://schemas.openxmlformats.org/markup-compatibility/2006">
    <mc:Choice xmlns=""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71600" y="188640"/>
            <a:ext cx="7488832" cy="6494085"/>
          </a:xfrm>
          <a:prstGeom prst="rect">
            <a:avLst/>
          </a:prstGeom>
          <a:noFill/>
        </p:spPr>
        <p:txBody>
          <a:bodyPr wrap="square" rtlCol="0">
            <a:spAutoFit/>
          </a:bodyPr>
          <a:lstStyle/>
          <a:p>
            <a:r>
              <a:rPr lang="en-GB" sz="2400" b="1" dirty="0" smtClean="0"/>
              <a:t>Class Activity: Sale of Goods Act</a:t>
            </a:r>
          </a:p>
          <a:p>
            <a:r>
              <a:rPr lang="en-GB" sz="2000" dirty="0" smtClean="0"/>
              <a:t> </a:t>
            </a:r>
          </a:p>
          <a:p>
            <a:r>
              <a:rPr lang="en-GB" sz="2400" b="1" dirty="0" smtClean="0"/>
              <a:t>Form yourself into groups and discuss the advice you would give regarding the rights of the following Parties under the Sale of Goods Act 1999</a:t>
            </a:r>
          </a:p>
          <a:p>
            <a:pPr lvl="0"/>
            <a:endParaRPr lang="en-GB" sz="2000" dirty="0" smtClean="0"/>
          </a:p>
          <a:p>
            <a:pPr marL="457200" lvl="0" indent="-457200">
              <a:buFont typeface="+mj-lt"/>
              <a:buAutoNum type="arabicPeriod"/>
            </a:pPr>
            <a:r>
              <a:rPr lang="en-GB" sz="2000" dirty="0" smtClean="0"/>
              <a:t>John, who is a supplier, promised a Computer manufactured by IBM but actually delivered one manufactured by Acer.</a:t>
            </a:r>
          </a:p>
          <a:p>
            <a:pPr marL="457200" lvl="0" indent="-457200"/>
            <a:endParaRPr lang="en-GB" sz="2000" dirty="0" smtClean="0"/>
          </a:p>
          <a:p>
            <a:pPr marL="457200" lvl="0" indent="-457200"/>
            <a:r>
              <a:rPr lang="en-GB" sz="2000" dirty="0" smtClean="0"/>
              <a:t>2.	Raj bought a microwave and discovered that it did not heat the food when she turned it on. </a:t>
            </a:r>
          </a:p>
          <a:p>
            <a:pPr marL="457200" indent="-457200"/>
            <a:r>
              <a:rPr lang="en-GB" sz="2000" dirty="0" smtClean="0"/>
              <a:t> </a:t>
            </a:r>
          </a:p>
          <a:p>
            <a:pPr marL="457200" lvl="0" indent="-457200"/>
            <a:r>
              <a:rPr lang="en-GB" sz="2000" dirty="0" smtClean="0"/>
              <a:t>3.	Peter bought wallpaper for his bathroom. He liked it upon examining the sample on display. However when he opened the roll, he discovered that the paper inside the roll </a:t>
            </a:r>
            <a:r>
              <a:rPr lang="en-GB" sz="2000" smtClean="0"/>
              <a:t>was of a </a:t>
            </a:r>
            <a:r>
              <a:rPr lang="en-GB" sz="2000" dirty="0" smtClean="0"/>
              <a:t>different shade</a:t>
            </a:r>
          </a:p>
          <a:p>
            <a:r>
              <a:rPr lang="en-GB" dirty="0" smtClean="0"/>
              <a:t> </a:t>
            </a:r>
          </a:p>
          <a:p>
            <a:endParaRPr lang="en-GB" dirty="0"/>
          </a:p>
        </p:txBody>
      </p:sp>
    </p:spTree>
  </p:cSld>
  <p:clrMapOvr>
    <a:masterClrMapping/>
  </p:clrMapOvr>
  <mc:AlternateContent xmlns:mc="http://schemas.openxmlformats.org/markup-compatibility/2006">
    <mc:Choice xmlns=""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GB" b="1" dirty="0" smtClean="0"/>
              <a:t>Seller’s Duty</a:t>
            </a:r>
          </a:p>
          <a:p>
            <a:pPr marL="452628" indent="-342900"/>
            <a:r>
              <a:rPr lang="en-GB" dirty="0" smtClean="0"/>
              <a:t>To deliver the goods</a:t>
            </a:r>
          </a:p>
          <a:p>
            <a:pPr marL="708660" lvl="1" indent="-342900"/>
            <a:r>
              <a:rPr lang="en-GB" dirty="0" smtClean="0"/>
              <a:t>Place </a:t>
            </a:r>
          </a:p>
          <a:p>
            <a:pPr marL="708660" lvl="1" indent="-342900"/>
            <a:r>
              <a:rPr lang="en-GB" dirty="0" smtClean="0"/>
              <a:t>Time of delivery</a:t>
            </a:r>
          </a:p>
          <a:p>
            <a:pPr marL="452628" indent="-342900"/>
            <a:r>
              <a:rPr lang="en-GB" dirty="0" smtClean="0"/>
              <a:t>To supply the goods which comply with the contract</a:t>
            </a:r>
          </a:p>
          <a:p>
            <a:pPr marL="109728" indent="0">
              <a:buNone/>
            </a:pPr>
            <a:r>
              <a:rPr lang="en-GB" b="1" dirty="0" smtClean="0"/>
              <a:t>Seller’s Remedies </a:t>
            </a:r>
          </a:p>
          <a:p>
            <a:r>
              <a:rPr lang="en-GB" dirty="0" smtClean="0"/>
              <a:t>The right of lien</a:t>
            </a:r>
          </a:p>
          <a:p>
            <a:r>
              <a:rPr lang="en-GB" dirty="0" smtClean="0"/>
              <a:t>The right to stop the goods in transit</a:t>
            </a:r>
          </a:p>
          <a:p>
            <a:r>
              <a:rPr lang="en-GB" dirty="0" smtClean="0"/>
              <a:t>The right of resale</a:t>
            </a:r>
            <a:endParaRPr lang="en-GB" dirty="0"/>
          </a:p>
        </p:txBody>
      </p:sp>
      <p:sp>
        <p:nvSpPr>
          <p:cNvPr id="3" name="Title 2"/>
          <p:cNvSpPr>
            <a:spLocks noGrp="1"/>
          </p:cNvSpPr>
          <p:nvPr>
            <p:ph type="title"/>
          </p:nvPr>
        </p:nvSpPr>
        <p:spPr/>
        <p:txBody>
          <a:bodyPr>
            <a:normAutofit fontScale="90000"/>
          </a:bodyPr>
          <a:lstStyle/>
          <a:p>
            <a:r>
              <a:rPr lang="en-GB" dirty="0" smtClean="0"/>
              <a:t>Performance of the Contract: Seller</a:t>
            </a:r>
            <a:endParaRPr lang="en-GB" dirty="0"/>
          </a:p>
        </p:txBody>
      </p:sp>
    </p:spTree>
    <p:extLst>
      <p:ext uri="{BB962C8B-B14F-4D97-AF65-F5344CB8AC3E}">
        <p14:creationId xmlns="" xmlns:p14="http://schemas.microsoft.com/office/powerpoint/2010/main" val="3806113055"/>
      </p:ext>
    </p:extLst>
  </p:cSld>
  <p:clrMapOvr>
    <a:masterClrMapping/>
  </p:clrMapOvr>
  <mc:AlternateContent xmlns:mc="http://schemas.openxmlformats.org/markup-compatibility/2006">
    <mc:Choice xmlns=""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96752"/>
            <a:ext cx="8229600" cy="4810539"/>
          </a:xfrm>
        </p:spPr>
        <p:txBody>
          <a:bodyPr/>
          <a:lstStyle/>
          <a:p>
            <a:pPr marL="109728" indent="0">
              <a:buNone/>
            </a:pPr>
            <a:r>
              <a:rPr lang="en-GB" b="1" dirty="0" smtClean="0"/>
              <a:t>Buyer’s Duty</a:t>
            </a:r>
          </a:p>
          <a:p>
            <a:pPr marL="109728" indent="0">
              <a:buNone/>
            </a:pPr>
            <a:endParaRPr lang="en-GB" b="1" dirty="0" smtClean="0"/>
          </a:p>
          <a:p>
            <a:r>
              <a:rPr lang="en-GB" dirty="0" smtClean="0"/>
              <a:t>To accept delivery of the goods</a:t>
            </a:r>
          </a:p>
          <a:p>
            <a:r>
              <a:rPr lang="en-GB" dirty="0" smtClean="0"/>
              <a:t>To pay for the goods</a:t>
            </a:r>
          </a:p>
          <a:p>
            <a:endParaRPr lang="en-GB" dirty="0"/>
          </a:p>
          <a:p>
            <a:r>
              <a:rPr lang="en-GB" dirty="0" smtClean="0"/>
              <a:t>Buyer’s Remedies</a:t>
            </a:r>
          </a:p>
          <a:p>
            <a:pPr lvl="1"/>
            <a:r>
              <a:rPr lang="en-GB" dirty="0" smtClean="0"/>
              <a:t>The right to reject the goods and refuse to pay</a:t>
            </a:r>
          </a:p>
          <a:p>
            <a:pPr lvl="1"/>
            <a:r>
              <a:rPr lang="en-GB" dirty="0" smtClean="0"/>
              <a:t>The right to request specific performance</a:t>
            </a:r>
          </a:p>
          <a:p>
            <a:pPr lvl="1"/>
            <a:r>
              <a:rPr lang="en-GB" dirty="0" smtClean="0"/>
              <a:t>The right to damages</a:t>
            </a:r>
            <a:endParaRPr lang="en-GB" dirty="0"/>
          </a:p>
        </p:txBody>
      </p:sp>
      <p:sp>
        <p:nvSpPr>
          <p:cNvPr id="3" name="Title 2"/>
          <p:cNvSpPr>
            <a:spLocks noGrp="1"/>
          </p:cNvSpPr>
          <p:nvPr>
            <p:ph type="title"/>
          </p:nvPr>
        </p:nvSpPr>
        <p:spPr>
          <a:xfrm>
            <a:off x="457200" y="274638"/>
            <a:ext cx="8229600" cy="850106"/>
          </a:xfrm>
        </p:spPr>
        <p:txBody>
          <a:bodyPr>
            <a:normAutofit fontScale="90000"/>
          </a:bodyPr>
          <a:lstStyle/>
          <a:p>
            <a:r>
              <a:rPr lang="en-GB" dirty="0" smtClean="0"/>
              <a:t>Performance of the Contract :Buyer</a:t>
            </a:r>
            <a:endParaRPr lang="en-GB" dirty="0"/>
          </a:p>
        </p:txBody>
      </p:sp>
    </p:spTree>
    <p:extLst>
      <p:ext uri="{BB962C8B-B14F-4D97-AF65-F5344CB8AC3E}">
        <p14:creationId xmlns="" xmlns:p14="http://schemas.microsoft.com/office/powerpoint/2010/main" val="3096576171"/>
      </p:ext>
    </p:extLst>
  </p:cSld>
  <p:clrMapOvr>
    <a:masterClrMapping/>
  </p:clrMapOvr>
  <mc:AlternateContent xmlns:mc="http://schemas.openxmlformats.org/markup-compatibility/2006">
    <mc:Choice xmlns=""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GB" dirty="0" smtClean="0"/>
              <a:t>Negligence Liability</a:t>
            </a:r>
          </a:p>
          <a:p>
            <a:pPr marL="109728" indent="0">
              <a:buNone/>
            </a:pPr>
            <a:r>
              <a:rPr lang="en-GB" dirty="0"/>
              <a:t>C</a:t>
            </a:r>
            <a:r>
              <a:rPr lang="en-GB" dirty="0" smtClean="0"/>
              <a:t>laimant must prove:</a:t>
            </a:r>
          </a:p>
          <a:p>
            <a:r>
              <a:rPr lang="en-GB" dirty="0" smtClean="0"/>
              <a:t>The defendant owed duty of care;</a:t>
            </a:r>
          </a:p>
          <a:p>
            <a:r>
              <a:rPr lang="en-GB" dirty="0" smtClean="0"/>
              <a:t>The defendant failed to perform that duty; and</a:t>
            </a:r>
          </a:p>
          <a:p>
            <a:r>
              <a:rPr lang="en-GB" dirty="0" smtClean="0"/>
              <a:t>As a result the claimant suffered damage</a:t>
            </a:r>
            <a:endParaRPr lang="en-GB" dirty="0"/>
          </a:p>
        </p:txBody>
      </p:sp>
      <p:sp>
        <p:nvSpPr>
          <p:cNvPr id="3" name="Title 2"/>
          <p:cNvSpPr>
            <a:spLocks noGrp="1"/>
          </p:cNvSpPr>
          <p:nvPr>
            <p:ph type="title"/>
          </p:nvPr>
        </p:nvSpPr>
        <p:spPr/>
        <p:txBody>
          <a:bodyPr>
            <a:normAutofit fontScale="90000"/>
          </a:bodyPr>
          <a:lstStyle/>
          <a:p>
            <a:r>
              <a:rPr lang="en-GB" dirty="0" smtClean="0"/>
              <a:t>Tort Liability for Defective Goods</a:t>
            </a:r>
            <a:endParaRPr lang="en-GB" dirty="0"/>
          </a:p>
        </p:txBody>
      </p:sp>
    </p:spTree>
    <p:extLst>
      <p:ext uri="{BB962C8B-B14F-4D97-AF65-F5344CB8AC3E}">
        <p14:creationId xmlns="" xmlns:p14="http://schemas.microsoft.com/office/powerpoint/2010/main" val="3949698833"/>
      </p:ext>
    </p:extLst>
  </p:cSld>
  <p:clrMapOvr>
    <a:masterClrMapping/>
  </p:clrMapOvr>
  <mc:AlternateContent xmlns:mc="http://schemas.openxmlformats.org/markup-compatibility/2006">
    <mc:Choice xmlns=""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24744"/>
            <a:ext cx="8229600" cy="5400600"/>
          </a:xfrm>
        </p:spPr>
        <p:txBody>
          <a:bodyPr>
            <a:normAutofit lnSpcReduction="10000"/>
          </a:bodyPr>
          <a:lstStyle/>
          <a:p>
            <a:pPr marL="109728" indent="0">
              <a:buNone/>
            </a:pPr>
            <a:r>
              <a:rPr lang="en-GB" dirty="0" smtClean="0"/>
              <a:t>Strict liability for defective goods (products)</a:t>
            </a:r>
          </a:p>
          <a:p>
            <a:r>
              <a:rPr lang="en-GB" dirty="0" smtClean="0"/>
              <a:t>The </a:t>
            </a:r>
            <a:r>
              <a:rPr lang="en-GB" b="1" dirty="0" smtClean="0"/>
              <a:t>buyer can sue </a:t>
            </a:r>
            <a:r>
              <a:rPr lang="en-GB" dirty="0" smtClean="0"/>
              <a:t>for defective goods under the Sale of Goods Contract (1979) or the Supply of Goods and Services Act (1982)</a:t>
            </a:r>
          </a:p>
          <a:p>
            <a:r>
              <a:rPr lang="en-GB" dirty="0" smtClean="0"/>
              <a:t>Must prove breach of SGA, CPA 1987, of SGSA 1982</a:t>
            </a:r>
          </a:p>
          <a:p>
            <a:r>
              <a:rPr lang="en-GB" dirty="0" smtClean="0"/>
              <a:t>Damage compensated: </a:t>
            </a:r>
          </a:p>
          <a:p>
            <a:pPr lvl="1"/>
            <a:r>
              <a:rPr lang="en-GB" dirty="0" smtClean="0"/>
              <a:t>Contract: loss to the buyer including purchase price;</a:t>
            </a:r>
          </a:p>
          <a:p>
            <a:pPr lvl="1"/>
            <a:r>
              <a:rPr lang="en-GB" dirty="0" smtClean="0"/>
              <a:t>Tort: loss to any injured party; excluding purchase price and other economic loss (damage to land, goods over £275)</a:t>
            </a:r>
          </a:p>
          <a:p>
            <a:pPr lvl="1"/>
            <a:r>
              <a:rPr lang="en-GB" dirty="0" smtClean="0"/>
              <a:t>Time limits: </a:t>
            </a:r>
          </a:p>
          <a:p>
            <a:pPr lvl="1"/>
            <a:r>
              <a:rPr lang="en-GB" dirty="0" smtClean="0"/>
              <a:t>Within three years</a:t>
            </a:r>
          </a:p>
          <a:p>
            <a:endParaRPr lang="en-GB" dirty="0"/>
          </a:p>
        </p:txBody>
      </p:sp>
      <p:sp>
        <p:nvSpPr>
          <p:cNvPr id="3" name="Title 2"/>
          <p:cNvSpPr>
            <a:spLocks noGrp="1"/>
          </p:cNvSpPr>
          <p:nvPr>
            <p:ph type="title"/>
          </p:nvPr>
        </p:nvSpPr>
        <p:spPr>
          <a:xfrm>
            <a:off x="467544" y="0"/>
            <a:ext cx="8229600" cy="1124744"/>
          </a:xfrm>
        </p:spPr>
        <p:txBody>
          <a:bodyPr>
            <a:normAutofit/>
          </a:bodyPr>
          <a:lstStyle/>
          <a:p>
            <a:r>
              <a:rPr lang="en-GB" sz="3200" dirty="0" smtClean="0"/>
              <a:t>The Consumer Protection Act 1987 (CPA)</a:t>
            </a:r>
            <a:endParaRPr lang="en-GB" sz="3200" dirty="0"/>
          </a:p>
        </p:txBody>
      </p:sp>
    </p:spTree>
    <p:extLst>
      <p:ext uri="{BB962C8B-B14F-4D97-AF65-F5344CB8AC3E}">
        <p14:creationId xmlns="" xmlns:p14="http://schemas.microsoft.com/office/powerpoint/2010/main" val="3495339121"/>
      </p:ext>
    </p:extLst>
  </p:cSld>
  <p:clrMapOvr>
    <a:masterClrMapping/>
  </p:clrMapOvr>
  <mc:AlternateContent xmlns:mc="http://schemas.openxmlformats.org/markup-compatibility/2006">
    <mc:Choice xmlns=""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GB" dirty="0" smtClean="0"/>
              <a:t>Problematic Duty Situations</a:t>
            </a:r>
          </a:p>
          <a:p>
            <a:r>
              <a:rPr lang="en-GB" b="1" dirty="0" smtClean="0"/>
              <a:t>Pure Economic loss</a:t>
            </a:r>
          </a:p>
          <a:p>
            <a:pPr lvl="1"/>
            <a:r>
              <a:rPr lang="en-GB" b="1" dirty="0" smtClean="0"/>
              <a:t>Negligence for physical damage </a:t>
            </a:r>
            <a:r>
              <a:rPr lang="en-GB" dirty="0" smtClean="0"/>
              <a:t>to people or property arising from the service (Murphy v Brentwood Council (1990); White v Jones (1995);</a:t>
            </a:r>
          </a:p>
          <a:p>
            <a:pPr lvl="1"/>
            <a:r>
              <a:rPr lang="en-GB" dirty="0" smtClean="0"/>
              <a:t>West Bromwich Albion Football club Ltd v El </a:t>
            </a:r>
            <a:r>
              <a:rPr lang="en-GB" dirty="0" err="1" smtClean="0"/>
              <a:t>Safty</a:t>
            </a:r>
            <a:r>
              <a:rPr lang="en-GB" dirty="0" smtClean="0"/>
              <a:t> (2007)</a:t>
            </a:r>
          </a:p>
          <a:p>
            <a:r>
              <a:rPr lang="en-GB" b="1" dirty="0" smtClean="0"/>
              <a:t>Negligent Statements</a:t>
            </a:r>
          </a:p>
          <a:p>
            <a:pPr lvl="1"/>
            <a:r>
              <a:rPr lang="en-GB" dirty="0" smtClean="0"/>
              <a:t>Spring v Guardian Assurance (1994)</a:t>
            </a:r>
          </a:p>
          <a:p>
            <a:r>
              <a:rPr lang="en-GB" b="1" dirty="0" smtClean="0"/>
              <a:t>Nervous shock </a:t>
            </a:r>
            <a:r>
              <a:rPr lang="en-GB" dirty="0" smtClean="0"/>
              <a:t>(psychiatric harm) (</a:t>
            </a:r>
            <a:r>
              <a:rPr lang="en-GB" dirty="0" err="1" smtClean="0"/>
              <a:t>Dulieu</a:t>
            </a:r>
            <a:r>
              <a:rPr lang="en-GB" dirty="0" smtClean="0"/>
              <a:t> v White 1901) (Page v Smith 1995, HL) </a:t>
            </a:r>
          </a:p>
          <a:p>
            <a:endParaRPr lang="en-GB" dirty="0" smtClean="0"/>
          </a:p>
          <a:p>
            <a:endParaRPr lang="en-GB" dirty="0"/>
          </a:p>
        </p:txBody>
      </p:sp>
      <p:sp>
        <p:nvSpPr>
          <p:cNvPr id="3" name="Title 2"/>
          <p:cNvSpPr>
            <a:spLocks noGrp="1"/>
          </p:cNvSpPr>
          <p:nvPr>
            <p:ph type="title"/>
          </p:nvPr>
        </p:nvSpPr>
        <p:spPr/>
        <p:txBody>
          <a:bodyPr>
            <a:normAutofit fontScale="90000"/>
          </a:bodyPr>
          <a:lstStyle/>
          <a:p>
            <a:r>
              <a:rPr lang="en-GB" dirty="0" smtClean="0"/>
              <a:t>Tort Liability for Defective Services</a:t>
            </a:r>
            <a:endParaRPr lang="en-GB" dirty="0"/>
          </a:p>
        </p:txBody>
      </p:sp>
    </p:spTree>
    <p:extLst>
      <p:ext uri="{BB962C8B-B14F-4D97-AF65-F5344CB8AC3E}">
        <p14:creationId xmlns="" xmlns:p14="http://schemas.microsoft.com/office/powerpoint/2010/main" val="3661901246"/>
      </p:ext>
    </p:extLst>
  </p:cSld>
  <p:clrMapOvr>
    <a:masterClrMapping/>
  </p:clrMapOvr>
  <mc:AlternateContent xmlns:mc="http://schemas.openxmlformats.org/markup-compatibility/2006">
    <mc:Choice xmlns=""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Omission to act and liability caused by third parties (smith v Littlewoods Organisation 1987, HL)</a:t>
            </a:r>
          </a:p>
          <a:p>
            <a:r>
              <a:rPr lang="en-GB" dirty="0" smtClean="0"/>
              <a:t>Public Authorities </a:t>
            </a:r>
            <a:r>
              <a:rPr lang="en-GB" dirty="0"/>
              <a:t>S</a:t>
            </a:r>
            <a:r>
              <a:rPr lang="en-GB" dirty="0" smtClean="0"/>
              <a:t>tatutory Discretion</a:t>
            </a:r>
          </a:p>
          <a:p>
            <a:pPr lvl="1"/>
            <a:r>
              <a:rPr lang="en-GB" dirty="0" smtClean="0"/>
              <a:t>Capital and Counties bank </a:t>
            </a:r>
            <a:r>
              <a:rPr lang="en-GB" dirty="0" err="1" smtClean="0"/>
              <a:t>plc</a:t>
            </a:r>
            <a:r>
              <a:rPr lang="en-GB" dirty="0" smtClean="0"/>
              <a:t> v Hampshire Fire Brigade, (1997), Kent v </a:t>
            </a:r>
            <a:r>
              <a:rPr lang="en-GB" dirty="0"/>
              <a:t>G</a:t>
            </a:r>
            <a:r>
              <a:rPr lang="en-GB" dirty="0" smtClean="0"/>
              <a:t>riffiths and Others (No 3, 2001) </a:t>
            </a:r>
          </a:p>
          <a:p>
            <a:endParaRPr lang="en-GB" dirty="0"/>
          </a:p>
        </p:txBody>
      </p:sp>
      <p:sp>
        <p:nvSpPr>
          <p:cNvPr id="3" name="Title 2"/>
          <p:cNvSpPr>
            <a:spLocks noGrp="1"/>
          </p:cNvSpPr>
          <p:nvPr>
            <p:ph type="title"/>
          </p:nvPr>
        </p:nvSpPr>
        <p:spPr/>
        <p:txBody>
          <a:bodyPr>
            <a:normAutofit fontScale="90000"/>
          </a:bodyPr>
          <a:lstStyle/>
          <a:p>
            <a:r>
              <a:rPr lang="en-GB" dirty="0" smtClean="0"/>
              <a:t>Tort Liability for Defective Services Contd.</a:t>
            </a:r>
            <a:endParaRPr lang="en-GB" dirty="0"/>
          </a:p>
        </p:txBody>
      </p:sp>
    </p:spTree>
    <p:extLst>
      <p:ext uri="{BB962C8B-B14F-4D97-AF65-F5344CB8AC3E}">
        <p14:creationId xmlns="" xmlns:p14="http://schemas.microsoft.com/office/powerpoint/2010/main" val="824987891"/>
      </p:ext>
    </p:extLst>
  </p:cSld>
  <p:clrMapOvr>
    <a:masterClrMapping/>
  </p:clrMapOvr>
  <mc:AlternateContent xmlns:mc="http://schemas.openxmlformats.org/markup-compatibility/2006">
    <mc:Choice xmlns=""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GB" dirty="0" smtClean="0"/>
              <a:t>Likelihood of an accident happening</a:t>
            </a:r>
          </a:p>
          <a:p>
            <a:r>
              <a:rPr lang="en-GB" dirty="0" smtClean="0"/>
              <a:t>The extent of the potential harm</a:t>
            </a:r>
          </a:p>
          <a:p>
            <a:r>
              <a:rPr lang="en-GB" dirty="0" smtClean="0"/>
              <a:t>The practicability of taking precautions: risk-benefit analysis</a:t>
            </a:r>
          </a:p>
          <a:p>
            <a:r>
              <a:rPr lang="en-GB" dirty="0" smtClean="0"/>
              <a:t>Skilful claimants</a:t>
            </a:r>
          </a:p>
          <a:p>
            <a:r>
              <a:rPr lang="en-GB" dirty="0" smtClean="0"/>
              <a:t>The qualifications claimed by the defendant</a:t>
            </a:r>
          </a:p>
          <a:p>
            <a:r>
              <a:rPr lang="en-GB" dirty="0" smtClean="0"/>
              <a:t>Good Practice</a:t>
            </a:r>
          </a:p>
          <a:p>
            <a:r>
              <a:rPr lang="en-GB" dirty="0" smtClean="0"/>
              <a:t>Unhappy outcomes</a:t>
            </a:r>
          </a:p>
          <a:p>
            <a:r>
              <a:rPr lang="en-GB" dirty="0" smtClean="0"/>
              <a:t>Encoding the standard of care</a:t>
            </a:r>
          </a:p>
          <a:p>
            <a:pPr lvl="1"/>
            <a:r>
              <a:rPr lang="en-GB" dirty="0" smtClean="0"/>
              <a:t>The Compensation Act 2006</a:t>
            </a:r>
            <a:endParaRPr lang="en-GB" dirty="0"/>
          </a:p>
        </p:txBody>
      </p:sp>
      <p:sp>
        <p:nvSpPr>
          <p:cNvPr id="3" name="Title 2"/>
          <p:cNvSpPr>
            <a:spLocks noGrp="1"/>
          </p:cNvSpPr>
          <p:nvPr>
            <p:ph type="title"/>
          </p:nvPr>
        </p:nvSpPr>
        <p:spPr/>
        <p:txBody>
          <a:bodyPr/>
          <a:lstStyle/>
          <a:p>
            <a:r>
              <a:rPr lang="en-GB" dirty="0" smtClean="0"/>
              <a:t>Breach of duty</a:t>
            </a:r>
            <a:endParaRPr lang="en-GB" dirty="0"/>
          </a:p>
        </p:txBody>
      </p:sp>
    </p:spTree>
    <p:extLst>
      <p:ext uri="{BB962C8B-B14F-4D97-AF65-F5344CB8AC3E}">
        <p14:creationId xmlns="" xmlns:p14="http://schemas.microsoft.com/office/powerpoint/2010/main" val="1453353402"/>
      </p:ext>
    </p:extLst>
  </p:cSld>
  <p:clrMapOvr>
    <a:masterClrMapping/>
  </p:clrMapOvr>
  <mc:AlternateContent xmlns:mc="http://schemas.openxmlformats.org/markup-compatibility/2006">
    <mc:Choice xmlns=""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Causation in Fact: the “but for” rule</a:t>
            </a:r>
          </a:p>
          <a:p>
            <a:pPr lvl="1"/>
            <a:r>
              <a:rPr lang="en-GB" dirty="0" smtClean="0"/>
              <a:t>Fairchild v </a:t>
            </a:r>
            <a:r>
              <a:rPr lang="en-GB" dirty="0" err="1" smtClean="0"/>
              <a:t>Glenhaven</a:t>
            </a:r>
            <a:r>
              <a:rPr lang="en-GB" dirty="0" smtClean="0"/>
              <a:t> funeral services (2002)</a:t>
            </a:r>
          </a:p>
          <a:p>
            <a:r>
              <a:rPr lang="en-GB" dirty="0" smtClean="0"/>
              <a:t>Causation in Law (remoteness of damage)</a:t>
            </a:r>
          </a:p>
          <a:p>
            <a:pPr lvl="1"/>
            <a:r>
              <a:rPr lang="en-GB" dirty="0" smtClean="0"/>
              <a:t>Intent</a:t>
            </a:r>
          </a:p>
          <a:p>
            <a:pPr lvl="1"/>
            <a:r>
              <a:rPr lang="en-GB" dirty="0" err="1" smtClean="0"/>
              <a:t>Jolley</a:t>
            </a:r>
            <a:r>
              <a:rPr lang="en-GB" dirty="0" smtClean="0"/>
              <a:t> v London Borough of Sutton (2000)</a:t>
            </a:r>
            <a:endParaRPr lang="en-GB" dirty="0"/>
          </a:p>
        </p:txBody>
      </p:sp>
      <p:sp>
        <p:nvSpPr>
          <p:cNvPr id="3" name="Title 2"/>
          <p:cNvSpPr>
            <a:spLocks noGrp="1"/>
          </p:cNvSpPr>
          <p:nvPr>
            <p:ph type="title"/>
          </p:nvPr>
        </p:nvSpPr>
        <p:spPr/>
        <p:txBody>
          <a:bodyPr>
            <a:normAutofit fontScale="90000"/>
          </a:bodyPr>
          <a:lstStyle/>
          <a:p>
            <a:r>
              <a:rPr lang="en-GB" dirty="0" smtClean="0"/>
              <a:t>Proving Consequent Damage for Breach of Duty</a:t>
            </a:r>
            <a:endParaRPr lang="en-GB" dirty="0"/>
          </a:p>
        </p:txBody>
      </p:sp>
    </p:spTree>
    <p:extLst>
      <p:ext uri="{BB962C8B-B14F-4D97-AF65-F5344CB8AC3E}">
        <p14:creationId xmlns="" xmlns:p14="http://schemas.microsoft.com/office/powerpoint/2010/main" val="1715585934"/>
      </p:ext>
    </p:extLst>
  </p:cSld>
  <p:clrMapOvr>
    <a:masterClrMapping/>
  </p:clrMapOvr>
  <mc:AlternateContent xmlns:mc="http://schemas.openxmlformats.org/markup-compatibility/2006">
    <mc:Choice xmlns=""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229600" cy="4683976"/>
          </a:xfrm>
        </p:spPr>
        <p:txBody>
          <a:bodyPr>
            <a:normAutofit fontScale="92500" lnSpcReduction="10000"/>
          </a:bodyPr>
          <a:lstStyle/>
          <a:p>
            <a:pPr lvl="0"/>
            <a:r>
              <a:rPr lang="en-GB" dirty="0"/>
              <a:t>Goods according to the SGA s 2(1) includes all personal property (chattels) capable of physical possession and control, but not property interest like shares in a company or intellectual property such as a trademark or copyright. </a:t>
            </a:r>
          </a:p>
          <a:p>
            <a:pPr lvl="0"/>
            <a:r>
              <a:rPr lang="en-GB" dirty="0"/>
              <a:t>Land or real property is not goods as its transfer are governed by an entirely distinct set of rules. Crops on the land however are covered under this definition</a:t>
            </a:r>
            <a:r>
              <a:rPr lang="en-GB" dirty="0" smtClean="0"/>
              <a:t>.</a:t>
            </a:r>
          </a:p>
          <a:p>
            <a:pPr marL="109728" lvl="0" indent="0">
              <a:buNone/>
            </a:pPr>
            <a:endParaRPr lang="en-GB" dirty="0" smtClean="0"/>
          </a:p>
          <a:p>
            <a:pPr marL="109728" lvl="0" indent="0">
              <a:buNone/>
            </a:pPr>
            <a:r>
              <a:rPr lang="en-GB" dirty="0" smtClean="0"/>
              <a:t>Not </a:t>
            </a:r>
            <a:r>
              <a:rPr lang="en-GB" dirty="0"/>
              <a:t>all contracts involving goods come under the SGA 1979. Some not covered are as follows:</a:t>
            </a:r>
          </a:p>
          <a:p>
            <a:pPr marL="109728" indent="0">
              <a:buNone/>
            </a:pPr>
            <a:endParaRPr lang="en-GB" dirty="0"/>
          </a:p>
        </p:txBody>
      </p:sp>
      <p:sp>
        <p:nvSpPr>
          <p:cNvPr id="2" name="Title 1"/>
          <p:cNvSpPr>
            <a:spLocks noGrp="1"/>
          </p:cNvSpPr>
          <p:nvPr>
            <p:ph type="title"/>
          </p:nvPr>
        </p:nvSpPr>
        <p:spPr/>
        <p:txBody>
          <a:bodyPr>
            <a:normAutofit/>
          </a:bodyPr>
          <a:lstStyle/>
          <a:p>
            <a:r>
              <a:rPr lang="en-GB" sz="6000" u="sng" dirty="0" smtClean="0">
                <a:effectLst>
                  <a:outerShdw blurRad="38100" dist="38100" dir="2700000" algn="tl">
                    <a:srgbClr val="000000">
                      <a:alpha val="43137"/>
                    </a:srgbClr>
                  </a:outerShdw>
                </a:effectLst>
              </a:rPr>
              <a:t>Goods</a:t>
            </a:r>
            <a:endParaRPr lang="en-GB" sz="6000" u="sng" dirty="0">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1119351715"/>
      </p:ext>
    </p:extLst>
  </p:cSld>
  <p:clrMapOvr>
    <a:masterClrMapping/>
  </p:clrMapOvr>
  <mc:AlternateContent xmlns:mc="http://schemas.openxmlformats.org/markup-compatibility/2006">
    <mc:Choice xmlns=""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The plaintiff booked a holiday in Greece through the </a:t>
            </a:r>
            <a:r>
              <a:rPr lang="en-GB" dirty="0" err="1"/>
              <a:t>defendants.While</a:t>
            </a:r>
            <a:r>
              <a:rPr lang="en-GB" dirty="0"/>
              <a:t> on holiday, the plaintiff fell through a glass patio door in the hotel where he was staying and sustained personal </a:t>
            </a:r>
            <a:r>
              <a:rPr lang="en-GB" dirty="0" err="1"/>
              <a:t>injuries.He</a:t>
            </a:r>
            <a:r>
              <a:rPr lang="en-GB" dirty="0"/>
              <a:t> sued the defendant either on the basis of an implied term that the defendant had failed to exercise his duty to provide contractual services with reasonable skill and care under </a:t>
            </a:r>
            <a:r>
              <a:rPr lang="en-GB" b="1" dirty="0"/>
              <a:t>S 13 of the Sale and Supply of Goods Act 1982.</a:t>
            </a:r>
            <a:r>
              <a:rPr lang="en-GB" dirty="0"/>
              <a:t> </a:t>
            </a:r>
          </a:p>
          <a:p>
            <a:endParaRPr lang="en-GB" dirty="0"/>
          </a:p>
        </p:txBody>
      </p:sp>
      <p:sp>
        <p:nvSpPr>
          <p:cNvPr id="3" name="Title 2"/>
          <p:cNvSpPr>
            <a:spLocks noGrp="1"/>
          </p:cNvSpPr>
          <p:nvPr>
            <p:ph type="title"/>
          </p:nvPr>
        </p:nvSpPr>
        <p:spPr/>
        <p:txBody>
          <a:bodyPr/>
          <a:lstStyle/>
          <a:p>
            <a:r>
              <a:rPr lang="en-GB" dirty="0" smtClean="0"/>
              <a:t>Wilson v Best travel Ltd (1993)</a:t>
            </a:r>
            <a:endParaRPr lang="en-GB" dirty="0"/>
          </a:p>
        </p:txBody>
      </p:sp>
    </p:spTree>
    <p:extLst>
      <p:ext uri="{BB962C8B-B14F-4D97-AF65-F5344CB8AC3E}">
        <p14:creationId xmlns="" xmlns:p14="http://schemas.microsoft.com/office/powerpoint/2010/main" val="817288915"/>
      </p:ext>
    </p:extLst>
  </p:cSld>
  <p:clrMapOvr>
    <a:masterClrMapping/>
  </p:clrMapOvr>
  <mc:AlternateContent xmlns:mc="http://schemas.openxmlformats.org/markup-compatibility/2006">
    <mc:Choice xmlns=""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It was held that</a:t>
            </a:r>
            <a:r>
              <a:rPr lang="en-GB" dirty="0"/>
              <a:t> Since the glass used in the patio doors met with Greek safety standards, the defendants had acted with reasonable care and skill for the purposes of the standard set in</a:t>
            </a:r>
            <a:r>
              <a:rPr lang="en-GB" b="1" dirty="0"/>
              <a:t> S 13 Sale and Supply of Goods Act 1982</a:t>
            </a:r>
            <a:r>
              <a:rPr lang="en-GB" b="1" dirty="0" smtClean="0"/>
              <a:t>. </a:t>
            </a:r>
            <a:endParaRPr lang="en-GB" dirty="0"/>
          </a:p>
        </p:txBody>
      </p:sp>
      <p:sp>
        <p:nvSpPr>
          <p:cNvPr id="3" name="Title 2"/>
          <p:cNvSpPr>
            <a:spLocks noGrp="1"/>
          </p:cNvSpPr>
          <p:nvPr>
            <p:ph type="title"/>
          </p:nvPr>
        </p:nvSpPr>
        <p:spPr/>
        <p:txBody>
          <a:bodyPr/>
          <a:lstStyle/>
          <a:p>
            <a:r>
              <a:rPr lang="en-GB" dirty="0" smtClean="0"/>
              <a:t>Decision</a:t>
            </a:r>
            <a:endParaRPr lang="en-GB" dirty="0"/>
          </a:p>
        </p:txBody>
      </p:sp>
    </p:spTree>
    <p:extLst>
      <p:ext uri="{BB962C8B-B14F-4D97-AF65-F5344CB8AC3E}">
        <p14:creationId xmlns="" xmlns:p14="http://schemas.microsoft.com/office/powerpoint/2010/main" val="1965156179"/>
      </p:ext>
    </p:extLst>
  </p:cSld>
  <p:clrMapOvr>
    <a:masterClrMapping/>
  </p:clrMapOvr>
  <mc:AlternateContent xmlns:mc="http://schemas.openxmlformats.org/markup-compatibility/2006">
    <mc:Choice xmlns=""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algn="ctr"/>
            <a:r>
              <a:rPr lang="en-GB" sz="9600" dirty="0" smtClean="0"/>
              <a:t>THE END OF </a:t>
            </a:r>
            <a:endParaRPr lang="en-GB" sz="9600" dirty="0"/>
          </a:p>
        </p:txBody>
      </p:sp>
      <p:sp>
        <p:nvSpPr>
          <p:cNvPr id="5" name="Text Placeholder 4"/>
          <p:cNvSpPr>
            <a:spLocks noGrp="1"/>
          </p:cNvSpPr>
          <p:nvPr>
            <p:ph type="body" idx="1"/>
          </p:nvPr>
        </p:nvSpPr>
        <p:spPr/>
        <p:txBody>
          <a:bodyPr>
            <a:normAutofit/>
          </a:bodyPr>
          <a:lstStyle/>
          <a:p>
            <a:pPr algn="ctr"/>
            <a:r>
              <a:rPr lang="en-GB" sz="6600" dirty="0" smtClean="0"/>
              <a:t>LECTURE 3</a:t>
            </a:r>
            <a:endParaRPr lang="en-GB" sz="6600" dirty="0"/>
          </a:p>
        </p:txBody>
      </p:sp>
    </p:spTree>
    <p:extLst>
      <p:ext uri="{BB962C8B-B14F-4D97-AF65-F5344CB8AC3E}">
        <p14:creationId xmlns="" xmlns:p14="http://schemas.microsoft.com/office/powerpoint/2010/main" val="1745503664"/>
      </p:ext>
    </p:extLst>
  </p:cSld>
  <p:clrMapOvr>
    <a:masterClrMapping/>
  </p:clrMapOvr>
  <mc:AlternateContent xmlns:mc="http://schemas.openxmlformats.org/markup-compatibility/2006">
    <mc:Choice xmlns=""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109728" indent="0">
              <a:buNone/>
            </a:pPr>
            <a:endParaRPr lang="en-GB" b="1" dirty="0" smtClean="0"/>
          </a:p>
          <a:p>
            <a:pPr marL="109728" indent="0">
              <a:buNone/>
            </a:pPr>
            <a:r>
              <a:rPr lang="en-GB" dirty="0"/>
              <a:t>T</a:t>
            </a:r>
            <a:r>
              <a:rPr lang="en-GB" dirty="0" smtClean="0"/>
              <a:t>erms </a:t>
            </a:r>
            <a:r>
              <a:rPr lang="en-GB" dirty="0"/>
              <a:t>offered by one party and accepted by another</a:t>
            </a:r>
          </a:p>
          <a:p>
            <a:endParaRPr lang="en-GB" dirty="0" smtClean="0"/>
          </a:p>
          <a:p>
            <a:pPr marL="109728" indent="0">
              <a:buNone/>
            </a:pPr>
            <a:r>
              <a:rPr lang="en-GB" dirty="0" smtClean="0"/>
              <a:t>These </a:t>
            </a:r>
            <a:r>
              <a:rPr lang="en-GB" dirty="0"/>
              <a:t>terms may be </a:t>
            </a:r>
            <a:endParaRPr lang="en-GB" dirty="0" smtClean="0"/>
          </a:p>
          <a:p>
            <a:r>
              <a:rPr lang="en-GB" b="1" dirty="0" smtClean="0"/>
              <a:t>expressed </a:t>
            </a:r>
            <a:endParaRPr lang="en-GB" dirty="0"/>
          </a:p>
          <a:p>
            <a:r>
              <a:rPr lang="en-GB" b="1" dirty="0" smtClean="0"/>
              <a:t>implied</a:t>
            </a:r>
            <a:endParaRPr lang="en-GB" b="1" dirty="0"/>
          </a:p>
          <a:p>
            <a:pPr marL="109728" indent="0">
              <a:buNone/>
            </a:pPr>
            <a:endParaRPr lang="en-GB" dirty="0"/>
          </a:p>
        </p:txBody>
      </p:sp>
      <p:sp>
        <p:nvSpPr>
          <p:cNvPr id="2" name="Title 1"/>
          <p:cNvSpPr>
            <a:spLocks noGrp="1"/>
          </p:cNvSpPr>
          <p:nvPr>
            <p:ph type="title"/>
          </p:nvPr>
        </p:nvSpPr>
        <p:spPr/>
        <p:txBody>
          <a:bodyPr>
            <a:normAutofit/>
          </a:bodyPr>
          <a:lstStyle/>
          <a:p>
            <a:r>
              <a:rPr lang="en-GB" sz="5400" dirty="0" smtClean="0">
                <a:effectLst>
                  <a:outerShdw blurRad="38100" dist="38100" dir="2700000" algn="tl">
                    <a:srgbClr val="000000">
                      <a:alpha val="43137"/>
                    </a:srgbClr>
                  </a:outerShdw>
                </a:effectLst>
              </a:rPr>
              <a:t>Contract Terms</a:t>
            </a:r>
            <a:endParaRPr lang="en-GB" sz="5400" dirty="0">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1853342971"/>
      </p:ext>
    </p:extLst>
  </p:cSld>
  <p:clrMapOvr>
    <a:masterClrMapping/>
  </p:clrMapOvr>
  <mc:AlternateContent xmlns:mc="http://schemas.openxmlformats.org/markup-compatibility/2006">
    <mc:Choice xmlns=""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24744"/>
            <a:ext cx="8229600" cy="5400600"/>
          </a:xfrm>
        </p:spPr>
        <p:txBody>
          <a:bodyPr>
            <a:normAutofit lnSpcReduction="10000"/>
          </a:bodyPr>
          <a:lstStyle/>
          <a:p>
            <a:endParaRPr lang="en-GB" dirty="0" smtClean="0"/>
          </a:p>
          <a:p>
            <a:r>
              <a:rPr lang="en-GB" b="1" dirty="0"/>
              <a:t>Safeguards</a:t>
            </a:r>
            <a:r>
              <a:rPr lang="en-GB" dirty="0"/>
              <a:t> </a:t>
            </a:r>
            <a:r>
              <a:rPr lang="en-GB" dirty="0" smtClean="0"/>
              <a:t>put </a:t>
            </a:r>
            <a:r>
              <a:rPr lang="en-GB" dirty="0"/>
              <a:t>in place by Parliament in order to </a:t>
            </a:r>
            <a:r>
              <a:rPr lang="en-GB" b="1" dirty="0"/>
              <a:t>protect </a:t>
            </a:r>
            <a:r>
              <a:rPr lang="en-GB" dirty="0" smtClean="0"/>
              <a:t> </a:t>
            </a:r>
            <a:r>
              <a:rPr lang="en-GB" b="1" dirty="0" smtClean="0"/>
              <a:t>consumers</a:t>
            </a:r>
            <a:r>
              <a:rPr lang="en-GB" dirty="0" smtClean="0"/>
              <a:t> </a:t>
            </a:r>
            <a:r>
              <a:rPr lang="en-GB" dirty="0"/>
              <a:t>by implying certain </a:t>
            </a:r>
            <a:r>
              <a:rPr lang="en-GB" b="1" dirty="0"/>
              <a:t>terms </a:t>
            </a:r>
            <a:r>
              <a:rPr lang="en-GB" dirty="0"/>
              <a:t>concerning </a:t>
            </a:r>
            <a:r>
              <a:rPr lang="en-GB" b="1" dirty="0"/>
              <a:t>standard</a:t>
            </a:r>
            <a:r>
              <a:rPr lang="en-GB" dirty="0"/>
              <a:t> and </a:t>
            </a:r>
            <a:r>
              <a:rPr lang="en-GB" b="1" dirty="0"/>
              <a:t>quality</a:t>
            </a:r>
            <a:r>
              <a:rPr lang="en-GB" dirty="0"/>
              <a:t> of </a:t>
            </a:r>
            <a:r>
              <a:rPr lang="en-GB" b="1" dirty="0"/>
              <a:t>goods</a:t>
            </a:r>
            <a:r>
              <a:rPr lang="en-GB" dirty="0"/>
              <a:t> in most sale of goods contracts.</a:t>
            </a:r>
          </a:p>
          <a:p>
            <a:r>
              <a:rPr lang="en-GB" dirty="0"/>
              <a:t>The </a:t>
            </a:r>
            <a:r>
              <a:rPr lang="en-GB" b="1" dirty="0"/>
              <a:t>seller</a:t>
            </a:r>
            <a:r>
              <a:rPr lang="en-GB" dirty="0"/>
              <a:t> is </a:t>
            </a:r>
            <a:r>
              <a:rPr lang="en-GB" b="1" dirty="0"/>
              <a:t>in </a:t>
            </a:r>
            <a:r>
              <a:rPr lang="en-GB" b="1" dirty="0" smtClean="0"/>
              <a:t>breach </a:t>
            </a:r>
            <a:r>
              <a:rPr lang="en-GB" b="1" dirty="0"/>
              <a:t>if the goods do not meet the standards, </a:t>
            </a:r>
            <a:r>
              <a:rPr lang="en-GB" dirty="0"/>
              <a:t>regardless if the seller gives any undertakings expressly to the buyer. </a:t>
            </a:r>
            <a:endParaRPr lang="en-GB" dirty="0" smtClean="0"/>
          </a:p>
          <a:p>
            <a:r>
              <a:rPr lang="en-GB" dirty="0" smtClean="0"/>
              <a:t>It </a:t>
            </a:r>
            <a:r>
              <a:rPr lang="en-GB" dirty="0"/>
              <a:t>is </a:t>
            </a:r>
            <a:r>
              <a:rPr lang="en-GB" b="1" dirty="0"/>
              <a:t>customary </a:t>
            </a:r>
            <a:r>
              <a:rPr lang="en-GB" dirty="0"/>
              <a:t>for </a:t>
            </a:r>
            <a:r>
              <a:rPr lang="en-GB" b="1" dirty="0"/>
              <a:t>certain practices to prevail </a:t>
            </a:r>
            <a:r>
              <a:rPr lang="en-GB" dirty="0"/>
              <a:t>in the </a:t>
            </a:r>
            <a:r>
              <a:rPr lang="en-GB" b="1" dirty="0"/>
              <a:t>contracts </a:t>
            </a:r>
            <a:r>
              <a:rPr lang="en-GB" dirty="0"/>
              <a:t>or for risk to be allocated between the parties</a:t>
            </a:r>
          </a:p>
          <a:p>
            <a:endParaRPr lang="en-GB" dirty="0"/>
          </a:p>
          <a:p>
            <a:pPr marL="109728" indent="0">
              <a:buNone/>
            </a:pPr>
            <a:endParaRPr lang="en-GB" dirty="0"/>
          </a:p>
        </p:txBody>
      </p:sp>
      <p:sp>
        <p:nvSpPr>
          <p:cNvPr id="2" name="Title 1"/>
          <p:cNvSpPr>
            <a:spLocks noGrp="1"/>
          </p:cNvSpPr>
          <p:nvPr>
            <p:ph type="title"/>
          </p:nvPr>
        </p:nvSpPr>
        <p:spPr>
          <a:xfrm>
            <a:off x="251520" y="0"/>
            <a:ext cx="8229600" cy="1124744"/>
          </a:xfrm>
        </p:spPr>
        <p:txBody>
          <a:bodyPr>
            <a:normAutofit fontScale="90000"/>
          </a:bodyPr>
          <a:lstStyle/>
          <a:p>
            <a:r>
              <a:rPr lang="en-GB" dirty="0" smtClean="0">
                <a:effectLst>
                  <a:outerShdw blurRad="38100" dist="38100" dir="2700000" algn="tl">
                    <a:srgbClr val="000000">
                      <a:alpha val="43137"/>
                    </a:srgbClr>
                  </a:outerShdw>
                </a:effectLst>
              </a:rPr>
              <a:t>		Implied Terms</a:t>
            </a:r>
            <a:r>
              <a:rPr lang="en-GB" dirty="0">
                <a:effectLst>
                  <a:outerShdw blurRad="38100" dist="38100" dir="2700000" algn="tl">
                    <a:srgbClr val="000000">
                      <a:alpha val="43137"/>
                    </a:srgbClr>
                  </a:outerShdw>
                </a:effectLst>
              </a:rPr>
              <a:t/>
            </a:r>
            <a:br>
              <a:rPr lang="en-GB" dirty="0">
                <a:effectLst>
                  <a:outerShdw blurRad="38100" dist="38100" dir="2700000" algn="tl">
                    <a:srgbClr val="000000">
                      <a:alpha val="43137"/>
                    </a:srgbClr>
                  </a:outerShdw>
                </a:effectLst>
              </a:rPr>
            </a:br>
            <a:endParaRPr lang="en-GB" dirty="0">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1326133899"/>
      </p:ext>
    </p:extLst>
  </p:cSld>
  <p:clrMapOvr>
    <a:masterClrMapping/>
  </p:clrMapOvr>
  <mc:AlternateContent xmlns:mc="http://schemas.openxmlformats.org/markup-compatibility/2006">
    <mc:Choice xmlns=""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810</TotalTime>
  <Words>5153</Words>
  <Application>Microsoft Office PowerPoint</Application>
  <PresentationFormat>On-screen Show (4:3)</PresentationFormat>
  <Paragraphs>455</Paragraphs>
  <Slides>72</Slides>
  <Notes>52</Notes>
  <HiddenSlides>0</HiddenSlides>
  <MMClips>0</MMClips>
  <ScaleCrop>false</ScaleCrop>
  <HeadingPairs>
    <vt:vector size="4" baseType="variant">
      <vt:variant>
        <vt:lpstr>Theme</vt:lpstr>
      </vt:variant>
      <vt:variant>
        <vt:i4>1</vt:i4>
      </vt:variant>
      <vt:variant>
        <vt:lpstr>Slide Titles</vt:lpstr>
      </vt:variant>
      <vt:variant>
        <vt:i4>72</vt:i4>
      </vt:variant>
    </vt:vector>
  </HeadingPairs>
  <TitlesOfParts>
    <vt:vector size="73" baseType="lpstr">
      <vt:lpstr>Concourse</vt:lpstr>
      <vt:lpstr>Lecture 3:</vt:lpstr>
      <vt:lpstr>Sale of Goods Contract</vt:lpstr>
      <vt:lpstr>SALE OF GOODS CONTRACT</vt:lpstr>
      <vt:lpstr>A Contract of Sale </vt:lpstr>
      <vt:lpstr>An Agreement to sell</vt:lpstr>
      <vt:lpstr>Price</vt:lpstr>
      <vt:lpstr>Goods</vt:lpstr>
      <vt:lpstr>Contract Terms</vt:lpstr>
      <vt:lpstr>  Implied Terms </vt:lpstr>
      <vt:lpstr>THE TERMS IMPLIED BY THE SALE OF GOODS CONTRACT 1979 continued…</vt:lpstr>
      <vt:lpstr>Expressed Terms of a contract fall into three categories</vt:lpstr>
      <vt:lpstr>CONDITIONS</vt:lpstr>
      <vt:lpstr>WARRANTIES</vt:lpstr>
      <vt:lpstr>INNOMINATE TERMS</vt:lpstr>
      <vt:lpstr>Criteria for interpreting the Status of an Innominate Term</vt:lpstr>
      <vt:lpstr>Incorporation</vt:lpstr>
      <vt:lpstr>Transfield Shipping Inc v Mercator Shipping Inc (“The Achilleas”) [2008]</vt:lpstr>
      <vt:lpstr> Decision</vt:lpstr>
      <vt:lpstr>THE TERMS IMPLIED BY THE SALE OF GOODS CONTRACT 1979</vt:lpstr>
      <vt:lpstr>Title: s12</vt:lpstr>
      <vt:lpstr>Description: s 13</vt:lpstr>
      <vt:lpstr>Description: s 13 continued…</vt:lpstr>
      <vt:lpstr>The Goods Must Be Of Satisfactory Quality: s 14(2)</vt:lpstr>
      <vt:lpstr>The Goods Must Be Of Satisfactory Quality: s 14(2) continued…</vt:lpstr>
      <vt:lpstr>How Liability arises under  s14(2)</vt:lpstr>
      <vt:lpstr>How Liability arises under s 14(2) continued…</vt:lpstr>
      <vt:lpstr>Limits to liability under s 14(2)</vt:lpstr>
      <vt:lpstr>Pre-sale notice could be acquired in two ways:</vt:lpstr>
      <vt:lpstr>There are other cases where there is a limit to liability </vt:lpstr>
      <vt:lpstr>Goods Must be Suitable for their Purpose: s 14(3)</vt:lpstr>
      <vt:lpstr>Implicit Reliance</vt:lpstr>
      <vt:lpstr>Explicit Reliance</vt:lpstr>
      <vt:lpstr>The Goods Must Correspond With Their Sample: s15</vt:lpstr>
      <vt:lpstr>The Right to Reject the Goods</vt:lpstr>
      <vt:lpstr>Statutory Controls on Exclusion Clauses: The Unfair Contract Terms Act (1977) </vt:lpstr>
      <vt:lpstr>EXCLUSION OF LIABILITY</vt:lpstr>
      <vt:lpstr>Ambiguity of an Exclusion Clause</vt:lpstr>
      <vt:lpstr>Substance of the Act (UCTA 1977)</vt:lpstr>
      <vt:lpstr>Breach of Contract</vt:lpstr>
      <vt:lpstr>   Court’s View </vt:lpstr>
      <vt:lpstr> R&amp;B Customs Brokers v United Dominion Trust (1988) </vt:lpstr>
      <vt:lpstr>   Decision</vt:lpstr>
      <vt:lpstr>Issues</vt:lpstr>
      <vt:lpstr>The Unfair Terms in Consumer Contracts Regulations (1999)</vt:lpstr>
      <vt:lpstr>Unfair terms include terms which:</vt:lpstr>
      <vt:lpstr>Unfair Contract Terms Act 1977</vt:lpstr>
      <vt:lpstr>A Comparison of UCTA 1977 and the Consumer Contracts Regulations 1999</vt:lpstr>
      <vt:lpstr> Director of Fair Trading v First National Bank [2001] </vt:lpstr>
      <vt:lpstr>Decision</vt:lpstr>
      <vt:lpstr>IMPLIED CONDITIONS IN OTHER ACTS</vt:lpstr>
      <vt:lpstr>Implied Terms in Contracts for Sale/ Hire Purchase/ Supply/ Hire of Goods (ss6-7)</vt:lpstr>
      <vt:lpstr>Supply of Goods (Implied Terms) Act 1973</vt:lpstr>
      <vt:lpstr>Unfair Terms in Consumer Contracts Regulations 1999</vt:lpstr>
      <vt:lpstr>The Following Terms are implied in all contracts involving a supply of services:</vt:lpstr>
      <vt:lpstr>Goods and Services Contracts</vt:lpstr>
      <vt:lpstr>Hire-Purchase Contracts</vt:lpstr>
      <vt:lpstr>Hire Contracts</vt:lpstr>
      <vt:lpstr>Contracts of Barter</vt:lpstr>
      <vt:lpstr> A Free Gift Linked to a Sale Contract</vt:lpstr>
      <vt:lpstr>Goods Supplied in Return for Trading Stamps</vt:lpstr>
      <vt:lpstr>Slide 61</vt:lpstr>
      <vt:lpstr>Performance of the Contract: Seller</vt:lpstr>
      <vt:lpstr>Performance of the Contract :Buyer</vt:lpstr>
      <vt:lpstr>Tort Liability for Defective Goods</vt:lpstr>
      <vt:lpstr>The Consumer Protection Act 1987 (CPA)</vt:lpstr>
      <vt:lpstr>Tort Liability for Defective Services</vt:lpstr>
      <vt:lpstr>Tort Liability for Defective Services Contd.</vt:lpstr>
      <vt:lpstr>Breach of duty</vt:lpstr>
      <vt:lpstr>Proving Consequent Damage for Breach of Duty</vt:lpstr>
      <vt:lpstr>Wilson v Best travel Ltd (1993)</vt:lpstr>
      <vt:lpstr>Decision</vt:lpstr>
      <vt:lpstr>THE END OF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3:</dc:title>
  <dc:creator>charal20</dc:creator>
  <cp:lastModifiedBy>Ataylor</cp:lastModifiedBy>
  <cp:revision>37</cp:revision>
  <dcterms:created xsi:type="dcterms:W3CDTF">2010-10-27T02:42:51Z</dcterms:created>
  <dcterms:modified xsi:type="dcterms:W3CDTF">2011-05-17T12:57:40Z</dcterms:modified>
</cp:coreProperties>
</file>