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4"/>
  </p:notesMasterIdLst>
  <p:sldIdLst>
    <p:sldId id="256" r:id="rId2"/>
    <p:sldId id="281" r:id="rId3"/>
    <p:sldId id="283" r:id="rId4"/>
    <p:sldId id="282" r:id="rId5"/>
    <p:sldId id="285" r:id="rId6"/>
    <p:sldId id="286" r:id="rId7"/>
    <p:sldId id="287" r:id="rId8"/>
    <p:sldId id="284" r:id="rId9"/>
    <p:sldId id="257" r:id="rId10"/>
    <p:sldId id="258" r:id="rId11"/>
    <p:sldId id="268" r:id="rId12"/>
    <p:sldId id="259" r:id="rId13"/>
    <p:sldId id="269" r:id="rId14"/>
    <p:sldId id="260" r:id="rId15"/>
    <p:sldId id="270" r:id="rId16"/>
    <p:sldId id="261" r:id="rId17"/>
    <p:sldId id="271" r:id="rId18"/>
    <p:sldId id="262" r:id="rId19"/>
    <p:sldId id="272" r:id="rId20"/>
    <p:sldId id="273" r:id="rId21"/>
    <p:sldId id="263" r:id="rId22"/>
    <p:sldId id="274" r:id="rId23"/>
    <p:sldId id="275" r:id="rId24"/>
    <p:sldId id="264" r:id="rId25"/>
    <p:sldId id="276" r:id="rId26"/>
    <p:sldId id="277" r:id="rId27"/>
    <p:sldId id="278" r:id="rId28"/>
    <p:sldId id="265" r:id="rId29"/>
    <p:sldId id="279" r:id="rId30"/>
    <p:sldId id="266" r:id="rId31"/>
    <p:sldId id="280" r:id="rId32"/>
    <p:sldId id="26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3FA7C-9617-4D9E-A8EB-D23CB951AD6E}" type="datetimeFigureOut">
              <a:rPr lang="en-GB" smtClean="0"/>
              <a:pPr/>
              <a:t>03/04/2011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A0C2F3-04A2-4EAE-BEA0-A80A4EEE1D60}" type="slidenum">
              <a:rPr lang="en-GB" smtClean="0"/>
              <a:pPr/>
              <a:t>‹#›</a:t>
            </a:fld>
            <a:endParaRPr lang="en-GB"/>
          </a:p>
        </p:txBody>
      </p:sp>
    </p:spTree>
    <p:extLst>
      <p:ext uri="{BB962C8B-B14F-4D97-AF65-F5344CB8AC3E}">
        <p14:creationId xmlns:p14="http://schemas.microsoft.com/office/powerpoint/2010/main" val="97645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a:t>
            </a:fld>
            <a:endParaRPr lang="en-GB"/>
          </a:p>
        </p:txBody>
      </p:sp>
    </p:spTree>
    <p:extLst>
      <p:ext uri="{BB962C8B-B14F-4D97-AF65-F5344CB8AC3E}">
        <p14:creationId xmlns:p14="http://schemas.microsoft.com/office/powerpoint/2010/main" val="1960682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28</a:t>
            </a:fld>
            <a:endParaRPr lang="en-GB"/>
          </a:p>
        </p:txBody>
      </p:sp>
    </p:spTree>
    <p:extLst>
      <p:ext uri="{BB962C8B-B14F-4D97-AF65-F5344CB8AC3E}">
        <p14:creationId xmlns:p14="http://schemas.microsoft.com/office/powerpoint/2010/main" val="361875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30</a:t>
            </a:fld>
            <a:endParaRPr lang="en-GB"/>
          </a:p>
        </p:txBody>
      </p:sp>
    </p:spTree>
    <p:extLst>
      <p:ext uri="{BB962C8B-B14F-4D97-AF65-F5344CB8AC3E}">
        <p14:creationId xmlns:p14="http://schemas.microsoft.com/office/powerpoint/2010/main" val="133635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32</a:t>
            </a:fld>
            <a:endParaRPr lang="en-GB"/>
          </a:p>
        </p:txBody>
      </p:sp>
    </p:spTree>
    <p:extLst>
      <p:ext uri="{BB962C8B-B14F-4D97-AF65-F5344CB8AC3E}">
        <p14:creationId xmlns:p14="http://schemas.microsoft.com/office/powerpoint/2010/main" val="310398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9</a:t>
            </a:fld>
            <a:endParaRPr lang="en-GB"/>
          </a:p>
        </p:txBody>
      </p:sp>
    </p:spTree>
    <p:extLst>
      <p:ext uri="{BB962C8B-B14F-4D97-AF65-F5344CB8AC3E}">
        <p14:creationId xmlns:p14="http://schemas.microsoft.com/office/powerpoint/2010/main" val="209688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10</a:t>
            </a:fld>
            <a:endParaRPr lang="en-GB"/>
          </a:p>
        </p:txBody>
      </p:sp>
    </p:spTree>
    <p:extLst>
      <p:ext uri="{BB962C8B-B14F-4D97-AF65-F5344CB8AC3E}">
        <p14:creationId xmlns:p14="http://schemas.microsoft.com/office/powerpoint/2010/main" val="3116607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12</a:t>
            </a:fld>
            <a:endParaRPr lang="en-GB"/>
          </a:p>
        </p:txBody>
      </p:sp>
    </p:spTree>
    <p:extLst>
      <p:ext uri="{BB962C8B-B14F-4D97-AF65-F5344CB8AC3E}">
        <p14:creationId xmlns:p14="http://schemas.microsoft.com/office/powerpoint/2010/main" val="3586486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14</a:t>
            </a:fld>
            <a:endParaRPr lang="en-GB"/>
          </a:p>
        </p:txBody>
      </p:sp>
    </p:spTree>
    <p:extLst>
      <p:ext uri="{BB962C8B-B14F-4D97-AF65-F5344CB8AC3E}">
        <p14:creationId xmlns:p14="http://schemas.microsoft.com/office/powerpoint/2010/main" val="4974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16</a:t>
            </a:fld>
            <a:endParaRPr lang="en-GB"/>
          </a:p>
        </p:txBody>
      </p:sp>
    </p:spTree>
    <p:extLst>
      <p:ext uri="{BB962C8B-B14F-4D97-AF65-F5344CB8AC3E}">
        <p14:creationId xmlns:p14="http://schemas.microsoft.com/office/powerpoint/2010/main" val="2232955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18</a:t>
            </a:fld>
            <a:endParaRPr lang="en-GB"/>
          </a:p>
        </p:txBody>
      </p:sp>
    </p:spTree>
    <p:extLst>
      <p:ext uri="{BB962C8B-B14F-4D97-AF65-F5344CB8AC3E}">
        <p14:creationId xmlns:p14="http://schemas.microsoft.com/office/powerpoint/2010/main" val="365354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21</a:t>
            </a:fld>
            <a:endParaRPr lang="en-GB"/>
          </a:p>
        </p:txBody>
      </p:sp>
    </p:spTree>
    <p:extLst>
      <p:ext uri="{BB962C8B-B14F-4D97-AF65-F5344CB8AC3E}">
        <p14:creationId xmlns:p14="http://schemas.microsoft.com/office/powerpoint/2010/main" val="326259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A0C2F3-04A2-4EAE-BEA0-A80A4EEE1D60}" type="slidenum">
              <a:rPr lang="en-GB" smtClean="0"/>
              <a:pPr/>
              <a:t>24</a:t>
            </a:fld>
            <a:endParaRPr lang="en-GB"/>
          </a:p>
        </p:txBody>
      </p:sp>
    </p:spTree>
    <p:extLst>
      <p:ext uri="{BB962C8B-B14F-4D97-AF65-F5344CB8AC3E}">
        <p14:creationId xmlns:p14="http://schemas.microsoft.com/office/powerpoint/2010/main" val="119372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1pPr>
              <a:defRPr sz="1400"/>
            </a:lvl1pPr>
            <a:lvl2pPr>
              <a:defRPr sz="1200"/>
            </a:lvl2pPr>
            <a:lvl3pPr>
              <a:defRPr sz="1100"/>
            </a:lvl3pPr>
            <a:lvl4pPr>
              <a:defRPr sz="1050"/>
            </a:lvl4pPr>
            <a:lvl5pPr>
              <a:defRPr sz="105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9F4D84-B0FD-4D29-BAEC-C8993FF1352A}"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5A16-C769-4C8A-B141-2BCE4754ACC4}" type="datetimeFigureOut">
              <a:rPr lang="en-GB" smtClean="0"/>
              <a:pPr/>
              <a:t>03/04/2011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9F4D84-B0FD-4D29-BAEC-C8993FF1352A}" type="slidenum">
              <a:rPr lang="en-GB" smtClean="0"/>
              <a:pPr/>
              <a:t>‹#›</a:t>
            </a:fld>
            <a:endParaRPr lang="en-GB"/>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39985A16-C769-4C8A-B141-2BCE4754ACC4}" type="datetimeFigureOut">
              <a:rPr lang="en-GB" smtClean="0"/>
              <a:pPr/>
              <a:t>03/04/2011</a:t>
            </a:fld>
            <a:endParaRPr lang="en-GB"/>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E39F4D84-B0FD-4D29-BAEC-C8993FF1352A}" type="slidenum">
              <a:rPr lang="en-GB" smtClean="0"/>
              <a:pPr/>
              <a:t>‹#›</a:t>
            </a:fld>
            <a:endParaRPr lang="en-GB"/>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1196752"/>
            <a:ext cx="7117180" cy="3240361"/>
          </a:xfrm>
        </p:spPr>
        <p:txBody>
          <a:bodyPr>
            <a:normAutofit fontScale="90000"/>
          </a:bodyPr>
          <a:lstStyle/>
          <a:p>
            <a:pPr algn="ctr"/>
            <a:r>
              <a:rPr lang="en-GB" sz="4800" b="1" dirty="0" smtClean="0"/>
              <a:t/>
            </a:r>
            <a:br>
              <a:rPr lang="en-GB" sz="4800" b="1" dirty="0" smtClean="0"/>
            </a:br>
            <a:r>
              <a:rPr lang="en-GB" sz="4800" b="1" dirty="0"/>
              <a:t/>
            </a:r>
            <a:br>
              <a:rPr lang="en-GB" sz="4800" b="1" dirty="0"/>
            </a:br>
            <a:r>
              <a:rPr lang="en-GB" sz="4800" b="1" dirty="0" smtClean="0"/>
              <a:t/>
            </a:r>
            <a:br>
              <a:rPr lang="en-GB" sz="4800" b="1" dirty="0" smtClean="0"/>
            </a:br>
            <a:r>
              <a:rPr lang="en-GB" sz="4800" b="1" dirty="0"/>
              <a:t/>
            </a:r>
            <a:br>
              <a:rPr lang="en-GB" sz="4800" b="1" dirty="0"/>
            </a:br>
            <a:r>
              <a:rPr lang="en-GB" sz="4800" b="1" dirty="0" smtClean="0"/>
              <a:t/>
            </a:r>
            <a:br>
              <a:rPr lang="en-GB" sz="4800" b="1" dirty="0" smtClean="0"/>
            </a:br>
            <a:r>
              <a:rPr lang="en-GB" sz="4800" b="1" dirty="0"/>
              <a:t/>
            </a:r>
            <a:br>
              <a:rPr lang="en-GB" sz="4800" b="1" dirty="0"/>
            </a:br>
            <a:r>
              <a:rPr lang="en-GB" sz="4800" b="1" dirty="0" smtClean="0"/>
              <a:t/>
            </a:r>
            <a:br>
              <a:rPr lang="en-GB" sz="4800" b="1" dirty="0" smtClean="0"/>
            </a:br>
            <a:r>
              <a:rPr lang="en-GB" sz="4800" b="1" dirty="0"/>
              <a:t/>
            </a:r>
            <a:br>
              <a:rPr lang="en-GB" sz="4800" b="1" dirty="0"/>
            </a:br>
            <a:r>
              <a:rPr lang="en-GB" sz="4800" b="1" dirty="0" smtClean="0"/>
              <a:t/>
            </a:r>
            <a:br>
              <a:rPr lang="en-GB" sz="4800" b="1" dirty="0" smtClean="0"/>
            </a:br>
            <a:r>
              <a:rPr lang="en-GB" sz="4800" b="1" dirty="0"/>
              <a:t/>
            </a:r>
            <a:br>
              <a:rPr lang="en-GB" sz="4800" b="1" dirty="0"/>
            </a:br>
            <a:r>
              <a:rPr lang="en-GB" sz="4800" b="1" dirty="0" smtClean="0"/>
              <a:t/>
            </a:r>
            <a:br>
              <a:rPr lang="en-GB" sz="4800" b="1" dirty="0" smtClean="0"/>
            </a:br>
            <a:r>
              <a:rPr lang="en-GB" sz="4800" b="1" dirty="0"/>
              <a:t/>
            </a:r>
            <a:br>
              <a:rPr lang="en-GB" sz="4800" b="1" dirty="0"/>
            </a:br>
            <a:r>
              <a:rPr lang="en-GB" sz="4800" b="1" dirty="0" smtClean="0"/>
              <a:t>LECTURE 3: </a:t>
            </a:r>
            <a:r>
              <a:rPr lang="en-GB" sz="4800" b="1" dirty="0"/>
              <a:t>AGENCY PROBLEMS</a:t>
            </a:r>
            <a:r>
              <a:rPr lang="en-GB" sz="4800" dirty="0"/>
              <a:t/>
            </a:r>
            <a:br>
              <a:rPr lang="en-GB" sz="4800" dirty="0"/>
            </a:br>
            <a:r>
              <a:rPr lang="en-GB" sz="4800" dirty="0"/>
              <a:t/>
            </a:r>
            <a:br>
              <a:rPr lang="en-GB" sz="4800" dirty="0"/>
            </a:br>
            <a:endParaRPr lang="en-GB" sz="4800" dirty="0"/>
          </a:p>
        </p:txBody>
      </p:sp>
      <p:sp>
        <p:nvSpPr>
          <p:cNvPr id="3" name="Subtitle 2"/>
          <p:cNvSpPr>
            <a:spLocks noGrp="1"/>
          </p:cNvSpPr>
          <p:nvPr>
            <p:ph type="subTitle" idx="1"/>
          </p:nvPr>
        </p:nvSpPr>
        <p:spPr/>
        <p:txBody>
          <a:bodyPr>
            <a:noAutofit/>
          </a:bodyPr>
          <a:lstStyle/>
          <a:p>
            <a:r>
              <a:rPr lang="en-GB" sz="3200" b="1" u="sng" dirty="0" smtClean="0">
                <a:solidFill>
                  <a:schemeClr val="tx1"/>
                </a:solidFill>
              </a:rPr>
              <a:t>Module Lecturer:</a:t>
            </a:r>
          </a:p>
          <a:p>
            <a:r>
              <a:rPr lang="en-GB" sz="3200" b="1" dirty="0" smtClean="0">
                <a:solidFill>
                  <a:schemeClr val="tx1"/>
                </a:solidFill>
              </a:rPr>
              <a:t>Dr </a:t>
            </a:r>
            <a:r>
              <a:rPr lang="en-GB" sz="3200" b="1" dirty="0">
                <a:solidFill>
                  <a:schemeClr val="tx1"/>
                </a:solidFill>
              </a:rPr>
              <a:t>Agnes Taylor</a:t>
            </a:r>
            <a:endParaRPr lang="en-GB" sz="3200" dirty="0">
              <a:solidFill>
                <a:schemeClr val="tx1"/>
              </a:solidFill>
            </a:endParaRPr>
          </a:p>
          <a:p>
            <a:endParaRPr lang="en-GB" sz="4800" dirty="0">
              <a:solidFill>
                <a:schemeClr val="tx1"/>
              </a:solidFill>
            </a:endParaRPr>
          </a:p>
          <a:p>
            <a:endParaRPr lang="en-GB" sz="4800" b="1" dirty="0">
              <a:solidFill>
                <a:schemeClr val="accent2">
                  <a:lumMod val="75000"/>
                </a:schemeClr>
              </a:solidFill>
            </a:endParaRPr>
          </a:p>
          <a:p>
            <a:pPr algn="ctr"/>
            <a:endParaRPr lang="en-GB" sz="4800" dirty="0">
              <a:solidFill>
                <a:schemeClr val="tx1"/>
              </a:solidFill>
            </a:endParaRPr>
          </a:p>
        </p:txBody>
      </p:sp>
      <p:pic>
        <p:nvPicPr>
          <p:cNvPr id="1026" name="Picture 2" descr="http://www.superwebdesign.be/img/communication_agenc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3164665"/>
            <a:ext cx="36195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8118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9"/>
            <a:ext cx="8136904" cy="936104"/>
          </a:xfrm>
        </p:spPr>
        <p:txBody>
          <a:bodyPr>
            <a:normAutofit fontScale="90000"/>
          </a:bodyPr>
          <a:lstStyle/>
          <a:p>
            <a:r>
              <a:rPr lang="en-GB" sz="2400" b="1" dirty="0" smtClean="0"/>
              <a:t/>
            </a:r>
            <a:br>
              <a:rPr lang="en-GB" sz="2400" b="1" dirty="0" smtClean="0"/>
            </a:br>
            <a:r>
              <a:rPr lang="en-GB" sz="3100" b="1" dirty="0" smtClean="0"/>
              <a:t>THERE </a:t>
            </a:r>
            <a:r>
              <a:rPr lang="en-GB" sz="3100" b="1" dirty="0"/>
              <a:t>ARE THREE GENERIC AGENCY PROBLEMS IN BUSINESS FIRMS.</a:t>
            </a:r>
            <a:r>
              <a:rPr lang="en-GB" sz="3100" dirty="0"/>
              <a:t/>
            </a:r>
            <a:br>
              <a:rPr lang="en-GB" sz="3100" dirty="0"/>
            </a:br>
            <a:endParaRPr lang="en-GB" sz="3100" dirty="0"/>
          </a:p>
        </p:txBody>
      </p:sp>
      <p:sp>
        <p:nvSpPr>
          <p:cNvPr id="3" name="Content Placeholder 2"/>
          <p:cNvSpPr>
            <a:spLocks noGrp="1"/>
          </p:cNvSpPr>
          <p:nvPr>
            <p:ph idx="1"/>
          </p:nvPr>
        </p:nvSpPr>
        <p:spPr>
          <a:xfrm>
            <a:off x="683568" y="1807361"/>
            <a:ext cx="8136903" cy="4501959"/>
          </a:xfrm>
        </p:spPr>
        <p:txBody>
          <a:bodyPr/>
          <a:lstStyle/>
          <a:p>
            <a:pPr lvl="0"/>
            <a:r>
              <a:rPr lang="en-GB" sz="2400" b="1" dirty="0"/>
              <a:t>The conflict between the firm’s owners and its hired managers</a:t>
            </a:r>
            <a:endParaRPr lang="en-GB" sz="2400" dirty="0"/>
          </a:p>
          <a:p>
            <a:pPr lvl="0"/>
            <a:r>
              <a:rPr lang="en-GB" sz="2400" b="1" dirty="0"/>
              <a:t>The conflict between owners who possess controlling interest in the firm and the minority non-controlling </a:t>
            </a:r>
            <a:r>
              <a:rPr lang="en-GB" sz="2400" b="1" dirty="0" smtClean="0"/>
              <a:t>shareholders</a:t>
            </a:r>
            <a:endParaRPr lang="en-GB" sz="2400" dirty="0"/>
          </a:p>
          <a:p>
            <a:pPr lvl="0"/>
            <a:r>
              <a:rPr lang="en-GB" sz="2400" b="1" dirty="0"/>
              <a:t>The conflict between the firm itself- including, particularly, its owners and other parties with whom the firm contracts such as creditors, employees, and </a:t>
            </a:r>
            <a:r>
              <a:rPr lang="en-GB" sz="2400" b="1" dirty="0" smtClean="0"/>
              <a:t>customers</a:t>
            </a:r>
          </a:p>
          <a:p>
            <a:pPr marL="0" lvl="0" indent="0">
              <a:buNone/>
            </a:pPr>
            <a:endParaRPr lang="en-GB" sz="1600" b="1" dirty="0" smtClean="0"/>
          </a:p>
          <a:p>
            <a:pPr marL="0" lvl="0" indent="0">
              <a:buNone/>
            </a:pPr>
            <a:endParaRPr lang="en-GB" dirty="0"/>
          </a:p>
          <a:p>
            <a:pPr marL="0" indent="0">
              <a:buNone/>
            </a:pPr>
            <a:endParaRPr lang="en-GB" dirty="0"/>
          </a:p>
        </p:txBody>
      </p:sp>
      <p:pic>
        <p:nvPicPr>
          <p:cNvPr id="2051" name="Picture 3" descr="C:\Users\charal20\AppData\Local\Microsoft\Windows\Temporary Internet Files\Content.IE5\GNWU0FY2\MM900356747[1].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5616327"/>
            <a:ext cx="2118148" cy="12416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charal20\AppData\Local\Microsoft\Windows\Temporary Internet Files\Content.IE5\JPT9U4H8\MC900139659[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5661248"/>
            <a:ext cx="1532438" cy="1372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1201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8352928" cy="5509200"/>
          </a:xfrm>
          <a:prstGeom prst="rect">
            <a:avLst/>
          </a:prstGeom>
        </p:spPr>
        <p:txBody>
          <a:bodyPr wrap="square">
            <a:spAutoFit/>
          </a:bodyPr>
          <a:lstStyle/>
          <a:p>
            <a:endParaRPr lang="en-GB" sz="3200" b="1" dirty="0" smtClean="0"/>
          </a:p>
          <a:p>
            <a:r>
              <a:rPr lang="en-GB" sz="3200" b="1" dirty="0" smtClean="0"/>
              <a:t>Where the principals are multiple with varying interests, the challenge is greater for the agents to act in their interests.</a:t>
            </a:r>
            <a:endParaRPr lang="en-GB" sz="3200" dirty="0" smtClean="0"/>
          </a:p>
          <a:p>
            <a:endParaRPr lang="en-GB" sz="3200" b="1" dirty="0" smtClean="0"/>
          </a:p>
          <a:p>
            <a:endParaRPr lang="en-GB" sz="3200" b="1" dirty="0" smtClean="0"/>
          </a:p>
          <a:p>
            <a:r>
              <a:rPr lang="en-GB" sz="3200" b="1" dirty="0" smtClean="0"/>
              <a:t>Multiple Principals will therefore face coordination costs which will inhibit their ability to engage in collective action.</a:t>
            </a: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The effect will be:</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lvl="0"/>
            <a:r>
              <a:rPr lang="en-GB" sz="2400" b="1" dirty="0"/>
              <a:t>More delegation of their decision-making to agents (Frank et al., 1991)</a:t>
            </a:r>
            <a:endParaRPr lang="en-GB" sz="2400" dirty="0"/>
          </a:p>
          <a:p>
            <a:pPr lvl="0"/>
            <a:r>
              <a:rPr lang="en-GB" sz="2400" b="1" dirty="0"/>
              <a:t>Difficulty in the principal’s ability to ensure that the agent does the right thing (Hideki, 1992</a:t>
            </a:r>
            <a:r>
              <a:rPr lang="en-GB" sz="2400" b="1" dirty="0" smtClean="0"/>
              <a:t>)</a:t>
            </a:r>
          </a:p>
          <a:p>
            <a:pPr marL="0" lvl="0" indent="0">
              <a:buNone/>
            </a:pPr>
            <a:endParaRPr lang="en-GB" dirty="0"/>
          </a:p>
          <a:p>
            <a:pPr marL="0" indent="0">
              <a:buNone/>
            </a:pPr>
            <a:endParaRPr lang="en-GB" dirty="0"/>
          </a:p>
        </p:txBody>
      </p:sp>
      <p:pic>
        <p:nvPicPr>
          <p:cNvPr id="8194" name="Picture 2" descr="C:\Users\charal20\AppData\Local\Microsoft\Windows\Temporary Internet Files\Content.IE5\IPVE5DST\MC90029084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3887" y="4134416"/>
            <a:ext cx="2212063" cy="27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869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8748464" cy="5509200"/>
          </a:xfrm>
          <a:prstGeom prst="rect">
            <a:avLst/>
          </a:prstGeom>
        </p:spPr>
        <p:txBody>
          <a:bodyPr wrap="square">
            <a:spAutoFit/>
          </a:bodyPr>
          <a:lstStyle/>
          <a:p>
            <a:endParaRPr lang="en-GB" sz="3200" b="1" u="sng" dirty="0" smtClean="0"/>
          </a:p>
          <a:p>
            <a:r>
              <a:rPr lang="en-GB" sz="3200" b="1" u="sng" dirty="0" smtClean="0"/>
              <a:t>So how do they reduce Agency Costs?</a:t>
            </a:r>
          </a:p>
          <a:p>
            <a:endParaRPr lang="en-GB" sz="3200" dirty="0" smtClean="0"/>
          </a:p>
          <a:p>
            <a:endParaRPr lang="en-GB" sz="3200" dirty="0" smtClean="0"/>
          </a:p>
          <a:p>
            <a:r>
              <a:rPr lang="en-GB" sz="3200" b="1" dirty="0" smtClean="0"/>
              <a:t>Legal Strategies for Reducing Agency Costs:</a:t>
            </a:r>
            <a:endParaRPr lang="en-GB" sz="3200" dirty="0" smtClean="0"/>
          </a:p>
          <a:p>
            <a:pPr lvl="0"/>
            <a:endParaRPr lang="en-GB" sz="3200" b="1" dirty="0" smtClean="0"/>
          </a:p>
          <a:p>
            <a:pPr lvl="0"/>
            <a:r>
              <a:rPr lang="en-GB" sz="3200" b="1" dirty="0" smtClean="0"/>
              <a:t>Regulatory Strategies</a:t>
            </a:r>
            <a:endParaRPr lang="en-GB" sz="3200" dirty="0" smtClean="0"/>
          </a:p>
          <a:p>
            <a:pPr lvl="0"/>
            <a:endParaRPr lang="en-GB" sz="3200" b="1" dirty="0" smtClean="0"/>
          </a:p>
          <a:p>
            <a:pPr lvl="0"/>
            <a:r>
              <a:rPr lang="en-GB" sz="3200" b="1" dirty="0" smtClean="0"/>
              <a:t>Governance Strategies</a:t>
            </a:r>
            <a:endParaRPr lang="en-GB" sz="32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REGULATORY </a:t>
            </a:r>
            <a:r>
              <a:rPr lang="en-GB" b="1" dirty="0"/>
              <a:t>STRATEGIES</a:t>
            </a:r>
            <a:r>
              <a:rPr lang="en-GB" dirty="0"/>
              <a:t/>
            </a:r>
            <a:br>
              <a:rPr lang="en-GB" dirty="0"/>
            </a:br>
            <a:endParaRPr lang="en-GB" dirty="0"/>
          </a:p>
        </p:txBody>
      </p:sp>
      <p:sp>
        <p:nvSpPr>
          <p:cNvPr id="3" name="Content Placeholder 2"/>
          <p:cNvSpPr>
            <a:spLocks noGrp="1"/>
          </p:cNvSpPr>
          <p:nvPr>
            <p:ph idx="1"/>
          </p:nvPr>
        </p:nvSpPr>
        <p:spPr>
          <a:xfrm>
            <a:off x="827584" y="1628800"/>
            <a:ext cx="7632847" cy="4680520"/>
          </a:xfrm>
        </p:spPr>
        <p:txBody>
          <a:bodyPr>
            <a:normAutofit/>
          </a:bodyPr>
          <a:lstStyle/>
          <a:p>
            <a:pPr lvl="0" algn="just"/>
            <a:r>
              <a:rPr lang="en-GB" sz="2800" b="1" dirty="0"/>
              <a:t>They are prescriptive and dictate substantive terms that govern the content of the principal-agent relationship, with intent to constrain the agent’s behaviour directly</a:t>
            </a:r>
            <a:endParaRPr lang="en-GB" sz="2800" dirty="0"/>
          </a:p>
          <a:p>
            <a:pPr>
              <a:buNone/>
            </a:pPr>
            <a:endParaRPr lang="en-GB" sz="2800" dirty="0"/>
          </a:p>
        </p:txBody>
      </p:sp>
      <p:pic>
        <p:nvPicPr>
          <p:cNvPr id="3074" name="Picture 2" descr="C:\Users\charal20\AppData\Local\Microsoft\Windows\Temporary Internet Files\Content.IE5\NP7NSJO2\MC90028897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6050" y="188640"/>
            <a:ext cx="2647950" cy="17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919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Regulatory Strategies</a:t>
            </a:r>
            <a:endParaRPr lang="en-GB" dirty="0"/>
          </a:p>
        </p:txBody>
      </p:sp>
      <p:sp>
        <p:nvSpPr>
          <p:cNvPr id="3" name="Content Placeholder 2"/>
          <p:cNvSpPr>
            <a:spLocks noGrp="1"/>
          </p:cNvSpPr>
          <p:nvPr>
            <p:ph idx="1"/>
          </p:nvPr>
        </p:nvSpPr>
        <p:spPr/>
        <p:txBody>
          <a:bodyPr>
            <a:normAutofit fontScale="92500" lnSpcReduction="20000"/>
          </a:bodyPr>
          <a:lstStyle/>
          <a:p>
            <a:pPr lvl="1" algn="just"/>
            <a:r>
              <a:rPr lang="en-GB" sz="2000" b="1" u="sng" dirty="0" smtClean="0"/>
              <a:t>Rules </a:t>
            </a:r>
            <a:r>
              <a:rPr lang="en-GB" sz="2000" b="1" dirty="0" smtClean="0"/>
              <a:t>constrain agents by commanding them not to make decisions or undertake transactions, that would harm the interests of their principals</a:t>
            </a:r>
            <a:endParaRPr lang="en-GB" sz="2000" dirty="0" smtClean="0"/>
          </a:p>
          <a:p>
            <a:pPr lvl="1" algn="just"/>
            <a:r>
              <a:rPr lang="en-GB" sz="2000" b="1" u="sng" dirty="0" smtClean="0"/>
              <a:t>Standards</a:t>
            </a:r>
            <a:r>
              <a:rPr lang="en-GB" sz="2000" b="1" dirty="0" smtClean="0"/>
              <a:t> leave the precise determination of compliance to adjudicators</a:t>
            </a:r>
            <a:endParaRPr lang="en-GB" sz="2000" dirty="0" smtClean="0"/>
          </a:p>
          <a:p>
            <a:pPr lvl="2" algn="just"/>
            <a:r>
              <a:rPr lang="en-GB" sz="2000" b="1" dirty="0" smtClean="0"/>
              <a:t>The importance of rules and standards depends on the vigour with which they are enforced.</a:t>
            </a:r>
            <a:endParaRPr lang="en-GB" sz="2000" dirty="0" smtClean="0"/>
          </a:p>
          <a:p>
            <a:pPr lvl="2" algn="just"/>
            <a:r>
              <a:rPr lang="en-GB" sz="2000" b="1" dirty="0" smtClean="0"/>
              <a:t>Well drafted rules can be mechanically enforced; standards require courts or other adjudicators to become more deeply involved in evaluating and sometimes moulding corporate decisions ex post </a:t>
            </a:r>
            <a:endParaRPr lang="en-GB" sz="2000" dirty="0" smtClean="0"/>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675724"/>
            <a:ext cx="7125113" cy="1169100"/>
          </a:xfrm>
        </p:spPr>
        <p:txBody>
          <a:bodyPr>
            <a:normAutofit/>
          </a:bodyPr>
          <a:lstStyle/>
          <a:p>
            <a:r>
              <a:rPr lang="en-GB" b="1" dirty="0"/>
              <a:t>REGULATORY STRATEGIES</a:t>
            </a:r>
            <a:r>
              <a:rPr lang="en-GB" dirty="0"/>
              <a:t/>
            </a:r>
            <a:br>
              <a:rPr lang="en-GB" dirty="0"/>
            </a:br>
            <a:r>
              <a:rPr lang="en-GB" dirty="0" smtClean="0"/>
              <a:t>CONTINUED ..</a:t>
            </a:r>
            <a:endParaRPr lang="en-GB" dirty="0"/>
          </a:p>
        </p:txBody>
      </p:sp>
      <p:sp>
        <p:nvSpPr>
          <p:cNvPr id="3" name="Content Placeholder 2"/>
          <p:cNvSpPr>
            <a:spLocks noGrp="1"/>
          </p:cNvSpPr>
          <p:nvPr>
            <p:ph idx="1"/>
          </p:nvPr>
        </p:nvSpPr>
        <p:spPr>
          <a:xfrm>
            <a:off x="1009443" y="2060848"/>
            <a:ext cx="7125112" cy="4320480"/>
          </a:xfrm>
        </p:spPr>
        <p:txBody>
          <a:bodyPr>
            <a:normAutofit/>
          </a:bodyPr>
          <a:lstStyle/>
          <a:p>
            <a:pPr lvl="0"/>
            <a:r>
              <a:rPr lang="en-GB" sz="2400" b="1" dirty="0"/>
              <a:t>Regulating the terms on which principals affiliate with agents rather than with rules and standards. They regulate the actions of agents after the principal/ agent relationship is established.</a:t>
            </a:r>
            <a:endParaRPr lang="en-GB" sz="2400" dirty="0"/>
          </a:p>
          <a:p>
            <a:endParaRPr lang="en-GB" dirty="0"/>
          </a:p>
        </p:txBody>
      </p:sp>
    </p:spTree>
    <p:extLst>
      <p:ext uri="{BB962C8B-B14F-4D97-AF65-F5344CB8AC3E}">
        <p14:creationId xmlns:p14="http://schemas.microsoft.com/office/powerpoint/2010/main" val="42648986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Regulatory Strategies contd...</a:t>
            </a:r>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971600" y="1772816"/>
            <a:ext cx="7344816" cy="3785652"/>
          </a:xfrm>
          <a:prstGeom prst="rect">
            <a:avLst/>
          </a:prstGeom>
        </p:spPr>
        <p:txBody>
          <a:bodyPr wrap="square">
            <a:spAutoFit/>
          </a:bodyPr>
          <a:lstStyle/>
          <a:p>
            <a:r>
              <a:rPr lang="en-GB" sz="2000" b="1" dirty="0" smtClean="0"/>
              <a:t>The law can dictate:</a:t>
            </a:r>
            <a:endParaRPr lang="en-GB" sz="2000" dirty="0" smtClean="0"/>
          </a:p>
          <a:p>
            <a:pPr lvl="1"/>
            <a:r>
              <a:rPr lang="en-GB" sz="2000" b="1" u="sng" dirty="0" smtClean="0"/>
              <a:t>Terms of entry</a:t>
            </a:r>
            <a:r>
              <a:rPr lang="en-GB" sz="2000" b="1" dirty="0" smtClean="0"/>
              <a:t>: requiring the agent to disclose information about the likely quality of their performance before contracting with principals. It helps to screen out opportunistic agents</a:t>
            </a:r>
            <a:endParaRPr lang="en-GB" sz="2000" dirty="0" smtClean="0"/>
          </a:p>
          <a:p>
            <a:pPr lvl="1"/>
            <a:r>
              <a:rPr lang="en-GB" sz="2000" b="1" u="sng" dirty="0" smtClean="0"/>
              <a:t>Terms of exit</a:t>
            </a:r>
            <a:r>
              <a:rPr lang="en-GB" sz="2000" b="1" dirty="0" smtClean="0"/>
              <a:t>: provides exit opportunity for principals allowing them to escape opportunistic agents.  </a:t>
            </a:r>
            <a:endParaRPr lang="en-GB" sz="2000" dirty="0" smtClean="0"/>
          </a:p>
          <a:p>
            <a:pPr lvl="2"/>
            <a:r>
              <a:rPr lang="en-GB" sz="2000" b="1" dirty="0" smtClean="0"/>
              <a:t>It gives them: </a:t>
            </a:r>
            <a:endParaRPr lang="en-GB" sz="2000" dirty="0" smtClean="0"/>
          </a:p>
          <a:p>
            <a:pPr lvl="4"/>
            <a:r>
              <a:rPr lang="en-GB" sz="2000" b="1" dirty="0" smtClean="0"/>
              <a:t>The right to withdraw</a:t>
            </a:r>
            <a:endParaRPr lang="en-GB" sz="2000" dirty="0" smtClean="0"/>
          </a:p>
          <a:p>
            <a:pPr lvl="4"/>
            <a:r>
              <a:rPr lang="en-GB" sz="2000" b="1" dirty="0" smtClean="0"/>
              <a:t>The right of transfer</a:t>
            </a:r>
            <a:endParaRPr lang="en-GB" sz="20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GOVERNANCE </a:t>
            </a:r>
            <a:r>
              <a:rPr lang="en-GB" b="1" dirty="0"/>
              <a:t>STRATEGIES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sz="2800" b="1" dirty="0"/>
              <a:t>These strategies depend on the hierarchical elements of the principal-agent relationship. </a:t>
            </a:r>
            <a:endParaRPr lang="en-GB" sz="2800" b="1" dirty="0" smtClean="0"/>
          </a:p>
          <a:p>
            <a:pPr marL="0" indent="0">
              <a:buNone/>
            </a:pPr>
            <a:r>
              <a:rPr lang="en-GB" sz="2800" b="1" dirty="0" smtClean="0"/>
              <a:t>They </a:t>
            </a:r>
            <a:r>
              <a:rPr lang="en-GB" sz="2800" b="1" dirty="0"/>
              <a:t>are</a:t>
            </a:r>
            <a:r>
              <a:rPr lang="en-GB" sz="2800" b="1" dirty="0" smtClean="0"/>
              <a:t>:</a:t>
            </a:r>
            <a:endParaRPr lang="en-GB" sz="2800" dirty="0"/>
          </a:p>
          <a:p>
            <a:pPr lvl="0"/>
            <a:r>
              <a:rPr lang="en-GB" sz="2800" b="1" dirty="0"/>
              <a:t>Appointment Rights</a:t>
            </a:r>
          </a:p>
          <a:p>
            <a:pPr lvl="0"/>
            <a:r>
              <a:rPr lang="en-GB" sz="2800" b="1" dirty="0"/>
              <a:t>Decision Rights</a:t>
            </a:r>
          </a:p>
          <a:p>
            <a:pPr lvl="0"/>
            <a:r>
              <a:rPr lang="en-GB" sz="2800" b="1" dirty="0"/>
              <a:t>Agent Incentives</a:t>
            </a:r>
          </a:p>
          <a:p>
            <a:pPr marL="0" indent="0">
              <a:buNone/>
            </a:pPr>
            <a:endParaRPr lang="en-GB" b="1" dirty="0" smtClean="0"/>
          </a:p>
        </p:txBody>
      </p:sp>
    </p:spTree>
    <p:extLst>
      <p:ext uri="{BB962C8B-B14F-4D97-AF65-F5344CB8AC3E}">
        <p14:creationId xmlns:p14="http://schemas.microsoft.com/office/powerpoint/2010/main" val="1308260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Governance Strategies</a:t>
            </a:r>
            <a:br>
              <a:rPr lang="en-GB" dirty="0" smtClean="0"/>
            </a:br>
            <a:r>
              <a:rPr lang="en-GB" dirty="0" smtClean="0"/>
              <a:t>Appointment Rights</a:t>
            </a:r>
            <a:br>
              <a:rPr lang="en-GB" dirty="0" smtClean="0"/>
            </a:br>
            <a:endParaRPr lang="en-GB" dirty="0"/>
          </a:p>
        </p:txBody>
      </p:sp>
      <p:sp>
        <p:nvSpPr>
          <p:cNvPr id="3" name="Content Placeholder 2"/>
          <p:cNvSpPr>
            <a:spLocks noGrp="1"/>
          </p:cNvSpPr>
          <p:nvPr>
            <p:ph idx="1"/>
          </p:nvPr>
        </p:nvSpPr>
        <p:spPr/>
        <p:txBody>
          <a:bodyPr/>
          <a:lstStyle/>
          <a:p>
            <a:pPr marL="0" indent="0">
              <a:buNone/>
            </a:pPr>
            <a:r>
              <a:rPr lang="en-GB" sz="2400" b="1" u="sng" dirty="0" smtClean="0"/>
              <a:t>Appointment Rights</a:t>
            </a:r>
            <a:endParaRPr lang="en-GB" sz="2400" u="sng" dirty="0" smtClean="0"/>
          </a:p>
          <a:p>
            <a:endParaRPr lang="en-GB" sz="2400" b="1" dirty="0" smtClean="0"/>
          </a:p>
          <a:p>
            <a:r>
              <a:rPr lang="en-GB" sz="2400" b="1" dirty="0" smtClean="0"/>
              <a:t>The power to select or remove directors (or other managers) is a key strategy for controlling an enterprise. </a:t>
            </a:r>
            <a:endParaRPr lang="en-GB" sz="2400" dirty="0" smtClean="0"/>
          </a:p>
          <a:p>
            <a:pPr marL="0" indent="0">
              <a:buNone/>
            </a:pPr>
            <a:endParaRPr lang="en-GB" sz="2400" dirty="0" smtClean="0"/>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a:t>
            </a:r>
            <a:r>
              <a:rPr lang="en-GB" dirty="0" smtClean="0"/>
              <a:t> Agency?</a:t>
            </a:r>
            <a:endParaRPr lang="en-GB" dirty="0"/>
          </a:p>
        </p:txBody>
      </p:sp>
      <p:sp>
        <p:nvSpPr>
          <p:cNvPr id="3" name="Content Placeholder 2"/>
          <p:cNvSpPr>
            <a:spLocks noGrp="1"/>
          </p:cNvSpPr>
          <p:nvPr>
            <p:ph idx="1"/>
          </p:nvPr>
        </p:nvSpPr>
        <p:spPr/>
        <p:txBody>
          <a:bodyPr/>
          <a:lstStyle/>
          <a:p>
            <a:pPr marL="0" indent="0">
              <a:buNone/>
            </a:pPr>
            <a:r>
              <a:rPr lang="en-GB" dirty="0"/>
              <a:t>Legal authority to do business on behalf of the principal arises from a contractual agreement between the parties, but exceptions exist in the interest of commercial efficiency </a:t>
            </a:r>
            <a:endParaRPr lang="en-GB" dirty="0" smtClean="0"/>
          </a:p>
          <a:p>
            <a:pPr marL="0" indent="0">
              <a:buNone/>
            </a:pPr>
            <a:endParaRPr lang="en-GB" dirty="0"/>
          </a:p>
          <a:p>
            <a:pPr marL="0" indent="0">
              <a:buNone/>
            </a:pPr>
            <a:r>
              <a:rPr lang="en-GB" dirty="0" smtClean="0"/>
              <a:t>This </a:t>
            </a:r>
            <a:r>
              <a:rPr lang="en-GB" dirty="0" smtClean="0"/>
              <a:t>relationship includes two parties</a:t>
            </a:r>
          </a:p>
          <a:p>
            <a:r>
              <a:rPr lang="en-GB" dirty="0" smtClean="0"/>
              <a:t>Agent</a:t>
            </a:r>
          </a:p>
          <a:p>
            <a:r>
              <a:rPr lang="en-GB" dirty="0" smtClean="0"/>
              <a:t>Principal</a:t>
            </a:r>
          </a:p>
          <a:p>
            <a:endParaRPr lang="en-GB" dirty="0"/>
          </a:p>
          <a:p>
            <a:pPr marL="0" indent="0">
              <a:buNone/>
            </a:pPr>
            <a:r>
              <a:rPr lang="en-GB" dirty="0" smtClean="0"/>
              <a:t>.</a:t>
            </a:r>
            <a:endParaRPr lang="en-GB" dirty="0"/>
          </a:p>
        </p:txBody>
      </p:sp>
    </p:spTree>
    <p:extLst>
      <p:ext uri="{BB962C8B-B14F-4D97-AF65-F5344CB8AC3E}">
        <p14:creationId xmlns:p14="http://schemas.microsoft.com/office/powerpoint/2010/main" val="7634810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Governance Strategies contd...</a:t>
            </a:r>
            <a:endParaRPr lang="en-GB" dirty="0"/>
          </a:p>
        </p:txBody>
      </p:sp>
      <p:sp>
        <p:nvSpPr>
          <p:cNvPr id="3" name="Content Placeholder 2"/>
          <p:cNvSpPr>
            <a:spLocks noGrp="1"/>
          </p:cNvSpPr>
          <p:nvPr>
            <p:ph idx="1"/>
          </p:nvPr>
        </p:nvSpPr>
        <p:spPr/>
        <p:txBody>
          <a:bodyPr>
            <a:normAutofit/>
          </a:bodyPr>
          <a:lstStyle/>
          <a:p>
            <a:pPr marL="0" indent="0">
              <a:buNone/>
            </a:pPr>
            <a:r>
              <a:rPr lang="en-GB" sz="2400" b="1" u="sng" dirty="0" smtClean="0"/>
              <a:t>Decision Rights</a:t>
            </a:r>
            <a:endParaRPr lang="en-GB" sz="2400" u="sng" dirty="0" smtClean="0"/>
          </a:p>
          <a:p>
            <a:pPr lvl="0"/>
            <a:r>
              <a:rPr lang="en-GB" sz="2400" b="1" dirty="0" smtClean="0"/>
              <a:t>Expands the power of governance to intervene in the firm’s management.</a:t>
            </a:r>
            <a:endParaRPr lang="en-GB" sz="2400" dirty="0" smtClean="0"/>
          </a:p>
          <a:p>
            <a:pPr lvl="0"/>
            <a:r>
              <a:rPr lang="en-GB" sz="2400" b="1" dirty="0" smtClean="0"/>
              <a:t>It grants principals the power to </a:t>
            </a:r>
            <a:r>
              <a:rPr lang="en-GB" sz="2400" b="1" u="sng" dirty="0" smtClean="0"/>
              <a:t>initiate </a:t>
            </a:r>
            <a:r>
              <a:rPr lang="en-GB" sz="2400" b="1" dirty="0" smtClean="0"/>
              <a:t>or </a:t>
            </a:r>
            <a:r>
              <a:rPr lang="en-GB" sz="2400" b="1" u="sng" dirty="0" smtClean="0"/>
              <a:t>ratify </a:t>
            </a:r>
            <a:r>
              <a:rPr lang="en-GB" sz="2400" b="1" dirty="0" smtClean="0"/>
              <a:t>management decisions</a:t>
            </a:r>
            <a:endParaRPr lang="en-GB" sz="2400" dirty="0" smtClean="0"/>
          </a:p>
          <a:p>
            <a:pPr>
              <a:buNone/>
            </a:pPr>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40" y="758818"/>
            <a:ext cx="7125113" cy="924475"/>
          </a:xfrm>
        </p:spPr>
        <p:txBody>
          <a:bodyPr>
            <a:normAutofit fontScale="90000"/>
          </a:bodyPr>
          <a:lstStyle/>
          <a:p>
            <a:r>
              <a:rPr lang="en-GB" b="1" dirty="0"/>
              <a:t>GOVERNANCE </a:t>
            </a:r>
            <a:r>
              <a:rPr lang="en-GB" b="1" dirty="0" smtClean="0"/>
              <a:t>STRATEGIES CONTINUED</a:t>
            </a:r>
            <a:r>
              <a:rPr lang="en-GB" dirty="0"/>
              <a:t/>
            </a:r>
            <a:br>
              <a:rPr lang="en-GB" dirty="0"/>
            </a:br>
            <a:endParaRPr lang="en-GB" dirty="0"/>
          </a:p>
        </p:txBody>
      </p:sp>
      <p:sp>
        <p:nvSpPr>
          <p:cNvPr id="3" name="Content Placeholder 2"/>
          <p:cNvSpPr>
            <a:spLocks noGrp="1"/>
          </p:cNvSpPr>
          <p:nvPr>
            <p:ph idx="1"/>
          </p:nvPr>
        </p:nvSpPr>
        <p:spPr>
          <a:xfrm>
            <a:off x="1009442" y="1807361"/>
            <a:ext cx="7306973" cy="4573967"/>
          </a:xfrm>
        </p:spPr>
        <p:txBody>
          <a:bodyPr>
            <a:normAutofit fontScale="92500"/>
          </a:bodyPr>
          <a:lstStyle/>
          <a:p>
            <a:pPr marL="0" indent="0">
              <a:buNone/>
            </a:pPr>
            <a:r>
              <a:rPr lang="en-GB" sz="2000" b="1" u="sng" dirty="0"/>
              <a:t>Agent Incentives</a:t>
            </a:r>
            <a:endParaRPr lang="en-GB" sz="2000" u="sng" dirty="0"/>
          </a:p>
          <a:p>
            <a:pPr>
              <a:buNone/>
            </a:pPr>
            <a:r>
              <a:rPr lang="en-GB" sz="2200" b="1" dirty="0"/>
              <a:t>This strategy alters the incentives of agents </a:t>
            </a:r>
            <a:r>
              <a:rPr lang="en-GB" sz="2200" b="1" dirty="0" smtClean="0"/>
              <a:t>rather than </a:t>
            </a:r>
            <a:r>
              <a:rPr lang="en-GB" sz="2200" b="1" dirty="0"/>
              <a:t>expanding the powers of principals</a:t>
            </a:r>
            <a:r>
              <a:rPr lang="en-GB" sz="2200" b="1" dirty="0" smtClean="0"/>
              <a:t>.</a:t>
            </a:r>
          </a:p>
          <a:p>
            <a:pPr>
              <a:buNone/>
            </a:pPr>
            <a:endParaRPr lang="en-GB" sz="2200" dirty="0"/>
          </a:p>
          <a:p>
            <a:pPr lvl="0"/>
            <a:r>
              <a:rPr lang="en-GB" sz="2200" b="1" u="sng" dirty="0"/>
              <a:t>Reward strategy</a:t>
            </a:r>
            <a:r>
              <a:rPr lang="en-GB" sz="2200" b="1" dirty="0"/>
              <a:t>- rewards agents for successfully advancing the interests of their principals. It is done through the following:</a:t>
            </a:r>
            <a:endParaRPr lang="en-GB" sz="2200" dirty="0"/>
          </a:p>
          <a:p>
            <a:pPr lvl="0"/>
            <a:r>
              <a:rPr lang="en-GB" sz="2200" b="1" u="sng" dirty="0" smtClean="0"/>
              <a:t>Trusteeship </a:t>
            </a:r>
            <a:r>
              <a:rPr lang="en-GB" sz="2200" b="1" u="sng" dirty="0"/>
              <a:t>strategy- </a:t>
            </a:r>
            <a:r>
              <a:rPr lang="en-GB" sz="2200" b="1" dirty="0"/>
              <a:t>seeks to remove conflicts of interest </a:t>
            </a:r>
            <a:r>
              <a:rPr lang="en-GB" sz="2200" b="1" dirty="0" smtClean="0"/>
              <a:t>ex ante </a:t>
            </a:r>
            <a:r>
              <a:rPr lang="en-GB" sz="2200" b="1" dirty="0"/>
              <a:t>(before they occur) to ensure that an agent will not obtain personal gain from disserving her principal</a:t>
            </a:r>
            <a:endParaRPr lang="en-GB" sz="2200" dirty="0"/>
          </a:p>
          <a:p>
            <a:endParaRPr lang="en-GB" sz="2000" dirty="0"/>
          </a:p>
        </p:txBody>
      </p:sp>
      <p:pic>
        <p:nvPicPr>
          <p:cNvPr id="7170" name="Picture 2" descr="C:\Users\charal20\AppData\Local\Microsoft\Windows\Temporary Internet Files\Content.IE5\GNWU0FY2\MC9003892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0" y="97633"/>
            <a:ext cx="864096" cy="1322371"/>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charal20\AppData\Local\Microsoft\Windows\Temporary Internet Files\Content.IE5\JPT9U4H8\MC900078726[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4" y="76929"/>
            <a:ext cx="1762987" cy="1786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241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Governance Strategy: Reward Strategy</a:t>
            </a:r>
            <a:endParaRPr lang="en-GB" dirty="0"/>
          </a:p>
        </p:txBody>
      </p:sp>
      <p:sp>
        <p:nvSpPr>
          <p:cNvPr id="3" name="Content Placeholder 2"/>
          <p:cNvSpPr>
            <a:spLocks noGrp="1"/>
          </p:cNvSpPr>
          <p:nvPr>
            <p:ph idx="1"/>
          </p:nvPr>
        </p:nvSpPr>
        <p:spPr/>
        <p:txBody>
          <a:bodyPr>
            <a:noAutofit/>
          </a:bodyPr>
          <a:lstStyle/>
          <a:p>
            <a:pPr lvl="0"/>
            <a:r>
              <a:rPr lang="en-GB" sz="2000" b="1" u="sng" dirty="0" smtClean="0"/>
              <a:t>Reward strategy</a:t>
            </a:r>
            <a:r>
              <a:rPr lang="en-GB" sz="2000" b="1" dirty="0" smtClean="0"/>
              <a:t>- rewards agents for successfully advancing the interests of their principals. It is done through the following:</a:t>
            </a:r>
            <a:endParaRPr lang="en-GB" sz="2000" dirty="0" smtClean="0"/>
          </a:p>
          <a:p>
            <a:pPr lvl="1"/>
            <a:r>
              <a:rPr lang="en-GB" sz="2000" b="1" u="sng" dirty="0" smtClean="0"/>
              <a:t>Sharing rule</a:t>
            </a:r>
            <a:r>
              <a:rPr lang="en-GB" sz="2000" b="1" dirty="0" smtClean="0"/>
              <a:t> motivates loyalty by tying the agent’s monetary returns directly to those of the principal</a:t>
            </a:r>
            <a:endParaRPr lang="en-GB" sz="2000" dirty="0" smtClean="0"/>
          </a:p>
          <a:p>
            <a:pPr lvl="1"/>
            <a:r>
              <a:rPr lang="en-GB" sz="2000" b="1" u="sng" dirty="0" smtClean="0"/>
              <a:t>Pay-for-performance</a:t>
            </a:r>
            <a:r>
              <a:rPr lang="en-GB" sz="2000" b="1" dirty="0" smtClean="0"/>
              <a:t>: an agent is paid for successfully advancing the interest of the principal</a:t>
            </a:r>
            <a:endParaRPr lang="en-GB" sz="2000" dirty="0" smtClean="0"/>
          </a:p>
          <a:p>
            <a:endParaRPr lang="en-GB" sz="16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Governance Strategy: Trusteeship Strategy</a:t>
            </a:r>
            <a:endParaRPr lang="en-GB" dirty="0"/>
          </a:p>
        </p:txBody>
      </p:sp>
      <p:sp>
        <p:nvSpPr>
          <p:cNvPr id="3" name="Content Placeholder 2"/>
          <p:cNvSpPr>
            <a:spLocks noGrp="1"/>
          </p:cNvSpPr>
          <p:nvPr>
            <p:ph idx="1"/>
          </p:nvPr>
        </p:nvSpPr>
        <p:spPr/>
        <p:txBody>
          <a:bodyPr/>
          <a:lstStyle/>
          <a:p>
            <a:pPr lvl="0"/>
            <a:r>
              <a:rPr lang="en-GB" sz="2000" b="1" dirty="0" smtClean="0"/>
              <a:t>Trusteeship strategy- seeks to remove conflicts of interest ex ante (before they occur) to ensure that an agent will not obtain personal gain from disserving her principal</a:t>
            </a:r>
            <a:endParaRPr lang="en-GB" sz="2000" dirty="0" smtClean="0"/>
          </a:p>
          <a:p>
            <a:pPr lvl="1"/>
            <a:r>
              <a:rPr lang="en-GB" sz="2000" b="1" dirty="0" smtClean="0"/>
              <a:t>It assumes that in the absence of monetary incentives to behave opportunistically, agents will respond to incentives such as conscience, pride, and reputation and thus more likely to act in the interest of their principals, e.g. independent directors.</a:t>
            </a:r>
            <a:endParaRPr lang="en-GB" sz="2000" dirty="0" smtClean="0"/>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b="1" dirty="0" smtClean="0"/>
              <a:t/>
            </a:r>
            <a:br>
              <a:rPr lang="en-GB" sz="2800" b="1" dirty="0" smtClean="0"/>
            </a:br>
            <a:r>
              <a:rPr lang="en-GB" sz="2800" b="1" dirty="0" smtClean="0"/>
              <a:t>COMPLIANCE AND ENFORCEMENT</a:t>
            </a:r>
            <a:r>
              <a:rPr lang="en-GB" dirty="0"/>
              <a:t/>
            </a:r>
            <a:br>
              <a:rPr lang="en-GB" dirty="0"/>
            </a:br>
            <a:endParaRPr lang="en-GB" dirty="0"/>
          </a:p>
        </p:txBody>
      </p:sp>
      <p:sp>
        <p:nvSpPr>
          <p:cNvPr id="3" name="Content Placeholder 2"/>
          <p:cNvSpPr>
            <a:spLocks noGrp="1"/>
          </p:cNvSpPr>
          <p:nvPr>
            <p:ph idx="1"/>
          </p:nvPr>
        </p:nvSpPr>
        <p:spPr>
          <a:xfrm>
            <a:off x="925672" y="1772816"/>
            <a:ext cx="7125112" cy="4051437"/>
          </a:xfrm>
        </p:spPr>
        <p:txBody>
          <a:bodyPr>
            <a:normAutofit/>
          </a:bodyPr>
          <a:lstStyle/>
          <a:p>
            <a:pPr marL="0" indent="0">
              <a:buNone/>
            </a:pPr>
            <a:r>
              <a:rPr lang="en-GB" sz="1600" b="1" dirty="0"/>
              <a:t>Legal strategies are relevant to the extent that they induce compliance; consequently, each strategy depends on the existence of other legal institutions such as the courts, regulators, and procedural rules to ensure enforcement of the legal norms.</a:t>
            </a:r>
            <a:endParaRPr lang="en-GB" sz="1600" dirty="0"/>
          </a:p>
          <a:p>
            <a:pPr marL="0" lvl="0" indent="0">
              <a:buNone/>
            </a:pPr>
            <a:endParaRPr lang="en-GB" sz="1600" dirty="0"/>
          </a:p>
          <a:p>
            <a:endParaRPr lang="en-GB" dirty="0"/>
          </a:p>
        </p:txBody>
      </p:sp>
      <p:pic>
        <p:nvPicPr>
          <p:cNvPr id="4100" name="Picture 4" descr="C:\Users\charal20\AppData\Local\Microsoft\Windows\Temporary Internet Files\Content.IE5\JPT9U4H8\MC90035388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5244" y="5288178"/>
            <a:ext cx="1824049" cy="15968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charal20\AppData\Local\Microsoft\Windows\Temporary Internet Files\Content.IE5\JPT9U4H8\MC90035388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65" y="5261115"/>
            <a:ext cx="1824049" cy="159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8713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Enforcement and Intervention</a:t>
            </a:r>
            <a:endParaRPr lang="en-GB" dirty="0"/>
          </a:p>
        </p:txBody>
      </p:sp>
      <p:sp>
        <p:nvSpPr>
          <p:cNvPr id="3" name="Content Placeholder 2"/>
          <p:cNvSpPr>
            <a:spLocks noGrp="1"/>
          </p:cNvSpPr>
          <p:nvPr>
            <p:ph idx="1"/>
          </p:nvPr>
        </p:nvSpPr>
        <p:spPr/>
        <p:txBody>
          <a:bodyPr>
            <a:noAutofit/>
          </a:bodyPr>
          <a:lstStyle/>
          <a:p>
            <a:pPr lvl="0"/>
            <a:r>
              <a:rPr lang="en-GB" sz="2400" b="1" dirty="0" smtClean="0"/>
              <a:t>Enforcements operate to constrain the agent’s behaviour</a:t>
            </a:r>
            <a:endParaRPr lang="en-GB" sz="2400" dirty="0" smtClean="0"/>
          </a:p>
          <a:p>
            <a:pPr lvl="0"/>
            <a:r>
              <a:rPr lang="en-GB" sz="2400" b="1" dirty="0" smtClean="0"/>
              <a:t>Governance strategies rely on compliance- its success dependent on the ability of the principals to coordinate and act at low costs</a:t>
            </a:r>
          </a:p>
          <a:p>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Modes of Enforcement</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pPr lvl="0"/>
            <a:r>
              <a:rPr lang="en-GB" sz="2400" b="1" dirty="0" smtClean="0"/>
              <a:t>Public enforcement</a:t>
            </a:r>
          </a:p>
          <a:p>
            <a:pPr lvl="0"/>
            <a:endParaRPr lang="en-GB" sz="2400" dirty="0" smtClean="0"/>
          </a:p>
          <a:p>
            <a:r>
              <a:rPr lang="en-GB" sz="2400" b="1" dirty="0" smtClean="0"/>
              <a:t>Private Enforcement</a:t>
            </a:r>
          </a:p>
          <a:p>
            <a:pPr>
              <a:buNone/>
            </a:pPr>
            <a:endParaRPr lang="en-GB" sz="2400" b="1" dirty="0" smtClean="0"/>
          </a:p>
          <a:p>
            <a:r>
              <a:rPr lang="en-GB" sz="2400" b="1" dirty="0" smtClean="0"/>
              <a:t>Gatekeeper Control</a:t>
            </a:r>
            <a:endParaRPr lang="en-GB" sz="2400" b="1"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Public Enforcement</a:t>
            </a:r>
            <a:endParaRPr lang="en-GB" dirty="0"/>
          </a:p>
        </p:txBody>
      </p:sp>
      <p:sp>
        <p:nvSpPr>
          <p:cNvPr id="3" name="Content Placeholder 2"/>
          <p:cNvSpPr>
            <a:spLocks noGrp="1"/>
          </p:cNvSpPr>
          <p:nvPr>
            <p:ph idx="1"/>
          </p:nvPr>
        </p:nvSpPr>
        <p:spPr/>
        <p:txBody>
          <a:bodyPr>
            <a:noAutofit/>
          </a:bodyPr>
          <a:lstStyle/>
          <a:p>
            <a:pPr lvl="0"/>
            <a:r>
              <a:rPr lang="en-GB" sz="2000" b="1" dirty="0" smtClean="0"/>
              <a:t>Public enforcement</a:t>
            </a:r>
            <a:endParaRPr lang="en-GB" sz="2000" dirty="0" smtClean="0"/>
          </a:p>
          <a:p>
            <a:pPr lvl="1"/>
            <a:r>
              <a:rPr lang="en-GB" sz="2000" b="1" dirty="0" smtClean="0"/>
              <a:t>All legal and regulatory actions brought by organs of the state including criminal and civil suits brought by public officials and agencies, as well as various ex ante rights of approval.</a:t>
            </a:r>
            <a:endParaRPr lang="en-GB" sz="2000" dirty="0" smtClean="0"/>
          </a:p>
          <a:p>
            <a:pPr lvl="1"/>
            <a:r>
              <a:rPr lang="en-GB" sz="2000" b="1" dirty="0" smtClean="0"/>
              <a:t>Reputational sanctions that may accompany the disclosures that the firm is under investigation</a:t>
            </a:r>
            <a:endParaRPr lang="en-GB" sz="2000" dirty="0" smtClean="0"/>
          </a:p>
          <a:p>
            <a:endParaRPr lang="en-GB" sz="2000"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442" y="980729"/>
            <a:ext cx="7306973" cy="4878070"/>
          </a:xfrm>
        </p:spPr>
        <p:txBody>
          <a:bodyPr/>
          <a:lstStyle/>
          <a:p>
            <a:pPr marL="0" lvl="0" indent="0">
              <a:buNone/>
            </a:pPr>
            <a:r>
              <a:rPr lang="en-GB" sz="2800" b="1" dirty="0"/>
              <a:t>Private </a:t>
            </a:r>
            <a:r>
              <a:rPr lang="en-GB" sz="2800" b="1" dirty="0" smtClean="0"/>
              <a:t>Enforcement</a:t>
            </a:r>
          </a:p>
          <a:p>
            <a:pPr marL="0" lvl="0" indent="0">
              <a:buNone/>
            </a:pPr>
            <a:endParaRPr lang="en-GB" sz="2400" b="1" u="sng" dirty="0" smtClean="0"/>
          </a:p>
          <a:p>
            <a:pPr marL="0" lvl="0" indent="0">
              <a:buNone/>
            </a:pPr>
            <a:endParaRPr lang="en-GB" sz="2400" u="sng" dirty="0"/>
          </a:p>
          <a:p>
            <a:pPr lvl="1"/>
            <a:r>
              <a:rPr lang="en-GB" sz="2400" b="1" dirty="0"/>
              <a:t>Civil lawsuits brought by private parties such as shareholder derivative suits and class </a:t>
            </a:r>
            <a:r>
              <a:rPr lang="en-GB" sz="2400" b="1" dirty="0" smtClean="0"/>
              <a:t>action</a:t>
            </a:r>
            <a:endParaRPr lang="en-GB" sz="2400" dirty="0"/>
          </a:p>
        </p:txBody>
      </p:sp>
      <p:pic>
        <p:nvPicPr>
          <p:cNvPr id="5122" name="Picture 2" descr="C:\Users\charal20\AppData\Local\Microsoft\Windows\Temporary Internet Files\Content.IE5\JPT9U4H8\MC90023420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9422" y="-1"/>
            <a:ext cx="2088232" cy="167227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charal20\AppData\Local\Microsoft\Windows\Temporary Internet Files\Content.IE5\IPVE5DST\MC900234208[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8" y="-43956"/>
            <a:ext cx="1617974" cy="12943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charal20\AppData\Local\Microsoft\Windows\Temporary Internet Files\Content.IE5\JPT9U4H8\MC900174349[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71055" y="4869160"/>
            <a:ext cx="1324966" cy="1808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72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Gatekeeper Control</a:t>
            </a:r>
            <a:endParaRPr lang="en-GB" dirty="0"/>
          </a:p>
        </p:txBody>
      </p:sp>
      <p:sp>
        <p:nvSpPr>
          <p:cNvPr id="3" name="Content Placeholder 2"/>
          <p:cNvSpPr>
            <a:spLocks noGrp="1"/>
          </p:cNvSpPr>
          <p:nvPr>
            <p:ph idx="1"/>
          </p:nvPr>
        </p:nvSpPr>
        <p:spPr/>
        <p:txBody>
          <a:bodyPr/>
          <a:lstStyle/>
          <a:p>
            <a:pPr marL="0" lvl="0" indent="0">
              <a:buNone/>
            </a:pPr>
            <a:endParaRPr lang="en-GB" sz="2000" u="sng" dirty="0" smtClean="0"/>
          </a:p>
          <a:p>
            <a:pPr lvl="1"/>
            <a:r>
              <a:rPr lang="en-GB" sz="2000" b="1" dirty="0" smtClean="0"/>
              <a:t>The conscription of non-corporate actors, such as accountants and lawyers in policing the conduct of corporate actors</a:t>
            </a:r>
            <a:endParaRPr lang="en-GB" sz="2000" dirty="0" smtClean="0"/>
          </a:p>
          <a:p>
            <a:pPr lvl="1"/>
            <a:r>
              <a:rPr lang="en-GB" sz="2000" b="1" dirty="0" smtClean="0"/>
              <a:t>Conscription generally involves exposing the gatekeeper to the threat of sanctions for participation in corporate misbehaviour </a:t>
            </a:r>
            <a:endParaRPr lang="en-GB" sz="2000" dirty="0" smtClean="0"/>
          </a:p>
          <a:p>
            <a:pPr lvl="1"/>
            <a:r>
              <a:rPr lang="en-GB" sz="2000" b="1" dirty="0" smtClean="0"/>
              <a:t>Viewed as a form of delegated intervention: principals do not themselves engage in scrutiny of the agent, but leave it to the gatekeeper</a:t>
            </a:r>
            <a:endParaRPr lang="en-GB" sz="2000" dirty="0" smtClean="0"/>
          </a:p>
          <a:p>
            <a:endParaRPr lang="en-GB" b="1" dirty="0" smtClean="0"/>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Creation of Agency</a:t>
            </a:r>
            <a:endParaRPr lang="en-GB" b="1" dirty="0"/>
          </a:p>
        </p:txBody>
      </p:sp>
      <p:sp>
        <p:nvSpPr>
          <p:cNvPr id="3" name="Content Placeholder 2"/>
          <p:cNvSpPr>
            <a:spLocks noGrp="1"/>
          </p:cNvSpPr>
          <p:nvPr>
            <p:ph idx="1"/>
          </p:nvPr>
        </p:nvSpPr>
        <p:spPr/>
        <p:txBody>
          <a:bodyPr/>
          <a:lstStyle/>
          <a:p>
            <a:r>
              <a:rPr lang="en-GB" sz="2400" dirty="0" smtClean="0"/>
              <a:t>Agency by agreement</a:t>
            </a:r>
          </a:p>
          <a:p>
            <a:r>
              <a:rPr lang="en-GB" sz="2400" dirty="0" smtClean="0"/>
              <a:t>Agency </a:t>
            </a:r>
            <a:r>
              <a:rPr lang="en-GB" sz="2400" dirty="0" smtClean="0"/>
              <a:t>by estoppel</a:t>
            </a:r>
          </a:p>
          <a:p>
            <a:r>
              <a:rPr lang="en-GB" sz="2400" dirty="0" smtClean="0"/>
              <a:t>Agency arising from necessity</a:t>
            </a:r>
          </a:p>
          <a:p>
            <a:r>
              <a:rPr lang="en-GB" sz="2400" dirty="0" smtClean="0"/>
              <a:t>Agency by ratification</a:t>
            </a:r>
          </a:p>
          <a:p>
            <a:pPr marL="0" indent="0">
              <a:buNone/>
            </a:pPr>
            <a:endParaRPr lang="en-GB" dirty="0" smtClean="0"/>
          </a:p>
          <a:p>
            <a:endParaRPr lang="en-GB" dirty="0"/>
          </a:p>
        </p:txBody>
      </p:sp>
    </p:spTree>
    <p:extLst>
      <p:ext uri="{BB962C8B-B14F-4D97-AF65-F5344CB8AC3E}">
        <p14:creationId xmlns:p14="http://schemas.microsoft.com/office/powerpoint/2010/main" val="36447951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DISCLOSURE</a:t>
            </a:r>
            <a:endParaRPr lang="en-GB" dirty="0"/>
          </a:p>
        </p:txBody>
      </p:sp>
      <p:sp>
        <p:nvSpPr>
          <p:cNvPr id="3" name="Content Placeholder 2"/>
          <p:cNvSpPr>
            <a:spLocks noGrp="1"/>
          </p:cNvSpPr>
          <p:nvPr>
            <p:ph idx="1"/>
          </p:nvPr>
        </p:nvSpPr>
        <p:spPr/>
        <p:txBody>
          <a:bodyPr>
            <a:normAutofit fontScale="92500" lnSpcReduction="10000"/>
          </a:bodyPr>
          <a:lstStyle/>
          <a:p>
            <a:pPr lvl="0"/>
            <a:r>
              <a:rPr lang="en-GB" b="1" dirty="0"/>
              <a:t>Plays an important role in controlling agency costs.</a:t>
            </a:r>
            <a:endParaRPr lang="en-GB" dirty="0"/>
          </a:p>
          <a:p>
            <a:pPr lvl="0"/>
            <a:r>
              <a:rPr lang="en-GB" b="1" dirty="0"/>
              <a:t>It forces agents to provide prospective principals with information that helps them to decide upon which terms if any, they wish to enter the firm as owners</a:t>
            </a:r>
            <a:endParaRPr lang="en-GB" dirty="0"/>
          </a:p>
          <a:p>
            <a:pPr lvl="0"/>
            <a:r>
              <a:rPr lang="en-GB" b="1" dirty="0"/>
              <a:t>It helps to reveal the existence of transactions that may be subject to potential challenge and provides potential litigants with information to bring to court</a:t>
            </a:r>
            <a:endParaRPr lang="en-GB" dirty="0"/>
          </a:p>
          <a:p>
            <a:pPr lvl="0"/>
            <a:r>
              <a:rPr lang="en-GB" b="1" dirty="0"/>
              <a:t>Allows principals to assess appropriate intervention tactics</a:t>
            </a:r>
            <a:endParaRPr lang="en-GB" dirty="0"/>
          </a:p>
          <a:p>
            <a:pPr lvl="0"/>
            <a:r>
              <a:rPr lang="en-GB" b="1" dirty="0"/>
              <a:t>Improves principal’s decision</a:t>
            </a:r>
            <a:endParaRPr lang="en-GB" dirty="0"/>
          </a:p>
          <a:p>
            <a:pPr lvl="0"/>
            <a:r>
              <a:rPr lang="en-GB" b="1" dirty="0"/>
              <a:t>Serves to publicly bond the reputation of those serving as trustees to the effective monitoring of agents</a:t>
            </a:r>
            <a:endParaRPr lang="en-GB" dirty="0"/>
          </a:p>
          <a:p>
            <a:pPr marL="0" indent="0">
              <a:buNone/>
            </a:pPr>
            <a:endParaRPr lang="en-GB" dirty="0"/>
          </a:p>
        </p:txBody>
      </p:sp>
      <p:pic>
        <p:nvPicPr>
          <p:cNvPr id="6146" name="Picture 2" descr="C:\Users\charal20\AppData\Local\Microsoft\Windows\Temporary Internet Files\Content.IE5\GNWU0FY2\MC90022947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1456" y="1"/>
            <a:ext cx="1435118" cy="14847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charal20\AppData\Local\Microsoft\Windows\Temporary Internet Files\Content.IE5\GNWU0FY2\MC90022947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
            <a:ext cx="1504718" cy="155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3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down)">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sz="2400" b="1" dirty="0" smtClean="0"/>
              <a:t>The use of the various strategies for controlling Agency Problems and the associated modes of enforcement differ systematically across jurisdictions.</a:t>
            </a:r>
          </a:p>
          <a:p>
            <a:pPr>
              <a:buNone/>
            </a:pPr>
            <a:endParaRPr lang="en-GB" sz="2400" b="1"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smtClean="0"/>
              <a:t>END OF </a:t>
            </a:r>
            <a:r>
              <a:rPr lang="en-GB" dirty="0" smtClean="0"/>
              <a:t>LECTURE</a:t>
            </a:r>
            <a:endParaRPr lang="en-GB" dirty="0"/>
          </a:p>
        </p:txBody>
      </p:sp>
      <p:sp>
        <p:nvSpPr>
          <p:cNvPr id="5" name="Subtitle 4"/>
          <p:cNvSpPr>
            <a:spLocks noGrp="1"/>
          </p:cNvSpPr>
          <p:nvPr>
            <p:ph type="subTitle" idx="1"/>
          </p:nvPr>
        </p:nvSpPr>
        <p:spPr/>
        <p:txBody>
          <a:bodyPr>
            <a:normAutofit/>
          </a:bodyPr>
          <a:lstStyle/>
          <a:p>
            <a:pPr algn="ctr"/>
            <a:r>
              <a:rPr lang="en-GB" dirty="0"/>
              <a:t> </a:t>
            </a:r>
            <a:r>
              <a:rPr lang="en-GB" sz="4800" dirty="0" smtClean="0"/>
              <a:t>GOODBYE</a:t>
            </a:r>
            <a:endParaRPr lang="en-GB" sz="4800" dirty="0"/>
          </a:p>
        </p:txBody>
      </p:sp>
    </p:spTree>
    <p:extLst>
      <p:ext uri="{BB962C8B-B14F-4D97-AF65-F5344CB8AC3E}">
        <p14:creationId xmlns:p14="http://schemas.microsoft.com/office/powerpoint/2010/main" val="38110168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1)">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260649"/>
            <a:ext cx="7125113" cy="864096"/>
          </a:xfrm>
        </p:spPr>
        <p:txBody>
          <a:bodyPr/>
          <a:lstStyle/>
          <a:p>
            <a:r>
              <a:rPr lang="en-GB" dirty="0" smtClean="0"/>
              <a:t>Agency by Agreement </a:t>
            </a:r>
            <a:r>
              <a:rPr lang="en-GB" dirty="0" smtClean="0"/>
              <a:t>Between </a:t>
            </a:r>
            <a:r>
              <a:rPr lang="en-GB" dirty="0" smtClean="0"/>
              <a:t>the Parties</a:t>
            </a:r>
            <a:endParaRPr lang="en-GB" dirty="0"/>
          </a:p>
        </p:txBody>
      </p:sp>
      <p:sp>
        <p:nvSpPr>
          <p:cNvPr id="3" name="Content Placeholder 2"/>
          <p:cNvSpPr>
            <a:spLocks noGrp="1"/>
          </p:cNvSpPr>
          <p:nvPr>
            <p:ph idx="1"/>
          </p:nvPr>
        </p:nvSpPr>
        <p:spPr>
          <a:xfrm>
            <a:off x="1009443" y="1412776"/>
            <a:ext cx="7125112" cy="4680519"/>
          </a:xfrm>
        </p:spPr>
        <p:txBody>
          <a:bodyPr/>
          <a:lstStyle/>
          <a:p>
            <a:r>
              <a:rPr lang="en-GB" b="1" dirty="0" smtClean="0"/>
              <a:t>Formally by deed</a:t>
            </a:r>
            <a:r>
              <a:rPr lang="en-GB" dirty="0" smtClean="0"/>
              <a:t>: this gives power of attorney to the agent </a:t>
            </a:r>
          </a:p>
          <a:p>
            <a:r>
              <a:rPr lang="en-GB" b="1" dirty="0" smtClean="0"/>
              <a:t>Informally by written or spoken agreement</a:t>
            </a:r>
            <a:r>
              <a:rPr lang="en-GB" dirty="0" smtClean="0"/>
              <a:t> (</a:t>
            </a:r>
            <a:r>
              <a:rPr lang="en-GB" dirty="0" err="1" smtClean="0"/>
              <a:t>Chaudhry</a:t>
            </a:r>
            <a:r>
              <a:rPr lang="en-GB" dirty="0" smtClean="0"/>
              <a:t> v </a:t>
            </a:r>
            <a:r>
              <a:rPr lang="en-GB" dirty="0" err="1" smtClean="0"/>
              <a:t>Prabhakar</a:t>
            </a:r>
            <a:r>
              <a:rPr lang="en-GB" dirty="0" smtClean="0"/>
              <a:t>, (1988, CA))</a:t>
            </a:r>
          </a:p>
          <a:p>
            <a:r>
              <a:rPr lang="en-GB" b="1" dirty="0" smtClean="0"/>
              <a:t>By implication</a:t>
            </a:r>
            <a:r>
              <a:rPr lang="en-GB" dirty="0" smtClean="0"/>
              <a:t>: the relationship of the parties may give rise to an implied agency agreement e.g. employer and employee relationship; cohabitating husband and wife where one party pledges the credit card of the other (esp. the wife).</a:t>
            </a:r>
          </a:p>
          <a:p>
            <a:endParaRPr lang="en-GB" dirty="0"/>
          </a:p>
        </p:txBody>
      </p:sp>
    </p:spTree>
    <p:extLst>
      <p:ext uri="{BB962C8B-B14F-4D97-AF65-F5344CB8AC3E}">
        <p14:creationId xmlns:p14="http://schemas.microsoft.com/office/powerpoint/2010/main" val="5821592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Agency by Estoppel</a:t>
            </a:r>
            <a:endParaRPr lang="en-GB" dirty="0"/>
          </a:p>
        </p:txBody>
      </p:sp>
      <p:sp>
        <p:nvSpPr>
          <p:cNvPr id="3" name="Content Placeholder 2"/>
          <p:cNvSpPr>
            <a:spLocks noGrp="1"/>
          </p:cNvSpPr>
          <p:nvPr>
            <p:ph idx="1"/>
          </p:nvPr>
        </p:nvSpPr>
        <p:spPr>
          <a:xfrm>
            <a:off x="1009443" y="1807361"/>
            <a:ext cx="7125112" cy="4501959"/>
          </a:xfrm>
        </p:spPr>
        <p:txBody>
          <a:bodyPr>
            <a:normAutofit fontScale="92500" lnSpcReduction="10000"/>
          </a:bodyPr>
          <a:lstStyle/>
          <a:p>
            <a:pPr marL="0" indent="0">
              <a:buNone/>
            </a:pPr>
            <a:r>
              <a:rPr lang="en-GB" dirty="0" smtClean="0"/>
              <a:t>Estoppel prevents in law the Principal from denying the existence of the right of another person (third Party) even if the Principal/ agent relationship does not formally exist or is not as it appears but the Principal failed to notify the third party. The agent therefore has </a:t>
            </a:r>
            <a:r>
              <a:rPr lang="en-GB" b="1" dirty="0" smtClean="0"/>
              <a:t>apparent</a:t>
            </a:r>
            <a:r>
              <a:rPr lang="en-GB" dirty="0" smtClean="0"/>
              <a:t> or </a:t>
            </a:r>
            <a:r>
              <a:rPr lang="en-GB" b="1" dirty="0" smtClean="0"/>
              <a:t>ostensible</a:t>
            </a:r>
            <a:r>
              <a:rPr lang="en-GB" dirty="0" smtClean="0"/>
              <a:t> authority in these circumstances:  </a:t>
            </a:r>
          </a:p>
          <a:p>
            <a:r>
              <a:rPr lang="en-GB" dirty="0" smtClean="0"/>
              <a:t>An agency has ceased to exist but the principal failed to give notice of this to the third party.</a:t>
            </a:r>
          </a:p>
          <a:p>
            <a:r>
              <a:rPr lang="en-GB" dirty="0" smtClean="0"/>
              <a:t>No agency relationship has ever existed but the principal allows a third party to believe the agent  was acting on the principal’s behalf</a:t>
            </a:r>
          </a:p>
          <a:p>
            <a:r>
              <a:rPr lang="en-GB" dirty="0" smtClean="0"/>
              <a:t>An agency relationship exists and the principal allows a third party to believe that the agent’s authority is greater than it really is.</a:t>
            </a:r>
          </a:p>
          <a:p>
            <a:pPr marL="0" indent="0">
              <a:buNone/>
            </a:pPr>
            <a:r>
              <a:rPr lang="en-GB" dirty="0" smtClean="0"/>
              <a:t>Racing UK Ltd v </a:t>
            </a:r>
            <a:r>
              <a:rPr lang="en-GB" dirty="0"/>
              <a:t>D</a:t>
            </a:r>
            <a:r>
              <a:rPr lang="en-GB" dirty="0" smtClean="0"/>
              <a:t>oncaster Racecourse Ltd and Doncaster council (2005)</a:t>
            </a:r>
            <a:endParaRPr lang="en-GB" dirty="0"/>
          </a:p>
        </p:txBody>
      </p:sp>
    </p:spTree>
    <p:extLst>
      <p:ext uri="{BB962C8B-B14F-4D97-AF65-F5344CB8AC3E}">
        <p14:creationId xmlns:p14="http://schemas.microsoft.com/office/powerpoint/2010/main" val="2651619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125113" cy="924475"/>
          </a:xfrm>
        </p:spPr>
        <p:txBody>
          <a:bodyPr/>
          <a:lstStyle/>
          <a:p>
            <a:r>
              <a:rPr lang="en-GB" b="1" dirty="0" smtClean="0"/>
              <a:t>Agency Arising from Necessity</a:t>
            </a:r>
            <a:endParaRPr lang="en-GB" b="1" dirty="0"/>
          </a:p>
        </p:txBody>
      </p:sp>
      <p:sp>
        <p:nvSpPr>
          <p:cNvPr id="3" name="Content Placeholder 2"/>
          <p:cNvSpPr>
            <a:spLocks noGrp="1"/>
          </p:cNvSpPr>
          <p:nvPr>
            <p:ph idx="1"/>
          </p:nvPr>
        </p:nvSpPr>
        <p:spPr>
          <a:xfrm>
            <a:off x="1009443" y="1556792"/>
            <a:ext cx="7125112" cy="4680519"/>
          </a:xfrm>
        </p:spPr>
        <p:txBody>
          <a:bodyPr>
            <a:normAutofit lnSpcReduction="10000"/>
          </a:bodyPr>
          <a:lstStyle/>
          <a:p>
            <a:pPr marL="0" indent="0">
              <a:buNone/>
            </a:pPr>
            <a:endParaRPr lang="en-GB" sz="2100" dirty="0" smtClean="0"/>
          </a:p>
          <a:p>
            <a:pPr marL="0" indent="0">
              <a:buNone/>
            </a:pPr>
            <a:r>
              <a:rPr lang="en-GB" sz="2100" dirty="0" smtClean="0"/>
              <a:t>Agency may arise in emergency situations where one party  steps in to preserve someone else’s property interests thus enabling that party to avoid liability for the reasonable costs of the intervention on the owner’s behalf</a:t>
            </a:r>
          </a:p>
          <a:p>
            <a:pPr marL="0" indent="0">
              <a:buNone/>
            </a:pPr>
            <a:r>
              <a:rPr lang="en-GB" sz="2100" dirty="0" smtClean="0"/>
              <a:t>It arises if all of these conditions exist:</a:t>
            </a:r>
          </a:p>
          <a:p>
            <a:r>
              <a:rPr lang="en-GB" sz="2100" dirty="0" smtClean="0"/>
              <a:t>While one party has possession of another party’s goods while the emergency occurs;</a:t>
            </a:r>
          </a:p>
          <a:p>
            <a:r>
              <a:rPr lang="en-GB" sz="2100" dirty="0" smtClean="0"/>
              <a:t>This forces that party to take action regarding the goods for the benefit of the owner, and </a:t>
            </a:r>
          </a:p>
          <a:p>
            <a:r>
              <a:rPr lang="en-GB" sz="2100" dirty="0" smtClean="0"/>
              <a:t>It is impossible to communicate with the owner first</a:t>
            </a:r>
          </a:p>
          <a:p>
            <a:pPr marL="0" indent="0">
              <a:buNone/>
            </a:pPr>
            <a:endParaRPr lang="en-GB" sz="2100" dirty="0" smtClean="0"/>
          </a:p>
          <a:p>
            <a:endParaRPr lang="en-GB" dirty="0"/>
          </a:p>
        </p:txBody>
      </p:sp>
    </p:spTree>
    <p:extLst>
      <p:ext uri="{BB962C8B-B14F-4D97-AF65-F5344CB8AC3E}">
        <p14:creationId xmlns:p14="http://schemas.microsoft.com/office/powerpoint/2010/main" val="207411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442" y="188641"/>
            <a:ext cx="7125113" cy="1080120"/>
          </a:xfrm>
        </p:spPr>
        <p:txBody>
          <a:bodyPr/>
          <a:lstStyle/>
          <a:p>
            <a:r>
              <a:rPr lang="en-GB" b="1" dirty="0" smtClean="0"/>
              <a:t>Agency by Ratification</a:t>
            </a:r>
            <a:endParaRPr lang="en-GB" b="1" dirty="0"/>
          </a:p>
        </p:txBody>
      </p:sp>
      <p:sp>
        <p:nvSpPr>
          <p:cNvPr id="3" name="Content Placeholder 2"/>
          <p:cNvSpPr>
            <a:spLocks noGrp="1"/>
          </p:cNvSpPr>
          <p:nvPr>
            <p:ph idx="1"/>
          </p:nvPr>
        </p:nvSpPr>
        <p:spPr>
          <a:xfrm>
            <a:off x="1009443" y="1556792"/>
            <a:ext cx="7125112" cy="4968551"/>
          </a:xfrm>
        </p:spPr>
        <p:txBody>
          <a:bodyPr>
            <a:normAutofit lnSpcReduction="10000"/>
          </a:bodyPr>
          <a:lstStyle/>
          <a:p>
            <a:pPr marL="0" indent="0">
              <a:buNone/>
            </a:pPr>
            <a:endParaRPr lang="en-GB" dirty="0" smtClean="0"/>
          </a:p>
          <a:p>
            <a:pPr marL="0" indent="0">
              <a:buNone/>
            </a:pPr>
            <a:endParaRPr lang="en-GB" dirty="0"/>
          </a:p>
          <a:p>
            <a:pPr marL="0" indent="0">
              <a:buNone/>
            </a:pPr>
            <a:r>
              <a:rPr lang="en-GB" b="1" dirty="0" smtClean="0"/>
              <a:t>Antecedent authority </a:t>
            </a:r>
            <a:r>
              <a:rPr lang="en-GB" dirty="0" smtClean="0"/>
              <a:t>is given to the agent through a ratification process even if the agent had no authority or exceeded their authority to act on behalf of the principal when making a contract. </a:t>
            </a:r>
          </a:p>
          <a:p>
            <a:pPr marL="0" indent="0">
              <a:buNone/>
            </a:pPr>
            <a:r>
              <a:rPr lang="en-GB" dirty="0" smtClean="0"/>
              <a:t>For this to be valid the following must occur:</a:t>
            </a:r>
          </a:p>
          <a:p>
            <a:r>
              <a:rPr lang="en-GB" dirty="0" smtClean="0"/>
              <a:t>The agent must expressly or impliedly indicate that he/she is acting on behalf of the Principal</a:t>
            </a:r>
          </a:p>
          <a:p>
            <a:r>
              <a:rPr lang="en-GB" dirty="0" smtClean="0"/>
              <a:t>The principal must both exist and have the capacity to make the contract when it was made</a:t>
            </a:r>
          </a:p>
          <a:p>
            <a:r>
              <a:rPr lang="en-GB" dirty="0" smtClean="0"/>
              <a:t>Ratification must be within a reasonable time</a:t>
            </a:r>
          </a:p>
          <a:p>
            <a:r>
              <a:rPr lang="en-GB" dirty="0" smtClean="0"/>
              <a:t>Ratification must be complete- agreement to all terms</a:t>
            </a:r>
          </a:p>
          <a:p>
            <a:r>
              <a:rPr lang="en-GB" dirty="0" smtClean="0"/>
              <a:t>Notice of ratification  must be communicated- by conduct</a:t>
            </a:r>
          </a:p>
          <a:p>
            <a:endParaRPr lang="en-GB" dirty="0" smtClean="0"/>
          </a:p>
          <a:p>
            <a:pPr marL="0" indent="0">
              <a:buNone/>
            </a:pPr>
            <a:endParaRPr lang="en-GB" dirty="0" smtClean="0"/>
          </a:p>
          <a:p>
            <a:pPr marL="0" indent="0">
              <a:buNone/>
            </a:pPr>
            <a:endParaRPr lang="en-GB" dirty="0" smtClean="0"/>
          </a:p>
          <a:p>
            <a:endParaRPr lang="en-GB" dirty="0"/>
          </a:p>
        </p:txBody>
      </p:sp>
    </p:spTree>
    <p:extLst>
      <p:ext uri="{BB962C8B-B14F-4D97-AF65-F5344CB8AC3E}">
        <p14:creationId xmlns:p14="http://schemas.microsoft.com/office/powerpoint/2010/main" val="189113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Rights and duties of the Principals and Agents </a:t>
            </a:r>
            <a:endParaRPr lang="en-GB" dirty="0"/>
          </a:p>
        </p:txBody>
      </p:sp>
      <p:sp>
        <p:nvSpPr>
          <p:cNvPr id="4" name="Content Placeholder 3"/>
          <p:cNvSpPr>
            <a:spLocks noGrp="1"/>
          </p:cNvSpPr>
          <p:nvPr>
            <p:ph sz="half" idx="1"/>
          </p:nvPr>
        </p:nvSpPr>
        <p:spPr>
          <a:xfrm>
            <a:off x="1009442" y="1809749"/>
            <a:ext cx="3471277" cy="4427563"/>
          </a:xfrm>
        </p:spPr>
        <p:txBody>
          <a:bodyPr>
            <a:normAutofit fontScale="25000" lnSpcReduction="20000"/>
          </a:bodyPr>
          <a:lstStyle/>
          <a:p>
            <a:pPr marL="0" indent="0">
              <a:buNone/>
            </a:pPr>
            <a:endParaRPr lang="en-GB" sz="7200" b="1" dirty="0" smtClean="0"/>
          </a:p>
          <a:p>
            <a:pPr marL="0" indent="0">
              <a:buNone/>
            </a:pPr>
            <a:r>
              <a:rPr lang="en-GB" sz="7200" b="1" dirty="0" smtClean="0"/>
              <a:t>Agents Rights</a:t>
            </a:r>
          </a:p>
          <a:p>
            <a:r>
              <a:rPr lang="en-GB" sz="7200" b="1" dirty="0" smtClean="0"/>
              <a:t>To payment</a:t>
            </a:r>
            <a:r>
              <a:rPr lang="en-GB" sz="7200" dirty="0" smtClean="0"/>
              <a:t>-where agency agreement indicates this</a:t>
            </a:r>
          </a:p>
          <a:p>
            <a:r>
              <a:rPr lang="en-GB" sz="7200" b="1" dirty="0" smtClean="0"/>
              <a:t>To indemnity</a:t>
            </a:r>
            <a:r>
              <a:rPr lang="en-GB" sz="7200" dirty="0" smtClean="0"/>
              <a:t>-regardless of whether contractual or gratuitous </a:t>
            </a:r>
          </a:p>
          <a:p>
            <a:pPr marL="0" indent="0">
              <a:buNone/>
            </a:pPr>
            <a:r>
              <a:rPr lang="en-GB" sz="7200" b="1" dirty="0" smtClean="0"/>
              <a:t>Agency duties</a:t>
            </a:r>
          </a:p>
          <a:p>
            <a:r>
              <a:rPr lang="en-GB" sz="7200" dirty="0" smtClean="0"/>
              <a:t>Performance</a:t>
            </a:r>
          </a:p>
          <a:p>
            <a:r>
              <a:rPr lang="en-GB" sz="7200" dirty="0" smtClean="0"/>
              <a:t>Reasonable skill</a:t>
            </a:r>
          </a:p>
          <a:p>
            <a:r>
              <a:rPr lang="en-GB" sz="7200" dirty="0" smtClean="0"/>
              <a:t>Accountability</a:t>
            </a:r>
          </a:p>
          <a:p>
            <a:r>
              <a:rPr lang="en-GB" sz="7200" dirty="0" smtClean="0"/>
              <a:t>Avoidance of conflict of interest</a:t>
            </a:r>
          </a:p>
          <a:p>
            <a:pPr marL="0" indent="0">
              <a:buNone/>
            </a:pPr>
            <a:endParaRPr lang="en-GB" sz="7200" dirty="0"/>
          </a:p>
          <a:p>
            <a:endParaRPr lang="en-GB" dirty="0" smtClean="0"/>
          </a:p>
          <a:p>
            <a:pPr marL="0" indent="0">
              <a:buNone/>
            </a:pPr>
            <a:endParaRPr lang="en-GB" dirty="0"/>
          </a:p>
        </p:txBody>
      </p:sp>
      <p:sp>
        <p:nvSpPr>
          <p:cNvPr id="5" name="Content Placeholder 4"/>
          <p:cNvSpPr>
            <a:spLocks noGrp="1"/>
          </p:cNvSpPr>
          <p:nvPr>
            <p:ph sz="half" idx="2"/>
          </p:nvPr>
        </p:nvSpPr>
        <p:spPr>
          <a:xfrm>
            <a:off x="4663281" y="1809748"/>
            <a:ext cx="3469242" cy="4571579"/>
          </a:xfrm>
        </p:spPr>
        <p:txBody>
          <a:bodyPr>
            <a:normAutofit fontScale="25000" lnSpcReduction="20000"/>
          </a:bodyPr>
          <a:lstStyle/>
          <a:p>
            <a:pPr marL="0" indent="0">
              <a:buNone/>
            </a:pPr>
            <a:endParaRPr lang="en-GB" sz="6400" b="1" dirty="0" smtClean="0"/>
          </a:p>
          <a:p>
            <a:pPr marL="0" indent="0">
              <a:buNone/>
            </a:pPr>
            <a:endParaRPr lang="en-GB" sz="6400" b="1" dirty="0"/>
          </a:p>
          <a:p>
            <a:pPr marL="0" indent="0">
              <a:buNone/>
            </a:pPr>
            <a:endParaRPr lang="en-GB" sz="6400" b="1" dirty="0" smtClean="0"/>
          </a:p>
          <a:p>
            <a:pPr marL="0" indent="0">
              <a:buNone/>
            </a:pPr>
            <a:endParaRPr lang="en-GB" sz="6400" b="1" dirty="0"/>
          </a:p>
          <a:p>
            <a:pPr marL="0" indent="0">
              <a:buNone/>
            </a:pPr>
            <a:r>
              <a:rPr lang="en-GB" sz="6400" b="1" dirty="0" smtClean="0"/>
              <a:t>Principal’s Rights</a:t>
            </a:r>
          </a:p>
          <a:p>
            <a:r>
              <a:rPr lang="en-GB" sz="6400" dirty="0" smtClean="0"/>
              <a:t>In relations to the agent</a:t>
            </a:r>
          </a:p>
          <a:p>
            <a:r>
              <a:rPr lang="en-GB" sz="6400" dirty="0" smtClean="0"/>
              <a:t>In relations to third parties</a:t>
            </a:r>
          </a:p>
          <a:p>
            <a:pPr lvl="1"/>
            <a:r>
              <a:rPr lang="en-GB" sz="6400" dirty="0" smtClean="0"/>
              <a:t>Contractual duties</a:t>
            </a:r>
          </a:p>
          <a:p>
            <a:pPr lvl="1"/>
            <a:r>
              <a:rPr lang="en-GB" sz="6400" dirty="0" smtClean="0"/>
              <a:t>Tort liabilities</a:t>
            </a:r>
          </a:p>
          <a:p>
            <a:r>
              <a:rPr lang="en-GB" sz="6400" dirty="0" smtClean="0"/>
              <a:t>The Commercial agents (council Directive) Regulations 1993</a:t>
            </a:r>
          </a:p>
          <a:p>
            <a:pPr marL="0" indent="0">
              <a:buNone/>
            </a:pPr>
            <a:r>
              <a:rPr lang="en-GB" sz="6400" b="1" dirty="0" smtClean="0"/>
              <a:t>Principal’s duties </a:t>
            </a:r>
          </a:p>
          <a:p>
            <a:r>
              <a:rPr lang="en-GB" sz="6400" dirty="0" smtClean="0"/>
              <a:t>By operation of law</a:t>
            </a:r>
          </a:p>
          <a:p>
            <a:pPr lvl="1"/>
            <a:r>
              <a:rPr lang="en-GB" sz="6400" dirty="0" smtClean="0"/>
              <a:t>Death; Mental incapacity Bankruptcy; Frustration of the agency agreement</a:t>
            </a:r>
          </a:p>
          <a:p>
            <a:r>
              <a:rPr lang="en-GB" sz="6400" dirty="0" smtClean="0"/>
              <a:t>By the acts of the Parties</a:t>
            </a:r>
          </a:p>
          <a:p>
            <a:pPr lvl="1"/>
            <a:r>
              <a:rPr lang="en-GB" sz="6400" dirty="0" smtClean="0"/>
              <a:t>Performance</a:t>
            </a:r>
          </a:p>
          <a:p>
            <a:pPr lvl="1"/>
            <a:r>
              <a:rPr lang="en-GB" sz="6400" dirty="0" smtClean="0"/>
              <a:t>Agreement or revocation</a:t>
            </a:r>
            <a:endParaRPr lang="en-GB" sz="6400" dirty="0"/>
          </a:p>
          <a:p>
            <a:endParaRPr lang="en-GB" sz="6800" dirty="0" smtClean="0"/>
          </a:p>
          <a:p>
            <a:endParaRPr lang="en-GB" sz="6800" dirty="0"/>
          </a:p>
          <a:p>
            <a:endParaRPr lang="en-GB" sz="6800" dirty="0"/>
          </a:p>
        </p:txBody>
      </p:sp>
    </p:spTree>
    <p:extLst>
      <p:ext uri="{BB962C8B-B14F-4D97-AF65-F5344CB8AC3E}">
        <p14:creationId xmlns:p14="http://schemas.microsoft.com/office/powerpoint/2010/main" val="482333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u="sng" dirty="0"/>
              <a:t>AGENCY PROBLEMS</a:t>
            </a:r>
            <a:r>
              <a:rPr lang="en-GB" u="sng" dirty="0"/>
              <a:t/>
            </a:r>
            <a:br>
              <a:rPr lang="en-GB" u="sng" dirty="0"/>
            </a:br>
            <a:endParaRPr lang="en-GB" u="sng" dirty="0"/>
          </a:p>
        </p:txBody>
      </p:sp>
      <p:sp>
        <p:nvSpPr>
          <p:cNvPr id="3" name="Content Placeholder 2"/>
          <p:cNvSpPr>
            <a:spLocks noGrp="1"/>
          </p:cNvSpPr>
          <p:nvPr>
            <p:ph idx="1"/>
          </p:nvPr>
        </p:nvSpPr>
        <p:spPr>
          <a:xfrm>
            <a:off x="611560" y="1772816"/>
            <a:ext cx="8064896" cy="4320479"/>
          </a:xfrm>
        </p:spPr>
        <p:txBody>
          <a:bodyPr/>
          <a:lstStyle/>
          <a:p>
            <a:pPr algn="just"/>
            <a:r>
              <a:rPr lang="en-GB" sz="2000" b="1" dirty="0"/>
              <a:t>Agency Conflicts are </a:t>
            </a:r>
            <a:r>
              <a:rPr lang="en-GB" sz="2000" b="1" dirty="0" smtClean="0"/>
              <a:t>conflicts </a:t>
            </a:r>
            <a:r>
              <a:rPr lang="en-GB" sz="2000" b="1" dirty="0"/>
              <a:t>of interest among corporate constituencies, including those between corporate ‘insiders’ such as controlling shareholders and top managers, and ‘outsiders’ such as minority shareholders or creditors.</a:t>
            </a:r>
            <a:endParaRPr lang="en-GB" sz="2000" dirty="0"/>
          </a:p>
          <a:p>
            <a:pPr algn="just"/>
            <a:r>
              <a:rPr lang="en-GB" sz="2000" b="1" dirty="0"/>
              <a:t>The Agency Problem arises whenever the welfare of one party termed ‘the principal’ depends upon actions taken by another party termed ‘agent’ to act in the principal’s interest rather than the agent’s interest.</a:t>
            </a:r>
            <a:endParaRPr lang="en-GB" sz="2000" dirty="0"/>
          </a:p>
          <a:p>
            <a:endParaRPr lang="en-GB" dirty="0"/>
          </a:p>
        </p:txBody>
      </p:sp>
      <p:pic>
        <p:nvPicPr>
          <p:cNvPr id="4" name="Picture 2" descr="http://www.superwebdesign.be/img/communication_agenc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996762" cy="19442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uperwebdesign.be/img/communication_agenc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7238" y="0"/>
            <a:ext cx="1996762"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819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323</TotalTime>
  <Words>1590</Words>
  <Application>Microsoft Office PowerPoint</Application>
  <PresentationFormat>On-screen Show (4:3)</PresentationFormat>
  <Paragraphs>189</Paragraphs>
  <Slides>32</Slides>
  <Notes>12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Summer</vt:lpstr>
      <vt:lpstr>            LECTURE 3: AGENCY PROBLEMS  </vt:lpstr>
      <vt:lpstr>What is Agency?</vt:lpstr>
      <vt:lpstr>Creation of Agency</vt:lpstr>
      <vt:lpstr>Agency by Agreement Between the Parties</vt:lpstr>
      <vt:lpstr>Agency by Estoppel</vt:lpstr>
      <vt:lpstr>Agency Arising from Necessity</vt:lpstr>
      <vt:lpstr>Agency by Ratification</vt:lpstr>
      <vt:lpstr>Rights and duties of the Principals and Agents </vt:lpstr>
      <vt:lpstr>AGENCY PROBLEMS </vt:lpstr>
      <vt:lpstr> THERE ARE THREE GENERIC AGENCY PROBLEMS IN BUSINESS FIRMS. </vt:lpstr>
      <vt:lpstr>PowerPoint Presentation</vt:lpstr>
      <vt:lpstr>The effect will be: </vt:lpstr>
      <vt:lpstr>PowerPoint Presentation</vt:lpstr>
      <vt:lpstr> REGULATORY STRATEGIES </vt:lpstr>
      <vt:lpstr>Regulatory Strategies</vt:lpstr>
      <vt:lpstr>REGULATORY STRATEGIES CONTINUED ..</vt:lpstr>
      <vt:lpstr>Regulatory Strategies contd...</vt:lpstr>
      <vt:lpstr> GOVERNANCE STRATEGIES </vt:lpstr>
      <vt:lpstr>Governance Strategies Appointment Rights </vt:lpstr>
      <vt:lpstr>Governance Strategies contd...</vt:lpstr>
      <vt:lpstr>GOVERNANCE STRATEGIES CONTINUED </vt:lpstr>
      <vt:lpstr>Governance Strategy: Reward Strategy</vt:lpstr>
      <vt:lpstr>Governance Strategy: Trusteeship Strategy</vt:lpstr>
      <vt:lpstr> COMPLIANCE AND ENFORCEMENT </vt:lpstr>
      <vt:lpstr>Enforcement and Intervention</vt:lpstr>
      <vt:lpstr>Modes of Enforcement </vt:lpstr>
      <vt:lpstr>Public Enforcement</vt:lpstr>
      <vt:lpstr>PowerPoint Presentation</vt:lpstr>
      <vt:lpstr>Gatekeeper Control</vt:lpstr>
      <vt:lpstr>DISCLOSURE</vt:lpstr>
      <vt:lpstr>Conclusion:</vt:lpstr>
      <vt:lpstr>END OF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3: AGENCY PROBLEMS  </dc:title>
  <dc:creator>charal20</dc:creator>
  <cp:lastModifiedBy>Agnes</cp:lastModifiedBy>
  <cp:revision>19</cp:revision>
  <dcterms:created xsi:type="dcterms:W3CDTF">2010-10-18T01:17:17Z</dcterms:created>
  <dcterms:modified xsi:type="dcterms:W3CDTF">2011-04-03T12:13:48Z</dcterms:modified>
</cp:coreProperties>
</file>