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348" r:id="rId3"/>
    <p:sldId id="349" r:id="rId4"/>
    <p:sldId id="351" r:id="rId5"/>
    <p:sldId id="350" r:id="rId6"/>
    <p:sldId id="257" r:id="rId7"/>
    <p:sldId id="333" r:id="rId8"/>
    <p:sldId id="334" r:id="rId9"/>
    <p:sldId id="258" r:id="rId10"/>
    <p:sldId id="329" r:id="rId11"/>
    <p:sldId id="259" r:id="rId12"/>
    <p:sldId id="260" r:id="rId13"/>
    <p:sldId id="261" r:id="rId14"/>
    <p:sldId id="262" r:id="rId15"/>
    <p:sldId id="263" r:id="rId16"/>
    <p:sldId id="264" r:id="rId17"/>
    <p:sldId id="265" r:id="rId18"/>
    <p:sldId id="352" r:id="rId19"/>
    <p:sldId id="353" r:id="rId20"/>
    <p:sldId id="354" r:id="rId21"/>
    <p:sldId id="355" r:id="rId22"/>
    <p:sldId id="330" r:id="rId23"/>
    <p:sldId id="269" r:id="rId24"/>
    <p:sldId id="274" r:id="rId25"/>
    <p:sldId id="298" r:id="rId26"/>
    <p:sldId id="299" r:id="rId27"/>
    <p:sldId id="318" r:id="rId28"/>
    <p:sldId id="302" r:id="rId29"/>
    <p:sldId id="3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p:scale>
          <a:sx n="90" d="100"/>
          <a:sy n="90" d="100"/>
        </p:scale>
        <p:origin x="1253" y="-12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024FA-85C6-4026-A45F-04A5F2647B08}" type="datetimeFigureOut">
              <a:rPr lang="en-GB" smtClean="0"/>
              <a:t>06/06/2022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F894D-61E0-49EA-9EFA-61F2B29396B7}" type="slidenum">
              <a:rPr lang="en-GB" smtClean="0"/>
              <a:t>‹#›</a:t>
            </a:fld>
            <a:endParaRPr lang="en-GB"/>
          </a:p>
        </p:txBody>
      </p:sp>
    </p:spTree>
    <p:extLst>
      <p:ext uri="{BB962C8B-B14F-4D97-AF65-F5344CB8AC3E}">
        <p14:creationId xmlns:p14="http://schemas.microsoft.com/office/powerpoint/2010/main" val="340608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B076E-CBF4-426E-8707-0B86B49B5C68}" type="datetimeFigureOut">
              <a:rPr lang="en-GB" smtClean="0"/>
              <a:pPr/>
              <a:t>06/06/2022</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61D505E-CCF9-475A-BCF7-E703DC37902D}"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1D505E-CCF9-475A-BCF7-E703DC37902D}"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1D505E-CCF9-475A-BCF7-E703DC37902D}"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B076E-CBF4-426E-8707-0B86B49B5C68}" type="datetimeFigureOut">
              <a:rPr lang="en-GB" smtClean="0"/>
              <a:pPr/>
              <a:t>06/06/2022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D2B076E-CBF4-426E-8707-0B86B49B5C68}" type="datetimeFigureOut">
              <a:rPr lang="en-GB" smtClean="0"/>
              <a:pPr/>
              <a:t>06/06/2022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1D505E-CCF9-475A-BCF7-E703DC37902D}"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4D2B076E-CBF4-426E-8707-0B86B49B5C68}" type="datetimeFigureOut">
              <a:rPr lang="en-GB" smtClean="0"/>
              <a:pPr/>
              <a:t>06/06/2022</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61D505E-CCF9-475A-BCF7-E703DC37902D}"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B076E-CBF4-426E-8707-0B86B49B5C68}" type="datetimeFigureOut">
              <a:rPr lang="en-GB" smtClean="0"/>
              <a:pPr/>
              <a:t>06/06/2022</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61D505E-CCF9-475A-BCF7-E703DC37902D}"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v.uk/contract-types-and-employer-responsibilities/agency-staf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weetandmaxwell.co.uk/Catalogue/ProductDetails.aspx?productid=42136684&amp;recordid=1049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stituteforgovernment.org.uk/explainers/eu-withdrawal-ac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ottinghampost.com/news/nottingham-news/taxi-drivers-strike-better-pay-20860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Lecture 3-4 </a:t>
            </a:r>
          </a:p>
        </p:txBody>
      </p:sp>
      <p:sp>
        <p:nvSpPr>
          <p:cNvPr id="3" name="Subtitle 2"/>
          <p:cNvSpPr>
            <a:spLocks noGrp="1"/>
          </p:cNvSpPr>
          <p:nvPr>
            <p:ph type="subTitle" idx="1"/>
          </p:nvPr>
        </p:nvSpPr>
        <p:spPr/>
        <p:txBody>
          <a:bodyPr/>
          <a:lstStyle/>
          <a:p>
            <a:r>
              <a:rPr lang="en-GB" dirty="0"/>
              <a:t>Introducing EMPLOYMENT AND LABOUR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legal reforms of the 1980s and 1990s did was to encourage the growth in personal contracts between employees and employers which forces individuals against other individuals. Its not very pleasant in practice is it? </a:t>
            </a:r>
          </a:p>
          <a:p>
            <a:pPr marL="109728" indent="0">
              <a:buNone/>
            </a:pPr>
            <a:endParaRPr lang="en-GB" sz="2100" dirty="0">
              <a:effectLst/>
              <a:latin typeface="Verdana" panose="020B0604030504040204" pitchFamily="34" charset="0"/>
              <a:ea typeface="Verdana" panose="020B0604030504040204" pitchFamily="34" charset="0"/>
              <a:cs typeface="Times New Roman" panose="02020603050405020304" pitchFamily="18" charset="0"/>
            </a:endParaRPr>
          </a:p>
          <a:p>
            <a:r>
              <a:rPr lang="en-GB" sz="2100" dirty="0">
                <a:effectLst/>
                <a:latin typeface="Verdana" panose="020B0604030504040204" pitchFamily="34" charset="0"/>
                <a:ea typeface="Verdana" panose="020B0604030504040204" pitchFamily="34" charset="0"/>
                <a:cs typeface="Times New Roman" panose="02020603050405020304" pitchFamily="18" charset="0"/>
              </a:rPr>
              <a:t>What the Conservative government did was to submit all forms of public sector activity (such as public sector contracts) to market testing and compulsory competitive tendering. For workers this frequently resulted in increased productivity without any improvement in terms and conditions for one part of the workforce, and redundancy for another who were classified as surplus to need.  </a:t>
            </a:r>
          </a:p>
          <a:p>
            <a:endParaRPr lang="en-GB" sz="22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p:cNvSpPr>
            <a:spLocks noGrp="1"/>
          </p:cNvSpPr>
          <p:nvPr>
            <p:ph type="title"/>
          </p:nvPr>
        </p:nvSpPr>
        <p:spPr/>
        <p:txBody>
          <a:bodyPr>
            <a:normAutofit/>
          </a:bodyPr>
          <a:lstStyle/>
          <a:p>
            <a:r>
              <a:rPr lang="en-GB" sz="2400" dirty="0">
                <a:latin typeface="Verdana" panose="020B0604030504040204" pitchFamily="34" charset="0"/>
                <a:ea typeface="Verdana" panose="020B0604030504040204" pitchFamily="34" charset="0"/>
              </a:rPr>
              <a:t>Legal Reforms in 1980s-90 – what were they about?</a:t>
            </a:r>
          </a:p>
        </p:txBody>
      </p:sp>
    </p:spTree>
    <p:extLst>
      <p:ext uri="{BB962C8B-B14F-4D97-AF65-F5344CB8AC3E}">
        <p14:creationId xmlns:p14="http://schemas.microsoft.com/office/powerpoint/2010/main" val="322479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endParaRPr lang="en-GB" dirty="0"/>
          </a:p>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In 1979 trade union membership stood at 13,289,000. During the 1980s and 1990s it fell each year to record lows, according to the Workplace Employee Relations Survey.  However the fall in union membership was halted after the election of the Labour Government in 1997 and the introduction of statutory recognition by the Employment Relations Act 1999 – employees could agrees that they wished to be represented by a union and the employer would have to agree to this. </a:t>
            </a:r>
          </a:p>
          <a:p>
            <a:endParaRPr lang="en-GB" dirty="0"/>
          </a:p>
        </p:txBody>
      </p:sp>
      <p:sp>
        <p:nvSpPr>
          <p:cNvPr id="2" name="Title 1"/>
          <p:cNvSpPr>
            <a:spLocks noGrp="1"/>
          </p:cNvSpPr>
          <p:nvPr>
            <p:ph type="title"/>
          </p:nvPr>
        </p:nvSpPr>
        <p:spPr>
          <a:xfrm>
            <a:off x="457200" y="274638"/>
            <a:ext cx="8229600" cy="634082"/>
          </a:xfrm>
        </p:spPr>
        <p:txBody>
          <a:bodyPr>
            <a:normAutofit fontScale="90000"/>
          </a:bodyPr>
          <a:lstStyle/>
          <a:p>
            <a:r>
              <a:rPr lang="en-GB" sz="2800" dirty="0">
                <a:solidFill>
                  <a:schemeClr val="tx1"/>
                </a:solidFill>
                <a:latin typeface="Verdana" panose="020B0604030504040204" pitchFamily="34" charset="0"/>
                <a:ea typeface="Verdana" panose="020B0604030504040204" pitchFamily="34" charset="0"/>
              </a:rPr>
              <a:t>Decline in trade union membership from 1980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It is interesting to note, however, that despite its policy of deregulation, the government was obliged by the law of the European Union to increase the employment rights of individual workers in certain areas (for example, equal pay and maternity rights). </a:t>
            </a:r>
            <a:endParaRPr lang="en-GB" sz="2400" dirty="0">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a:xfrm>
            <a:off x="457200" y="274638"/>
            <a:ext cx="8229600" cy="778098"/>
          </a:xfrm>
        </p:spPr>
        <p:txBody>
          <a:bodyPr>
            <a:normAutofit/>
          </a:bodyPr>
          <a:lstStyle/>
          <a:p>
            <a:r>
              <a:rPr lang="en-GB" sz="2400" dirty="0">
                <a:solidFill>
                  <a:schemeClr val="tx1"/>
                </a:solidFill>
              </a:rPr>
              <a:t>EU Law helped workers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963690"/>
          </a:xfrm>
        </p:spPr>
        <p:txBody>
          <a:bodyPr>
            <a:normAutofit fontScale="92500" lnSpcReduction="10000"/>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Statutes were introduced to create a national minimum wage, and introduce a statutory trade union recognition procedure.  In addition, further provisions were made in respect of individual rights including: working time and annual leave; parental and paternity leave and in respect of protection against discrimination on the grounds of religion and belief and sexual orientation and gender reassignment.  </a:t>
            </a:r>
          </a:p>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However that government did not repeal most previous anti-trade union legislation passed between 1980 and 1997. </a:t>
            </a:r>
          </a:p>
          <a:p>
            <a:endParaRPr lang="en-GB" dirty="0"/>
          </a:p>
        </p:txBody>
      </p:sp>
      <p:sp>
        <p:nvSpPr>
          <p:cNvPr id="2" name="Title 1"/>
          <p:cNvSpPr>
            <a:spLocks noGrp="1"/>
          </p:cNvSpPr>
          <p:nvPr>
            <p:ph type="title"/>
          </p:nvPr>
        </p:nvSpPr>
        <p:spPr/>
        <p:txBody>
          <a:bodyPr>
            <a:normAutofit/>
          </a:bodyPr>
          <a:lstStyle/>
          <a:p>
            <a:r>
              <a:rPr lang="en-GB" sz="2800" dirty="0">
                <a:solidFill>
                  <a:schemeClr val="tx1"/>
                </a:solidFill>
                <a:effectLst/>
                <a:latin typeface="Verdana" panose="020B0604030504040204" pitchFamily="34" charset="0"/>
                <a:ea typeface="Verdana" panose="020B0604030504040204" pitchFamily="34" charset="0"/>
              </a:rPr>
              <a:t>Labour Government Reforms from 1997-2010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91264" cy="5832648"/>
          </a:xfrm>
        </p:spPr>
        <p:txBody>
          <a:bodyPr>
            <a:normAutofit fontScale="40000" lnSpcReduction="20000"/>
          </a:bodyPr>
          <a:lstStyle/>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National Minimum Wage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Public Interest Disclosure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Human Rights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The Employment Rights (Dispute Resolution) Act 1998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Rights Commission Act 1999</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2002</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Relations Act 2004</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Disability Discrimination Act 2005</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Health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Work and Families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Equality Act 2006</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lgn="just">
              <a:lnSpc>
                <a:spcPct val="120000"/>
              </a:lnSpc>
              <a:spcBef>
                <a:spcPts val="0"/>
              </a:spcBef>
              <a:tabLst>
                <a:tab pos="228600" algn="l"/>
                <a:tab pos="457200" algn="l"/>
                <a:tab pos="685800" algn="l"/>
                <a:tab pos="914400" algn="l"/>
                <a:tab pos="1143000" algn="l"/>
              </a:tabLst>
            </a:pPr>
            <a:r>
              <a:rPr lang="en-GB" sz="5000" dirty="0">
                <a:effectLst/>
                <a:latin typeface="Bookman Old Style" panose="02050604050505020204" pitchFamily="18" charset="0"/>
                <a:ea typeface="Calibri" panose="020F0502020204030204" pitchFamily="34" charset="0"/>
                <a:cs typeface="Times New Roman" panose="02020603050405020304" pitchFamily="18" charset="0"/>
              </a:rPr>
              <a:t>Employment Act 2008</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20000"/>
              </a:lnSpc>
              <a:spcBef>
                <a:spcPts val="0"/>
              </a:spcBef>
              <a:tabLst>
                <a:tab pos="228600" algn="l"/>
                <a:tab pos="457200" algn="l"/>
                <a:tab pos="685800" algn="l"/>
                <a:tab pos="914400" algn="l"/>
                <a:tab pos="1143000" algn="l"/>
              </a:tabLst>
            </a:pPr>
            <a:r>
              <a:rPr lang="en-US" sz="5000" dirty="0">
                <a:effectLst/>
                <a:latin typeface="Bookman Old Style" panose="02050604050505020204" pitchFamily="18" charset="0"/>
                <a:ea typeface="Calibri" panose="020F0502020204030204" pitchFamily="34" charset="0"/>
                <a:cs typeface="Times New Roman" panose="02020603050405020304" pitchFamily="18" charset="0"/>
              </a:rPr>
              <a:t>Equality Act 2010</a:t>
            </a:r>
            <a:endParaRPr lang="en-GB" sz="5000" dirty="0">
              <a:effectLst/>
              <a:latin typeface="Calibri" panose="020F0502020204030204" pitchFamily="34" charset="0"/>
              <a:ea typeface="Calibri" panose="020F0502020204030204" pitchFamily="34" charset="0"/>
              <a:cs typeface="Times New Roman" panose="02020603050405020304" pitchFamily="18" charset="0"/>
            </a:endParaRPr>
          </a:p>
          <a:p>
            <a:pPr marL="1371600" lvl="2" indent="-514350"/>
            <a:endParaRPr lang="en-GB" dirty="0"/>
          </a:p>
          <a:p>
            <a:endParaRPr lang="en-GB" dirty="0"/>
          </a:p>
        </p:txBody>
      </p:sp>
      <p:sp>
        <p:nvSpPr>
          <p:cNvPr id="2" name="Title 1"/>
          <p:cNvSpPr>
            <a:spLocks noGrp="1"/>
          </p:cNvSpPr>
          <p:nvPr>
            <p:ph type="title"/>
          </p:nvPr>
        </p:nvSpPr>
        <p:spPr>
          <a:xfrm>
            <a:off x="457200" y="210337"/>
            <a:ext cx="8229600" cy="698383"/>
          </a:xfrm>
        </p:spPr>
        <p:txBody>
          <a:bodyPr>
            <a:normAutofit/>
          </a:bodyPr>
          <a:lstStyle/>
          <a:p>
            <a:r>
              <a:rPr lang="en-GB" sz="1400" b="1" dirty="0">
                <a:effectLst/>
                <a:latin typeface="Verdana" panose="020B0604030504040204" pitchFamily="34" charset="0"/>
                <a:ea typeface="Verdana" panose="020B0604030504040204" pitchFamily="34" charset="0"/>
                <a:cs typeface="Times New Roman" panose="02020603050405020304" pitchFamily="18" charset="0"/>
              </a:rPr>
              <a:t>Employment Laws passed by Parliament the Labour Government between 1997-2010</a:t>
            </a:r>
            <a:endParaRPr lang="en-GB" sz="1400" dirty="0">
              <a:latin typeface="Verdana" panose="020B0604030504040204" pitchFamily="34" charset="0"/>
              <a:ea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a:bodyPr>
          <a:lstStyle/>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One of the first acts of the 1997-2010 Labour government was to sign up to the Social Chapter (Amsterdam Treaty 1997). This treaty consolidated preceding EU Treaties and provided the EU with a legislative basis in the area of racial discrimination.  </a:t>
            </a:r>
          </a:p>
          <a:p>
            <a:pPr>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Government also adopted directives on the European Works Council, parental leave, part time work, fixed term work, equal treatment irrespective of race, and a general framework directive for equal treatment in employment.</a:t>
            </a:r>
          </a:p>
          <a:p>
            <a:pPr>
              <a:buNone/>
            </a:pPr>
            <a:endParaRPr lang="en-GB" dirty="0"/>
          </a:p>
        </p:txBody>
      </p:sp>
      <p:sp>
        <p:nvSpPr>
          <p:cNvPr id="2" name="Title 1"/>
          <p:cNvSpPr>
            <a:spLocks noGrp="1"/>
          </p:cNvSpPr>
          <p:nvPr>
            <p:ph type="title"/>
          </p:nvPr>
        </p:nvSpPr>
        <p:spPr>
          <a:xfrm>
            <a:off x="457200" y="274638"/>
            <a:ext cx="8229600" cy="850106"/>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EU Social Chapter Adopted</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normAutofit lnSpcReduction="100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Act makes two significant changes to the law on when a union can call a strike lawfully. To make a strike legitimate, a union will still be required to obtain a majority in favour of strike action out of those who have voted and, in addition:</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At least 50 per cent of those entitled to vote in a ballot must have voted in all cases.</a:t>
            </a:r>
          </a:p>
          <a:p>
            <a:pPr marL="342900" lvl="0" indent="-342900" algn="just">
              <a:lnSpc>
                <a:spcPct val="110000"/>
              </a:lnSpc>
              <a:spcAft>
                <a:spcPts val="0"/>
              </a:spcAft>
              <a:buSzPts val="1000"/>
              <a:buFont typeface="Symbol" panose="05050102010706020507" pitchFamily="18" charset="2"/>
              <a:buChar char=""/>
              <a:tabLst>
                <a:tab pos="228600" algn="l"/>
                <a:tab pos="457200" algn="l"/>
                <a:tab pos="685800" algn="l"/>
                <a:tab pos="914400" algn="l"/>
                <a:tab pos="1143000" algn="l"/>
              </a:tabLst>
            </a:pPr>
            <a:r>
              <a:rPr lang="en-GB" sz="2400" dirty="0">
                <a:effectLst/>
                <a:latin typeface="Verdana" panose="020B0604030504040204" pitchFamily="34" charset="0"/>
                <a:ea typeface="Verdana" panose="020B0604030504040204" pitchFamily="34" charset="0"/>
                <a:cs typeface="Times New Roman" panose="02020603050405020304" pitchFamily="18" charset="0"/>
              </a:rPr>
              <a:t>Where those involved in the dispute work in an ‘important public service’ there will be a requirement that 40 per cent of those entitled to vote in the ballot have voted ‘yes’ to strike action.</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2" name="Title 1"/>
          <p:cNvSpPr>
            <a:spLocks noGrp="1"/>
          </p:cNvSpPr>
          <p:nvPr>
            <p:ph type="title"/>
          </p:nvPr>
        </p:nvSpPr>
        <p:spPr>
          <a:xfrm>
            <a:off x="611560" y="274638"/>
            <a:ext cx="8075240" cy="922114"/>
          </a:xfrm>
        </p:spPr>
        <p:txBody>
          <a:bodyPr>
            <a:normAutofit/>
          </a:bodyPr>
          <a:lstStyle/>
          <a:p>
            <a:r>
              <a:rPr lang="en-GB" sz="2400" b="1" dirty="0">
                <a:effectLst/>
                <a:latin typeface="Verdana" panose="020B0604030504040204" pitchFamily="34" charset="0"/>
                <a:ea typeface="Verdana" panose="020B0604030504040204" pitchFamily="34" charset="0"/>
                <a:cs typeface="Times New Roman" panose="02020603050405020304" pitchFamily="18" charset="0"/>
              </a:rPr>
              <a:t>Trade Union Act 2016</a:t>
            </a:r>
            <a:endParaRPr lang="en-GB" sz="2400" dirty="0">
              <a:latin typeface="Verdana" panose="020B0604030504040204" pitchFamily="34" charset="0"/>
              <a:ea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882547"/>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Unfair Dismissal compensation Rates Reduced</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Regulations on Union Blacklisting came into force in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Equality Act 2010</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Agency Workers Regulations come into force in October 2011 - </a:t>
            </a:r>
            <a:r>
              <a:rPr lang="en-GB" sz="2000" dirty="0">
                <a:effectLst/>
                <a:latin typeface="Verdana" panose="020B0604030504040204" pitchFamily="34" charset="0"/>
                <a:ea typeface="Verdana" panose="020B0604030504040204" pitchFamily="34" charset="0"/>
                <a:cs typeface="Times New Roman" panose="02020603050405020304" pitchFamily="18" charset="0"/>
                <a:hlinkClick r:id="rId2"/>
              </a:rPr>
              <a:t>https://www.gov.uk/contract-types-and-employer-responsibilities/agency-staff</a:t>
            </a:r>
            <a:r>
              <a:rPr lang="en-GB" sz="2000" dirty="0">
                <a:effectLst/>
                <a:latin typeface="Verdana" panose="020B0604030504040204" pitchFamily="34" charset="0"/>
                <a:ea typeface="Verdana" panose="020B0604030504040204" pitchFamily="34" charset="0"/>
                <a:cs typeface="Times New Roman" panose="02020603050405020304" pitchFamily="18" charset="0"/>
              </a:rPr>
              <a:t> </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Zero Hours Contracts Regulations 2015 give zero hours workers the right not to be unfairly dismissed or subjected to a detriment for failing to comply with an exclusivity clause, and to claim compensation).</a:t>
            </a:r>
            <a:endParaRPr lang="en-GB" sz="2000" dirty="0">
              <a:effectLst/>
              <a:latin typeface="Verdana" panose="020B0604030504040204" pitchFamily="34" charset="0"/>
              <a:ea typeface="Verdana" panose="020B0604030504040204" pitchFamily="34" charset="0"/>
              <a:cs typeface="Arial" panose="020B0604020202020204" pitchFamily="34" charset="0"/>
            </a:endParaRPr>
          </a:p>
          <a:p>
            <a:pPr>
              <a:buNone/>
            </a:pPr>
            <a:endParaRPr lang="en-GB" dirty="0"/>
          </a:p>
        </p:txBody>
      </p:sp>
      <p:sp>
        <p:nvSpPr>
          <p:cNvPr id="2" name="Title 1"/>
          <p:cNvSpPr>
            <a:spLocks noGrp="1"/>
          </p:cNvSpPr>
          <p:nvPr>
            <p:ph type="title"/>
          </p:nvPr>
        </p:nvSpPr>
        <p:spPr>
          <a:xfrm>
            <a:off x="539552" y="274638"/>
            <a:ext cx="8147248" cy="778098"/>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a:t>
            </a:r>
            <a:br>
              <a:rPr lang="en-GB" sz="2000" dirty="0">
                <a:effectLst/>
                <a:latin typeface="Verdana" panose="020B0604030504040204" pitchFamily="34" charset="0"/>
                <a:ea typeface="Verdana" panose="020B0604030504040204" pitchFamily="34" charset="0"/>
                <a:cs typeface="Times New Roman" panose="02020603050405020304" pitchFamily="18" charset="0"/>
              </a:rPr>
            </a:br>
            <a:endParaRPr lang="en-GB" sz="2000" dirty="0">
              <a:latin typeface="Verdana" panose="020B0604030504040204" pitchFamily="34" charset="0"/>
              <a:ea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DA5D4-C8C2-4F42-9053-C93848594562}"/>
              </a:ext>
            </a:extLst>
          </p:cNvPr>
          <p:cNvSpPr>
            <a:spLocks noGrp="1"/>
          </p:cNvSpPr>
          <p:nvPr>
            <p:ph idx="1"/>
          </p:nvPr>
        </p:nvSpPr>
        <p:spPr>
          <a:xfrm>
            <a:off x="323528" y="1052736"/>
            <a:ext cx="8363272" cy="4954555"/>
          </a:xfrm>
        </p:spPr>
        <p:txBody>
          <a:bodyPr/>
          <a:lstStyle/>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Trade Union Act 2016 (includes a requirement that at least 50% of those eligible to vote must cast their ballot on strike action for the result to be considered legitimate with an additional threshold of 40% of support for a proposed strike from all those eligible to vote in important public services).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Equality Act (Gender Pay Gap Information) Regulations 2016: All private and voluntary sector employers in England, Wales and Scotland with at least 250 employees will be required to publish information about the differences in pay between men and women on a mandatory basis.</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tabLst>
                <a:tab pos="228600" algn="l"/>
                <a:tab pos="457200" algn="l"/>
                <a:tab pos="685800" algn="l"/>
                <a:tab pos="914400" algn="l"/>
                <a:tab pos="1143000" algn="l"/>
              </a:tabLst>
            </a:pPr>
            <a:r>
              <a:rPr lang="en-GB" sz="1800" dirty="0">
                <a:effectLst/>
                <a:latin typeface="Verdana" panose="020B0604030504040204" pitchFamily="34" charset="0"/>
                <a:ea typeface="Verdana" panose="020B0604030504040204" pitchFamily="34" charset="0"/>
                <a:cs typeface="Times New Roman" panose="02020603050405020304" pitchFamily="18" charset="0"/>
              </a:rPr>
              <a:t>EU referendum, June 2016.</a:t>
            </a:r>
            <a:endParaRPr lang="en-GB" sz="1800" dirty="0">
              <a:effectLst/>
              <a:latin typeface="Verdana" panose="020B0604030504040204" pitchFamily="34" charset="0"/>
              <a:ea typeface="Verdana" panose="020B0604030504040204" pitchFamily="34" charset="0"/>
              <a:cs typeface="Arial" panose="020B0604020202020204" pitchFamily="34" charset="0"/>
            </a:endParaRPr>
          </a:p>
          <a:p>
            <a:endParaRPr lang="en-GB" dirty="0"/>
          </a:p>
        </p:txBody>
      </p:sp>
      <p:sp>
        <p:nvSpPr>
          <p:cNvPr id="3" name="Title 2">
            <a:extLst>
              <a:ext uri="{FF2B5EF4-FFF2-40B4-BE49-F238E27FC236}">
                <a16:creationId xmlns:a16="http://schemas.microsoft.com/office/drawing/2014/main" id="{7A8B3FFD-A776-43C3-80C0-99A4CCA72681}"/>
              </a:ext>
            </a:extLst>
          </p:cNvPr>
          <p:cNvSpPr>
            <a:spLocks noGrp="1"/>
          </p:cNvSpPr>
          <p:nvPr>
            <p:ph type="title"/>
          </p:nvPr>
        </p:nvSpPr>
        <p:spPr>
          <a:xfrm>
            <a:off x="467544" y="-9534"/>
            <a:ext cx="8188424" cy="1206286"/>
          </a:xfrm>
        </p:spPr>
        <p:txBody>
          <a:bodyPr>
            <a:normAutofit/>
          </a:bodyPr>
          <a:lstStyle/>
          <a:p>
            <a:r>
              <a:rPr lang="en-GB" sz="2000" b="1" dirty="0">
                <a:effectLst/>
                <a:latin typeface="Verdana" panose="020B0604030504040204" pitchFamily="34" charset="0"/>
                <a:ea typeface="Verdana" panose="020B0604030504040204" pitchFamily="34" charset="0"/>
                <a:cs typeface="Times New Roman" panose="02020603050405020304" pitchFamily="18" charset="0"/>
              </a:rPr>
              <a:t>RECENT CHANGES to UK Employment Law Continued</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99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42509-A018-4537-9C34-F24338F57A49}"/>
              </a:ext>
            </a:extLst>
          </p:cNvPr>
          <p:cNvSpPr>
            <a:spLocks noGrp="1"/>
          </p:cNvSpPr>
          <p:nvPr>
            <p:ph idx="1"/>
          </p:nvPr>
        </p:nvSpPr>
        <p:spPr>
          <a:xfrm>
            <a:off x="395536" y="1268760"/>
            <a:ext cx="8291264" cy="4738531"/>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Early examples of employment directives are:</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75/117- Equal pay for women and men</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	EC Directive 76/207- Equal treatment for women and men at work</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Directives are enforceable only against organs of the State and thus cannot be enforced against private employers unless enacted into domestic legislation.  </a:t>
            </a:r>
          </a:p>
          <a:p>
            <a:pPr algn="just">
              <a:lnSpc>
                <a:spcPct val="150000"/>
              </a:lnSpc>
              <a:spcAft>
                <a:spcPts val="1000"/>
              </a:spcAft>
              <a:tabLst>
                <a:tab pos="228600" algn="l"/>
                <a:tab pos="457200" algn="l"/>
                <a:tab pos="685800" algn="l"/>
                <a:tab pos="914400" algn="l"/>
                <a:tab pos="1143000" algn="l"/>
              </a:tabLst>
            </a:pPr>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A6869EB3-91C1-474D-B09D-46B7F8040341}"/>
              </a:ext>
            </a:extLst>
          </p:cNvPr>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Directives are the major source of EU employment law </a:t>
            </a:r>
            <a:endParaRPr lang="en-GB" sz="2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4887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6D5F5-00F0-4A2B-A416-2A4A9827EA79}"/>
              </a:ext>
            </a:extLst>
          </p:cNvPr>
          <p:cNvSpPr>
            <a:spLocks noGrp="1"/>
          </p:cNvSpPr>
          <p:nvPr>
            <p:ph idx="1"/>
          </p:nvPr>
        </p:nvSpPr>
        <p:spPr>
          <a:xfrm>
            <a:off x="395536" y="1268760"/>
            <a:ext cx="8291264" cy="4738531"/>
          </a:xfrm>
        </p:spPr>
        <p:txBody>
          <a:bodyPr>
            <a:normAutofit fontScale="25000" lnSpcReduction="20000"/>
          </a:bodyPr>
          <a:lstStyle/>
          <a:p>
            <a:pPr algn="just">
              <a:lnSpc>
                <a:spcPct val="150000"/>
              </a:lnSpc>
              <a:spcAft>
                <a:spcPts val="1000"/>
              </a:spcAft>
              <a:tabLst>
                <a:tab pos="228600" algn="l"/>
                <a:tab pos="457200" algn="l"/>
                <a:tab pos="685800" algn="l"/>
                <a:tab pos="914400" algn="l"/>
                <a:tab pos="1143000" algn="l"/>
              </a:tabLst>
            </a:pPr>
            <a:r>
              <a:rPr lang="en-GB" sz="6400" b="1" dirty="0">
                <a:latin typeface="Verdana" panose="020B0604030504040204" pitchFamily="34" charset="0"/>
                <a:ea typeface="Verdana" panose="020B0604030504040204" pitchFamily="34" charset="0"/>
                <a:cs typeface="Times New Roman" panose="02020603050405020304" pitchFamily="18" charset="0"/>
              </a:rPr>
              <a:t>By the end of this lecture s</a:t>
            </a:r>
            <a:r>
              <a:rPr lang="en-GB" sz="6400" b="1" dirty="0">
                <a:effectLst/>
                <a:latin typeface="Verdana" panose="020B0604030504040204" pitchFamily="34" charset="0"/>
                <a:ea typeface="Verdana" panose="020B0604030504040204" pitchFamily="34" charset="0"/>
                <a:cs typeface="Times New Roman" panose="02020603050405020304" pitchFamily="18" charset="0"/>
              </a:rPr>
              <a:t>tudents should gain a basic critical appreciation and understanding of:</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political and economic policies which shape employment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collective bargaining;</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rise and fall of the statutory floor of workers’ rights;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institutions which deal with employment and industrial relations issues;</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role of European Union law;</a:t>
            </a:r>
          </a:p>
          <a:p>
            <a:pPr marL="342900" lvl="0" indent="-342900" algn="just">
              <a:lnSpc>
                <a:spcPct val="150000"/>
              </a:lnSpc>
              <a:spcAft>
                <a:spcPts val="0"/>
              </a:spcAft>
              <a:buFont typeface="Wingdings" panose="05000000000000000000" pitchFamily="2" charset="2"/>
              <a:buChar char=""/>
              <a:tabLst>
                <a:tab pos="2286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the relevance of the Human Rights Act 1998 to employment law.</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READING</a:t>
            </a:r>
          </a:p>
          <a:p>
            <a:pPr algn="just">
              <a:lnSpc>
                <a:spcPct val="150000"/>
              </a:lnSpc>
              <a:spcAft>
                <a:spcPts val="1000"/>
              </a:spcAft>
              <a:tabLst>
                <a:tab pos="228600" algn="l"/>
                <a:tab pos="457200" algn="l"/>
                <a:tab pos="685800" algn="l"/>
                <a:tab pos="914400" algn="l"/>
                <a:tab pos="1143000" algn="l"/>
              </a:tabLst>
            </a:pPr>
            <a:r>
              <a:rPr lang="en-GB" sz="6400" b="1" dirty="0">
                <a:effectLst/>
                <a:latin typeface="Verdana" panose="020B0604030504040204" pitchFamily="34" charset="0"/>
                <a:ea typeface="Verdana" panose="020B0604030504040204" pitchFamily="34" charset="0"/>
                <a:cs typeface="Times New Roman" panose="02020603050405020304" pitchFamily="18" charset="0"/>
              </a:rPr>
              <a:t>Gwyneth </a:t>
            </a:r>
            <a:r>
              <a:rPr lang="en-US" sz="6400" b="1" dirty="0">
                <a:effectLst/>
                <a:latin typeface="Verdana" panose="020B0604030504040204" pitchFamily="34" charset="0"/>
                <a:ea typeface="Verdana" panose="020B0604030504040204" pitchFamily="34" charset="0"/>
                <a:cs typeface="Arial" panose="020B0604020202020204" pitchFamily="34" charset="0"/>
              </a:rPr>
              <a:t>Pitt,</a:t>
            </a:r>
            <a:r>
              <a:rPr lang="en-US" sz="6400" b="1" i="1" dirty="0">
                <a:effectLst/>
                <a:latin typeface="Verdana" panose="020B0604030504040204" pitchFamily="34" charset="0"/>
                <a:ea typeface="Verdana" panose="020B0604030504040204" pitchFamily="34" charset="0"/>
                <a:cs typeface="Arial" panose="020B0604020202020204" pitchFamily="34" charset="0"/>
              </a:rPr>
              <a:t> Employment Law: </a:t>
            </a:r>
            <a:r>
              <a:rPr lang="en-US" sz="6400" b="1" dirty="0">
                <a:effectLst/>
                <a:latin typeface="Verdana" panose="020B0604030504040204" pitchFamily="34" charset="0"/>
                <a:ea typeface="Verdana" panose="020B0604030504040204" pitchFamily="34" charset="0"/>
                <a:cs typeface="Arial" panose="020B0604020202020204" pitchFamily="34" charset="0"/>
              </a:rPr>
              <a:t>Chapter 1.</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1000"/>
              </a:spcAft>
              <a:tabLst>
                <a:tab pos="228600" algn="l"/>
                <a:tab pos="457200" algn="l"/>
                <a:tab pos="685800" algn="l"/>
                <a:tab pos="914400" algn="l"/>
                <a:tab pos="1143000" algn="l"/>
              </a:tabLst>
            </a:pPr>
            <a:r>
              <a:rPr lang="en-US" sz="6400" b="1"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2"/>
              </a:rPr>
              <a:t>https://www.sweetandmaxwell.co.uk/Catalogue/ProductDetails.aspx?productid=42136684&amp;recordid=10497</a:t>
            </a:r>
            <a:r>
              <a:rPr lang="en-US" sz="6400" b="1" dirty="0">
                <a:effectLst/>
                <a:latin typeface="Verdana" panose="020B0604030504040204" pitchFamily="34" charset="0"/>
                <a:ea typeface="Verdana" panose="020B0604030504040204" pitchFamily="34" charset="0"/>
                <a:cs typeface="Arial" panose="020B0604020202020204" pitchFamily="34" charset="0"/>
              </a:rPr>
              <a:t> </a:t>
            </a:r>
            <a:endParaRPr lang="en-GB" sz="6400" b="1"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15000"/>
              </a:lnSpc>
              <a:spcAft>
                <a:spcPts val="1000"/>
              </a:spcAft>
              <a:tabLst>
                <a:tab pos="228600" algn="l"/>
                <a:tab pos="457200" algn="l"/>
                <a:tab pos="685800" algn="l"/>
                <a:tab pos="914400" algn="l"/>
                <a:tab pos="1143000" algn="l"/>
              </a:tabLs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6D51FDC3-2582-47E3-913A-A131DF223279}"/>
              </a:ext>
            </a:extLst>
          </p:cNvPr>
          <p:cNvSpPr>
            <a:spLocks noGrp="1"/>
          </p:cNvSpPr>
          <p:nvPr>
            <p:ph type="title"/>
          </p:nvPr>
        </p:nvSpPr>
        <p:spPr/>
        <p:txBody>
          <a:bodyPr/>
          <a:lstStyle/>
          <a:p>
            <a:r>
              <a:rPr lang="en-GB" dirty="0"/>
              <a:t>Lecture Structure</a:t>
            </a:r>
          </a:p>
        </p:txBody>
      </p:sp>
    </p:spTree>
    <p:extLst>
      <p:ext uri="{BB962C8B-B14F-4D97-AF65-F5344CB8AC3E}">
        <p14:creationId xmlns:p14="http://schemas.microsoft.com/office/powerpoint/2010/main" val="21225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A35F-EFD6-48DC-AD69-FF2839F1BDBD}"/>
              </a:ext>
            </a:extLst>
          </p:cNvPr>
          <p:cNvSpPr>
            <a:spLocks noGrp="1"/>
          </p:cNvSpPr>
          <p:nvPr>
            <p:ph idx="1"/>
          </p:nvPr>
        </p:nvSpPr>
        <p:spPr>
          <a:xfrm>
            <a:off x="457200" y="1268760"/>
            <a:ext cx="8229600" cy="5314602"/>
          </a:xfrm>
        </p:spPr>
        <p:txBody>
          <a:bodyPr>
            <a:normAutofit fontScale="40000" lnSpcReduction="20000"/>
          </a:bodyPr>
          <a:lstStyle/>
          <a:p>
            <a:pPr algn="just">
              <a:lnSpc>
                <a:spcPct val="150000"/>
              </a:lnSpc>
              <a:spcBef>
                <a:spcPts val="1000"/>
              </a:spcBef>
              <a:spcAft>
                <a:spcPts val="1000"/>
              </a:spcAft>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The </a:t>
            </a:r>
            <a:r>
              <a:rPr lang="en-GB" sz="4000" b="1" kern="1200" dirty="0">
                <a:effectLst/>
                <a:latin typeface="Verdana" panose="020B0604030504040204" pitchFamily="34" charset="0"/>
                <a:ea typeface="Verdana" panose="020B0604030504040204" pitchFamily="34" charset="0"/>
                <a:cs typeface="Times New Roman" panose="02020603050405020304" pitchFamily="18" charset="0"/>
              </a:rPr>
              <a:t>EU Withdrawal Act 2018 </a:t>
            </a:r>
            <a:r>
              <a:rPr lang="en-GB" sz="4000" i="1" kern="1200" dirty="0">
                <a:effectLst/>
                <a:latin typeface="Verdana" panose="020B0604030504040204" pitchFamily="34" charset="0"/>
                <a:ea typeface="Verdana" panose="020B0604030504040204" pitchFamily="34" charset="0"/>
                <a:cs typeface="Times New Roman" panose="02020603050405020304" pitchFamily="18" charset="0"/>
              </a:rPr>
              <a:t>won’t</a:t>
            </a: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 actually repeal any substantive EU law, but just the opposite: it will keep all pre-Brexit EU law in force in the UK. It will also:</a:t>
            </a:r>
            <a:endParaRPr lang="en-GB" sz="40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prevent post-Brexit EU law from applying to the UK;</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limit the legal effect of EU law in the UK’s legal systems (</a:t>
            </a:r>
            <a:r>
              <a:rPr lang="en-GB" sz="4000" kern="1200" dirty="0" err="1">
                <a:effectLst/>
                <a:latin typeface="Verdana" panose="020B0604030504040204" pitchFamily="34" charset="0"/>
                <a:ea typeface="Verdana" panose="020B0604030504040204" pitchFamily="34" charset="0"/>
              </a:rPr>
              <a:t>ie</a:t>
            </a:r>
            <a:r>
              <a:rPr lang="en-GB" sz="4000" kern="1200" dirty="0">
                <a:effectLst/>
                <a:latin typeface="Verdana" panose="020B0604030504040204" pitchFamily="34" charset="0"/>
                <a:ea typeface="Verdana" panose="020B0604030504040204" pitchFamily="34" charset="0"/>
              </a:rPr>
              <a:t>, EU law would presumably no longer have primacy over all other national laws in principle); and </a:t>
            </a:r>
            <a:endParaRPr lang="en-GB" sz="4000" dirty="0">
              <a:effectLst/>
              <a:latin typeface="Verdana" panose="020B0604030504040204" pitchFamily="34" charset="0"/>
              <a:ea typeface="Verdana" panose="020B0604030504040204" pitchFamily="34" charset="0"/>
            </a:endParaRPr>
          </a:p>
          <a:p>
            <a:pPr marL="342900" lvl="0" indent="-342900" algn="just">
              <a:lnSpc>
                <a:spcPct val="150000"/>
              </a:lnSpc>
              <a:spcAft>
                <a:spcPts val="0"/>
              </a:spcAft>
              <a:buFont typeface="+mj-lt"/>
              <a:buAutoNum type="alphaLcParenR"/>
              <a:tabLst>
                <a:tab pos="457200" algn="l"/>
              </a:tabLst>
            </a:pPr>
            <a:r>
              <a:rPr lang="en-GB" sz="4000" kern="1200" dirty="0">
                <a:effectLst/>
                <a:latin typeface="Verdana" panose="020B0604030504040204" pitchFamily="34" charset="0"/>
                <a:ea typeface="Verdana" panose="020B0604030504040204" pitchFamily="34" charset="0"/>
              </a:rPr>
              <a:t>remove the role of the EU courts in interpreting that law. </a:t>
            </a:r>
            <a:endParaRPr lang="en-GB" sz="4000" dirty="0">
              <a:effectLst/>
              <a:latin typeface="Verdana" panose="020B0604030504040204" pitchFamily="34" charset="0"/>
              <a:ea typeface="Verdana" panose="020B0604030504040204" pitchFamily="34" charset="0"/>
            </a:endParaRPr>
          </a:p>
          <a:p>
            <a:pPr marL="109728" indent="0" algn="just">
              <a:lnSpc>
                <a:spcPct val="150000"/>
              </a:lnSpc>
              <a:spcBef>
                <a:spcPts val="1000"/>
              </a:spcBef>
              <a:spcAft>
                <a:spcPts val="1000"/>
              </a:spcAft>
              <a:buNone/>
            </a:pPr>
            <a:r>
              <a:rPr lang="en-GB" sz="4000" kern="1200" dirty="0">
                <a:effectLst/>
                <a:latin typeface="Verdana" panose="020B0604030504040204" pitchFamily="34" charset="0"/>
                <a:ea typeface="Verdana" panose="020B0604030504040204" pitchFamily="34" charset="0"/>
                <a:cs typeface="Times New Roman" panose="02020603050405020304" pitchFamily="18" charset="0"/>
              </a:rPr>
              <a:t>This raises some key questions: would the UK want a legal mechanism for adapting easily to post-Brexit EU laws that it wishes to apply? And how will the UK match the EU regulatory bodies referred to in EU legislation? </a:t>
            </a:r>
          </a:p>
          <a:p>
            <a:pPr marL="109728" indent="0" algn="just">
              <a:lnSpc>
                <a:spcPct val="150000"/>
              </a:lnSpc>
              <a:spcBef>
                <a:spcPts val="1000"/>
              </a:spcBef>
              <a:spcAft>
                <a:spcPts val="1000"/>
              </a:spcAft>
              <a:buNone/>
            </a:pPr>
            <a:r>
              <a:rPr lang="en-GB" sz="4000" kern="1200" dirty="0">
                <a:effectLst/>
                <a:latin typeface="Bookman Old Style" panose="02050604050505020204" pitchFamily="18" charset="0"/>
                <a:ea typeface="Times New Roman" panose="02020603050405020304" pitchFamily="18" charset="0"/>
                <a:cs typeface="Times New Roman" panose="02020603050405020304" pitchFamily="18" charset="0"/>
              </a:rPr>
              <a:t>See </a:t>
            </a:r>
            <a:r>
              <a:rPr lang="en-GB" sz="4000" u="sng" kern="1200" dirty="0">
                <a:solidFill>
                  <a:srgbClr val="0563C1"/>
                </a:solidFill>
                <a:effectLst/>
                <a:latin typeface="Bookman Old Style" panose="02050604050505020204" pitchFamily="18" charset="0"/>
                <a:ea typeface="Times New Roman" panose="02020603050405020304" pitchFamily="18" charset="0"/>
                <a:cs typeface="Times New Roman" panose="02020603050405020304" pitchFamily="18" charset="0"/>
                <a:hlinkClick r:id="rId2"/>
              </a:rPr>
              <a:t>https://www.instituteforgovernment.org.uk/explainers/eu-withdrawal-act</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p>
            <a:pPr marL="109728" indent="0" algn="just">
              <a:lnSpc>
                <a:spcPct val="150000"/>
              </a:lnSpc>
              <a:spcBef>
                <a:spcPts val="1000"/>
              </a:spcBef>
              <a:spcAft>
                <a:spcPts val="1000"/>
              </a:spcAft>
              <a:buNone/>
            </a:pPr>
            <a:r>
              <a:rPr lang="en-GB" sz="3300" kern="1200" dirty="0">
                <a:effectLst/>
                <a:latin typeface="Verdana" panose="020B0604030504040204" pitchFamily="34" charset="0"/>
                <a:ea typeface="Verdana" panose="020B0604030504040204" pitchFamily="34" charset="0"/>
                <a:cs typeface="Times New Roman" panose="02020603050405020304" pitchFamily="18" charset="0"/>
              </a:rPr>
              <a:t> </a:t>
            </a:r>
            <a:endParaRPr lang="en-GB" sz="3300" dirty="0">
              <a:effectLst/>
              <a:latin typeface="Verdana" panose="020B0604030504040204" pitchFamily="34" charset="0"/>
              <a:ea typeface="Verdana" panose="020B060403050404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FB49D6A4-2EBC-4477-81E0-D007E5BB08BD}"/>
              </a:ext>
            </a:extLst>
          </p:cNvPr>
          <p:cNvSpPr>
            <a:spLocks noGrp="1"/>
          </p:cNvSpPr>
          <p:nvPr>
            <p:ph type="title"/>
          </p:nvPr>
        </p:nvSpPr>
        <p:spPr/>
        <p:txBody>
          <a:bodyPr>
            <a:normAutofit/>
          </a:bodyPr>
          <a:lstStyle/>
          <a:p>
            <a:r>
              <a:rPr lang="en-GB" sz="2400" kern="1200" dirty="0">
                <a:effectLst/>
                <a:latin typeface="Verdana" panose="020B0604030504040204" pitchFamily="34" charset="0"/>
                <a:ea typeface="Verdana" panose="020B0604030504040204" pitchFamily="34" charset="0"/>
                <a:cs typeface="Times New Roman" panose="02020603050405020304" pitchFamily="18" charset="0"/>
              </a:rPr>
              <a:t>The EU Withdrawal Act 2018 </a:t>
            </a:r>
            <a:endParaRPr lang="en-GB"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2813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05A3D-BC9B-4972-9C6B-A71905CEFD53}"/>
              </a:ext>
            </a:extLst>
          </p:cNvPr>
          <p:cNvSpPr>
            <a:spLocks noGrp="1"/>
          </p:cNvSpPr>
          <p:nvPr>
            <p:ph idx="1"/>
          </p:nvPr>
        </p:nvSpPr>
        <p:spPr/>
        <p:txBody>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The </a:t>
            </a:r>
            <a:r>
              <a:rPr lang="en-GB" sz="2400" b="1" dirty="0">
                <a:effectLst/>
                <a:latin typeface="Verdana" panose="020B0604030504040204" pitchFamily="34" charset="0"/>
                <a:ea typeface="Verdana" panose="020B0604030504040204" pitchFamily="34" charset="0"/>
                <a:cs typeface="Times New Roman" panose="02020603050405020304" pitchFamily="18" charset="0"/>
              </a:rPr>
              <a:t>Human Rights Act 1998 </a:t>
            </a:r>
            <a:r>
              <a:rPr lang="en-GB" sz="2400" dirty="0">
                <a:effectLst/>
                <a:latin typeface="Verdana" panose="020B0604030504040204" pitchFamily="34" charset="0"/>
                <a:ea typeface="Verdana" panose="020B0604030504040204" pitchFamily="34" charset="0"/>
                <a:cs typeface="Times New Roman" panose="02020603050405020304" pitchFamily="18" charset="0"/>
              </a:rPr>
              <a:t>provided for the incorporation of the rights and freedoms guaranteed by the European Convention on Human Rights by making it unlawful for a public body to act in any way that is incompatible with one or more of the Convention rights (Articles 2-12 &amp; 14 of the ECHR).  </a:t>
            </a:r>
          </a:p>
          <a:p>
            <a:endParaRPr lang="en-GB" dirty="0"/>
          </a:p>
        </p:txBody>
      </p:sp>
      <p:sp>
        <p:nvSpPr>
          <p:cNvPr id="3" name="Title 2">
            <a:extLst>
              <a:ext uri="{FF2B5EF4-FFF2-40B4-BE49-F238E27FC236}">
                <a16:creationId xmlns:a16="http://schemas.microsoft.com/office/drawing/2014/main" id="{72DFE4CD-5F1C-4614-A5D0-67B54933553A}"/>
              </a:ext>
            </a:extLst>
          </p:cNvPr>
          <p:cNvSpPr>
            <a:spLocks noGrp="1"/>
          </p:cNvSpPr>
          <p:nvPr>
            <p:ph type="title"/>
          </p:nvPr>
        </p:nvSpPr>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HUMAN RIGHTS ACT 1998 &amp; EMPLOYMENT LAW</a:t>
            </a:r>
            <a:endParaRPr lang="en-GB"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259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96752"/>
            <a:ext cx="8291264" cy="5328592"/>
          </a:xfrm>
        </p:spPr>
        <p:txBody>
          <a:bodyPr>
            <a:noAutofit/>
          </a:bodyPr>
          <a:lstStyle/>
          <a:p>
            <a:r>
              <a:rPr lang="en-GB" sz="1800" dirty="0">
                <a:latin typeface="Verdana" panose="020B0604030504040204" pitchFamily="34" charset="0"/>
                <a:ea typeface="Verdana" panose="020B0604030504040204" pitchFamily="34" charset="0"/>
              </a:rPr>
              <a:t>Tort – negligence – duty of care – overworked schoolteacher – duty owed when problem known or should have been known]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D the council which employed C a 52 year old schoolteacher as head of mathematics in a comprehensive school. He worked long hours about which he complained of ‘work overload’. Following a period of sickness because he was ‘overstressed/depression’ he suffered a mental breakdown at school. </a:t>
            </a:r>
            <a:br>
              <a:rPr lang="en-GB" sz="1800" dirty="0">
                <a:latin typeface="Verdana" panose="020B0604030504040204" pitchFamily="34" charset="0"/>
                <a:ea typeface="Verdana" panose="020B0604030504040204" pitchFamily="34" charset="0"/>
              </a:rPr>
            </a:br>
            <a:br>
              <a:rPr lang="en-GB" sz="1800" dirty="0">
                <a:latin typeface="Verdana" panose="020B0604030504040204" pitchFamily="34" charset="0"/>
                <a:ea typeface="Verdana" panose="020B0604030504040204" pitchFamily="34" charset="0"/>
              </a:rPr>
            </a:br>
            <a:r>
              <a:rPr lang="en-GB" sz="1800" b="1" dirty="0">
                <a:latin typeface="Verdana" panose="020B0604030504040204" pitchFamily="34" charset="0"/>
                <a:ea typeface="Verdana" panose="020B0604030504040204" pitchFamily="34" charset="0"/>
              </a:rPr>
              <a:t>Held: </a:t>
            </a:r>
            <a:r>
              <a:rPr lang="en-GB" sz="1800" dirty="0">
                <a:latin typeface="Verdana" panose="020B0604030504040204" pitchFamily="34" charset="0"/>
                <a:ea typeface="Verdana" panose="020B0604030504040204" pitchFamily="34" charset="0"/>
              </a:rPr>
              <a:t>The school owed C a duty of care, and their breach of that caused the claimant’s nervous breakdown. The employer’s duty to take some action arose when the claimant saw separately each member of the school’s senior management team. It continued so long as nothing was done to help the claimant. The senior management team should have made inquiries about his problems and seen what they could have done to ease them, instead of brushing him off unsympathetically or sympathising but simply telling him to prioritise his work. </a:t>
            </a:r>
            <a:br>
              <a:rPr lang="en-GB" sz="1800" dirty="0">
                <a:latin typeface="Verdana" panose="020B0604030504040204" pitchFamily="34" charset="0"/>
                <a:ea typeface="Verdana" panose="020B0604030504040204" pitchFamily="34" charset="0"/>
              </a:rPr>
            </a:br>
            <a:endParaRPr lang="en-GB" sz="1800" dirty="0">
              <a:latin typeface="Verdana" panose="020B0604030504040204" pitchFamily="34" charset="0"/>
              <a:ea typeface="Verdana" panose="020B0604030504040204" pitchFamily="34" charset="0"/>
            </a:endParaRPr>
          </a:p>
        </p:txBody>
      </p:sp>
      <p:sp>
        <p:nvSpPr>
          <p:cNvPr id="3" name="Title 2"/>
          <p:cNvSpPr>
            <a:spLocks noGrp="1"/>
          </p:cNvSpPr>
          <p:nvPr>
            <p:ph type="title"/>
          </p:nvPr>
        </p:nvSpPr>
        <p:spPr>
          <a:xfrm>
            <a:off x="683568" y="274638"/>
            <a:ext cx="8003232" cy="706090"/>
          </a:xfrm>
        </p:spPr>
        <p:txBody>
          <a:bodyPr>
            <a:normAutofit fontScale="90000"/>
          </a:bodyPr>
          <a:lstStyle/>
          <a:p>
            <a:br>
              <a:rPr lang="en-GB" dirty="0">
                <a:effectLst/>
              </a:rPr>
            </a:br>
            <a:br>
              <a:rPr lang="en-GB" dirty="0">
                <a:effectLst/>
              </a:rPr>
            </a:br>
            <a:r>
              <a:rPr lang="en-GB" sz="2200" dirty="0">
                <a:effectLst/>
                <a:latin typeface="Verdana" panose="020B0604030504040204" pitchFamily="34" charset="0"/>
                <a:ea typeface="Verdana" panose="020B0604030504040204" pitchFamily="34" charset="0"/>
              </a:rPr>
              <a:t>Barber v Somerset County Council [2004] HL- </a:t>
            </a:r>
            <a:r>
              <a:rPr lang="en-GB" sz="2200" dirty="0" err="1">
                <a:effectLst/>
                <a:latin typeface="Verdana" panose="020B0604030504040204" pitchFamily="34" charset="0"/>
                <a:ea typeface="Verdana" panose="020B0604030504040204" pitchFamily="34" charset="0"/>
              </a:rPr>
              <a:t>e.g</a:t>
            </a:r>
            <a:r>
              <a:rPr lang="en-GB" sz="2200" dirty="0">
                <a:effectLst/>
                <a:latin typeface="Verdana" panose="020B0604030504040204" pitchFamily="34" charset="0"/>
                <a:ea typeface="Verdana" panose="020B0604030504040204" pitchFamily="34" charset="0"/>
              </a:rPr>
              <a:t> of duty of care employer owes</a:t>
            </a:r>
            <a:br>
              <a:rPr lang="en-GB" sz="2200" dirty="0">
                <a:effectLst/>
                <a:latin typeface="Verdana" panose="020B0604030504040204" pitchFamily="34" charset="0"/>
                <a:ea typeface="Verdana" panose="020B0604030504040204" pitchFamily="34" charset="0"/>
              </a:rPr>
            </a:br>
            <a:r>
              <a:rPr lang="en-GB" dirty="0">
                <a:effectLst/>
              </a:rPr>
              <a:t> </a:t>
            </a:r>
            <a:br>
              <a:rPr lang="en-GB" dirty="0">
                <a:effectLst/>
              </a:rPr>
            </a:br>
            <a:endParaRPr lang="en-GB" dirty="0"/>
          </a:p>
        </p:txBody>
      </p:sp>
    </p:spTree>
    <p:extLst>
      <p:ext uri="{BB962C8B-B14F-4D97-AF65-F5344CB8AC3E}">
        <p14:creationId xmlns:p14="http://schemas.microsoft.com/office/powerpoint/2010/main" val="337320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fontScale="40000" lnSpcReduction="20000"/>
          </a:bodyPr>
          <a:lstStyle/>
          <a:p>
            <a:r>
              <a:rPr lang="en-GB" sz="4400" dirty="0"/>
              <a:t>It is illegal to discriminate directly or indirectly against persons on the grounds of their sex or marital status. It includes:</a:t>
            </a:r>
          </a:p>
          <a:p>
            <a:pPr>
              <a:buNone/>
            </a:pPr>
            <a:endParaRPr lang="en-GB" sz="4400" dirty="0"/>
          </a:p>
          <a:p>
            <a:pPr lvl="1"/>
            <a:r>
              <a:rPr lang="en-GB" sz="4400" b="1" dirty="0"/>
              <a:t>Direct discrimination </a:t>
            </a:r>
            <a:r>
              <a:rPr lang="en-GB" sz="4400" dirty="0"/>
              <a:t>s1(1)(a) is if a woman is treated on the grounds of her sex less favourably than a man</a:t>
            </a:r>
          </a:p>
          <a:p>
            <a:pPr lvl="1"/>
            <a:r>
              <a:rPr lang="en-GB" sz="4400" b="1" dirty="0"/>
              <a:t>Sexual harassment-</a:t>
            </a:r>
            <a:r>
              <a:rPr lang="en-GB" sz="4400" dirty="0"/>
              <a:t>not specifically identified in the SDA 1975; but a complainant could succeed on proof</a:t>
            </a:r>
            <a:endParaRPr lang="en-GB" sz="4400" b="1" dirty="0"/>
          </a:p>
          <a:p>
            <a:pPr lvl="1"/>
            <a:r>
              <a:rPr lang="en-GB" sz="4400" b="1" dirty="0"/>
              <a:t>Indirect discrimination</a:t>
            </a:r>
            <a:r>
              <a:rPr lang="en-GB" sz="4400" dirty="0"/>
              <a:t>-amended 2001 by the Sex Discrimination and Burden of Proof) Regulation: s (2)(b): concerned with covert discrimination e.g. height restriction, that excludes the majority of a sex.</a:t>
            </a:r>
          </a:p>
          <a:p>
            <a:pPr lvl="1"/>
            <a:r>
              <a:rPr lang="en-GB" sz="4400" b="1" dirty="0"/>
              <a:t>Discrimination on the grounds of marital status:</a:t>
            </a:r>
            <a:r>
              <a:rPr lang="en-GB" sz="4400" dirty="0"/>
              <a:t> s 3-  a person can not be treated differently because of their marital status.</a:t>
            </a:r>
          </a:p>
          <a:p>
            <a:pPr lvl="1"/>
            <a:r>
              <a:rPr lang="en-GB" sz="4400" b="1" dirty="0"/>
              <a:t>Discrimination on grounds of victimisation</a:t>
            </a:r>
            <a:r>
              <a:rPr lang="en-GB" sz="4400" dirty="0"/>
              <a:t>: s 4 (1)- illegal to treat someone differently because they have asserted their rights under any Act </a:t>
            </a:r>
          </a:p>
          <a:p>
            <a:pPr lvl="1"/>
            <a:endParaRPr lang="en-GB" dirty="0"/>
          </a:p>
        </p:txBody>
      </p:sp>
      <p:sp>
        <p:nvSpPr>
          <p:cNvPr id="2" name="Title 1"/>
          <p:cNvSpPr>
            <a:spLocks noGrp="1"/>
          </p:cNvSpPr>
          <p:nvPr>
            <p:ph type="title"/>
          </p:nvPr>
        </p:nvSpPr>
        <p:spPr>
          <a:xfrm>
            <a:off x="457200" y="274638"/>
            <a:ext cx="8229600" cy="850106"/>
          </a:xfrm>
        </p:spPr>
        <p:txBody>
          <a:bodyPr>
            <a:normAutofit fontScale="90000"/>
          </a:bodyPr>
          <a:lstStyle/>
          <a:p>
            <a:r>
              <a:rPr lang="en-GB" dirty="0"/>
              <a:t>The Sex Discrimination Act 1975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outlaws discriminatory practices in recruitment, terms of employment, transfer and training, employment benefits and dismissal and other detrimental treatment.</a:t>
            </a:r>
          </a:p>
          <a:p>
            <a:r>
              <a:rPr lang="en-GB" dirty="0"/>
              <a:t>Its provisions largely reflect those of the SDA 1975 and the RRA 1976 although indirect discrimination is not covered under this Act.</a:t>
            </a:r>
          </a:p>
          <a:p>
            <a:r>
              <a:rPr lang="en-GB" sz="3200" b="1" dirty="0">
                <a:solidFill>
                  <a:srgbClr val="FF0000"/>
                </a:solidFill>
              </a:rPr>
              <a:t>Replaced by the Equality Act 2010</a:t>
            </a:r>
          </a:p>
          <a:p>
            <a:pPr lvl="1"/>
            <a:r>
              <a:rPr lang="en-GB" sz="2800" dirty="0"/>
              <a:t>The Disability Equality Duty in the DDA continues to apply.</a:t>
            </a:r>
            <a:endParaRPr lang="en-GB" sz="2800" b="1" dirty="0">
              <a:solidFill>
                <a:srgbClr val="FF0000"/>
              </a:solidFill>
            </a:endParaRPr>
          </a:p>
        </p:txBody>
      </p:sp>
      <p:sp>
        <p:nvSpPr>
          <p:cNvPr id="2" name="Title 1"/>
          <p:cNvSpPr>
            <a:spLocks noGrp="1"/>
          </p:cNvSpPr>
          <p:nvPr>
            <p:ph type="title"/>
          </p:nvPr>
        </p:nvSpPr>
        <p:spPr/>
        <p:txBody>
          <a:bodyPr>
            <a:normAutofit fontScale="90000"/>
          </a:bodyPr>
          <a:lstStyle/>
          <a:p>
            <a:r>
              <a:rPr lang="en-GB" dirty="0"/>
              <a:t>The Disability Discrimination Act 1995 (DDA 1995)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112568"/>
          </a:xfrm>
        </p:spPr>
        <p:txBody>
          <a:bodyPr>
            <a:noAutofit/>
          </a:bodyPr>
          <a:lstStyle/>
          <a:p>
            <a:r>
              <a:rPr lang="en-GB" sz="1800" dirty="0"/>
              <a:t>The SDA 1975 offered no direct protection </a:t>
            </a:r>
          </a:p>
          <a:p>
            <a:r>
              <a:rPr lang="en-GB" sz="1800" dirty="0"/>
              <a:t>Human rights legislation does under the European Convention on Human Rights</a:t>
            </a:r>
          </a:p>
          <a:p>
            <a:r>
              <a:rPr lang="en-GB" sz="1800" dirty="0"/>
              <a:t>The Employment Equalities Act (Sexual Orientation) Regulations 2007 (‘Sexual Orientation Regulations 2007’) under powers conferred by the Equality Act 2006 makes it unlawful to discriminate anyone because of their sexual orientation</a:t>
            </a:r>
          </a:p>
          <a:p>
            <a:pPr>
              <a:buNone/>
            </a:pPr>
            <a:r>
              <a:rPr lang="en-GB" sz="1800" b="1" dirty="0"/>
              <a:t>Two genuine qualifications exists which may permit discrimination:</a:t>
            </a:r>
          </a:p>
          <a:p>
            <a:pPr marL="624078" indent="-514350">
              <a:buFont typeface="+mj-lt"/>
              <a:buAutoNum type="arabicPeriod"/>
            </a:pPr>
            <a:r>
              <a:rPr lang="en-GB" sz="1800" dirty="0"/>
              <a:t>Where the nature of the employment requires an employee to have a specific sexual orientation</a:t>
            </a:r>
          </a:p>
          <a:p>
            <a:pPr marL="624078" indent="-514350">
              <a:buFont typeface="+mj-lt"/>
              <a:buAutoNum type="arabicPeriod"/>
            </a:pPr>
            <a:r>
              <a:rPr lang="en-GB" sz="1800" dirty="0"/>
              <a:t>Where the employment relates to an organised religion, the doctrine of which requires a specific sexual orientation, or where the discrimination is necessary to avoid conflict with the religion of a significant number of the religion’s adherents.</a:t>
            </a:r>
          </a:p>
          <a:p>
            <a:pPr>
              <a:buNone/>
            </a:pPr>
            <a:endParaRPr lang="en-GB" sz="2000" dirty="0"/>
          </a:p>
        </p:txBody>
      </p:sp>
      <p:sp>
        <p:nvSpPr>
          <p:cNvPr id="3" name="Title 2"/>
          <p:cNvSpPr>
            <a:spLocks noGrp="1"/>
          </p:cNvSpPr>
          <p:nvPr>
            <p:ph type="title"/>
          </p:nvPr>
        </p:nvSpPr>
        <p:spPr>
          <a:xfrm>
            <a:off x="457200" y="274638"/>
            <a:ext cx="8229600" cy="922114"/>
          </a:xfrm>
        </p:spPr>
        <p:txBody>
          <a:bodyPr/>
          <a:lstStyle/>
          <a:p>
            <a:r>
              <a:rPr lang="en-GB" dirty="0"/>
              <a:t>Sexual orientation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525963"/>
          </a:xfrm>
        </p:spPr>
        <p:txBody>
          <a:bodyPr>
            <a:normAutofit fontScale="92500" lnSpcReduction="20000"/>
          </a:bodyPr>
          <a:lstStyle/>
          <a:p>
            <a:r>
              <a:rPr lang="en-GB" dirty="0"/>
              <a:t>The Employment Equality (Religion or Belief) Regulations 2003 were introduced as a result of implementation of the Equal Treatment Directive of 2000 </a:t>
            </a:r>
          </a:p>
          <a:p>
            <a:r>
              <a:rPr lang="en-GB" dirty="0"/>
              <a:t>It is unlawful to discriminate directly or indirectly on the grounds of religious belief, </a:t>
            </a:r>
            <a:r>
              <a:rPr lang="en-GB" dirty="0" err="1"/>
              <a:t>eg</a:t>
            </a:r>
            <a:r>
              <a:rPr lang="en-GB" dirty="0"/>
              <a:t>. uniform, dress, or leave for the purpose of religious observance</a:t>
            </a:r>
          </a:p>
          <a:p>
            <a:r>
              <a:rPr lang="en-GB" dirty="0"/>
              <a:t>General occupational requirements protect those organisations whose ethos is based on religion or belief such as churches, mosques and religious schools</a:t>
            </a:r>
          </a:p>
          <a:p>
            <a:pPr lvl="1"/>
            <a:r>
              <a:rPr lang="en-GB" i="1" dirty="0"/>
              <a:t>Eweida v British Airways pl</a:t>
            </a:r>
            <a:r>
              <a:rPr lang="en-GB" dirty="0"/>
              <a:t>c [2009] IRLR 78</a:t>
            </a:r>
          </a:p>
        </p:txBody>
      </p:sp>
      <p:sp>
        <p:nvSpPr>
          <p:cNvPr id="3" name="Title 2"/>
          <p:cNvSpPr>
            <a:spLocks noGrp="1"/>
          </p:cNvSpPr>
          <p:nvPr>
            <p:ph type="title"/>
          </p:nvPr>
        </p:nvSpPr>
        <p:spPr/>
        <p:txBody>
          <a:bodyPr/>
          <a:lstStyle/>
          <a:p>
            <a:r>
              <a:rPr lang="en-GB" dirty="0"/>
              <a:t>Religion or Belief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65760" lvl="1" indent="-256032">
              <a:spcBef>
                <a:spcPts val="400"/>
              </a:spcBef>
              <a:buSzPct val="68000"/>
              <a:buNone/>
            </a:pPr>
            <a:r>
              <a:rPr lang="en-GB" i="1" dirty="0"/>
              <a:t>Eweida v British Airways pl</a:t>
            </a:r>
            <a:r>
              <a:rPr lang="en-GB" dirty="0"/>
              <a:t>c [2009] IRLR 78</a:t>
            </a:r>
          </a:p>
          <a:p>
            <a:pPr>
              <a:buNone/>
            </a:pPr>
            <a:r>
              <a:rPr lang="en-GB" dirty="0"/>
              <a:t>The individual who argues that she has been subjected to indirect discrimination because a workplace rule conflicts with her personal belief.</a:t>
            </a:r>
          </a:p>
          <a:p>
            <a:pPr>
              <a:buNone/>
            </a:pPr>
            <a:endParaRPr lang="en-GB" dirty="0"/>
          </a:p>
          <a:p>
            <a:r>
              <a:rPr lang="en-GB" dirty="0"/>
              <a:t>The claimant was a Christian who objected to BA's policy of requiring jewellery to be worn concealed by the uniform. There were exceptions for those whose religions required them to wear items that could not be so concealed. </a:t>
            </a:r>
          </a:p>
          <a:p>
            <a:endParaRPr lang="en-GB" dirty="0"/>
          </a:p>
          <a:p>
            <a:r>
              <a:rPr lang="en-GB" dirty="0"/>
              <a:t>She brought claims of direct and indirect discrimination on grounds of religious belief, as well as harassment discrimination. </a:t>
            </a:r>
          </a:p>
          <a:p>
            <a:pPr>
              <a:buNone/>
            </a:pPr>
            <a:endParaRPr lang="en-GB" dirty="0"/>
          </a:p>
        </p:txBody>
      </p:sp>
      <p:sp>
        <p:nvSpPr>
          <p:cNvPr id="3" name="Title 2"/>
          <p:cNvSpPr>
            <a:spLocks noGrp="1"/>
          </p:cNvSpPr>
          <p:nvPr>
            <p:ph type="title"/>
          </p:nvPr>
        </p:nvSpPr>
        <p:spPr/>
        <p:txBody>
          <a:bodyPr/>
          <a:lstStyle/>
          <a:p>
            <a:r>
              <a:rPr lang="en-GB" dirty="0"/>
              <a:t>Case Law (Religious Belief)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4882547"/>
          </a:xfrm>
        </p:spPr>
        <p:txBody>
          <a:bodyPr>
            <a:normAutofit fontScale="40000" lnSpcReduction="20000"/>
          </a:bodyPr>
          <a:lstStyle/>
          <a:p>
            <a:r>
              <a:rPr lang="en-GB" sz="5100" dirty="0"/>
              <a:t>The Employment Equality (Age) Discrimination Regulations 2006 (the Regulations) covered anyone who was working under a contract personally against discrimination because of their age.</a:t>
            </a:r>
          </a:p>
          <a:p>
            <a:pPr>
              <a:buNone/>
            </a:pPr>
            <a:endParaRPr lang="en-GB" sz="5100" dirty="0"/>
          </a:p>
          <a:p>
            <a:r>
              <a:rPr lang="en-GB" sz="5100" b="1" dirty="0"/>
              <a:t>However,</a:t>
            </a:r>
          </a:p>
          <a:p>
            <a:pPr>
              <a:buNone/>
            </a:pPr>
            <a:r>
              <a:rPr lang="en-GB" sz="5100" dirty="0"/>
              <a:t> </a:t>
            </a:r>
          </a:p>
          <a:p>
            <a:r>
              <a:rPr lang="en-GB" sz="5100" dirty="0"/>
              <a:t>On 1st October 2010 the Equality Act 2010 came into force to govern equality in the workplace. It replaces the Age Discrimination Act and covers age as a protected characteristic. If someone is treated less favourably in their actual or potential place of work than others because of their age, then age discrimination occurs.</a:t>
            </a:r>
            <a:br>
              <a:rPr lang="en-GB" sz="5100" b="1" dirty="0"/>
            </a:br>
            <a:br>
              <a:rPr lang="en-GB" dirty="0"/>
            </a:br>
            <a:r>
              <a:rPr lang="en-GB" dirty="0"/>
              <a:t> </a:t>
            </a:r>
            <a:br>
              <a:rPr lang="en-GB" dirty="0"/>
            </a:br>
            <a:br>
              <a:rPr lang="en-GB" dirty="0"/>
            </a:br>
            <a:r>
              <a:rPr lang="en-GB" dirty="0"/>
              <a:t> </a:t>
            </a:r>
            <a:br>
              <a:rPr lang="en-GB" b="1" dirty="0"/>
            </a:br>
            <a:endParaRPr lang="en-GB" dirty="0"/>
          </a:p>
          <a:p>
            <a:pPr lvl="1"/>
            <a:endParaRPr lang="en-GB" dirty="0"/>
          </a:p>
        </p:txBody>
      </p:sp>
      <p:sp>
        <p:nvSpPr>
          <p:cNvPr id="3" name="Title 2"/>
          <p:cNvSpPr>
            <a:spLocks noGrp="1"/>
          </p:cNvSpPr>
          <p:nvPr>
            <p:ph type="title"/>
          </p:nvPr>
        </p:nvSpPr>
        <p:spPr>
          <a:xfrm>
            <a:off x="457200" y="274638"/>
            <a:ext cx="8229600" cy="850106"/>
          </a:xfrm>
        </p:spPr>
        <p:txBody>
          <a:bodyPr/>
          <a:lstStyle/>
          <a:p>
            <a:r>
              <a:rPr lang="en-GB" dirty="0"/>
              <a:t>Age Discrimination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dirty="0"/>
          </a:p>
          <a:p>
            <a:pPr marL="109728" indent="0">
              <a:buNone/>
            </a:pPr>
            <a:r>
              <a:rPr lang="en-GB" dirty="0"/>
              <a:t>Now Covers:</a:t>
            </a:r>
          </a:p>
          <a:p>
            <a:r>
              <a:rPr lang="en-GB" dirty="0"/>
              <a:t>Age, disability, gender reassignment, marriage and civil partnership, pregnancy and maternity, race, religion or belief, sex, and sexual orientation. </a:t>
            </a:r>
          </a:p>
          <a:p>
            <a:endParaRPr lang="en-GB" dirty="0">
              <a:solidFill>
                <a:srgbClr val="FF0000"/>
              </a:solidFill>
            </a:endParaRPr>
          </a:p>
        </p:txBody>
      </p:sp>
      <p:sp>
        <p:nvSpPr>
          <p:cNvPr id="3" name="Title 2"/>
          <p:cNvSpPr>
            <a:spLocks noGrp="1"/>
          </p:cNvSpPr>
          <p:nvPr>
            <p:ph type="title"/>
          </p:nvPr>
        </p:nvSpPr>
        <p:spPr/>
        <p:txBody>
          <a:bodyPr/>
          <a:lstStyle/>
          <a:p>
            <a:r>
              <a:rPr lang="en-GB" dirty="0"/>
              <a:t>Equality Act 2010</a:t>
            </a:r>
          </a:p>
        </p:txBody>
      </p:sp>
    </p:spTree>
    <p:extLst>
      <p:ext uri="{BB962C8B-B14F-4D97-AF65-F5344CB8AC3E}">
        <p14:creationId xmlns:p14="http://schemas.microsoft.com/office/powerpoint/2010/main" val="66852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2ED6A-C831-45EA-AC9E-ADA4E393FF18}"/>
              </a:ext>
            </a:extLst>
          </p:cNvPr>
          <p:cNvSpPr>
            <a:spLocks noGrp="1"/>
          </p:cNvSpPr>
          <p:nvPr>
            <p:ph idx="1"/>
          </p:nvPr>
        </p:nvSpPr>
        <p:spPr/>
        <p:txBody>
          <a:bodyPr>
            <a:normAutofit fontScale="85000" lnSpcReduction="10000"/>
          </a:bodyPr>
          <a:lstStyle/>
          <a:p>
            <a:pPr marL="109728" indent="0" algn="just">
              <a:lnSpc>
                <a:spcPct val="150000"/>
              </a:lnSpc>
              <a:spcAft>
                <a:spcPts val="1000"/>
              </a:spcAft>
              <a:buNone/>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Uber</a:t>
            </a:r>
            <a:r>
              <a:rPr lang="en-GB" sz="2000" b="1" dirty="0">
                <a:latin typeface="Verdana" panose="020B0604030504040204" pitchFamily="34" charset="0"/>
                <a:ea typeface="Verdana" panose="020B0604030504040204" pitchFamily="34" charset="0"/>
                <a:cs typeface="Times New Roman" panose="02020603050405020304" pitchFamily="18" charset="0"/>
              </a:rPr>
              <a:t> (until the High Court ruled in favour of the drivers upholding their claim that they were employees and not self-employed)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restaurant workers, some hotel staff who work in the smaller hotels, food delivery drivers. There are over 2 million people who work in these areas and who are often poorly treated because they are not in unions.</a:t>
            </a:r>
          </a:p>
          <a:p>
            <a:pPr algn="just">
              <a:lnSpc>
                <a:spcPct val="150000"/>
              </a:lnSpc>
              <a:spcAft>
                <a:spcPts val="1000"/>
              </a:spcAft>
              <a:tabLst>
                <a:tab pos="228600" algn="l"/>
                <a:tab pos="457200" algn="l"/>
                <a:tab pos="685800" algn="l"/>
                <a:tab pos="914400" algn="l"/>
                <a:tab pos="1143000" algn="l"/>
              </a:tabLst>
            </a:pPr>
            <a:r>
              <a:rPr lang="en-GB" sz="2000" b="1" dirty="0">
                <a:effectLst/>
                <a:latin typeface="Verdana" panose="020B0604030504040204" pitchFamily="34" charset="0"/>
                <a:ea typeface="Verdana" panose="020B0604030504040204" pitchFamily="34" charset="0"/>
                <a:cs typeface="Times New Roman" panose="02020603050405020304" pitchFamily="18" charset="0"/>
              </a:rPr>
              <a:t>Take a look at this link for what the uber drivers in Nottingham were striking about - </a:t>
            </a:r>
            <a:r>
              <a:rPr lang="en-GB" sz="2000" b="1" u="sng" dirty="0">
                <a:solidFill>
                  <a:srgbClr val="0563C1"/>
                </a:solidFill>
                <a:effectLst/>
                <a:latin typeface="Verdana" panose="020B0604030504040204" pitchFamily="34" charset="0"/>
                <a:ea typeface="Verdana" panose="020B0604030504040204" pitchFamily="34" charset="0"/>
                <a:cs typeface="Times New Roman" panose="02020603050405020304" pitchFamily="18" charset="0"/>
                <a:hlinkClick r:id="rId2"/>
              </a:rPr>
              <a:t>https://www.nottinghampost.com/news/nottingham-news/taxi-drivers-strike-better-pay-2086049</a:t>
            </a:r>
            <a:r>
              <a:rPr lang="en-GB" sz="2000" b="1" dirty="0">
                <a:effectLst/>
                <a:latin typeface="Verdana" panose="020B0604030504040204" pitchFamily="34" charset="0"/>
                <a:ea typeface="Verdana" panose="020B0604030504040204" pitchFamily="34" charset="0"/>
                <a:cs typeface="Times New Roman" panose="02020603050405020304" pitchFamily="18" charset="0"/>
              </a:rPr>
              <a:t> </a:t>
            </a:r>
          </a:p>
          <a:p>
            <a:endParaRPr lang="en-GB" dirty="0"/>
          </a:p>
        </p:txBody>
      </p:sp>
      <p:sp>
        <p:nvSpPr>
          <p:cNvPr id="3" name="Title 2">
            <a:extLst>
              <a:ext uri="{FF2B5EF4-FFF2-40B4-BE49-F238E27FC236}">
                <a16:creationId xmlns:a16="http://schemas.microsoft.com/office/drawing/2014/main" id="{BEF9B228-8FDA-4C1C-B77B-5C5E81F63A68}"/>
              </a:ext>
            </a:extLst>
          </p:cNvPr>
          <p:cNvSpPr>
            <a:spLocks noGrp="1"/>
          </p:cNvSpPr>
          <p:nvPr>
            <p:ph type="title"/>
          </p:nvPr>
        </p:nvSpPr>
        <p:spPr/>
        <p:txBody>
          <a:bodyPr>
            <a:normAutofit/>
          </a:bodyPr>
          <a:lstStyle/>
          <a:p>
            <a:r>
              <a:rPr lang="en-GB" sz="2800" dirty="0"/>
              <a:t>What happens when we do not have Collective Bargaining between employers and employees</a:t>
            </a:r>
          </a:p>
        </p:txBody>
      </p:sp>
    </p:spTree>
    <p:extLst>
      <p:ext uri="{BB962C8B-B14F-4D97-AF65-F5344CB8AC3E}">
        <p14:creationId xmlns:p14="http://schemas.microsoft.com/office/powerpoint/2010/main" val="33424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21BC40-3875-437B-BC40-4F8E46E9980B}"/>
              </a:ext>
            </a:extLst>
          </p:cNvPr>
          <p:cNvSpPr>
            <a:spLocks noGrp="1"/>
          </p:cNvSpPr>
          <p:nvPr>
            <p:ph idx="1"/>
          </p:nvPr>
        </p:nvSpPr>
        <p:spPr/>
        <p:txBody>
          <a:bodyPr/>
          <a:lstStyle/>
          <a:p>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Until the early 1960s governments </a:t>
            </a:r>
            <a:r>
              <a:rPr lang="en-GB" sz="2400" dirty="0">
                <a:latin typeface="Bookman Old Style" panose="02050604050505020204" pitchFamily="18" charset="0"/>
                <a:ea typeface="Calibri" panose="020F0502020204030204" pitchFamily="34" charset="0"/>
                <a:cs typeface="Times New Roman" panose="02020603050405020304" pitchFamily="18" charset="0"/>
              </a:rPr>
              <a:t>both the centre-Left and centre-Right </a:t>
            </a:r>
            <a:r>
              <a:rPr lang="en-GB" sz="2400" dirty="0">
                <a:effectLst/>
                <a:latin typeface="Bookman Old Style" panose="02050604050505020204" pitchFamily="18" charset="0"/>
                <a:ea typeface="Calibri" panose="020F0502020204030204" pitchFamily="34" charset="0"/>
                <a:cs typeface="Times New Roman" panose="02020603050405020304" pitchFamily="18" charset="0"/>
              </a:rPr>
              <a:t>had supported the idea of free collective bargaining - negotiations with employers by trade unions on behalf of their members, unfettered by legal regulation.</a:t>
            </a:r>
          </a:p>
          <a:p>
            <a:endParaRPr lang="en-GB" dirty="0"/>
          </a:p>
        </p:txBody>
      </p:sp>
      <p:sp>
        <p:nvSpPr>
          <p:cNvPr id="3" name="Title 2">
            <a:extLst>
              <a:ext uri="{FF2B5EF4-FFF2-40B4-BE49-F238E27FC236}">
                <a16:creationId xmlns:a16="http://schemas.microsoft.com/office/drawing/2014/main" id="{FCA0AB1C-9A97-4710-B8E9-5AAB95B377C5}"/>
              </a:ext>
            </a:extLst>
          </p:cNvPr>
          <p:cNvSpPr>
            <a:spLocks noGrp="1"/>
          </p:cNvSpPr>
          <p:nvPr>
            <p:ph type="title"/>
          </p:nvPr>
        </p:nvSpPr>
        <p:spPr/>
        <p:txBody>
          <a:bodyPr/>
          <a:lstStyle/>
          <a:p>
            <a:r>
              <a:rPr lang="en-GB" dirty="0"/>
              <a:t>Collective Bargaining</a:t>
            </a:r>
          </a:p>
        </p:txBody>
      </p:sp>
    </p:spTree>
    <p:extLst>
      <p:ext uri="{BB962C8B-B14F-4D97-AF65-F5344CB8AC3E}">
        <p14:creationId xmlns:p14="http://schemas.microsoft.com/office/powerpoint/2010/main" val="90808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7C5768-0D0D-46E9-BE80-2A41DFA08B15}"/>
              </a:ext>
            </a:extLst>
          </p:cNvPr>
          <p:cNvSpPr>
            <a:spLocks noGrp="1"/>
          </p:cNvSpPr>
          <p:nvPr>
            <p:ph idx="1"/>
          </p:nvPr>
        </p:nvSpPr>
        <p:spPr>
          <a:xfrm>
            <a:off x="323528" y="1196752"/>
            <a:ext cx="8363272" cy="4810539"/>
          </a:xfrm>
        </p:spPr>
        <p:txBody>
          <a:bodyPr>
            <a:normAutofit/>
          </a:bodyPr>
          <a:lstStyle/>
          <a:p>
            <a:r>
              <a:rPr lang="en-GB" sz="2000" dirty="0">
                <a:effectLst/>
                <a:latin typeface="Verdana" panose="020B0604030504040204" pitchFamily="34" charset="0"/>
                <a:ea typeface="Verdana" panose="020B0604030504040204" pitchFamily="34" charset="0"/>
                <a:cs typeface="Times New Roman" panose="02020603050405020304" pitchFamily="18" charset="0"/>
              </a:rPr>
              <a:t>In 1968 the Donovan Commission reported on the system of industrial relations in the UK.  </a:t>
            </a:r>
          </a:p>
          <a:p>
            <a:r>
              <a:rPr lang="en-GB" sz="2000" dirty="0">
                <a:effectLst/>
                <a:latin typeface="Verdana" panose="020B0604030504040204" pitchFamily="34" charset="0"/>
                <a:ea typeface="Verdana" panose="020B0604030504040204" pitchFamily="34" charset="0"/>
                <a:cs typeface="Times New Roman" panose="02020603050405020304" pitchFamily="18" charset="0"/>
              </a:rPr>
              <a:t>In 1971 the Edward Heath government introduced the Industrial Relations Act.  </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Labour Government of 1974-79 returned to the principle of </a:t>
            </a:r>
            <a:r>
              <a:rPr lang="en-GB" sz="2000" b="1" dirty="0">
                <a:effectLst/>
                <a:latin typeface="Verdana" panose="020B0604030504040204" pitchFamily="34" charset="0"/>
                <a:ea typeface="Verdana" panose="020B0604030504040204" pitchFamily="34" charset="0"/>
                <a:cs typeface="Times New Roman" panose="02020603050405020304" pitchFamily="18" charset="0"/>
              </a:rPr>
              <a:t>collective bargaining </a:t>
            </a:r>
            <a:r>
              <a:rPr lang="en-GB" sz="2000" dirty="0">
                <a:effectLst/>
                <a:latin typeface="Verdana" panose="020B0604030504040204" pitchFamily="34" charset="0"/>
                <a:ea typeface="Verdana" panose="020B0604030504040204" pitchFamily="34" charset="0"/>
                <a:cs typeface="Times New Roman" panose="02020603050405020304" pitchFamily="18" charset="0"/>
              </a:rPr>
              <a:t>that was the position in law before the Industrial Relations Act was passed by Parliament in 1971.</a:t>
            </a:r>
          </a:p>
          <a:p>
            <a:pPr algn="just">
              <a:lnSpc>
                <a:spcPct val="150000"/>
              </a:lnSpc>
              <a:spcAft>
                <a:spcPts val="1000"/>
              </a:spcAft>
              <a:tabLst>
                <a:tab pos="228600" algn="l"/>
                <a:tab pos="457200" algn="l"/>
                <a:tab pos="685800" algn="l"/>
                <a:tab pos="914400" algn="l"/>
                <a:tab pos="1143000" algn="l"/>
              </a:tabLst>
            </a:pPr>
            <a:r>
              <a:rPr lang="en-GB" sz="2000" dirty="0">
                <a:effectLst/>
                <a:latin typeface="Verdana" panose="020B0604030504040204" pitchFamily="34" charset="0"/>
                <a:ea typeface="Verdana" panose="020B0604030504040204" pitchFamily="34" charset="0"/>
                <a:cs typeface="Times New Roman" panose="02020603050405020304" pitchFamily="18" charset="0"/>
              </a:rPr>
              <a:t>The situation pre-1971 was brought back into place with the passage of the Trade Unions and Labour Relations Act 1974. </a:t>
            </a:r>
          </a:p>
          <a:p>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DEDFE7C-BFB3-408E-AE0B-25D904D20596}"/>
              </a:ext>
            </a:extLst>
          </p:cNvPr>
          <p:cNvSpPr>
            <a:spLocks noGrp="1"/>
          </p:cNvSpPr>
          <p:nvPr>
            <p:ph type="title"/>
          </p:nvPr>
        </p:nvSpPr>
        <p:spPr>
          <a:xfrm>
            <a:off x="539552" y="274638"/>
            <a:ext cx="8147248" cy="922114"/>
          </a:xfrm>
        </p:spPr>
        <p:txBody>
          <a:bodyPr/>
          <a:lstStyle/>
          <a:p>
            <a:r>
              <a:rPr lang="en-GB" dirty="0"/>
              <a:t>Reforming Industrial Relations</a:t>
            </a:r>
          </a:p>
        </p:txBody>
      </p:sp>
    </p:spTree>
    <p:extLst>
      <p:ext uri="{BB962C8B-B14F-4D97-AF65-F5344CB8AC3E}">
        <p14:creationId xmlns:p14="http://schemas.microsoft.com/office/powerpoint/2010/main" val="1438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242594"/>
          </a:xfrm>
        </p:spPr>
        <p:txBody>
          <a:bodyPr>
            <a:normAutofit fontScale="77500" lnSpcReduction="20000"/>
          </a:bodyPr>
          <a:lstStyle/>
          <a:p>
            <a:r>
              <a:rPr lang="en-GB" sz="2300" dirty="0">
                <a:effectLst/>
                <a:latin typeface="Verdana" panose="020B0604030504040204" pitchFamily="34" charset="0"/>
                <a:ea typeface="Verdana" panose="020B0604030504040204" pitchFamily="34" charset="0"/>
                <a:cs typeface="Times New Roman" panose="02020603050405020304" pitchFamily="18" charset="0"/>
              </a:rPr>
              <a:t>Equal Pay Act 1970 (in force 1975) - r</a:t>
            </a:r>
            <a:r>
              <a:rPr lang="en-GB" sz="2300" dirty="0">
                <a:latin typeface="Verdana" panose="020B0604030504040204" pitchFamily="34" charset="0"/>
                <a:ea typeface="Verdana" panose="020B0604030504040204" pitchFamily="34" charset="0"/>
              </a:rPr>
              <a:t>equired that women be paid the same rate as any man in the workplace who is doing</a:t>
            </a:r>
          </a:p>
          <a:p>
            <a:pPr lvl="1"/>
            <a:r>
              <a:rPr lang="en-GB" dirty="0">
                <a:latin typeface="Verdana" panose="020B0604030504040204" pitchFamily="34" charset="0"/>
                <a:ea typeface="Verdana" panose="020B0604030504040204" pitchFamily="34" charset="0"/>
              </a:rPr>
              <a:t>The same or similar work;</a:t>
            </a:r>
          </a:p>
          <a:p>
            <a:pPr lvl="1"/>
            <a:r>
              <a:rPr lang="en-GB" dirty="0">
                <a:latin typeface="Verdana" panose="020B0604030504040204" pitchFamily="34" charset="0"/>
                <a:ea typeface="Verdana" panose="020B0604030504040204" pitchFamily="34" charset="0"/>
              </a:rPr>
              <a:t>Work which is rated as equivalent work by a job evaluation scheme</a:t>
            </a:r>
          </a:p>
          <a:p>
            <a:pPr lvl="1"/>
            <a:r>
              <a:rPr lang="en-GB" dirty="0">
                <a:latin typeface="Verdana" panose="020B0604030504040204" pitchFamily="34" charset="0"/>
                <a:ea typeface="Verdana" panose="020B0604030504040204" pitchFamily="34" charset="0"/>
              </a:rPr>
              <a:t>Work of equal value</a:t>
            </a:r>
            <a:endParaRPr lang="en-GB"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Sex Discrimination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Employment Protection Act 1975</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	Race Relations Act 1976</a:t>
            </a:r>
          </a:p>
          <a:p>
            <a:pPr algn="just">
              <a:lnSpc>
                <a:spcPct val="150000"/>
              </a:lnSpc>
              <a:spcAft>
                <a:spcPts val="0"/>
              </a:spcAft>
              <a:tabLst>
                <a:tab pos="228600" algn="l"/>
                <a:tab pos="457200" algn="l"/>
                <a:tab pos="685800" algn="l"/>
                <a:tab pos="914400" algn="l"/>
                <a:tab pos="1143000" algn="l"/>
              </a:tabLst>
            </a:pPr>
            <a:r>
              <a:rPr lang="en-GB" sz="2300" dirty="0">
                <a:effectLst/>
                <a:latin typeface="Verdana" panose="020B0604030504040204" pitchFamily="34" charset="0"/>
                <a:ea typeface="Verdana" panose="020B0604030504040204" pitchFamily="34" charset="0"/>
                <a:cs typeface="Times New Roman" panose="02020603050405020304" pitchFamily="18" charset="0"/>
              </a:rPr>
              <a:t>In 1979 Margaret Thatcher became PM at the head of a Conservative government. The new government was determined to attack what it called the “twin evils” of inflation and industrial strikes organised by trade union leaders who were out of control and were seen as acting against the interests of the public. </a:t>
            </a:r>
          </a:p>
          <a:p>
            <a:pPr marL="109728" indent="0">
              <a:buNone/>
            </a:pPr>
            <a:endParaRPr lang="en-GB" dirty="0"/>
          </a:p>
        </p:txBody>
      </p:sp>
      <p:sp>
        <p:nvSpPr>
          <p:cNvPr id="2" name="Title 1"/>
          <p:cNvSpPr>
            <a:spLocks noGrp="1"/>
          </p:cNvSpPr>
          <p:nvPr>
            <p:ph type="title"/>
          </p:nvPr>
        </p:nvSpPr>
        <p:spPr/>
        <p:txBody>
          <a:bodyPr>
            <a:normAutofit/>
          </a:bodyPr>
          <a:lstStyle/>
          <a:p>
            <a:r>
              <a:rPr lang="en-GB" sz="2000" b="1" dirty="0">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Other statutory protection for employees came into force during the 1970s</a:t>
            </a:r>
            <a:endParaRPr lang="en-GB" sz="2000" dirty="0">
              <a:solidFill>
                <a:schemeClr val="tx1"/>
              </a:solidFill>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96752"/>
            <a:ext cx="8363272" cy="5386610"/>
          </a:xfrm>
        </p:spPr>
        <p:txBody>
          <a:bodyPr>
            <a:normAutofit/>
          </a:bodyPr>
          <a:lstStyle/>
          <a:p>
            <a:pPr algn="just">
              <a:lnSpc>
                <a:spcPct val="150000"/>
              </a:lnSpc>
              <a:spcAft>
                <a:spcPts val="1000"/>
              </a:spcAft>
              <a:tabLst>
                <a:tab pos="228600" algn="l"/>
                <a:tab pos="457200" algn="l"/>
                <a:tab pos="685800" algn="l"/>
                <a:tab pos="914400" algn="l"/>
                <a:tab pos="1143000" algn="l"/>
              </a:tabLst>
            </a:pPr>
            <a:r>
              <a:rPr lang="en-GB" sz="2200" dirty="0">
                <a:effectLst/>
                <a:latin typeface="Verdana" panose="020B0604030504040204" pitchFamily="34" charset="0"/>
                <a:ea typeface="Verdana" panose="020B0604030504040204" pitchFamily="34" charset="0"/>
                <a:cs typeface="Times New Roman" panose="02020603050405020304" pitchFamily="18" charset="0"/>
              </a:rPr>
              <a:t>The Conservative government of 1979-97 substantially redefined British industrial relations. That Conservative government pursued a radical free market approach and considered that the labour market should be unrestricted by state control. It believed that the relationship between the employer and employee should operate under the laws of supply and demand like any commodity market – like tea or tin or coffee, etc. In order to achieve this, most of labour protection should be removed.  </a:t>
            </a:r>
          </a:p>
        </p:txBody>
      </p:sp>
      <p:sp>
        <p:nvSpPr>
          <p:cNvPr id="3" name="Title 2"/>
          <p:cNvSpPr>
            <a:spLocks noGrp="1"/>
          </p:cNvSpPr>
          <p:nvPr>
            <p:ph type="title"/>
          </p:nvPr>
        </p:nvSpPr>
        <p:spPr>
          <a:xfrm>
            <a:off x="539552" y="276869"/>
            <a:ext cx="8445624" cy="1143000"/>
          </a:xfrm>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a:t>
            </a:r>
            <a:endParaRPr lang="en-GB" sz="2000" dirty="0">
              <a:solidFill>
                <a:schemeClr val="tx1"/>
              </a:solidFill>
            </a:endParaRPr>
          </a:p>
        </p:txBody>
      </p:sp>
    </p:spTree>
    <p:extLst>
      <p:ext uri="{BB962C8B-B14F-4D97-AF65-F5344CB8AC3E}">
        <p14:creationId xmlns:p14="http://schemas.microsoft.com/office/powerpoint/2010/main" val="119430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400" dirty="0">
                <a:effectLst/>
                <a:latin typeface="Verdana" panose="020B0604030504040204" pitchFamily="34" charset="0"/>
                <a:ea typeface="Verdana" panose="020B0604030504040204" pitchFamily="34" charset="0"/>
                <a:cs typeface="Times New Roman" panose="02020603050405020304" pitchFamily="18" charset="0"/>
              </a:rPr>
              <a:t>The attack on labour market protection was carried out on two fronts:</a:t>
            </a:r>
          </a:p>
          <a:p>
            <a:pPr marL="109728" indent="0">
              <a:buNone/>
            </a:pPr>
            <a:endParaRPr lang="en-GB" sz="2400" dirty="0">
              <a:latin typeface="Verdana" panose="020B0604030504040204" pitchFamily="34" charset="0"/>
              <a:ea typeface="Verdana" panose="020B0604030504040204" pitchFamily="34" charset="0"/>
              <a:cs typeface="Times New Roman" panose="02020603050405020304" pitchFamily="18" charset="0"/>
            </a:endParaRPr>
          </a:p>
          <a:p>
            <a:r>
              <a:rPr lang="en-GB" sz="2400" dirty="0">
                <a:effectLst/>
                <a:latin typeface="Verdana" panose="020B0604030504040204" pitchFamily="34" charset="0"/>
                <a:ea typeface="Verdana" panose="020B0604030504040204" pitchFamily="34" charset="0"/>
                <a:cs typeface="Times New Roman" panose="02020603050405020304" pitchFamily="18" charset="0"/>
              </a:rPr>
              <a:t>The first was against workers who organised themselves into trade unions and bargained for better terms and conditions.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On the second front, the rights of individual employees against their employer (such as the right not to be unfairly dismissed and the right to a redundancy payment) suffered massive restriction.   </a:t>
            </a:r>
          </a:p>
          <a:p>
            <a:endParaRPr lang="en-GB" sz="2400" dirty="0">
              <a:effectLst/>
              <a:latin typeface="Verdana" panose="020B0604030504040204" pitchFamily="34" charset="0"/>
              <a:ea typeface="Verdana" panose="020B0604030504040204" pitchFamily="34" charset="0"/>
              <a:cs typeface="Times New Roman" panose="02020603050405020304" pitchFamily="18" charset="0"/>
            </a:endParaRPr>
          </a:p>
          <a:p>
            <a:pPr marL="109728" indent="0">
              <a:buNone/>
            </a:pPr>
            <a:endParaRPr lang="en-GB" dirty="0"/>
          </a:p>
        </p:txBody>
      </p:sp>
      <p:sp>
        <p:nvSpPr>
          <p:cNvPr id="3" name="Title 2"/>
          <p:cNvSpPr>
            <a:spLocks noGrp="1"/>
          </p:cNvSpPr>
          <p:nvPr>
            <p:ph type="title"/>
          </p:nvPr>
        </p:nvSpPr>
        <p:spPr/>
        <p:txBody>
          <a:bodyPr>
            <a:normAutofit/>
          </a:bodyPr>
          <a:lstStyle/>
          <a:p>
            <a:r>
              <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Conservative Government in the 1980s-90s Re-defining Employer-Employee Relationship continued…</a:t>
            </a:r>
            <a:endParaRPr lang="en-GB" sz="2000" dirty="0"/>
          </a:p>
        </p:txBody>
      </p:sp>
    </p:spTree>
    <p:extLst>
      <p:ext uri="{BB962C8B-B14F-4D97-AF65-F5344CB8AC3E}">
        <p14:creationId xmlns:p14="http://schemas.microsoft.com/office/powerpoint/2010/main" val="32596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7638"/>
            <a:ext cx="8291264" cy="4589653"/>
          </a:xfrm>
        </p:spPr>
        <p:txBody>
          <a:bodyPr>
            <a:normAutofit fontScale="92500"/>
          </a:bodyPr>
          <a:lstStyle/>
          <a:p>
            <a:r>
              <a:rPr lang="en-GB" sz="2400" dirty="0">
                <a:effectLst/>
                <a:latin typeface="Verdana" panose="020B0604030504040204" pitchFamily="34" charset="0"/>
                <a:ea typeface="Verdana" panose="020B0604030504040204" pitchFamily="34" charset="0"/>
                <a:cs typeface="Times New Roman" panose="02020603050405020304" pitchFamily="18" charset="0"/>
              </a:rPr>
              <a:t>"Properly conducted, collective bargaining is the most effective means of giving workers the right to representation in decisions affecting their working lives, a right which is or should be the prerogative of every worker in a democratic society.  </a:t>
            </a:r>
          </a:p>
          <a:p>
            <a:r>
              <a:rPr lang="en-GB" sz="2400" dirty="0">
                <a:effectLst/>
                <a:latin typeface="Verdana" panose="020B0604030504040204" pitchFamily="34" charset="0"/>
                <a:ea typeface="Verdana" panose="020B0604030504040204" pitchFamily="34" charset="0"/>
                <a:cs typeface="Times New Roman" panose="02020603050405020304" pitchFamily="18" charset="0"/>
              </a:rPr>
              <a:t>While therefore the first task in the reform of British industrial relations is to bring greater order into collective bargaining in the company and plant, the second is to extend the coverage of collective bargaining and the organisation of workers on which it depends." (Donovan:  Report of the Royal Commission on Trade Unions and Employer's Associations 1965-8. </a:t>
            </a:r>
            <a:endParaRPr lang="en-GB" sz="2400" dirty="0">
              <a:latin typeface="Verdana" panose="020B0604030504040204" pitchFamily="34" charset="0"/>
              <a:ea typeface="Verdana" panose="020B0604030504040204" pitchFamily="34" charset="0"/>
            </a:endParaRPr>
          </a:p>
          <a:p>
            <a:pPr>
              <a:buNone/>
            </a:pPr>
            <a:endParaRPr lang="en-GB" dirty="0"/>
          </a:p>
        </p:txBody>
      </p:sp>
      <p:sp>
        <p:nvSpPr>
          <p:cNvPr id="2" name="Title 1"/>
          <p:cNvSpPr>
            <a:spLocks noGrp="1"/>
          </p:cNvSpPr>
          <p:nvPr>
            <p:ph type="title"/>
          </p:nvPr>
        </p:nvSpPr>
        <p:spPr/>
        <p:txBody>
          <a:bodyPr>
            <a:normAutofit/>
          </a:bodyPr>
          <a:lstStyle/>
          <a:p>
            <a:r>
              <a:rPr lang="en-GB" sz="2400" b="1"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COLLECTIVE BARGAINING DEFINED</a:t>
            </a:r>
            <a:endParaRPr lang="en-GB" sz="2400" b="1"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4740</TotalTime>
  <Words>2701</Words>
  <Application>Microsoft Office PowerPoint</Application>
  <PresentationFormat>On-screen Show (4:3)</PresentationFormat>
  <Paragraphs>148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Bookman Old Style</vt:lpstr>
      <vt:lpstr>Calibri</vt:lpstr>
      <vt:lpstr>Lucida Sans Unicode</vt:lpstr>
      <vt:lpstr>Symbol</vt:lpstr>
      <vt:lpstr>Verdana</vt:lpstr>
      <vt:lpstr>Wingdings</vt:lpstr>
      <vt:lpstr>Wingdings 2</vt:lpstr>
      <vt:lpstr>Wingdings 3</vt:lpstr>
      <vt:lpstr>Concourse</vt:lpstr>
      <vt:lpstr>Lecture 3-4 </vt:lpstr>
      <vt:lpstr>Lecture Structure</vt:lpstr>
      <vt:lpstr>What happens when we do not have Collective Bargaining between employers and employees</vt:lpstr>
      <vt:lpstr>Collective Bargaining</vt:lpstr>
      <vt:lpstr>Reforming Industrial Relations</vt:lpstr>
      <vt:lpstr>Other statutory protection for employees came into force during the 1970s</vt:lpstr>
      <vt:lpstr>Conservative Government in the 1980s-90s Re-defining Employer-Employee Relationship</vt:lpstr>
      <vt:lpstr>Conservative Government in the 1980s-90s Re-defining Employer-Employee Relationship continued…</vt:lpstr>
      <vt:lpstr>COLLECTIVE BARGAINING DEFINED</vt:lpstr>
      <vt:lpstr>Legal Reforms in 1980s-90 – what were they about?</vt:lpstr>
      <vt:lpstr>Decline in trade union membership from 1980</vt:lpstr>
      <vt:lpstr>EU Law helped workers</vt:lpstr>
      <vt:lpstr>Labour Government Reforms from 1997-2010</vt:lpstr>
      <vt:lpstr>Employment Laws passed by Parliament the Labour Government between 1997-2010</vt:lpstr>
      <vt:lpstr>EU Social Chapter Adopted</vt:lpstr>
      <vt:lpstr>Trade Union Act 2016</vt:lpstr>
      <vt:lpstr>RECENT CHANGES to UK Employment Law </vt:lpstr>
      <vt:lpstr>RECENT CHANGES to UK Employment Law Continued</vt:lpstr>
      <vt:lpstr>Directives are the major source of EU employment law </vt:lpstr>
      <vt:lpstr>The EU Withdrawal Act 2018 </vt:lpstr>
      <vt:lpstr>HUMAN RIGHTS ACT 1998 &amp; EMPLOYMENT LAW</vt:lpstr>
      <vt:lpstr>  Barber v Somerset County Council [2004] HL- e.g of duty of care employer owes   </vt:lpstr>
      <vt:lpstr>The Sex Discrimination Act 1975 </vt:lpstr>
      <vt:lpstr>The Disability Discrimination Act 1995 (DDA 1995)</vt:lpstr>
      <vt:lpstr>Sexual orientation</vt:lpstr>
      <vt:lpstr>Religion or Belief</vt:lpstr>
      <vt:lpstr>Case Law (Religious Belief)</vt:lpstr>
      <vt:lpstr>Age Discrimination</vt:lpstr>
      <vt:lpstr>Equality Act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Reeves</dc:creator>
  <cp:lastModifiedBy>Roshan de Silva Wijeyeratne</cp:lastModifiedBy>
  <cp:revision>82</cp:revision>
  <dcterms:created xsi:type="dcterms:W3CDTF">2010-11-25T10:55:53Z</dcterms:created>
  <dcterms:modified xsi:type="dcterms:W3CDTF">2022-06-06T18:50:18Z</dcterms:modified>
</cp:coreProperties>
</file>