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84" r:id="rId3"/>
    <p:sldId id="271" r:id="rId4"/>
    <p:sldId id="286" r:id="rId5"/>
    <p:sldId id="287" r:id="rId6"/>
    <p:sldId id="257" r:id="rId7"/>
    <p:sldId id="259" r:id="rId8"/>
    <p:sldId id="331" r:id="rId9"/>
    <p:sldId id="258" r:id="rId10"/>
    <p:sldId id="312" r:id="rId11"/>
    <p:sldId id="313" r:id="rId12"/>
    <p:sldId id="321" r:id="rId13"/>
    <p:sldId id="335" r:id="rId14"/>
    <p:sldId id="322" r:id="rId15"/>
    <p:sldId id="323" r:id="rId16"/>
    <p:sldId id="336" r:id="rId17"/>
    <p:sldId id="314" r:id="rId18"/>
    <p:sldId id="319" r:id="rId19"/>
    <p:sldId id="320" r:id="rId20"/>
    <p:sldId id="305" r:id="rId21"/>
    <p:sldId id="306" r:id="rId22"/>
    <p:sldId id="307" r:id="rId23"/>
    <p:sldId id="264" r:id="rId24"/>
    <p:sldId id="328" r:id="rId25"/>
    <p:sldId id="338" r:id="rId26"/>
    <p:sldId id="337" r:id="rId27"/>
    <p:sldId id="329" r:id="rId28"/>
    <p:sldId id="330" r:id="rId29"/>
    <p:sldId id="333" r:id="rId30"/>
    <p:sldId id="334" r:id="rId31"/>
    <p:sldId id="265" r:id="rId32"/>
    <p:sldId id="266" r:id="rId33"/>
    <p:sldId id="267" r:id="rId34"/>
    <p:sldId id="316" r:id="rId35"/>
    <p:sldId id="268" r:id="rId36"/>
    <p:sldId id="269" r:id="rId37"/>
    <p:sldId id="303" r:id="rId38"/>
    <p:sldId id="304" r:id="rId39"/>
    <p:sldId id="283" r:id="rId40"/>
    <p:sldId id="274" r:id="rId41"/>
    <p:sldId id="272" r:id="rId42"/>
    <p:sldId id="275" r:id="rId43"/>
    <p:sldId id="276" r:id="rId44"/>
    <p:sldId id="277" r:id="rId45"/>
    <p:sldId id="278" r:id="rId46"/>
    <p:sldId id="279" r:id="rId47"/>
    <p:sldId id="280" r:id="rId48"/>
    <p:sldId id="281"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1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737CD-21D9-453D-B61C-28E3C4291F45}" type="datetimeFigureOut">
              <a:rPr lang="en-GB" smtClean="0"/>
              <a:pPr/>
              <a:t>18/09/2011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FA1CD-40C1-4D1E-B725-0319827813F2}" type="slidenum">
              <a:rPr lang="en-GB" smtClean="0"/>
              <a:pPr/>
              <a:t>‹#›</a:t>
            </a:fld>
            <a:endParaRPr lang="en-GB"/>
          </a:p>
        </p:txBody>
      </p:sp>
    </p:spTree>
    <p:extLst>
      <p:ext uri="{BB962C8B-B14F-4D97-AF65-F5344CB8AC3E}">
        <p14:creationId xmlns:p14="http://schemas.microsoft.com/office/powerpoint/2010/main" val="193558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2BFA1CD-40C1-4D1E-B725-0319827813F2}" type="slidenum">
              <a:rPr lang="en-GB" smtClean="0"/>
              <a:pPr/>
              <a:t>3</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51F95-1C54-4F51-BF57-6BD16BCD9954}" type="datetimeFigureOut">
              <a:rPr lang="en-GB" smtClean="0"/>
              <a:pPr/>
              <a:t>18/09/2011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D954C5-03D1-4744-AAD4-E5A14CD9325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51F95-1C54-4F51-BF57-6BD16BCD9954}" type="datetimeFigureOut">
              <a:rPr lang="en-GB" smtClean="0"/>
              <a:pPr/>
              <a:t>18/09/2011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954C5-03D1-4744-AAD4-E5A14CD9325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en.wikipedia.org/wiki/Hire_purchase" TargetMode="External"/><Relationship Id="rId2" Type="http://schemas.openxmlformats.org/officeDocument/2006/relationships/hyperlink" Target="http://en.wikipedia.org/wiki/Mitsubishi_Shogun" TargetMode="External"/><Relationship Id="rId1" Type="http://schemas.openxmlformats.org/officeDocument/2006/relationships/slideLayout" Target="../slideLayouts/slideLayout2.xml"/><Relationship Id="rId4" Type="http://schemas.openxmlformats.org/officeDocument/2006/relationships/hyperlink" Target="http://en.wikipedia.org/w/index.php?title=Hire_Purchase_Act_1964&amp;action=edit&amp;redlink=1"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Donald_Nicholls,_Baron_Nicholls_of_Birkenhead" TargetMode="External"/><Relationship Id="rId2" Type="http://schemas.openxmlformats.org/officeDocument/2006/relationships/hyperlink" Target="http://en.wikipedia.org/wiki/Cundy_v_Lindsay" TargetMode="External"/><Relationship Id="rId1" Type="http://schemas.openxmlformats.org/officeDocument/2006/relationships/slideLayout" Target="../slideLayouts/slideLayout2.xml"/><Relationship Id="rId4" Type="http://schemas.openxmlformats.org/officeDocument/2006/relationships/hyperlink" Target="http://en.wikipedia.org/wiki/Peter_Millett,_Baron_Millet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Lecture 5 </a:t>
            </a:r>
            <a:endParaRPr lang="en-GB" dirty="0"/>
          </a:p>
        </p:txBody>
      </p:sp>
      <p:sp>
        <p:nvSpPr>
          <p:cNvPr id="5" name="Content Placeholder 4"/>
          <p:cNvSpPr>
            <a:spLocks noGrp="1"/>
          </p:cNvSpPr>
          <p:nvPr>
            <p:ph idx="1"/>
          </p:nvPr>
        </p:nvSpPr>
        <p:spPr/>
        <p:txBody>
          <a:bodyPr>
            <a:normAutofit/>
          </a:bodyPr>
          <a:lstStyle/>
          <a:p>
            <a:r>
              <a:rPr lang="en-GB" sz="4800" dirty="0" smtClean="0"/>
              <a:t>PROPERTY LAW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Discharging the Duty </a:t>
            </a:r>
            <a:endParaRPr lang="en-GB"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r>
              <a:rPr lang="en-GB" dirty="0"/>
              <a:t>The acknowledged test for ‘occupation’ can be found in the case of Wheat –v- </a:t>
            </a:r>
            <a:r>
              <a:rPr lang="en-GB" dirty="0" err="1"/>
              <a:t>Lacon</a:t>
            </a:r>
            <a:r>
              <a:rPr lang="en-GB" dirty="0"/>
              <a:t> </a:t>
            </a:r>
            <a:r>
              <a:rPr lang="en-GB" dirty="0" smtClean="0"/>
              <a:t>(1966) </a:t>
            </a:r>
            <a:r>
              <a:rPr lang="en-GB" dirty="0"/>
              <a:t>AC 552. It was said ...... “Wherever a person has a sufficient degree of control over premises that he ought to realise that any failure on his part to use care may result in injury to a person lawfully there ......”</a:t>
            </a:r>
          </a:p>
          <a:p>
            <a:r>
              <a:rPr lang="en-GB" dirty="0"/>
              <a:t>S2 (2) of the Act is quite clear, it states ...... “The common duty of care is a duty to take such care as in all the circumstances of the case is reasonable to see that the visitor will be reasonably safe in using the premises for the purpose for which he is invited or permitted to be there .....”</a:t>
            </a:r>
          </a:p>
          <a:p>
            <a:r>
              <a:rPr lang="en-GB" dirty="0"/>
              <a:t>Generally, warning signs and notices should be specific. It is not enough for an occupier to erect a sign stating ‘BEWARE’ or ‘DANGEROUS’.</a:t>
            </a:r>
          </a:p>
          <a:p>
            <a:endParaRPr lang="en-GB" dirty="0"/>
          </a:p>
        </p:txBody>
      </p:sp>
    </p:spTree>
    <p:extLst>
      <p:ext uri="{BB962C8B-B14F-4D97-AF65-F5344CB8AC3E}">
        <p14:creationId xmlns:p14="http://schemas.microsoft.com/office/powerpoint/2010/main" val="2205925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Liability for Visitors Include</a:t>
            </a:r>
            <a:endParaRPr lang="en-GB" dirty="0"/>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r>
              <a:rPr lang="en-GB" b="1" dirty="0" smtClean="0"/>
              <a:t>Children:</a:t>
            </a:r>
            <a:r>
              <a:rPr lang="en-GB" dirty="0" smtClean="0"/>
              <a:t> The Act acknowledges that “..... an occupier must be prepared for children to be less careful than adults .....” [S2 (3)a].</a:t>
            </a:r>
          </a:p>
          <a:p>
            <a:endParaRPr lang="en-GB" dirty="0" smtClean="0"/>
          </a:p>
          <a:p>
            <a:r>
              <a:rPr lang="en-GB" b="1" dirty="0" smtClean="0"/>
              <a:t>Visitors with special skills- </a:t>
            </a:r>
            <a:r>
              <a:rPr lang="en-GB" dirty="0" smtClean="0"/>
              <a:t>The occupier is not liable for contractors or maintenance people carrying out a service on the premises for accidents arising from job related hazards </a:t>
            </a:r>
            <a:r>
              <a:rPr lang="en-GB" b="1" dirty="0" smtClean="0"/>
              <a:t>Woodward </a:t>
            </a:r>
            <a:r>
              <a:rPr lang="en-GB" b="1" dirty="0"/>
              <a:t>v Mayor of Hastings [1945] </a:t>
            </a:r>
            <a:r>
              <a:rPr lang="en-GB" dirty="0"/>
              <a:t>KB 174 - school governors liable for negligent cleaning of steps by school cleaner.</a:t>
            </a:r>
          </a:p>
          <a:p>
            <a:endParaRPr lang="en-GB" dirty="0"/>
          </a:p>
        </p:txBody>
      </p:sp>
    </p:spTree>
    <p:extLst>
      <p:ext uri="{BB962C8B-B14F-4D97-AF65-F5344CB8AC3E}">
        <p14:creationId xmlns:p14="http://schemas.microsoft.com/office/powerpoint/2010/main" val="105624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Cases (Children)</a:t>
            </a:r>
            <a:endParaRPr lang="en-GB" b="1" dirty="0"/>
          </a:p>
        </p:txBody>
      </p:sp>
      <p:sp>
        <p:nvSpPr>
          <p:cNvPr id="3" name="Content Placeholder 2"/>
          <p:cNvSpPr>
            <a:spLocks noGrp="1"/>
          </p:cNvSpPr>
          <p:nvPr>
            <p:ph idx="1"/>
          </p:nvPr>
        </p:nvSpPr>
        <p:spPr/>
        <p:txBody>
          <a:bodyPr>
            <a:normAutofit fontScale="92500" lnSpcReduction="10000"/>
          </a:bodyPr>
          <a:lstStyle/>
          <a:p>
            <a:r>
              <a:rPr lang="en-GB" b="1" dirty="0"/>
              <a:t>Glasgow Corp v Taylor </a:t>
            </a:r>
            <a:r>
              <a:rPr lang="en-GB" dirty="0"/>
              <a:t>[1922] 1 AC 44 - 7 year old died after eating poisonous berries in park. D knew of the berries but took no precautions against children. Held: good cause of action to proceed to trial.</a:t>
            </a:r>
          </a:p>
          <a:p>
            <a:r>
              <a:rPr lang="en-GB" b="1" dirty="0"/>
              <a:t>Pearson v Coleman Bros </a:t>
            </a:r>
            <a:r>
              <a:rPr lang="en-GB" dirty="0"/>
              <a:t>[1948] 2 KB 359 - 7 year old girl left circus tent to find toilet; walked past lions cage in separate zoo enclosure and mauled. D liable as the prohibited area had not been adequately marked off.</a:t>
            </a:r>
          </a:p>
          <a:p>
            <a:endParaRPr lang="en-GB" dirty="0"/>
          </a:p>
        </p:txBody>
      </p:sp>
    </p:spTree>
    <p:extLst>
      <p:ext uri="{BB962C8B-B14F-4D97-AF65-F5344CB8AC3E}">
        <p14:creationId xmlns:p14="http://schemas.microsoft.com/office/powerpoint/2010/main" val="81592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Law</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In Dawson –v- Scottish Power Plc </a:t>
            </a:r>
            <a:r>
              <a:rPr lang="en-GB" dirty="0" smtClean="0"/>
              <a:t>[1999-SL1] the court found Scottish Power liable when an eleven year old boy had climbed over the fence surrounding an electricity sub-station, was electrocuted. The boy was found one third contributory negligent. The fence was six feet high, but soil had built up at the base of the fence, making it only four feet high. By the way, the fence was topped with spikes and had warning notices stating ‘Danger of death – Keep out’.</a:t>
            </a:r>
          </a:p>
          <a:p>
            <a:endParaRPr lang="en-GB" dirty="0"/>
          </a:p>
        </p:txBody>
      </p:sp>
    </p:spTree>
    <p:extLst>
      <p:ext uri="{BB962C8B-B14F-4D97-AF65-F5344CB8AC3E}">
        <p14:creationId xmlns:p14="http://schemas.microsoft.com/office/powerpoint/2010/main" val="564678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Warnings</a:t>
            </a:r>
            <a:endParaRPr lang="en-GB" b="1"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If the Occupier gives warnings of the danger, it will free him from liability, but only if the warning makes the visitor safe</a:t>
            </a:r>
          </a:p>
          <a:p>
            <a:r>
              <a:rPr lang="en-GB" b="1" dirty="0" smtClean="0"/>
              <a:t>Cotton </a:t>
            </a:r>
            <a:r>
              <a:rPr lang="en-GB" b="1" dirty="0"/>
              <a:t>v Derbyshire Dales DC (1994) </a:t>
            </a:r>
            <a:r>
              <a:rPr lang="en-GB" dirty="0"/>
              <a:t>Times LR 20 June - D did not have to warn about dangerous cliffs on a high path. The danger was obvious to visitors.</a:t>
            </a:r>
          </a:p>
          <a:p>
            <a:r>
              <a:rPr lang="en-GB" b="1" dirty="0" smtClean="0"/>
              <a:t>Staples v West Dorset DC (1995) </a:t>
            </a:r>
            <a:r>
              <a:rPr lang="en-GB" dirty="0" smtClean="0"/>
              <a:t>Times </a:t>
            </a:r>
            <a:r>
              <a:rPr lang="en-GB" dirty="0"/>
              <a:t>LR 28 April - D did not have to warn about algae which might be slippery.</a:t>
            </a:r>
          </a:p>
          <a:p>
            <a:endParaRPr lang="en-GB" dirty="0"/>
          </a:p>
        </p:txBody>
      </p:sp>
    </p:spTree>
    <p:extLst>
      <p:ext uri="{BB962C8B-B14F-4D97-AF65-F5344CB8AC3E}">
        <p14:creationId xmlns:p14="http://schemas.microsoft.com/office/powerpoint/2010/main" val="270485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Contractors</a:t>
            </a:r>
            <a:endParaRPr lang="en-GB" dirty="0"/>
          </a:p>
        </p:txBody>
      </p:sp>
      <p:sp>
        <p:nvSpPr>
          <p:cNvPr id="3" name="Content Placeholder 2"/>
          <p:cNvSpPr>
            <a:spLocks noGrp="1"/>
          </p:cNvSpPr>
          <p:nvPr>
            <p:ph idx="1"/>
          </p:nvPr>
        </p:nvSpPr>
        <p:spPr/>
        <p:txBody>
          <a:bodyPr>
            <a:normAutofit fontScale="85000" lnSpcReduction="20000"/>
          </a:bodyPr>
          <a:lstStyle/>
          <a:p>
            <a:r>
              <a:rPr lang="en-GB" dirty="0"/>
              <a:t>Where a danger is caused to a visitor </a:t>
            </a:r>
            <a:r>
              <a:rPr lang="en-GB" dirty="0" smtClean="0"/>
              <a:t> </a:t>
            </a:r>
            <a:r>
              <a:rPr lang="en-GB" dirty="0"/>
              <a:t>due to the faulty execution of any work of construction, maintenance or repair by an independent contractor employed by the occupier, the occupier will not to be answerable for the danger if in all the circumstances he acted reasonably in entrusting the work to an independent contractor and took such steps (if any) as he reasonably ought to in order to satisfy himself that the contractor was competent and the work was properly done (s2(4)(b)). See for example:</a:t>
            </a:r>
          </a:p>
          <a:p>
            <a:r>
              <a:rPr lang="en-GB" dirty="0"/>
              <a:t>Woodward v Mayor of Hastings [1945] KB 174 - school governors liable for negligent cleaning </a:t>
            </a:r>
          </a:p>
          <a:p>
            <a:endParaRPr lang="en-GB" dirty="0"/>
          </a:p>
        </p:txBody>
      </p:sp>
    </p:spTree>
    <p:extLst>
      <p:ext uri="{BB962C8B-B14F-4D97-AF65-F5344CB8AC3E}">
        <p14:creationId xmlns:p14="http://schemas.microsoft.com/office/powerpoint/2010/main" val="59054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Liability </a:t>
            </a:r>
            <a:r>
              <a:rPr lang="en-GB" b="1" dirty="0"/>
              <a:t>under the Defective Premises Act 1972</a:t>
            </a:r>
            <a:br>
              <a:rPr lang="en-GB" b="1" dirty="0"/>
            </a:b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smtClean="0"/>
              <a:t>Imposes </a:t>
            </a:r>
            <a:r>
              <a:rPr lang="en-GB" dirty="0"/>
              <a:t>upon persons who undertake work for, or in connection with, the provision of a dwelling a statutory duty to see that the work taken on is done in a workmanlike or professional manner, with proper materials and so that as regards that work the dwelling will be fit for habitation when completed.</a:t>
            </a:r>
          </a:p>
          <a:p>
            <a:r>
              <a:rPr lang="en-GB" dirty="0"/>
              <a:t>A duty is imposed not only on </a:t>
            </a:r>
            <a:r>
              <a:rPr lang="en-GB" b="1" dirty="0"/>
              <a:t>the builder </a:t>
            </a:r>
            <a:r>
              <a:rPr lang="en-GB" dirty="0"/>
              <a:t>but also on </a:t>
            </a:r>
            <a:r>
              <a:rPr lang="en-GB" b="1" dirty="0"/>
              <a:t>the architect</a:t>
            </a:r>
            <a:r>
              <a:rPr lang="en-GB" dirty="0"/>
              <a:t>, </a:t>
            </a:r>
            <a:r>
              <a:rPr lang="en-GB" b="1" dirty="0"/>
              <a:t>surveyor </a:t>
            </a:r>
            <a:r>
              <a:rPr lang="en-GB" dirty="0"/>
              <a:t>and </a:t>
            </a:r>
            <a:r>
              <a:rPr lang="en-GB" b="1" dirty="0"/>
              <a:t>any sub-contractor.</a:t>
            </a:r>
          </a:p>
          <a:p>
            <a:r>
              <a:rPr lang="en-GB" dirty="0"/>
              <a:t>The </a:t>
            </a:r>
            <a:r>
              <a:rPr lang="en-GB" b="1" dirty="0"/>
              <a:t>duty is owed not only to the persons ordering</a:t>
            </a:r>
            <a:r>
              <a:rPr lang="en-GB" dirty="0"/>
              <a:t> the </a:t>
            </a:r>
            <a:r>
              <a:rPr lang="en-GB" b="1" dirty="0"/>
              <a:t>work </a:t>
            </a:r>
            <a:r>
              <a:rPr lang="en-GB" dirty="0"/>
              <a:t>but also </a:t>
            </a:r>
            <a:r>
              <a:rPr lang="en-GB" b="1" dirty="0"/>
              <a:t>to every person </a:t>
            </a:r>
            <a:r>
              <a:rPr lang="en-GB" dirty="0"/>
              <a:t>who then </a:t>
            </a:r>
            <a:r>
              <a:rPr lang="en-GB" b="1" dirty="0"/>
              <a:t>acquires an interest</a:t>
            </a:r>
            <a:r>
              <a:rPr lang="en-GB" dirty="0"/>
              <a:t> (whether legal or equitable) in the dwelling.</a:t>
            </a:r>
          </a:p>
          <a:p>
            <a:endParaRPr lang="en-GB" dirty="0"/>
          </a:p>
        </p:txBody>
      </p:sp>
    </p:spTree>
    <p:extLst>
      <p:ext uri="{BB962C8B-B14F-4D97-AF65-F5344CB8AC3E}">
        <p14:creationId xmlns:p14="http://schemas.microsoft.com/office/powerpoint/2010/main" val="425188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Occupiers Liability Act 1984</a:t>
            </a:r>
            <a:endParaRPr lang="en-GB" dirty="0"/>
          </a:p>
        </p:txBody>
      </p:sp>
      <p:sp>
        <p:nvSpPr>
          <p:cNvPr id="3" name="Content Placeholder 2"/>
          <p:cNvSpPr>
            <a:spLocks noGrp="1"/>
          </p:cNvSpPr>
          <p:nvPr>
            <p:ph idx="1"/>
          </p:nvPr>
        </p:nvSpPr>
        <p:spPr/>
        <p:txBody>
          <a:bodyPr>
            <a:normAutofit fontScale="92500" lnSpcReduction="20000"/>
          </a:bodyPr>
          <a:lstStyle/>
          <a:p>
            <a:r>
              <a:rPr lang="en-GB" dirty="0"/>
              <a:t>It deals with the duty owed to persons ‘other than visitors’ and by this it means ‘trespassers’ – people using a private right of way and oddly, people visiting National Parks. </a:t>
            </a:r>
            <a:endParaRPr lang="en-GB" dirty="0" smtClean="0"/>
          </a:p>
          <a:p>
            <a:r>
              <a:rPr lang="en-GB" dirty="0" smtClean="0"/>
              <a:t>S1 </a:t>
            </a:r>
            <a:r>
              <a:rPr lang="en-GB" dirty="0"/>
              <a:t>(3) of the 1984 </a:t>
            </a:r>
            <a:r>
              <a:rPr lang="en-GB" dirty="0" smtClean="0"/>
              <a:t>Act </a:t>
            </a:r>
            <a:r>
              <a:rPr lang="en-GB" dirty="0"/>
              <a:t>states the occupier owes a duty if:</a:t>
            </a:r>
          </a:p>
          <a:p>
            <a:pPr>
              <a:buNone/>
            </a:pPr>
            <a:r>
              <a:rPr lang="en-GB" dirty="0" smtClean="0"/>
              <a:t>	a</a:t>
            </a:r>
            <a:r>
              <a:rPr lang="en-GB" dirty="0"/>
              <a:t>) He is aware of the danger.</a:t>
            </a:r>
            <a:br>
              <a:rPr lang="en-GB" dirty="0"/>
            </a:br>
            <a:r>
              <a:rPr lang="en-GB" dirty="0"/>
              <a:t>b) He knows/has reasonable ground to believe that the person is in the vicinity of the danger.</a:t>
            </a:r>
            <a:br>
              <a:rPr lang="en-GB" dirty="0"/>
            </a:br>
            <a:r>
              <a:rPr lang="en-GB" dirty="0"/>
              <a:t>c) He should be reasonably expected to offer the person some protection. </a:t>
            </a:r>
          </a:p>
          <a:p>
            <a:endParaRPr lang="en-GB" dirty="0"/>
          </a:p>
        </p:txBody>
      </p:sp>
    </p:spTree>
    <p:extLst>
      <p:ext uri="{BB962C8B-B14F-4D97-AF65-F5344CB8AC3E}">
        <p14:creationId xmlns:p14="http://schemas.microsoft.com/office/powerpoint/2010/main" val="325217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Occupier’s Responsibility for provision of Protection Depends 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a:t>
            </a:r>
            <a:r>
              <a:rPr lang="en-GB" dirty="0"/>
              <a:t>nature of the premises (how dangerous are they? A private house? An electrified railway line?);</a:t>
            </a:r>
          </a:p>
          <a:p>
            <a:r>
              <a:rPr lang="en-GB" dirty="0"/>
              <a:t>The nature of the danger (hidden or obvious and the degree of danger);</a:t>
            </a:r>
          </a:p>
          <a:p>
            <a:r>
              <a:rPr lang="en-GB" dirty="0"/>
              <a:t>The extent of the risk (is there a high or low risk of injury?);</a:t>
            </a:r>
          </a:p>
          <a:p>
            <a:r>
              <a:rPr lang="en-GB" dirty="0"/>
              <a:t>The gravity of possible injury;</a:t>
            </a:r>
          </a:p>
          <a:p>
            <a:r>
              <a:rPr lang="en-GB" dirty="0"/>
              <a:t>The age of the trespasser;</a:t>
            </a:r>
          </a:p>
          <a:p>
            <a:r>
              <a:rPr lang="en-GB" dirty="0"/>
              <a:t>The nature and character of entry (e.g. burglar, child trespasser or adult inadvertently trespassing);</a:t>
            </a:r>
          </a:p>
          <a:p>
            <a:r>
              <a:rPr lang="en-GB" dirty="0"/>
              <a:t>The foreseeability of the trespasser (i.e. the more likely people are to trespass, the more precautions must be taken).</a:t>
            </a:r>
          </a:p>
          <a:p>
            <a:endParaRPr lang="en-GB" dirty="0"/>
          </a:p>
        </p:txBody>
      </p:sp>
    </p:spTree>
    <p:extLst>
      <p:ext uri="{BB962C8B-B14F-4D97-AF65-F5344CB8AC3E}">
        <p14:creationId xmlns:p14="http://schemas.microsoft.com/office/powerpoint/2010/main" val="222310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under the 1984 OLA</a:t>
            </a:r>
            <a:endParaRPr lang="en-GB" dirty="0"/>
          </a:p>
        </p:txBody>
      </p:sp>
      <p:sp>
        <p:nvSpPr>
          <p:cNvPr id="3" name="Content Placeholder 2"/>
          <p:cNvSpPr>
            <a:spLocks noGrp="1"/>
          </p:cNvSpPr>
          <p:nvPr>
            <p:ph idx="1"/>
          </p:nvPr>
        </p:nvSpPr>
        <p:spPr/>
        <p:txBody>
          <a:bodyPr>
            <a:normAutofit fontScale="25000" lnSpcReduction="20000"/>
          </a:bodyPr>
          <a:lstStyle/>
          <a:p>
            <a:r>
              <a:rPr lang="en-GB" sz="14400" dirty="0" smtClean="0"/>
              <a:t>The duty owed under the 1984 Act does not cover damage to property (s1(8)).</a:t>
            </a:r>
          </a:p>
          <a:p>
            <a:r>
              <a:rPr lang="en-GB" sz="14400" dirty="0" smtClean="0"/>
              <a:t>The duty can be discharged by taking steps to warn of the danger concerned, or to discourage persons from incurring the risk (s1(5)).</a:t>
            </a:r>
          </a:p>
          <a:p>
            <a:r>
              <a:rPr lang="en-GB" sz="14400" dirty="0" err="1" smtClean="0"/>
              <a:t>Volenti</a:t>
            </a:r>
            <a:r>
              <a:rPr lang="en-GB" sz="14400" dirty="0" smtClean="0"/>
              <a:t> is a defence (s1(6)).</a:t>
            </a:r>
          </a:p>
          <a:p>
            <a:r>
              <a:rPr lang="en-GB" sz="14400" dirty="0" smtClean="0"/>
              <a:t>Contributory negligence</a:t>
            </a:r>
          </a:p>
          <a:p>
            <a:r>
              <a:rPr lang="en-GB" sz="14400" dirty="0" smtClean="0"/>
              <a:t>Exclusion Clauses (must be reasonable)</a:t>
            </a:r>
            <a:br>
              <a:rPr lang="en-GB" sz="14400" dirty="0" smtClean="0"/>
            </a:br>
            <a:r>
              <a:rPr lang="en-GB" sz="14400" dirty="0" smtClean="0"/>
              <a:t/>
            </a:r>
            <a:br>
              <a:rPr lang="en-GB" sz="14400" dirty="0" smtClean="0"/>
            </a:br>
            <a:endParaRPr lang="en-GB" sz="14400" dirty="0" smtClean="0"/>
          </a:p>
          <a:p>
            <a:endParaRPr lang="en-GB" dirty="0"/>
          </a:p>
        </p:txBody>
      </p:sp>
    </p:spTree>
    <p:extLst>
      <p:ext uri="{BB962C8B-B14F-4D97-AF65-F5344CB8AC3E}">
        <p14:creationId xmlns:p14="http://schemas.microsoft.com/office/powerpoint/2010/main" val="157415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UK Property Law</a:t>
            </a:r>
            <a:endParaRPr lang="en-GB" dirty="0"/>
          </a:p>
        </p:txBody>
      </p:sp>
      <p:sp>
        <p:nvSpPr>
          <p:cNvPr id="3" name="Content Placeholder 2"/>
          <p:cNvSpPr>
            <a:spLocks noGrp="1"/>
          </p:cNvSpPr>
          <p:nvPr>
            <p:ph idx="1"/>
          </p:nvPr>
        </p:nvSpPr>
        <p:spPr>
          <a:xfrm>
            <a:off x="457200" y="1340768"/>
            <a:ext cx="8229600" cy="5112568"/>
          </a:xfrm>
        </p:spPr>
        <p:txBody>
          <a:bodyPr>
            <a:normAutofit/>
          </a:bodyPr>
          <a:lstStyle/>
          <a:p>
            <a:pPr>
              <a:buNone/>
            </a:pPr>
            <a:r>
              <a:rPr lang="en-GB" dirty="0" smtClean="0"/>
              <a:t>The United Kingdom has three property law systems: </a:t>
            </a:r>
          </a:p>
          <a:p>
            <a:r>
              <a:rPr lang="en-GB" dirty="0" smtClean="0"/>
              <a:t>Scotland, </a:t>
            </a:r>
          </a:p>
          <a:p>
            <a:r>
              <a:rPr lang="en-GB" dirty="0" smtClean="0"/>
              <a:t>England and Wales, and </a:t>
            </a:r>
          </a:p>
          <a:p>
            <a:r>
              <a:rPr lang="en-GB" dirty="0" smtClean="0"/>
              <a:t>Northern Ireland. </a:t>
            </a:r>
          </a:p>
          <a:p>
            <a:pPr>
              <a:buNone/>
            </a:pPr>
            <a:r>
              <a:rPr lang="en-GB" dirty="0" smtClean="0"/>
              <a:t>There is little similarity between the property laws of Scotland on the one hand and England and Wales on the other; Northern Irish law is broadly similar to English.</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The facts in </a:t>
            </a:r>
            <a:r>
              <a:rPr lang="en-GB" b="1" i="1" dirty="0" smtClean="0"/>
              <a:t>Maloney v Torfaen CBC </a:t>
            </a:r>
            <a:r>
              <a:rPr lang="en-GB" b="1" dirty="0" smtClean="0"/>
              <a:t>[2005] EWCA </a:t>
            </a:r>
            <a:r>
              <a:rPr lang="en-GB" b="1" dirty="0" err="1" smtClean="0"/>
              <a:t>Civ</a:t>
            </a:r>
            <a:r>
              <a:rPr lang="en-GB" b="1" dirty="0" smtClean="0"/>
              <a:t> 1762</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dirty="0" smtClean="0"/>
              <a:t/>
            </a:r>
            <a:br>
              <a:rPr lang="en-GB" dirty="0" smtClean="0"/>
            </a:br>
            <a:r>
              <a:rPr lang="en-GB" dirty="0" smtClean="0"/>
              <a:t>M, aged 34, had been out drinking heavily and was taking a short-cut late at night back to his flat in Cwmbran. He slipped and fell from a sloping grass bank several feet onto the concrete floor of a pedestrian subway. The local council, T, owned and occupied the bank. There was no fence on the edge of the bank over which M fell, although there was a fence on the other side of the subway. </a:t>
            </a:r>
          </a:p>
          <a:p>
            <a:pPr>
              <a:buNone/>
            </a:pPr>
            <a:r>
              <a:rPr lang="en-GB" b="1" dirty="0" smtClean="0"/>
              <a:t>Was there negligence on the Part of M or was </a:t>
            </a:r>
            <a:r>
              <a:rPr lang="en-GB" b="1" dirty="0" err="1" smtClean="0"/>
              <a:t>Torfean</a:t>
            </a:r>
            <a:r>
              <a:rPr lang="en-GB" b="1" dirty="0" smtClean="0"/>
              <a:t> liable? Give reasons</a:t>
            </a:r>
            <a:r>
              <a:rPr lang="en-GB" dirty="0" smtClean="0"/>
              <a:t>.</a:t>
            </a:r>
            <a:br>
              <a:rPr lang="en-GB" dirty="0" smtClean="0"/>
            </a:b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Decision </a:t>
            </a:r>
            <a:endParaRPr lang="en-GB" dirty="0"/>
          </a:p>
        </p:txBody>
      </p:sp>
      <p:sp>
        <p:nvSpPr>
          <p:cNvPr id="3" name="Content Placeholder 2"/>
          <p:cNvSpPr>
            <a:spLocks noGrp="1"/>
          </p:cNvSpPr>
          <p:nvPr>
            <p:ph idx="1"/>
          </p:nvPr>
        </p:nvSpPr>
        <p:spPr>
          <a:xfrm>
            <a:off x="457200" y="1124744"/>
            <a:ext cx="8229600" cy="5472608"/>
          </a:xfrm>
        </p:spPr>
        <p:txBody>
          <a:bodyPr>
            <a:normAutofit fontScale="92500" lnSpcReduction="10000"/>
          </a:bodyPr>
          <a:lstStyle/>
          <a:p>
            <a:r>
              <a:rPr lang="en-GB" dirty="0" smtClean="0"/>
              <a:t>The judge found, and the Court of Appeal accepted, that M’s accident was a result of a danger due to the state of the premises, which is one of the threshold requirements for any duty to arise under section 1(1)(a) of the 1984 Act. T’s contrary argument was that the accident was not caused by the state of the premises, but by M’s actions in using the grass bank as a shortcut whilst drunk. </a:t>
            </a:r>
          </a:p>
          <a:p>
            <a:r>
              <a:rPr lang="en-GB" dirty="0" smtClean="0"/>
              <a:t>The Court of Appeal said that this argument went only to contributory negligence rather than the existence of a duty in the first place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Liability</a:t>
            </a:r>
            <a:endParaRPr lang="en-GB" dirty="0"/>
          </a:p>
        </p:txBody>
      </p:sp>
      <p:sp>
        <p:nvSpPr>
          <p:cNvPr id="3" name="Content Placeholder 2"/>
          <p:cNvSpPr>
            <a:spLocks noGrp="1"/>
          </p:cNvSpPr>
          <p:nvPr>
            <p:ph idx="1"/>
          </p:nvPr>
        </p:nvSpPr>
        <p:spPr>
          <a:xfrm>
            <a:off x="457200" y="1600200"/>
            <a:ext cx="8229600" cy="4925144"/>
          </a:xfrm>
        </p:spPr>
        <p:txBody>
          <a:bodyPr>
            <a:noAutofit/>
          </a:bodyPr>
          <a:lstStyle/>
          <a:p>
            <a:r>
              <a:rPr lang="en-GB" sz="2400" dirty="0" smtClean="0"/>
              <a:t>No liability under the Occupier’s Act 1957 as he had no permission to be on the premises</a:t>
            </a:r>
          </a:p>
          <a:p>
            <a:r>
              <a:rPr lang="en-GB" sz="2400" dirty="0" smtClean="0"/>
              <a:t>  Under the 1984 Act the judge rejected the claim of liability for T as M failed to establish two of the necessary criteria for liability: </a:t>
            </a:r>
          </a:p>
          <a:p>
            <a:pPr lvl="1"/>
            <a:r>
              <a:rPr lang="en-GB" sz="2400" dirty="0" smtClean="0"/>
              <a:t>T was not aware of the danger (nor did T have reasonable grounds to believe it existed), </a:t>
            </a:r>
          </a:p>
          <a:p>
            <a:pPr lvl="1"/>
            <a:r>
              <a:rPr lang="en-GB" sz="2400" dirty="0" smtClean="0"/>
              <a:t>T did not know or have reasonable grounds to believe that M was or might come into the vicinity of the danger. </a:t>
            </a:r>
          </a:p>
          <a:p>
            <a:r>
              <a:rPr lang="en-GB" sz="2400" dirty="0" smtClean="0"/>
              <a:t>M would have been found two-thirds contributorily negligent. The Court of Appeal dismissed M’s appeal and indicated that the contributory negligence apportionment was unassailable.</a:t>
            </a:r>
            <a:br>
              <a:rPr lang="en-GB" sz="2400" dirty="0" smtClean="0"/>
            </a:b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endParaRPr lang="en-GB"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Law</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en-GB" dirty="0"/>
              <a:t>S1 (6) provides that no duty is owed to persons who willingly accepts risks. </a:t>
            </a:r>
            <a:endParaRPr lang="en-GB" dirty="0" smtClean="0"/>
          </a:p>
          <a:p>
            <a:r>
              <a:rPr lang="en-GB" dirty="0" smtClean="0"/>
              <a:t>This </a:t>
            </a:r>
            <a:r>
              <a:rPr lang="en-GB" dirty="0"/>
              <a:t>was the main point of Tomlinson –v- Congleton [2004] 1 AC 46, where the claimant became injured when he dived into a pool at a country park. He ignored the warning signs and became seriously injured. When he entered the water, he became a trespasser. The defendants (relied on </a:t>
            </a:r>
            <a:r>
              <a:rPr lang="en-GB" dirty="0" err="1"/>
              <a:t>Scrutthon’s</a:t>
            </a:r>
            <a:r>
              <a:rPr lang="en-GB" dirty="0"/>
              <a:t> LJ opinion in The </a:t>
            </a:r>
            <a:r>
              <a:rPr lang="en-GB" dirty="0" err="1"/>
              <a:t>Carlgarth</a:t>
            </a:r>
            <a:r>
              <a:rPr lang="en-GB" dirty="0"/>
              <a:t> [1927] P93 11 “..... When you invite a person into your house to use the staircase, you do not invite him to slide down the banisters .....”</a:t>
            </a:r>
          </a:p>
          <a:p>
            <a:r>
              <a:rPr lang="en-GB" dirty="0"/>
              <a:t>In Tomlinson, Lord </a:t>
            </a:r>
            <a:r>
              <a:rPr lang="en-GB" dirty="0" err="1"/>
              <a:t>Hobhouse</a:t>
            </a:r>
            <a:r>
              <a:rPr lang="en-GB" dirty="0"/>
              <a:t> said “..... Does the law require that all trees be cut down because some youths may climb them and fall? Does the law require the coastline and other beauty spots to be lined with warning notices? .....” The answer to all these questions, is of course, no. </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in Tort contd.</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Contributory negligence- </a:t>
            </a:r>
            <a:r>
              <a:rPr lang="en-GB" dirty="0" smtClean="0"/>
              <a:t>the court may reduce damages payable by the defendant if the claimant has failed to take reasonable care for his own safety and so aggravated the damage suffered (Badger v Min of Defence, 2006)</a:t>
            </a:r>
          </a:p>
          <a:p>
            <a:r>
              <a:rPr lang="en-GB" b="1" dirty="0" smtClean="0"/>
              <a:t>Vicarious liability-</a:t>
            </a:r>
            <a:r>
              <a:rPr lang="en-GB" dirty="0" smtClean="0"/>
              <a:t> we are usually liable for our own torts but in certain situations we may be sued for the torts of others whom we are said to be  vicariously liable, e.g. Employees and </a:t>
            </a:r>
          </a:p>
          <a:p>
            <a:pPr lvl="1"/>
            <a:r>
              <a:rPr lang="en-GB" dirty="0" smtClean="0"/>
              <a:t>independent contractors- in circumstances where damages occurred where a non-delegable legal duty is imposed i.e. Public nuisance affecting the highway or injury to a servant</a:t>
            </a:r>
          </a:p>
          <a:p>
            <a:pPr lvl="1"/>
            <a:endParaRPr lang="en-GB" dirty="0"/>
          </a:p>
        </p:txBody>
      </p:sp>
    </p:spTree>
    <p:extLst>
      <p:ext uri="{BB962C8B-B14F-4D97-AF65-F5344CB8AC3E}">
        <p14:creationId xmlns:p14="http://schemas.microsoft.com/office/powerpoint/2010/main" val="1485724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The facts in </a:t>
            </a:r>
            <a:r>
              <a:rPr lang="en-GB" sz="3200" b="1" i="1" dirty="0" err="1"/>
              <a:t>Keown</a:t>
            </a:r>
            <a:r>
              <a:rPr lang="en-GB" sz="3200" b="1" i="1" dirty="0"/>
              <a:t> v Coventry Healthcare NHS Trust </a:t>
            </a:r>
            <a:r>
              <a:rPr lang="en-GB" sz="3200" b="1" dirty="0"/>
              <a:t>[2006] EWCA </a:t>
            </a:r>
            <a:r>
              <a:rPr lang="en-GB" sz="3200" b="1" dirty="0" err="1"/>
              <a:t>Civ</a:t>
            </a:r>
            <a:r>
              <a:rPr lang="en-GB" sz="3200" b="1" dirty="0"/>
              <a:t> 39</a:t>
            </a:r>
            <a:r>
              <a:rPr lang="en-GB" sz="3200" dirty="0"/>
              <a:t/>
            </a:r>
            <a:br>
              <a:rPr lang="en-GB" sz="3200" dirty="0"/>
            </a:br>
            <a:endParaRPr lang="en-GB" sz="3200"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pPr marL="0" indent="0">
              <a:buNone/>
            </a:pPr>
            <a:r>
              <a:rPr lang="en-GB" dirty="0"/>
              <a:t/>
            </a:r>
            <a:br>
              <a:rPr lang="en-GB" dirty="0"/>
            </a:br>
            <a:r>
              <a:rPr lang="en-GB" dirty="0"/>
              <a:t>K’s accident occurred at </a:t>
            </a:r>
            <a:r>
              <a:rPr lang="en-GB" dirty="0" err="1"/>
              <a:t>Gulson</a:t>
            </a:r>
            <a:r>
              <a:rPr lang="en-GB" dirty="0"/>
              <a:t> Hospital in Coventry. One building, used for student accommodation and a day clinic, had two external fire escapes going up to the third floor. K, aged 11, had seen other children climb the underside of one of the fire escapes using cross-bars on the outside. Whilst showing his sister and friends how it was done, he fell 30 feet, suffering serious injuries including a significant brain injury. </a:t>
            </a:r>
            <a:endParaRPr lang="en-GB" dirty="0" smtClean="0"/>
          </a:p>
          <a:p>
            <a:pPr marL="0" indent="0">
              <a:buNone/>
            </a:pPr>
            <a:r>
              <a:rPr lang="en-GB" dirty="0" smtClean="0"/>
              <a:t>The </a:t>
            </a:r>
            <a:r>
              <a:rPr lang="en-GB" dirty="0"/>
              <a:t>claim under the 1984 Act succeeded at trial, albeit reduced by two-thirds for contributory negligence. The Court of Appeal, however, allowed the Trust’s appeal and </a:t>
            </a:r>
            <a:r>
              <a:rPr lang="en-GB" b="1" dirty="0"/>
              <a:t>dismissed K’s claim.</a:t>
            </a:r>
            <a:r>
              <a:rPr lang="en-GB" dirty="0"/>
              <a:t/>
            </a:r>
            <a:br>
              <a:rPr lang="en-GB" dirty="0"/>
            </a:br>
            <a:r>
              <a:rPr lang="en-GB" dirty="0"/>
              <a:t/>
            </a:r>
            <a:br>
              <a:rPr lang="en-GB" dirty="0"/>
            </a:br>
            <a:endParaRPr lang="en-GB" dirty="0"/>
          </a:p>
        </p:txBody>
      </p:sp>
    </p:spTree>
    <p:extLst>
      <p:ext uri="{BB962C8B-B14F-4D97-AF65-F5344CB8AC3E}">
        <p14:creationId xmlns:p14="http://schemas.microsoft.com/office/powerpoint/2010/main" val="162325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z="3600" b="1" dirty="0" err="1" smtClean="0"/>
              <a:t>Keown</a:t>
            </a:r>
            <a:r>
              <a:rPr lang="en-GB" sz="3600" b="1" dirty="0" smtClean="0"/>
              <a:t> v Coventry NHS Trust 2006</a:t>
            </a:r>
          </a:p>
        </p:txBody>
      </p:sp>
      <p:sp>
        <p:nvSpPr>
          <p:cNvPr id="24579" name="Rectangle 3"/>
          <p:cNvSpPr>
            <a:spLocks noGrp="1" noChangeArrowheads="1"/>
          </p:cNvSpPr>
          <p:nvPr>
            <p:ph type="body" idx="1"/>
          </p:nvPr>
        </p:nvSpPr>
        <p:spPr>
          <a:xfrm>
            <a:off x="457200" y="1600200"/>
            <a:ext cx="8229600" cy="4709120"/>
          </a:xfrm>
        </p:spPr>
        <p:txBody>
          <a:bodyPr>
            <a:noAutofit/>
          </a:bodyPr>
          <a:lstStyle/>
          <a:p>
            <a:pPr eaLnBrk="1" hangingPunct="1"/>
            <a:r>
              <a:rPr lang="en-GB" sz="2800" dirty="0" smtClean="0"/>
              <a:t>11 year old trespasser recognised the danger</a:t>
            </a:r>
          </a:p>
          <a:p>
            <a:pPr eaLnBrk="1" hangingPunct="1"/>
            <a:r>
              <a:rPr lang="en-GB" sz="2800" dirty="0" smtClean="0"/>
              <a:t>Danger did not arise out of the state of the premises</a:t>
            </a:r>
          </a:p>
          <a:p>
            <a:pPr eaLnBrk="1" hangingPunct="1"/>
            <a:r>
              <a:rPr lang="en-GB" sz="2800" dirty="0" smtClean="0"/>
              <a:t>Trust not </a:t>
            </a:r>
            <a:r>
              <a:rPr lang="en-GB" sz="2800" dirty="0" smtClean="0"/>
              <a:t>liable</a:t>
            </a:r>
          </a:p>
          <a:p>
            <a:pPr marL="0" indent="0" eaLnBrk="1" hangingPunct="1">
              <a:buNone/>
            </a:pPr>
            <a:r>
              <a:rPr lang="en-GB" sz="2800" b="1" dirty="0" smtClean="0"/>
              <a:t>State of the Premises argument</a:t>
            </a:r>
          </a:p>
          <a:p>
            <a:pPr lvl="1"/>
            <a:r>
              <a:rPr lang="en-GB" b="1" dirty="0"/>
              <a:t>A danger due to the state of the premises? </a:t>
            </a:r>
            <a:r>
              <a:rPr lang="en-GB" b="1" i="1" dirty="0" err="1"/>
              <a:t>Keown</a:t>
            </a:r>
            <a:r>
              <a:rPr lang="en-GB" b="1" i="1" dirty="0"/>
              <a:t> </a:t>
            </a:r>
            <a:r>
              <a:rPr lang="en-GB" b="1" dirty="0"/>
              <a:t>says no.</a:t>
            </a:r>
          </a:p>
          <a:p>
            <a:pPr lvl="1"/>
            <a:r>
              <a:rPr lang="en-GB" b="1" dirty="0"/>
              <a:t>A danger due to the state of the premises? </a:t>
            </a:r>
            <a:r>
              <a:rPr lang="en-GB" b="1" i="1" dirty="0"/>
              <a:t>Maloney </a:t>
            </a:r>
            <a:r>
              <a:rPr lang="en-GB" b="1" dirty="0"/>
              <a:t>says yes</a:t>
            </a:r>
            <a:r>
              <a:rPr lang="en-GB" dirty="0"/>
              <a:t/>
            </a:r>
            <a:br>
              <a:rPr lang="en-GB" dirty="0"/>
            </a:br>
            <a:r>
              <a:rPr lang="en-GB" dirty="0"/>
              <a:t/>
            </a:r>
            <a:br>
              <a:rPr lang="en-GB" dirty="0"/>
            </a:br>
            <a:endParaRPr lang="en-GB" dirty="0" smtClean="0"/>
          </a:p>
        </p:txBody>
      </p:sp>
    </p:spTree>
    <p:extLst>
      <p:ext uri="{BB962C8B-B14F-4D97-AF65-F5344CB8AC3E}">
        <p14:creationId xmlns:p14="http://schemas.microsoft.com/office/powerpoint/2010/main" val="2298696381"/>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Badger v Ministry of Defence (2006)</a:t>
            </a:r>
            <a:endParaRPr lang="en-GB" dirty="0"/>
          </a:p>
        </p:txBody>
      </p:sp>
      <p:sp>
        <p:nvSpPr>
          <p:cNvPr id="3" name="Content Placeholder 2"/>
          <p:cNvSpPr>
            <a:spLocks noGrp="1"/>
          </p:cNvSpPr>
          <p:nvPr>
            <p:ph idx="1"/>
          </p:nvPr>
        </p:nvSpPr>
        <p:spPr/>
        <p:txBody>
          <a:bodyPr/>
          <a:lstStyle/>
          <a:p>
            <a:r>
              <a:rPr lang="en-GB" dirty="0" smtClean="0"/>
              <a:t>D employed the deceased as a boiler maker. During the course of his employment, he had been exposed to asbestos, which caused him to develop asbestosis he developed lung cancer which eventually killed him. D smoked and so contributed to the negligence that caused his death.   </a:t>
            </a:r>
          </a:p>
          <a:p>
            <a:endParaRPr lang="en-GB" dirty="0"/>
          </a:p>
        </p:txBody>
      </p:sp>
    </p:spTree>
    <p:extLst>
      <p:ext uri="{BB962C8B-B14F-4D97-AF65-F5344CB8AC3E}">
        <p14:creationId xmlns:p14="http://schemas.microsoft.com/office/powerpoint/2010/main" val="495686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a:t>
            </a:r>
            <a:endParaRPr lang="en-GB" dirty="0"/>
          </a:p>
        </p:txBody>
      </p:sp>
      <p:sp>
        <p:nvSpPr>
          <p:cNvPr id="3" name="Content Placeholder 2"/>
          <p:cNvSpPr>
            <a:spLocks noGrp="1"/>
          </p:cNvSpPr>
          <p:nvPr>
            <p:ph idx="1"/>
          </p:nvPr>
        </p:nvSpPr>
        <p:spPr/>
        <p:txBody>
          <a:bodyPr/>
          <a:lstStyle/>
          <a:p>
            <a:r>
              <a:rPr lang="en-GB" dirty="0" smtClean="0"/>
              <a:t>D did not take reasonable care for his own safety. Continuing to smoke amounted to contributory negligence which was causative of lung cancer. A reasonably prudent man, warned that there was a substantial risk that smoking would seriously damage his health, would stop smoking.   </a:t>
            </a:r>
          </a:p>
          <a:p>
            <a:endParaRPr lang="en-GB" dirty="0"/>
          </a:p>
        </p:txBody>
      </p:sp>
    </p:spTree>
    <p:extLst>
      <p:ext uri="{BB962C8B-B14F-4D97-AF65-F5344CB8AC3E}">
        <p14:creationId xmlns:p14="http://schemas.microsoft.com/office/powerpoint/2010/main" val="3717318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n-NO" b="1" dirty="0" smtClean="0"/>
              <a:t>Haynes v Harwood [1935] 1 KB 146, CA</a:t>
            </a:r>
            <a:br>
              <a:rPr lang="nn-NO" b="1" dirty="0" smtClean="0"/>
            </a:br>
            <a:endParaRPr lang="en-GB" dirty="0"/>
          </a:p>
        </p:txBody>
      </p:sp>
      <p:sp>
        <p:nvSpPr>
          <p:cNvPr id="3" name="Content Placeholder 2"/>
          <p:cNvSpPr>
            <a:spLocks noGrp="1"/>
          </p:cNvSpPr>
          <p:nvPr>
            <p:ph idx="1"/>
          </p:nvPr>
        </p:nvSpPr>
        <p:spPr/>
        <p:txBody>
          <a:bodyPr/>
          <a:lstStyle/>
          <a:p>
            <a:r>
              <a:rPr lang="en-GB" dirty="0" smtClean="0"/>
              <a:t>The plaintiff, a police constable, was on duty inside a police station in a street in which, at the material time, were a large number of people, including children. Seeing the defendants' runaway horses with a van attached coming down the street he rushed out and eventually stopped them, sustaining injuries in consequence, in respect of which he claimed damages</a:t>
            </a:r>
            <a:endParaRPr lang="en-GB" dirty="0"/>
          </a:p>
        </p:txBody>
      </p:sp>
    </p:spTree>
    <p:extLst>
      <p:ext uri="{BB962C8B-B14F-4D97-AF65-F5344CB8AC3E}">
        <p14:creationId xmlns:p14="http://schemas.microsoft.com/office/powerpoint/2010/main" val="1858385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and Personal Property</a:t>
            </a:r>
            <a:endParaRPr lang="en-GB" dirty="0"/>
          </a:p>
        </p:txBody>
      </p:sp>
      <p:sp>
        <p:nvSpPr>
          <p:cNvPr id="3" name="Content Placeholder 2"/>
          <p:cNvSpPr>
            <a:spLocks noGrp="1"/>
          </p:cNvSpPr>
          <p:nvPr>
            <p:ph idx="1"/>
          </p:nvPr>
        </p:nvSpPr>
        <p:spPr/>
        <p:txBody>
          <a:bodyPr>
            <a:normAutofit fontScale="92500"/>
          </a:bodyPr>
          <a:lstStyle/>
          <a:p>
            <a:r>
              <a:rPr lang="en-GB" dirty="0" smtClean="0"/>
              <a:t>Basic types of property in English common law, roughly corresponding to the division between immovables and movables in civil law. </a:t>
            </a:r>
          </a:p>
          <a:p>
            <a:r>
              <a:rPr lang="en-GB" b="1" dirty="0" smtClean="0"/>
              <a:t>Real property </a:t>
            </a:r>
            <a:r>
              <a:rPr lang="en-GB" dirty="0" smtClean="0"/>
              <a:t>consists of land, buildings, crops, and other resources, improvements, or fixtures still attached to the land. </a:t>
            </a:r>
          </a:p>
          <a:p>
            <a:r>
              <a:rPr lang="en-GB" b="1" dirty="0" smtClean="0"/>
              <a:t>Personal property </a:t>
            </a:r>
            <a:r>
              <a:rPr lang="en-GB" dirty="0" smtClean="0"/>
              <a:t>is essentially all property other than real property, including goods, animals, money, and vehicles.</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defendants' servant was guilty of negligence in leaving the horses unattended in a busy street; (2) that as the defendants must or ought to have contemplated that some one might attempt to stop the horses in an endeavour to prevent injury to life and limb, and as the police were under a general duty to intervene to protect life and property, the act of, and injuries to, the plaintiff were the natural and probable consequences of the defendants' negligence; </a:t>
            </a:r>
            <a:endParaRPr lang="en-GB" dirty="0"/>
          </a:p>
        </p:txBody>
      </p:sp>
    </p:spTree>
    <p:extLst>
      <p:ext uri="{BB962C8B-B14F-4D97-AF65-F5344CB8AC3E}">
        <p14:creationId xmlns:p14="http://schemas.microsoft.com/office/powerpoint/2010/main" val="1806720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Duties of the Occupier to People Outside of the Premises</a:t>
            </a:r>
            <a:endParaRPr lang="en-GB" dirty="0"/>
          </a:p>
        </p:txBody>
      </p:sp>
      <p:sp>
        <p:nvSpPr>
          <p:cNvPr id="3" name="Content Placeholder 2"/>
          <p:cNvSpPr>
            <a:spLocks noGrp="1"/>
          </p:cNvSpPr>
          <p:nvPr>
            <p:ph idx="1"/>
          </p:nvPr>
        </p:nvSpPr>
        <p:spPr/>
        <p:txBody>
          <a:bodyPr/>
          <a:lstStyle/>
          <a:p>
            <a:r>
              <a:rPr lang="en-GB" dirty="0" smtClean="0"/>
              <a:t>An Occupier owes a variety of duties to people who are not actually on the premises</a:t>
            </a:r>
          </a:p>
          <a:p>
            <a:r>
              <a:rPr lang="en-GB" dirty="0" smtClean="0"/>
              <a:t>A heavier burden of liability, based on the reasonable foreseeability of damage is imposed through the law of nuisance</a:t>
            </a:r>
          </a:p>
          <a:p>
            <a:r>
              <a:rPr lang="en-GB" dirty="0" smtClean="0"/>
              <a:t>Nuisance has two separate torts</a:t>
            </a:r>
          </a:p>
          <a:p>
            <a:pPr lvl="1"/>
            <a:r>
              <a:rPr lang="en-GB" dirty="0" smtClean="0"/>
              <a:t>Private nuisance</a:t>
            </a:r>
          </a:p>
          <a:p>
            <a:pPr lvl="1"/>
            <a:r>
              <a:rPr lang="en-GB" dirty="0" smtClean="0"/>
              <a:t>Public nuisance</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Private Nuisance</a:t>
            </a:r>
            <a:endParaRPr lang="en-GB" dirty="0"/>
          </a:p>
        </p:txBody>
      </p:sp>
      <p:sp>
        <p:nvSpPr>
          <p:cNvPr id="3" name="Content Placeholder 2"/>
          <p:cNvSpPr>
            <a:spLocks noGrp="1"/>
          </p:cNvSpPr>
          <p:nvPr>
            <p:ph idx="1"/>
          </p:nvPr>
        </p:nvSpPr>
        <p:spPr/>
        <p:txBody>
          <a:bodyPr>
            <a:normAutofit fontScale="92500"/>
          </a:bodyPr>
          <a:lstStyle/>
          <a:p>
            <a:r>
              <a:rPr lang="en-GB" dirty="0" smtClean="0"/>
              <a:t>This protects an occupier of land against unreasonable interference with the enjoyment of his or her premises caused by the state of a nearby occupier’s land or activities taking place on it.</a:t>
            </a:r>
          </a:p>
          <a:p>
            <a:r>
              <a:rPr lang="en-GB" dirty="0" smtClean="0"/>
              <a:t>Proof of nuisance:</a:t>
            </a:r>
          </a:p>
          <a:p>
            <a:pPr lvl="1"/>
            <a:r>
              <a:rPr lang="en-GB" dirty="0" smtClean="0"/>
              <a:t>Damage to the structure of the claimant’s property</a:t>
            </a:r>
          </a:p>
          <a:p>
            <a:pPr lvl="1"/>
            <a:r>
              <a:rPr lang="en-GB" dirty="0" smtClean="0"/>
              <a:t>Damage to goods on the claimant’s land</a:t>
            </a:r>
          </a:p>
          <a:p>
            <a:pPr lvl="1"/>
            <a:r>
              <a:rPr lang="en-GB" dirty="0" smtClean="0"/>
              <a:t>Amenity Damage</a:t>
            </a:r>
          </a:p>
          <a:p>
            <a:pPr lvl="1"/>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Private Nuisance 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Burden of proof is reasonable foreseeability</a:t>
            </a:r>
          </a:p>
          <a:p>
            <a:r>
              <a:rPr lang="en-GB" dirty="0" smtClean="0"/>
              <a:t>It protects the rights of peaceable enjoyment of land and has been seen in law as the exclusive right of the owner-occupier, or tenant</a:t>
            </a:r>
          </a:p>
          <a:p>
            <a:r>
              <a:rPr lang="en-GB" dirty="0" smtClean="0"/>
              <a:t>The occupier is usually the defendant, but a landlord can be sued who lets the premise knowing that their use will create nuisance</a:t>
            </a:r>
          </a:p>
          <a:p>
            <a:r>
              <a:rPr lang="en-GB" dirty="0" smtClean="0"/>
              <a:t>Defendants may not be liable if they can prove that they have been causing the nuisance for 20 years without anybody taking action against them </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Christie v Davey (1893)</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GB" dirty="0"/>
              <a:t>Christie was a music teacher who used her home for giving lessons to her pupils.  Her next door neighbour, Davey, was fed with </a:t>
            </a:r>
            <a:r>
              <a:rPr lang="en-GB" dirty="0" err="1"/>
              <a:t>with</a:t>
            </a:r>
            <a:r>
              <a:rPr lang="en-GB" dirty="0"/>
              <a:t> all the noise and he started knocking on the walls.  When this didn't work he beat tin trays against the wall, whistled and shouted.  Christie sued Davey in the tort of nuisance and the court held that both Christie and Davey were causing a nuisance.  </a:t>
            </a:r>
            <a:endParaRPr lang="en-GB" dirty="0" smtClean="0"/>
          </a:p>
          <a:p>
            <a:r>
              <a:rPr lang="en-GB" dirty="0" smtClean="0"/>
              <a:t>However</a:t>
            </a:r>
            <a:r>
              <a:rPr lang="en-GB" dirty="0"/>
              <a:t>, because Davey had acted maliciously he was liable.  The court granted an injunction to stop Davey's actions.</a:t>
            </a:r>
          </a:p>
          <a:p>
            <a:pPr marL="0" indent="0">
              <a:buNone/>
            </a:pPr>
            <a:endParaRPr lang="en-GB" dirty="0"/>
          </a:p>
        </p:txBody>
      </p:sp>
    </p:spTree>
    <p:extLst>
      <p:ext uri="{BB962C8B-B14F-4D97-AF65-F5344CB8AC3E}">
        <p14:creationId xmlns:p14="http://schemas.microsoft.com/office/powerpoint/2010/main" val="784923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Public Nuisance</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It may arise from similar situations including noise, smells dust, vibration that interferes with the comfort and convenience of the public.</a:t>
            </a:r>
          </a:p>
          <a:p>
            <a:r>
              <a:rPr lang="en-GB" dirty="0" smtClean="0"/>
              <a:t>Potential defendants- the person who created the nuisance, or current occupier of land form which the nuisance emanates</a:t>
            </a:r>
          </a:p>
          <a:p>
            <a:r>
              <a:rPr lang="en-GB" dirty="0" smtClean="0"/>
              <a:t>Proof of liability:</a:t>
            </a:r>
          </a:p>
          <a:p>
            <a:pPr lvl="1"/>
            <a:r>
              <a:rPr lang="en-GB" dirty="0" smtClean="0"/>
              <a:t>The nuisance must be capable of affecting the public</a:t>
            </a:r>
          </a:p>
          <a:p>
            <a:pPr lvl="1"/>
            <a:r>
              <a:rPr lang="en-GB" dirty="0" smtClean="0"/>
              <a:t>The level of inconvenience must be unreasonable</a:t>
            </a:r>
          </a:p>
          <a:p>
            <a:pPr lvl="1"/>
            <a:r>
              <a:rPr lang="en-GB" dirty="0" smtClean="0"/>
              <a:t>Damage must result</a:t>
            </a:r>
          </a:p>
          <a:p>
            <a:pPr lvl="1"/>
            <a:r>
              <a:rPr lang="en-GB" dirty="0" smtClean="0"/>
              <a:t>The damage must be reasonably foreseeable to the defendant</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in Tort</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Consent-</a:t>
            </a:r>
            <a:r>
              <a:rPr lang="en-GB" dirty="0" smtClean="0"/>
              <a:t> if the claimant expressly or impliedly consented to the defendant’s behaviour, the defendant is not liable</a:t>
            </a:r>
          </a:p>
          <a:p>
            <a:r>
              <a:rPr lang="en-GB" b="1" dirty="0" smtClean="0"/>
              <a:t>Rescue cases- </a:t>
            </a:r>
            <a:r>
              <a:rPr lang="en-GB" dirty="0" smtClean="0"/>
              <a:t>if the claimant is injured rescuing somebody from a hazard created by negligence of the defendant, the claimant is not liable to have consented to the risk provided that:</a:t>
            </a:r>
          </a:p>
          <a:p>
            <a:pPr lvl="1"/>
            <a:r>
              <a:rPr lang="en-GB" dirty="0" smtClean="0"/>
              <a:t>There was no legal or moral duty to intervene</a:t>
            </a:r>
          </a:p>
          <a:p>
            <a:pPr lvl="1"/>
            <a:r>
              <a:rPr lang="en-GB" dirty="0" smtClean="0"/>
              <a:t>The method of intervention was reasonable in the circumstances (Haynes v Harwood 1935, CA)</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McKenna v British Aluminium Ltd (2002)</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Claimants were children from over 30 families who claimed nuisance by British Aluminium in permitting a factory to emit fumes and noise which had caused them mental distress and physical harm. They argued that this breached their rights under Article 8 (the right to respect for privacy and family life) and under protocol 1 Article 1 (right to peaceful enjoyment of possessions) of the ECHR.</a:t>
            </a:r>
          </a:p>
          <a:p>
            <a:r>
              <a:rPr lang="en-GB" dirty="0" smtClean="0"/>
              <a:t>British Aluminium argued that the claims should be struck out as none of the children had the necessary proprietary interest in the land to enable them to sue in nuisance.</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 Children had strong arguments supporting the claim. Potentially the law of nuisance was in conflict with the Convention rights and arguably needed to be developed compatibly. Otherwise, a person living in his home where enjoyment of property was interfered with would be unable to protect his Convention rights. </a:t>
            </a:r>
            <a:endParaRPr lang="en-GB" dirty="0"/>
          </a:p>
          <a:p>
            <a:r>
              <a:rPr lang="en-GB" dirty="0" smtClean="0"/>
              <a:t>They (children) did </a:t>
            </a:r>
            <a:r>
              <a:rPr lang="en-GB" dirty="0"/>
              <a:t>not have any interest in the land alleged to be affected by the defendants’ emissions. However, because the claimants had an arguable case that the common law should be extended in the light of the Human Rights Act 1998, the defendants’ application to strike out was dismissed.</a:t>
            </a:r>
            <a:br>
              <a:rPr lang="en-GB" dirty="0"/>
            </a:br>
            <a:endParaRPr lang="en-GB" dirty="0"/>
          </a:p>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6</a:t>
            </a:r>
            <a:endParaRPr lang="en-GB" dirty="0"/>
          </a:p>
        </p:txBody>
      </p:sp>
      <p:sp>
        <p:nvSpPr>
          <p:cNvPr id="3" name="Content Placeholder 2"/>
          <p:cNvSpPr>
            <a:spLocks noGrp="1"/>
          </p:cNvSpPr>
          <p:nvPr>
            <p:ph idx="1"/>
          </p:nvPr>
        </p:nvSpPr>
        <p:spPr/>
        <p:txBody>
          <a:bodyPr>
            <a:normAutofit/>
          </a:bodyPr>
          <a:lstStyle/>
          <a:p>
            <a:r>
              <a:rPr lang="en-GB" sz="4800" dirty="0" smtClean="0"/>
              <a:t> Personal Property</a:t>
            </a:r>
            <a:endParaRPr lang="en-GB"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fontScale="90000"/>
          </a:bodyPr>
          <a:lstStyle/>
          <a:p>
            <a:r>
              <a:rPr lang="en-GB" dirty="0" smtClean="0"/>
              <a:t>Difference Between Real and Personal Property</a:t>
            </a:r>
            <a:endParaRPr lang="en-GB" dirty="0"/>
          </a:p>
        </p:txBody>
      </p:sp>
      <p:sp>
        <p:nvSpPr>
          <p:cNvPr id="3" name="Content Placeholder 2"/>
          <p:cNvSpPr>
            <a:spLocks noGrp="1"/>
          </p:cNvSpPr>
          <p:nvPr>
            <p:ph idx="1"/>
          </p:nvPr>
        </p:nvSpPr>
        <p:spPr>
          <a:xfrm>
            <a:off x="457200" y="1052736"/>
            <a:ext cx="8229600" cy="5805264"/>
          </a:xfrm>
        </p:spPr>
        <p:txBody>
          <a:bodyPr>
            <a:noAutofit/>
          </a:bodyPr>
          <a:lstStyle/>
          <a:p>
            <a:r>
              <a:rPr lang="en-GB" sz="2250" b="1" dirty="0" smtClean="0"/>
              <a:t>In real property</a:t>
            </a:r>
            <a:r>
              <a:rPr lang="en-GB" sz="2250" dirty="0" smtClean="0"/>
              <a:t> there can be nothing more than limited ownership; there can be no estate property so called in personal property, and it may be held in total ownership. There is nothing equivalent to an estate-tail in personal property; words which in real property would create an estate-tail will give an absolute attention in personality. A life-interest may, however, be given in personality. Limitations of personal property, equally with those of real property, fall inside the rule against perpetuities. </a:t>
            </a:r>
          </a:p>
          <a:p>
            <a:r>
              <a:rPr lang="en-GB" sz="2250" b="1" dirty="0" smtClean="0"/>
              <a:t>Personal property </a:t>
            </a:r>
            <a:r>
              <a:rPr lang="en-GB" sz="2250" dirty="0" smtClean="0"/>
              <a:t>is not subject to various incidents of real property, such as rent, dower or escheat. </a:t>
            </a:r>
          </a:p>
          <a:p>
            <a:r>
              <a:rPr lang="en-GB" sz="2250" dirty="0" smtClean="0"/>
              <a:t>On </a:t>
            </a:r>
            <a:r>
              <a:rPr lang="en-GB" sz="2250" b="1" dirty="0" smtClean="0"/>
              <a:t>the death of the owner intestate </a:t>
            </a:r>
            <a:r>
              <a:rPr lang="en-GB" sz="2250" dirty="0" smtClean="0"/>
              <a:t>real property descends to the heir; personal property is divided according to the Statute of Distributions. </a:t>
            </a:r>
          </a:p>
          <a:p>
            <a:r>
              <a:rPr lang="en-GB" sz="2250" b="1" dirty="0" smtClean="0"/>
              <a:t>Real property</a:t>
            </a:r>
            <a:r>
              <a:rPr lang="en-GB" sz="2250" dirty="0" smtClean="0"/>
              <a:t> as a general rule must </a:t>
            </a:r>
            <a:r>
              <a:rPr lang="en-GB" sz="2250" b="1" dirty="0" smtClean="0"/>
              <a:t>be transferred by deed;</a:t>
            </a:r>
            <a:r>
              <a:rPr lang="en-GB" sz="2250" dirty="0" smtClean="0"/>
              <a:t> </a:t>
            </a:r>
            <a:r>
              <a:rPr lang="en-GB" sz="2250" b="1" dirty="0" smtClean="0"/>
              <a:t>personal property </a:t>
            </a:r>
            <a:r>
              <a:rPr lang="en-GB" sz="2250" dirty="0" smtClean="0"/>
              <a:t>does </a:t>
            </a:r>
            <a:r>
              <a:rPr lang="en-GB" sz="2250" b="1" dirty="0" smtClean="0"/>
              <a:t>not</a:t>
            </a:r>
            <a:r>
              <a:rPr lang="en-GB" sz="2250" dirty="0" smtClean="0"/>
              <a:t> need so solemn a mode of transfer. </a:t>
            </a:r>
          </a:p>
          <a:p>
            <a:endParaRPr lang="en-GB" sz="23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Personal Property</a:t>
            </a:r>
            <a:endParaRPr lang="en-GB" b="1" dirty="0"/>
          </a:p>
        </p:txBody>
      </p:sp>
      <p:sp>
        <p:nvSpPr>
          <p:cNvPr id="3" name="Content Placeholder 2"/>
          <p:cNvSpPr>
            <a:spLocks noGrp="1"/>
          </p:cNvSpPr>
          <p:nvPr>
            <p:ph idx="1"/>
          </p:nvPr>
        </p:nvSpPr>
        <p:spPr/>
        <p:txBody>
          <a:bodyPr/>
          <a:lstStyle/>
          <a:p>
            <a:r>
              <a:rPr lang="en-GB" b="1" dirty="0" smtClean="0"/>
              <a:t>Personal property, </a:t>
            </a:r>
            <a:r>
              <a:rPr lang="en-GB" dirty="0" smtClean="0"/>
              <a:t>also referred to as movable property, is anything other than land that can be the subject of ownership, including stocks, money, notes, Patents, and copyrights, as well as intangible property (Intellectual property). </a:t>
            </a:r>
          </a:p>
          <a:p>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Personal Property</a:t>
            </a:r>
            <a:endParaRPr lang="en-GB" b="1" dirty="0"/>
          </a:p>
        </p:txBody>
      </p:sp>
      <p:sp>
        <p:nvSpPr>
          <p:cNvPr id="3" name="Content Placeholder 2"/>
          <p:cNvSpPr>
            <a:spLocks noGrp="1"/>
          </p:cNvSpPr>
          <p:nvPr>
            <p:ph idx="1"/>
          </p:nvPr>
        </p:nvSpPr>
        <p:spPr/>
        <p:txBody>
          <a:bodyPr/>
          <a:lstStyle/>
          <a:p>
            <a:pPr marL="0" indent="0">
              <a:buNone/>
            </a:pPr>
            <a:r>
              <a:rPr lang="en-GB" b="1" dirty="0" smtClean="0"/>
              <a:t>Personal property </a:t>
            </a:r>
            <a:r>
              <a:rPr lang="en-GB" dirty="0" smtClean="0"/>
              <a:t>can be divided into two major categories: Tangible and intangible. </a:t>
            </a:r>
          </a:p>
          <a:p>
            <a:r>
              <a:rPr lang="en-GB" b="1" dirty="0" smtClean="0"/>
              <a:t>Tangible property </a:t>
            </a:r>
            <a:r>
              <a:rPr lang="en-GB" dirty="0" smtClean="0"/>
              <a:t>includes such items as animals, merchandise, and jewellery. </a:t>
            </a:r>
          </a:p>
          <a:p>
            <a:r>
              <a:rPr lang="en-GB" b="1" dirty="0" smtClean="0"/>
              <a:t>Intangible property </a:t>
            </a:r>
            <a:r>
              <a:rPr lang="en-GB" dirty="0" smtClean="0"/>
              <a:t>includes such rights as stock, bonds, patents, and copyrights (Intellectual Property).</a:t>
            </a:r>
          </a:p>
          <a:p>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Possession</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Possession</a:t>
            </a:r>
            <a:r>
              <a:rPr lang="en-GB" dirty="0" smtClean="0"/>
              <a:t> is a property interest under which an individual to the exclusion of all others is able to exercise power over something. It is a basic property right that entitles the possessor to continue peaceful possession against everyone else except someone with a superior right. It also gives the possessor the right to recover personal property (often called chattel) that has been wrongfully taken and the right to recover damages against wrongdoers.</a:t>
            </a:r>
          </a:p>
          <a:p>
            <a:r>
              <a:rPr lang="en-GB" b="1" dirty="0" smtClean="0"/>
              <a:t>To have possession</a:t>
            </a:r>
            <a:r>
              <a:rPr lang="en-GB" dirty="0" smtClean="0"/>
              <a:t>, an individual must have a degree of actual control over the object, coupled with an intent to possess the object and exclude others from possessing it. The law recognizes two types of possession: actual and constructive.</a:t>
            </a:r>
          </a:p>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Lost, Mislaid, and Abandoned Property</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Personal property </a:t>
            </a:r>
            <a:r>
              <a:rPr lang="en-GB" dirty="0" smtClean="0"/>
              <a:t>is considered to be </a:t>
            </a:r>
            <a:r>
              <a:rPr lang="en-GB" b="1" dirty="0" smtClean="0"/>
              <a:t>lost</a:t>
            </a:r>
            <a:r>
              <a:rPr lang="en-GB" dirty="0" smtClean="0"/>
              <a:t> if the owner has involuntarily parted with it and does not know its location. </a:t>
            </a:r>
          </a:p>
          <a:p>
            <a:r>
              <a:rPr lang="en-GB" b="1" dirty="0" smtClean="0"/>
              <a:t>Mislaid property </a:t>
            </a:r>
            <a:r>
              <a:rPr lang="en-GB" dirty="0" smtClean="0"/>
              <a:t>is that which an owner intentionally places somewhere with the idea that he will eventually be able to find it again but subsequently forgets where it has been placed. </a:t>
            </a:r>
          </a:p>
          <a:p>
            <a:r>
              <a:rPr lang="en-GB" b="1" dirty="0" smtClean="0"/>
              <a:t>Abandoned property </a:t>
            </a:r>
            <a:r>
              <a:rPr lang="en-GB" dirty="0" smtClean="0"/>
              <a:t>is property to which the owner has intentionally relinquished all rights.</a:t>
            </a:r>
          </a:p>
          <a:p>
            <a:r>
              <a:rPr lang="en-GB" dirty="0" smtClean="0"/>
              <a:t>Lost or mislaid property continues to be owned by the person who lost or mislaid it. When a person finds lost goods, the finder is entitled to possession against everyone with the exception of the true owner.</a:t>
            </a:r>
          </a:p>
          <a:p>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Lost, Mislaid, and Abandoned Property</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The finder of lost articles</a:t>
            </a:r>
            <a:r>
              <a:rPr lang="en-GB" dirty="0" smtClean="0"/>
              <a:t> on land belonging to someone else is entitled to possession against everyone but the true owner. </a:t>
            </a:r>
            <a:endParaRPr lang="en-GB" dirty="0"/>
          </a:p>
          <a:p>
            <a:r>
              <a:rPr lang="en-GB" dirty="0"/>
              <a:t>T</a:t>
            </a:r>
            <a:r>
              <a:rPr lang="en-GB" dirty="0" smtClean="0"/>
              <a:t>he </a:t>
            </a:r>
            <a:r>
              <a:rPr lang="en-GB" b="1" dirty="0" smtClean="0"/>
              <a:t>finder of the misplaced goods is guilty of Trespass</a:t>
            </a:r>
            <a:r>
              <a:rPr lang="en-GB" b="1" dirty="0"/>
              <a:t>,</a:t>
            </a:r>
            <a:r>
              <a:rPr lang="en-GB" b="1" dirty="0" smtClean="0"/>
              <a:t> </a:t>
            </a:r>
            <a:r>
              <a:rPr lang="en-GB" dirty="0" smtClean="0"/>
              <a:t>but has no right to possess the goods. The owner of the place where an article is mislaid has a right to the article against everyone else but the true owner. </a:t>
            </a:r>
          </a:p>
          <a:p>
            <a:r>
              <a:rPr lang="en-GB" b="1" dirty="0" smtClean="0"/>
              <a:t>Abandoned property can be possessed</a:t>
            </a:r>
            <a:r>
              <a:rPr lang="en-GB" dirty="0" smtClean="0"/>
              <a:t> and owned by the first person who exercises control over it with an intent to claim it as his own. In any event, between the finder of a lost, mislaid, or abandoned article and the owner of the place where it is found, the law applies whatever rule will most likely result in the return of the article to its rightful owner.</a:t>
            </a:r>
          </a:p>
          <a:p>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Confusion and Accession</a:t>
            </a:r>
            <a:r>
              <a:rPr lang="en-GB" dirty="0" smtClean="0"/>
              <a:t> </a:t>
            </a:r>
            <a:endParaRPr lang="en-GB" dirty="0"/>
          </a:p>
        </p:txBody>
      </p:sp>
      <p:sp>
        <p:nvSpPr>
          <p:cNvPr id="3" name="Content Placeholder 2"/>
          <p:cNvSpPr>
            <a:spLocks noGrp="1"/>
          </p:cNvSpPr>
          <p:nvPr>
            <p:ph idx="1"/>
          </p:nvPr>
        </p:nvSpPr>
        <p:spPr/>
        <p:txBody>
          <a:bodyPr>
            <a:normAutofit fontScale="77500" lnSpcReduction="20000"/>
          </a:bodyPr>
          <a:lstStyle/>
          <a:p>
            <a:r>
              <a:rPr lang="en-GB" dirty="0"/>
              <a:t>G</a:t>
            </a:r>
            <a:r>
              <a:rPr lang="en-GB" dirty="0" smtClean="0"/>
              <a:t>overn the acquisition of, or loss of title to, personal property by virtue of its being blended with, altered by, improved by, or commingled with the property of others. </a:t>
            </a:r>
          </a:p>
          <a:p>
            <a:r>
              <a:rPr lang="en-GB" b="1" dirty="0" smtClean="0"/>
              <a:t>In confusion</a:t>
            </a:r>
            <a:r>
              <a:rPr lang="en-GB" dirty="0" smtClean="0"/>
              <a:t>, the personal property of several different owners is commingled so that it cannot be separated and returned to its rightful owner, but the property retains its original characteristics, e.g. grain or produce, can be the subject of confusion.</a:t>
            </a:r>
          </a:p>
          <a:p>
            <a:r>
              <a:rPr lang="en-GB" b="1" dirty="0" smtClean="0"/>
              <a:t>In accession</a:t>
            </a:r>
            <a:r>
              <a:rPr lang="en-GB" dirty="0" smtClean="0"/>
              <a:t>, the personal property of one owner is physically integrated with the property of another so that it becomes a constituent part of it, losing any separate identity.</a:t>
            </a:r>
          </a:p>
          <a:p>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Confusion and Accession 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Accession can make the personal property of one owner become substantially more valuable chattel as a result of the work of another person. </a:t>
            </a:r>
          </a:p>
          <a:p>
            <a:r>
              <a:rPr lang="en-GB" dirty="0" smtClean="0"/>
              <a:t>This occurs when the personal property becomes an entirely new chattel, such as when grapes are made into wine or timber is made into furniture. In accession, the personal property of one owner is physically integrated with the property of another so that it becomes a constituent part of it, losing any separate identity. </a:t>
            </a:r>
          </a:p>
          <a:p>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Bailment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a:t>T</a:t>
            </a:r>
            <a:r>
              <a:rPr lang="en-GB" dirty="0" smtClean="0"/>
              <a:t>he rightful temporary possession of goods by an individual other than the true owner. The individual who entrusts his property into the hands of another is called the </a:t>
            </a:r>
            <a:r>
              <a:rPr lang="en-GB" dirty="0" err="1" smtClean="0"/>
              <a:t>bailor</a:t>
            </a:r>
            <a:r>
              <a:rPr lang="en-GB" dirty="0" smtClean="0"/>
              <a:t>. The person who holds the property is called the </a:t>
            </a:r>
            <a:r>
              <a:rPr lang="en-GB" dirty="0" err="1" smtClean="0"/>
              <a:t>bailee</a:t>
            </a:r>
            <a:r>
              <a:rPr lang="en-GB" dirty="0" smtClean="0"/>
              <a:t>.</a:t>
            </a:r>
          </a:p>
          <a:p>
            <a:r>
              <a:rPr lang="en-GB" dirty="0" smtClean="0"/>
              <a:t>A </a:t>
            </a:r>
            <a:r>
              <a:rPr lang="en-GB" b="1" dirty="0" smtClean="0"/>
              <a:t>bailment </a:t>
            </a:r>
            <a:r>
              <a:rPr lang="en-GB" dirty="0" smtClean="0"/>
              <a:t>differs from a </a:t>
            </a:r>
            <a:r>
              <a:rPr lang="en-GB" b="1" dirty="0" smtClean="0"/>
              <a:t>sale</a:t>
            </a:r>
            <a:r>
              <a:rPr lang="en-GB" dirty="0" smtClean="0"/>
              <a:t>, which is an intentional transfer of ownership of personal property in exchange for something of value, because a bailment involves only a transfer of possession or custody, not ownership.</a:t>
            </a:r>
          </a:p>
          <a:p>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Bona Fide Purchaser</a:t>
            </a:r>
            <a:endParaRPr lang="en-GB" dirty="0"/>
          </a:p>
        </p:txBody>
      </p:sp>
      <p:sp>
        <p:nvSpPr>
          <p:cNvPr id="3" name="Content Placeholder 2"/>
          <p:cNvSpPr>
            <a:spLocks noGrp="1"/>
          </p:cNvSpPr>
          <p:nvPr>
            <p:ph idx="1"/>
          </p:nvPr>
        </p:nvSpPr>
        <p:spPr/>
        <p:txBody>
          <a:bodyPr>
            <a:normAutofit fontScale="92500"/>
          </a:bodyPr>
          <a:lstStyle/>
          <a:p>
            <a:r>
              <a:rPr lang="en-GB" b="1" dirty="0" smtClean="0"/>
              <a:t>A bona fide purchaser </a:t>
            </a:r>
            <a:r>
              <a:rPr lang="en-GB" dirty="0" smtClean="0"/>
              <a:t>is an individual who has bought property for value with no notice of any defects in the seller's title. </a:t>
            </a:r>
          </a:p>
          <a:p>
            <a:r>
              <a:rPr lang="en-GB" dirty="0" smtClean="0"/>
              <a:t>If a seller indicates to a buyer that she has ownership or the authority to sell a particular item, the seller is </a:t>
            </a:r>
            <a:r>
              <a:rPr lang="en-GB" dirty="0" err="1" smtClean="0"/>
              <a:t>estopped</a:t>
            </a:r>
            <a:r>
              <a:rPr lang="en-GB" dirty="0" smtClean="0"/>
              <a:t> (prevented) from denying such representations if the buyer resells the property to a bona fide purchaser for value without notice of the true owner's rights.</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Statutory Rules Governing Transfer of Title from Seller to Buyer</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b="1" dirty="0" smtClean="0"/>
              <a:t>The right to Ownership (title/ property in the Sale of Goods Act 1979)</a:t>
            </a:r>
          </a:p>
          <a:p>
            <a:pPr>
              <a:buNone/>
            </a:pPr>
            <a:endParaRPr lang="en-GB" dirty="0" smtClean="0"/>
          </a:p>
          <a:p>
            <a:r>
              <a:rPr lang="en-GB" dirty="0" smtClean="0"/>
              <a:t>The goods must be ascertained (specified) for property in the goods to pass: s16</a:t>
            </a:r>
          </a:p>
          <a:p>
            <a:r>
              <a:rPr lang="en-GB" dirty="0" smtClean="0"/>
              <a:t>The Parties intention is crucial: s 17</a:t>
            </a:r>
          </a:p>
          <a:p>
            <a:pPr lvl="1"/>
            <a:r>
              <a:rPr lang="en-GB" dirty="0" smtClean="0"/>
              <a:t>goods should be transferred at the particular time or in the particular circumstances</a:t>
            </a:r>
          </a:p>
          <a:p>
            <a:pPr lvl="1"/>
            <a:r>
              <a:rPr lang="en-GB" dirty="0" smtClean="0"/>
              <a:t>If no intention is indicated certain the Certain rules apply</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smtClean="0"/>
              <a:t>Difference Between Real and Personal Property</a:t>
            </a:r>
            <a:endParaRPr lang="en-GB" dirty="0"/>
          </a:p>
        </p:txBody>
      </p:sp>
      <p:sp>
        <p:nvSpPr>
          <p:cNvPr id="3" name="Content Placeholder 2"/>
          <p:cNvSpPr>
            <a:spLocks noGrp="1"/>
          </p:cNvSpPr>
          <p:nvPr>
            <p:ph idx="1"/>
          </p:nvPr>
        </p:nvSpPr>
        <p:spPr>
          <a:xfrm>
            <a:off x="457200" y="1340768"/>
            <a:ext cx="8229600" cy="5517232"/>
          </a:xfrm>
        </p:spPr>
        <p:txBody>
          <a:bodyPr>
            <a:normAutofit fontScale="77500" lnSpcReduction="20000"/>
          </a:bodyPr>
          <a:lstStyle/>
          <a:p>
            <a:r>
              <a:rPr lang="en-GB" dirty="0" smtClean="0"/>
              <a:t>Contracts relating to real property must be in writing by the </a:t>
            </a:r>
            <a:r>
              <a:rPr lang="en-GB" b="1" dirty="0" smtClean="0"/>
              <a:t>Statute of Frauds</a:t>
            </a:r>
            <a:r>
              <a:rPr lang="en-GB" dirty="0" smtClean="0"/>
              <a:t>, 29 Car. II. c. 3, s. 4; contracts relating to personal property need only be in writing when it is expressly so provided by statute, as, for instance, in the cases falling under s. 17 of the Statute of Frauds. </a:t>
            </a:r>
          </a:p>
          <a:p>
            <a:r>
              <a:rPr lang="en-GB" dirty="0" smtClean="0"/>
              <a:t>A will of lands need not be proved, but a will of personalty or of personal and real property together must be proved in order to give a title to those claiming under it.</a:t>
            </a:r>
          </a:p>
          <a:p>
            <a:r>
              <a:rPr lang="en-GB" dirty="0" smtClean="0"/>
              <a:t>Devises of real estate fall as a rule within the Mortmain Acts bequests of personal property, other than chattels real, are not within the act. </a:t>
            </a:r>
          </a:p>
          <a:p>
            <a:r>
              <a:rPr lang="en-GB" dirty="0" smtClean="0"/>
              <a:t>Mortgages of real property need not generally be registered; mortgages of personal property for the most part require registration under the </a:t>
            </a:r>
            <a:r>
              <a:rPr lang="en-GB" b="1" dirty="0" smtClean="0"/>
              <a:t>Bills of Sale Acts</a:t>
            </a:r>
          </a:p>
          <a:p>
            <a:pPr>
              <a:buNone/>
            </a:pPr>
            <a:r>
              <a:rPr lang="en-GB" b="1" dirty="0" smtClean="0"/>
              <a:t> </a:t>
            </a:r>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GB" dirty="0" smtClean="0"/>
              <a:t>Where no Intention is Indicated</a:t>
            </a:r>
            <a:endParaRPr lang="en-GB" dirty="0"/>
          </a:p>
        </p:txBody>
      </p:sp>
      <p:sp>
        <p:nvSpPr>
          <p:cNvPr id="3" name="Content Placeholder 2"/>
          <p:cNvSpPr>
            <a:spLocks noGrp="1"/>
          </p:cNvSpPr>
          <p:nvPr>
            <p:ph idx="1"/>
          </p:nvPr>
        </p:nvSpPr>
        <p:spPr>
          <a:xfrm>
            <a:off x="457200" y="980728"/>
            <a:ext cx="8229600" cy="5616624"/>
          </a:xfrm>
        </p:spPr>
        <p:txBody>
          <a:bodyPr>
            <a:normAutofit fontScale="77500" lnSpcReduction="20000"/>
          </a:bodyPr>
          <a:lstStyle/>
          <a:p>
            <a:r>
              <a:rPr lang="en-GB" sz="3000" b="1" dirty="0" smtClean="0"/>
              <a:t>Rule 1</a:t>
            </a:r>
            <a:r>
              <a:rPr lang="en-GB" sz="3000" dirty="0" smtClean="0"/>
              <a:t>: In an unconditional contract for the sale of specific goods in a deliverable state property passes when the contract is made</a:t>
            </a:r>
          </a:p>
          <a:p>
            <a:r>
              <a:rPr lang="en-GB" sz="3000" b="1" dirty="0" smtClean="0"/>
              <a:t>Rule 2:</a:t>
            </a:r>
            <a:r>
              <a:rPr lang="en-GB" sz="3000" dirty="0" smtClean="0"/>
              <a:t> In a contract for specific goods, where the seller is bound to do something to the goods to put them into a deliverable state, the property does not pass until it has been done and the buyer notified</a:t>
            </a:r>
          </a:p>
          <a:p>
            <a:r>
              <a:rPr lang="en-GB" sz="3000" b="1" dirty="0" smtClean="0"/>
              <a:t>Rule 3:</a:t>
            </a:r>
            <a:r>
              <a:rPr lang="en-GB" sz="3000" dirty="0" smtClean="0"/>
              <a:t> in a contract for sale of specified goods in a deliverable state where the seller is bound to weigh, measure, or test the goods to fix the price, property passes when the seller does so and notifies the buyer</a:t>
            </a:r>
          </a:p>
          <a:p>
            <a:r>
              <a:rPr lang="en-GB" sz="3000" b="1" dirty="0" smtClean="0"/>
              <a:t>Rule 4</a:t>
            </a:r>
            <a:r>
              <a:rPr lang="en-GB" sz="3000" dirty="0" smtClean="0"/>
              <a:t>: Where goods are delivered to a buyer on approval (sale or return) property passes to the buyer when:</a:t>
            </a:r>
          </a:p>
          <a:p>
            <a:pPr lvl="1"/>
            <a:r>
              <a:rPr lang="en-GB" sz="3000" dirty="0" smtClean="0"/>
              <a:t>He signifies his approval to the seller or otherwise indicates adoption of the transaction, i.e. treating goods as if they were his own</a:t>
            </a:r>
          </a:p>
          <a:p>
            <a:pPr lvl="1"/>
            <a:r>
              <a:rPr lang="en-GB" sz="3000" dirty="0" smtClean="0"/>
              <a:t>The buyer retains the gods beyond the time fixed for their return, or, if no time was fixed, retains them for an unreasonable time</a:t>
            </a:r>
          </a:p>
          <a:p>
            <a:pPr lvl="1"/>
            <a:endParaRPr lang="en-GB" dirty="0" smtClean="0"/>
          </a:p>
          <a:p>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smtClean="0"/>
              <a:t>Transfer of Property in Unascertained Goods s 18 rule 5</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The goods are in deliverable condition; and</a:t>
            </a:r>
          </a:p>
          <a:p>
            <a:r>
              <a:rPr lang="en-GB" dirty="0" smtClean="0"/>
              <a:t>Either the seller or buyer with the consent of the other does something which unconditionally appropriates the goods to the contract.</a:t>
            </a:r>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Reservation of Title</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dirty="0" smtClean="0"/>
              <a:t>Contracts may include a reservation of title clause to protect the seller against loss in the event of non-payment. Where this clause is ineffective, the buyer obtains possession and use of the goods but not ownership unless or until full payment is made. </a:t>
            </a:r>
          </a:p>
          <a:p>
            <a:pPr>
              <a:buNone/>
            </a:pPr>
            <a:r>
              <a:rPr lang="en-GB" dirty="0" smtClean="0"/>
              <a:t>In this case the implications are that:</a:t>
            </a:r>
          </a:p>
          <a:p>
            <a:r>
              <a:rPr lang="en-GB" dirty="0" smtClean="0"/>
              <a:t>The seller can recover the goods from the buyer if the buyer fails to make payment;</a:t>
            </a:r>
          </a:p>
          <a:p>
            <a:r>
              <a:rPr lang="en-GB" dirty="0" smtClean="0"/>
              <a:t>Should the buyer die or become bankrupt before payment, any goods subject to a reservation clause can be recovered by the seller, since they do not form part of the buyer’s assets.</a:t>
            </a:r>
          </a:p>
          <a:p>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Reservation Clauses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Simple reservation of title</a:t>
            </a:r>
          </a:p>
          <a:p>
            <a:pPr lvl="1"/>
            <a:r>
              <a:rPr lang="en-GB" dirty="0" smtClean="0"/>
              <a:t>The seller simply stipulates that title to property  (goods) will not pass until the buyer has paid for the goods</a:t>
            </a:r>
          </a:p>
          <a:p>
            <a:r>
              <a:rPr lang="en-GB" dirty="0" smtClean="0"/>
              <a:t>Extended reservation of title clauses</a:t>
            </a:r>
          </a:p>
          <a:p>
            <a:pPr lvl="1"/>
            <a:r>
              <a:rPr lang="en-GB" dirty="0" smtClean="0"/>
              <a:t>Often called </a:t>
            </a:r>
            <a:r>
              <a:rPr lang="en-GB" dirty="0" err="1" smtClean="0"/>
              <a:t>Romalpa</a:t>
            </a:r>
            <a:r>
              <a:rPr lang="en-GB" dirty="0" smtClean="0"/>
              <a:t> clause worded in such a way as to allow the buyer to sell on or to use the goods so as to promote the necessary </a:t>
            </a:r>
            <a:r>
              <a:rPr lang="en-GB" dirty="0" err="1" smtClean="0"/>
              <a:t>cashflow</a:t>
            </a:r>
            <a:r>
              <a:rPr lang="en-GB" dirty="0" smtClean="0"/>
              <a:t> to enable payment to be made. The goods may have to be kept separately to prevent their getting mixed with similar goods.</a:t>
            </a:r>
          </a:p>
          <a:p>
            <a:pPr lvl="1"/>
            <a:r>
              <a:rPr lang="en-GB" dirty="0" smtClean="0"/>
              <a:t>The buyer becomes the </a:t>
            </a:r>
            <a:r>
              <a:rPr lang="en-GB" dirty="0" err="1" smtClean="0"/>
              <a:t>bailee</a:t>
            </a:r>
            <a:endParaRPr lang="en-GB" dirty="0" smtClean="0"/>
          </a:p>
          <a:p>
            <a:pPr lvl="1"/>
            <a:r>
              <a:rPr lang="en-GB" dirty="0" smtClean="0"/>
              <a:t>The good must be of the type that remain identifiable after the manufacturing process so that they may be recovered</a:t>
            </a: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GB" dirty="0" smtClean="0"/>
              <a:t>Transfer of Title by Non-owner</a:t>
            </a:r>
            <a:endParaRPr lang="en-GB" dirty="0"/>
          </a:p>
        </p:txBody>
      </p:sp>
      <p:sp>
        <p:nvSpPr>
          <p:cNvPr id="3" name="Content Placeholder 2"/>
          <p:cNvSpPr>
            <a:spLocks noGrp="1"/>
          </p:cNvSpPr>
          <p:nvPr>
            <p:ph idx="1"/>
          </p:nvPr>
        </p:nvSpPr>
        <p:spPr>
          <a:xfrm>
            <a:off x="457200" y="1124744"/>
            <a:ext cx="8229600" cy="5400600"/>
          </a:xfrm>
        </p:spPr>
        <p:txBody>
          <a:bodyPr>
            <a:noAutofit/>
          </a:bodyPr>
          <a:lstStyle/>
          <a:p>
            <a:pPr>
              <a:buNone/>
            </a:pPr>
            <a:r>
              <a:rPr lang="en-GB" sz="2550" dirty="0" smtClean="0"/>
              <a:t>The general rule is that the seller has to right to transfer ownership for something he does not own; however a bona fide buyer may acquire good title under the following circumstances:</a:t>
            </a:r>
          </a:p>
          <a:p>
            <a:r>
              <a:rPr lang="en-GB" sz="2550" dirty="0" err="1" smtClean="0"/>
              <a:t>Estoppel</a:t>
            </a:r>
            <a:endParaRPr lang="en-GB" sz="2550" dirty="0" smtClean="0"/>
          </a:p>
          <a:p>
            <a:r>
              <a:rPr lang="en-GB" sz="2550" dirty="0" smtClean="0"/>
              <a:t>Factor Act 1889: Sale by a factor</a:t>
            </a:r>
          </a:p>
          <a:p>
            <a:r>
              <a:rPr lang="en-GB" sz="2550" dirty="0" smtClean="0"/>
              <a:t>Sale under a voidable title</a:t>
            </a:r>
          </a:p>
          <a:p>
            <a:r>
              <a:rPr lang="en-GB" sz="2550" dirty="0" smtClean="0"/>
              <a:t>Sale by seller in possession of the goods or title documents</a:t>
            </a:r>
          </a:p>
          <a:p>
            <a:r>
              <a:rPr lang="en-GB" sz="2550" dirty="0" smtClean="0"/>
              <a:t>Sale by buyer in possession of goods or title documents</a:t>
            </a:r>
          </a:p>
          <a:p>
            <a:r>
              <a:rPr lang="en-GB" sz="2550" dirty="0" smtClean="0"/>
              <a:t>Purchase of a motor vehicle currently the subject of a hire purchase contract</a:t>
            </a:r>
            <a:endParaRPr lang="en-GB" sz="255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Estoppel</a:t>
            </a:r>
            <a:endParaRPr lang="en-GB" dirty="0"/>
          </a:p>
        </p:txBody>
      </p:sp>
      <p:sp>
        <p:nvSpPr>
          <p:cNvPr id="3" name="Content Placeholder 2"/>
          <p:cNvSpPr>
            <a:spLocks noGrp="1"/>
          </p:cNvSpPr>
          <p:nvPr>
            <p:ph idx="1"/>
          </p:nvPr>
        </p:nvSpPr>
        <p:spPr/>
        <p:txBody>
          <a:bodyPr/>
          <a:lstStyle/>
          <a:p>
            <a:r>
              <a:rPr lang="en-GB" dirty="0" smtClean="0"/>
              <a:t>If the true owner allows the buyer to believe that the seller is the owner of the goods or has the true owners permission to sell, the true owner cannot later deny this is so (Pickard v Sears (1837))</a:t>
            </a:r>
          </a:p>
          <a:p>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fontScale="90000"/>
          </a:bodyPr>
          <a:lstStyle/>
          <a:p>
            <a:r>
              <a:rPr lang="en-GB" dirty="0" smtClean="0"/>
              <a:t>Factor Act 1889: Sale by a factor</a:t>
            </a:r>
            <a:br>
              <a:rPr lang="en-GB" dirty="0" smtClean="0"/>
            </a:br>
            <a:endParaRPr lang="en-GB" dirty="0"/>
          </a:p>
        </p:txBody>
      </p:sp>
      <p:sp>
        <p:nvSpPr>
          <p:cNvPr id="3" name="Content Placeholder 2"/>
          <p:cNvSpPr>
            <a:spLocks noGrp="1"/>
          </p:cNvSpPr>
          <p:nvPr>
            <p:ph idx="1"/>
          </p:nvPr>
        </p:nvSpPr>
        <p:spPr>
          <a:xfrm>
            <a:off x="457200" y="1268760"/>
            <a:ext cx="8229600" cy="4857403"/>
          </a:xfrm>
        </p:spPr>
        <p:txBody>
          <a:bodyPr/>
          <a:lstStyle/>
          <a:p>
            <a:pPr>
              <a:buNone/>
            </a:pPr>
            <a:r>
              <a:rPr lang="en-GB" dirty="0" smtClean="0"/>
              <a:t>A buyer from a factor acquires good title if the buyer can prove that:</a:t>
            </a:r>
          </a:p>
          <a:p>
            <a:r>
              <a:rPr lang="en-GB" dirty="0" smtClean="0"/>
              <a:t>The factor had possession of the goods with the owner’s permission; and </a:t>
            </a:r>
          </a:p>
          <a:p>
            <a:r>
              <a:rPr lang="en-GB" dirty="0" smtClean="0"/>
              <a:t>The sale was within the factor’s normal course of business as a mercantile agent; and </a:t>
            </a:r>
          </a:p>
          <a:p>
            <a:r>
              <a:rPr lang="en-GB" dirty="0" smtClean="0"/>
              <a:t>The buyer bought the goods in faith unaware of the factor’s lack of authority</a:t>
            </a:r>
          </a:p>
          <a:p>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Sale under a voidable title</a:t>
            </a:r>
            <a:br>
              <a:rPr lang="en-GB" dirty="0" smtClean="0"/>
            </a:br>
            <a:endParaRPr lang="en-GB" dirty="0"/>
          </a:p>
        </p:txBody>
      </p:sp>
      <p:sp>
        <p:nvSpPr>
          <p:cNvPr id="3" name="Content Placeholder 2"/>
          <p:cNvSpPr>
            <a:spLocks noGrp="1"/>
          </p:cNvSpPr>
          <p:nvPr>
            <p:ph idx="1"/>
          </p:nvPr>
        </p:nvSpPr>
        <p:spPr/>
        <p:txBody>
          <a:bodyPr/>
          <a:lstStyle/>
          <a:p>
            <a:r>
              <a:rPr lang="en-GB" dirty="0" smtClean="0"/>
              <a:t>If the owner of the title agreed to sell them as a result of misrepresentation by a rogue buyer, a voidable title is transferred. </a:t>
            </a:r>
          </a:p>
          <a:p>
            <a:r>
              <a:rPr lang="en-GB" dirty="0" smtClean="0"/>
              <a:t>This means that the rogue acquires ownership, but this may be lost if the owner takes steps to avoid the contract before the rogue passes the goods on.</a:t>
            </a: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Sale by seller in possession of the goods or title documents</a:t>
            </a:r>
            <a:br>
              <a:rPr lang="en-GB" dirty="0" smtClean="0"/>
            </a:br>
            <a:endParaRPr lang="en-GB" dirty="0"/>
          </a:p>
        </p:txBody>
      </p:sp>
      <p:sp>
        <p:nvSpPr>
          <p:cNvPr id="3" name="Content Placeholder 2"/>
          <p:cNvSpPr>
            <a:spLocks noGrp="1"/>
          </p:cNvSpPr>
          <p:nvPr>
            <p:ph idx="1"/>
          </p:nvPr>
        </p:nvSpPr>
        <p:spPr/>
        <p:txBody>
          <a:bodyPr/>
          <a:lstStyle/>
          <a:p>
            <a:r>
              <a:rPr lang="en-GB" dirty="0" smtClean="0"/>
              <a:t>A seller may not immediately relinquish possession of goods to the buyer once the contract has been made and an unscrupulous seller could then sell the goods again to a third party</a:t>
            </a:r>
          </a:p>
          <a:p>
            <a:pPr>
              <a:buNone/>
            </a:pP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Sale by buyer in possession of goods or title documents</a:t>
            </a:r>
            <a:br>
              <a:rPr lang="en-GB" dirty="0" smtClean="0"/>
            </a:br>
            <a:endParaRPr lang="en-GB" dirty="0"/>
          </a:p>
        </p:txBody>
      </p:sp>
      <p:sp>
        <p:nvSpPr>
          <p:cNvPr id="3" name="Content Placeholder 2"/>
          <p:cNvSpPr>
            <a:spLocks noGrp="1"/>
          </p:cNvSpPr>
          <p:nvPr>
            <p:ph idx="1"/>
          </p:nvPr>
        </p:nvSpPr>
        <p:spPr/>
        <p:txBody>
          <a:bodyPr/>
          <a:lstStyle/>
          <a:p>
            <a:r>
              <a:rPr lang="en-GB" dirty="0" smtClean="0"/>
              <a:t>The resale of goods by a buyer who obtained possession of the goods or evidence of ownership of them but has not acquired ownership rights</a:t>
            </a:r>
          </a:p>
          <a:p>
            <a:r>
              <a:rPr lang="en-GB" dirty="0" smtClean="0"/>
              <a:t>Such a buyer is effectively placed in the same position as a factor.</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Occupiers’ Liability Act 1957</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1957 Act covers the liability of an occupier to what the Act calls ‘</a:t>
            </a:r>
            <a:r>
              <a:rPr lang="en-GB" b="1" dirty="0" smtClean="0"/>
              <a:t>visitors</a:t>
            </a:r>
            <a:r>
              <a:rPr lang="en-GB" dirty="0" smtClean="0"/>
              <a:t>’ i.e. those people who are on the premises with the occupiers’ consent-family, friends, customers, employees, other service people including the police, fire fighter etc, or anyone entering the premises that are open to the public</a:t>
            </a:r>
          </a:p>
          <a:p>
            <a:r>
              <a:rPr lang="en-GB" b="1" dirty="0" smtClean="0"/>
              <a:t>Premises </a:t>
            </a:r>
            <a:r>
              <a:rPr lang="en-GB" dirty="0" smtClean="0"/>
              <a:t>refer not only to the building and open spaces but also any fixed or moveable structure, and include ‘any vessel, vehicle or aircraft’</a:t>
            </a:r>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Purchase of a motor vehicle currently the subject of a hire purchase contract</a:t>
            </a:r>
            <a:br>
              <a:rPr lang="en-GB" dirty="0" smtClean="0"/>
            </a:br>
            <a:endParaRPr lang="en-GB" dirty="0"/>
          </a:p>
        </p:txBody>
      </p:sp>
      <p:sp>
        <p:nvSpPr>
          <p:cNvPr id="3" name="Content Placeholder 2"/>
          <p:cNvSpPr>
            <a:spLocks noGrp="1"/>
          </p:cNvSpPr>
          <p:nvPr>
            <p:ph idx="1"/>
          </p:nvPr>
        </p:nvSpPr>
        <p:spPr/>
        <p:txBody>
          <a:bodyPr/>
          <a:lstStyle/>
          <a:p>
            <a:r>
              <a:rPr lang="en-GB" dirty="0" smtClean="0"/>
              <a:t>Covered by the Hire Purchase Act 1964and protects a private purchaser who acts in good faith not car dealers</a:t>
            </a:r>
          </a:p>
          <a:p>
            <a:r>
              <a:rPr lang="en-GB" dirty="0" smtClean="0"/>
              <a:t>See Shogun Finance Ltd v Hudson (2004)</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Shogun Finance Ltd v Hudson (2004)</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a:t>A rogue went to buy a </a:t>
            </a:r>
            <a:r>
              <a:rPr lang="en-GB" dirty="0">
                <a:hlinkClick r:id="rId2" action="ppaction://hlinkfile" tooltip="Mitsubishi Shogun"/>
              </a:rPr>
              <a:t>Mitsubishi Shogun</a:t>
            </a:r>
            <a:r>
              <a:rPr lang="en-GB" dirty="0"/>
              <a:t> on </a:t>
            </a:r>
            <a:r>
              <a:rPr lang="en-GB" dirty="0">
                <a:hlinkClick r:id="rId3" action="ppaction://hlinkfile" tooltip="Hire purchase"/>
              </a:rPr>
              <a:t>hire purchase</a:t>
            </a:r>
            <a:r>
              <a:rPr lang="en-GB" dirty="0"/>
              <a:t>. The rogue told Shogun Finance Ltd that his name was Mr Patel and produced Mr Patel’s driving licence. The finance company did a credit check on Mr Patel, finding no problems, and the rogue drove away. Then, the rogue sold the car to Mr Norman Hudson. Under s.27 </a:t>
            </a:r>
            <a:r>
              <a:rPr lang="en-GB" dirty="0">
                <a:hlinkClick r:id="rId4" action="ppaction://hlinkfile" tooltip="Hire Purchase Act 1964 (page does not exist)"/>
              </a:rPr>
              <a:t>Hire Purchase Act 1964</a:t>
            </a:r>
            <a:r>
              <a:rPr lang="en-GB" dirty="0"/>
              <a:t> a non-trade buyer of a car who buys in good faith from a hirer under a hire purchase agreement becomes the owner, so Mr Hudson would have been the owner if the hire purchase agreement were valid. Shogun Finance argued that it was not on the basis that there was a mistake as to identity. They therefore claimed against Mr Hudson for conversion.</a:t>
            </a:r>
          </a:p>
          <a:p>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a:t>
            </a:r>
            <a:endParaRPr lang="en-GB" dirty="0"/>
          </a:p>
        </p:txBody>
      </p:sp>
      <p:sp>
        <p:nvSpPr>
          <p:cNvPr id="3" name="Content Placeholder 2"/>
          <p:cNvSpPr>
            <a:spLocks noGrp="1"/>
          </p:cNvSpPr>
          <p:nvPr>
            <p:ph idx="1"/>
          </p:nvPr>
        </p:nvSpPr>
        <p:spPr/>
        <p:txBody>
          <a:bodyPr/>
          <a:lstStyle/>
          <a:p>
            <a:r>
              <a:rPr lang="en-GB" dirty="0" smtClean="0"/>
              <a:t>The majority held </a:t>
            </a:r>
            <a:r>
              <a:rPr lang="en-GB" dirty="0"/>
              <a:t>there was no contract (rescission) of hire purchase between Shogun Finance and the rogue, so that </a:t>
            </a:r>
            <a:r>
              <a:rPr lang="en-GB" b="1" dirty="0"/>
              <a:t>the car was not Mr Hudson's</a:t>
            </a:r>
            <a:r>
              <a:rPr lang="en-GB" dirty="0"/>
              <a:t>. This followed the principle established in </a:t>
            </a:r>
            <a:r>
              <a:rPr lang="en-GB" i="1" dirty="0" err="1">
                <a:hlinkClick r:id="rId2" action="ppaction://hlinkfile" tooltip="Cundy v Lindsay"/>
              </a:rPr>
              <a:t>Cundy</a:t>
            </a:r>
            <a:r>
              <a:rPr lang="en-GB" i="1" dirty="0">
                <a:hlinkClick r:id="rId2" action="ppaction://hlinkfile" tooltip="Cundy v Lindsay"/>
              </a:rPr>
              <a:t> v Lindsay</a:t>
            </a:r>
            <a:r>
              <a:rPr lang="en-GB" dirty="0"/>
              <a:t>, that written agreements do not infer a presumption to sell to the immediate purchaser, where </a:t>
            </a:r>
            <a:r>
              <a:rPr lang="en-GB" b="1" dirty="0"/>
              <a:t>identity is of key importance to</a:t>
            </a:r>
            <a:r>
              <a:rPr lang="en-GB" dirty="0"/>
              <a:t> </a:t>
            </a:r>
            <a:r>
              <a:rPr lang="en-GB" b="1" dirty="0"/>
              <a:t>contracting</a:t>
            </a:r>
            <a:r>
              <a:rPr lang="en-GB" dirty="0"/>
              <a:t>. </a:t>
            </a:r>
            <a:r>
              <a:rPr lang="en-GB" dirty="0">
                <a:hlinkClick r:id="rId3" action="ppaction://hlinkfile" tooltip="Donald Nicholls, Baron Nicholls of Birkenhead"/>
              </a:rPr>
              <a:t>Lord Nicholls</a:t>
            </a:r>
            <a:r>
              <a:rPr lang="en-GB" dirty="0"/>
              <a:t> and </a:t>
            </a:r>
            <a:r>
              <a:rPr lang="en-GB" dirty="0">
                <a:hlinkClick r:id="rId4" action="ppaction://hlinkfile" tooltip="Peter Millett, Baron Millett"/>
              </a:rPr>
              <a:t>Lord Millett</a:t>
            </a:r>
            <a:r>
              <a:rPr lang="en-GB" dirty="0"/>
              <a:t> dissented.</a:t>
            </a:r>
          </a:p>
          <a:p>
            <a:endParaRPr lang="en-GB" dirty="0"/>
          </a:p>
        </p:txBody>
      </p:sp>
    </p:spTree>
    <p:extLst>
      <p:ext uri="{BB962C8B-B14F-4D97-AF65-F5344CB8AC3E}">
        <p14:creationId xmlns:p14="http://schemas.microsoft.com/office/powerpoint/2010/main" val="25514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Occupier’s Liability to People on Their Premises</a:t>
            </a:r>
            <a:endParaRPr lang="en-GB" dirty="0"/>
          </a:p>
        </p:txBody>
      </p:sp>
      <p:sp>
        <p:nvSpPr>
          <p:cNvPr id="3" name="Content Placeholder 2"/>
          <p:cNvSpPr>
            <a:spLocks noGrp="1"/>
          </p:cNvSpPr>
          <p:nvPr>
            <p:ph idx="1"/>
          </p:nvPr>
        </p:nvSpPr>
        <p:spPr>
          <a:xfrm>
            <a:off x="457200" y="1412776"/>
            <a:ext cx="8229600" cy="4713387"/>
          </a:xfrm>
        </p:spPr>
        <p:txBody>
          <a:bodyPr>
            <a:noAutofit/>
          </a:bodyPr>
          <a:lstStyle/>
          <a:p>
            <a:r>
              <a:rPr lang="en-GB" sz="3600" b="1" dirty="0" smtClean="0"/>
              <a:t>Negligent activities- </a:t>
            </a:r>
            <a:r>
              <a:rPr lang="en-GB" sz="3600" dirty="0" smtClean="0"/>
              <a:t>occupiers who carry out activities on their land without taking reasonable care may be liable to a third party under the general principles of negligence (</a:t>
            </a:r>
            <a:r>
              <a:rPr lang="en-GB" sz="3600" dirty="0" err="1" smtClean="0"/>
              <a:t>Ogwo</a:t>
            </a:r>
            <a:r>
              <a:rPr lang="en-GB" sz="3600" dirty="0" smtClean="0"/>
              <a:t> v Taylor (1987, HL))</a:t>
            </a:r>
          </a:p>
          <a:p>
            <a:r>
              <a:rPr lang="en-GB" sz="3600" b="1" dirty="0" smtClean="0"/>
              <a:t>Dangerous Premises- </a:t>
            </a:r>
            <a:r>
              <a:rPr lang="en-GB" sz="3600" dirty="0" smtClean="0"/>
              <a:t>occupier have a duty to maintain the structure of their premises in a reasonably safe condition</a:t>
            </a:r>
            <a:r>
              <a:rPr lang="en-GB" sz="3600" dirty="0" smtClean="0"/>
              <a:t/>
            </a:r>
            <a:br>
              <a:rPr lang="en-GB" sz="3600" dirty="0" smtClean="0"/>
            </a:br>
            <a:r>
              <a:rPr lang="en-GB" sz="3600" dirty="0" smtClean="0"/>
              <a:t/>
            </a:r>
            <a:br>
              <a:rPr lang="en-GB" sz="3600" dirty="0" smtClean="0"/>
            </a:br>
            <a:endParaRPr lang="en-GB"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law</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dirty="0" err="1" smtClean="0"/>
              <a:t>Ogwo</a:t>
            </a:r>
            <a:r>
              <a:rPr lang="en-GB" dirty="0" smtClean="0"/>
              <a:t> v Taylor (1987, HL)</a:t>
            </a:r>
          </a:p>
          <a:p>
            <a:pPr>
              <a:buNone/>
            </a:pPr>
            <a:r>
              <a:rPr lang="en-GB" dirty="0" smtClean="0"/>
              <a:t>Defendant negligently set the roof space on fire while using a blowtorch to burn off paint from weatherboarding on his house. The Claimant, a fire fighter, was injured in the ensuing conflagration.</a:t>
            </a:r>
          </a:p>
          <a:p>
            <a:pPr>
              <a:buNone/>
            </a:pPr>
            <a:r>
              <a:rPr lang="en-GB" b="1" dirty="0" smtClean="0"/>
              <a:t>Decision</a:t>
            </a:r>
            <a:r>
              <a:rPr lang="en-GB" dirty="0" smtClean="0"/>
              <a:t>: </a:t>
            </a:r>
            <a:r>
              <a:rPr lang="en-GB" dirty="0"/>
              <a:t>A duty of care was owed to a professional fireman. There was no requirement that the risk be </a:t>
            </a:r>
            <a:r>
              <a:rPr lang="en-GB" dirty="0" smtClean="0"/>
              <a:t>exceptional.</a:t>
            </a:r>
            <a:r>
              <a:rPr lang="en-GB" dirty="0"/>
              <a:t> </a:t>
            </a:r>
            <a:endParaRPr lang="en-GB" dirty="0" smtClean="0"/>
          </a:p>
          <a:p>
            <a:pPr>
              <a:buNone/>
            </a:pPr>
            <a:r>
              <a:rPr lang="en-GB" dirty="0" smtClean="0"/>
              <a:t>There was negligence found on the part of the occupier given that the fire was caused by his negligent use of the blow torch rather than the condition of the premises.</a:t>
            </a:r>
            <a:endParaRPr lang="en-GB" dirty="0"/>
          </a:p>
        </p:txBody>
      </p:sp>
    </p:spTree>
    <p:extLst>
      <p:ext uri="{BB962C8B-B14F-4D97-AF65-F5344CB8AC3E}">
        <p14:creationId xmlns:p14="http://schemas.microsoft.com/office/powerpoint/2010/main" val="2560137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Extent of Occupier’s Duty</a:t>
            </a:r>
            <a:endParaRPr lang="en-GB" dirty="0"/>
          </a:p>
        </p:txBody>
      </p:sp>
      <p:sp>
        <p:nvSpPr>
          <p:cNvPr id="3" name="Content Placeholder 2"/>
          <p:cNvSpPr>
            <a:spLocks noGrp="1"/>
          </p:cNvSpPr>
          <p:nvPr>
            <p:ph idx="1"/>
          </p:nvPr>
        </p:nvSpPr>
        <p:spPr>
          <a:xfrm>
            <a:off x="457200" y="1268760"/>
            <a:ext cx="8229600" cy="5184576"/>
          </a:xfrm>
        </p:spPr>
        <p:txBody>
          <a:bodyPr>
            <a:normAutofit fontScale="92500" lnSpcReduction="20000"/>
          </a:bodyPr>
          <a:lstStyle/>
          <a:p>
            <a:r>
              <a:rPr lang="en-GB" dirty="0" smtClean="0"/>
              <a:t>Must take reasonable care to ensure that the visitor is reasonably safe for the purposes for which the visitor is on the land s 2 (2)</a:t>
            </a:r>
          </a:p>
          <a:p>
            <a:r>
              <a:rPr lang="en-GB" dirty="0" smtClean="0"/>
              <a:t>If a visitor </a:t>
            </a:r>
            <a:r>
              <a:rPr lang="en-GB" b="1" dirty="0" smtClean="0"/>
              <a:t>strays</a:t>
            </a:r>
            <a:r>
              <a:rPr lang="en-GB" dirty="0" smtClean="0"/>
              <a:t> into a part of the premises where he or she </a:t>
            </a:r>
            <a:r>
              <a:rPr lang="en-GB" b="1" dirty="0" smtClean="0"/>
              <a:t>is not reasonably expected </a:t>
            </a:r>
            <a:r>
              <a:rPr lang="en-GB" dirty="0" smtClean="0"/>
              <a:t>and suffers injury, the occupier is </a:t>
            </a:r>
            <a:r>
              <a:rPr lang="en-GB" b="1" dirty="0" smtClean="0"/>
              <a:t>unlikely</a:t>
            </a:r>
            <a:r>
              <a:rPr lang="en-GB" dirty="0" smtClean="0"/>
              <a:t> to be liable under the 1957 Act as the visitor has exceeded the scope of his permission to be on the premises (Maloney v </a:t>
            </a:r>
            <a:r>
              <a:rPr lang="en-GB" dirty="0" err="1" smtClean="0"/>
              <a:t>Torfean</a:t>
            </a:r>
            <a:r>
              <a:rPr lang="en-GB" dirty="0" smtClean="0"/>
              <a:t> CBS (2005, CA))</a:t>
            </a:r>
          </a:p>
          <a:p>
            <a:r>
              <a:rPr lang="en-GB" dirty="0" smtClean="0"/>
              <a:t>There may however be liability under the Occupiers’ Liability Act 1984 which covers duty of care to trespassers (Tomlinson v Congleton Borough Council  2002)</a:t>
            </a: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5247</Words>
  <Application>Microsoft Office PowerPoint</Application>
  <PresentationFormat>On-screen Show (4:3)</PresentationFormat>
  <Paragraphs>250</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Lecture 5 </vt:lpstr>
      <vt:lpstr>UK Property Law</vt:lpstr>
      <vt:lpstr>Real and Personal Property</vt:lpstr>
      <vt:lpstr>Difference Between Real and Personal Property</vt:lpstr>
      <vt:lpstr>Difference Between Real and Personal Property</vt:lpstr>
      <vt:lpstr>Occupiers’ Liability Act 1957</vt:lpstr>
      <vt:lpstr>Occupier’s Liability to People on Their Premises</vt:lpstr>
      <vt:lpstr>Case law</vt:lpstr>
      <vt:lpstr>Extent of Occupier’s Duty</vt:lpstr>
      <vt:lpstr>Discharging the Duty </vt:lpstr>
      <vt:lpstr>Liability for Visitors Include</vt:lpstr>
      <vt:lpstr>Cases (Children)</vt:lpstr>
      <vt:lpstr>Case Law</vt:lpstr>
      <vt:lpstr>Warnings</vt:lpstr>
      <vt:lpstr>Independent Contractors</vt:lpstr>
      <vt:lpstr> Liability under the Defective Premises Act 1972 </vt:lpstr>
      <vt:lpstr>The Occupiers Liability Act 1984</vt:lpstr>
      <vt:lpstr>Occupier’s Responsibility for provision of Protection Depends on:</vt:lpstr>
      <vt:lpstr>Defences under the 1984 OLA</vt:lpstr>
      <vt:lpstr>The facts in Maloney v Torfaen CBC [2005] EWCA Civ 1762 </vt:lpstr>
      <vt:lpstr>Decision </vt:lpstr>
      <vt:lpstr>Liability</vt:lpstr>
      <vt:lpstr>Case Law</vt:lpstr>
      <vt:lpstr>Defences in Tort contd.</vt:lpstr>
      <vt:lpstr>The facts in Keown v Coventry Healthcare NHS Trust [2006] EWCA Civ 39 </vt:lpstr>
      <vt:lpstr>Keown v Coventry NHS Trust 2006</vt:lpstr>
      <vt:lpstr>Badger v Ministry of Defence (2006)</vt:lpstr>
      <vt:lpstr>Decision</vt:lpstr>
      <vt:lpstr>Haynes v Harwood [1935] 1 KB 146, CA </vt:lpstr>
      <vt:lpstr>Decision</vt:lpstr>
      <vt:lpstr>Duties of the Occupier to People Outside of the Premises</vt:lpstr>
      <vt:lpstr>Private Nuisance</vt:lpstr>
      <vt:lpstr>Private Nuisance contd.</vt:lpstr>
      <vt:lpstr>Christie v Davey (1893) </vt:lpstr>
      <vt:lpstr>Public Nuisance</vt:lpstr>
      <vt:lpstr>Defences in Tort</vt:lpstr>
      <vt:lpstr>McKenna v British Aluminium Ltd (2002)</vt:lpstr>
      <vt:lpstr>Decision</vt:lpstr>
      <vt:lpstr>Lecture 6</vt:lpstr>
      <vt:lpstr>Personal Property</vt:lpstr>
      <vt:lpstr>Personal Property</vt:lpstr>
      <vt:lpstr>Possession</vt:lpstr>
      <vt:lpstr>Lost, Mislaid, and Abandoned Property</vt:lpstr>
      <vt:lpstr>Lost, Mislaid, and Abandoned Property</vt:lpstr>
      <vt:lpstr>Confusion and Accession </vt:lpstr>
      <vt:lpstr>Confusion and Accession contd.</vt:lpstr>
      <vt:lpstr>Bailment</vt:lpstr>
      <vt:lpstr>Bona Fide Purchaser</vt:lpstr>
      <vt:lpstr>Statutory Rules Governing Transfer of Title from Seller to Buyer</vt:lpstr>
      <vt:lpstr>Where no Intention is Indicated</vt:lpstr>
      <vt:lpstr>Transfer of Property in Unascertained Goods s 18 rule 5</vt:lpstr>
      <vt:lpstr>Reservation of Title</vt:lpstr>
      <vt:lpstr>Types of Reservation Clauses</vt:lpstr>
      <vt:lpstr>Transfer of Title by Non-owner</vt:lpstr>
      <vt:lpstr>Estoppel</vt:lpstr>
      <vt:lpstr>Factor Act 1889: Sale by a factor </vt:lpstr>
      <vt:lpstr>Sale under a voidable title </vt:lpstr>
      <vt:lpstr>Sale by seller in possession of the goods or title documents </vt:lpstr>
      <vt:lpstr>Sale by buyer in possession of goods or title documents </vt:lpstr>
      <vt:lpstr>Purchase of a motor vehicle currently the subject of a hire purchase contract </vt:lpstr>
      <vt:lpstr>Shogun Finance Ltd v Hudson (2004) </vt:lpstr>
      <vt:lpstr>Decision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Reeves</dc:creator>
  <cp:lastModifiedBy>Agnes</cp:lastModifiedBy>
  <cp:revision>38</cp:revision>
  <dcterms:created xsi:type="dcterms:W3CDTF">2010-11-28T18:33:23Z</dcterms:created>
  <dcterms:modified xsi:type="dcterms:W3CDTF">2011-09-18T23:27:43Z</dcterms:modified>
</cp:coreProperties>
</file>