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82" r:id="rId3"/>
    <p:sldId id="277" r:id="rId4"/>
    <p:sldId id="273" r:id="rId5"/>
    <p:sldId id="259" r:id="rId6"/>
    <p:sldId id="260" r:id="rId7"/>
    <p:sldId id="263" r:id="rId8"/>
    <p:sldId id="275" r:id="rId9"/>
    <p:sldId id="264" r:id="rId10"/>
    <p:sldId id="265" r:id="rId11"/>
    <p:sldId id="278" r:id="rId12"/>
    <p:sldId id="279" r:id="rId13"/>
    <p:sldId id="276" r:id="rId14"/>
    <p:sldId id="267" r:id="rId15"/>
    <p:sldId id="269" r:id="rId16"/>
    <p:sldId id="270" r:id="rId17"/>
    <p:sldId id="271" r:id="rId18"/>
    <p:sldId id="280"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6" d="100"/>
          <a:sy n="86" d="100"/>
        </p:scale>
        <p:origin x="1867"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2C7B0-F445-46BB-9A88-521142C4AE68}" type="datetimeFigureOut">
              <a:rPr lang="en-GB" smtClean="0"/>
              <a:pPr/>
              <a:t>08/03/2022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E2BB2F-416E-46A3-A7E3-50A6CCA55677}" type="slidenum">
              <a:rPr lang="en-GB" smtClean="0"/>
              <a:pPr/>
              <a:t>‹#›</a:t>
            </a:fld>
            <a:endParaRPr lang="en-GB"/>
          </a:p>
        </p:txBody>
      </p:sp>
    </p:spTree>
    <p:extLst>
      <p:ext uri="{BB962C8B-B14F-4D97-AF65-F5344CB8AC3E}">
        <p14:creationId xmlns:p14="http://schemas.microsoft.com/office/powerpoint/2010/main" val="37882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a:t>
            </a:fld>
            <a:endParaRPr lang="en-GB"/>
          </a:p>
        </p:txBody>
      </p:sp>
    </p:spTree>
    <p:extLst>
      <p:ext uri="{BB962C8B-B14F-4D97-AF65-F5344CB8AC3E}">
        <p14:creationId xmlns:p14="http://schemas.microsoft.com/office/powerpoint/2010/main" val="148916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14</a:t>
            </a:fld>
            <a:endParaRPr lang="en-GB"/>
          </a:p>
        </p:txBody>
      </p:sp>
    </p:spTree>
    <p:extLst>
      <p:ext uri="{BB962C8B-B14F-4D97-AF65-F5344CB8AC3E}">
        <p14:creationId xmlns:p14="http://schemas.microsoft.com/office/powerpoint/2010/main" val="235647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15</a:t>
            </a:fld>
            <a:endParaRPr lang="en-GB"/>
          </a:p>
        </p:txBody>
      </p:sp>
    </p:spTree>
    <p:extLst>
      <p:ext uri="{BB962C8B-B14F-4D97-AF65-F5344CB8AC3E}">
        <p14:creationId xmlns:p14="http://schemas.microsoft.com/office/powerpoint/2010/main" val="349431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16</a:t>
            </a:fld>
            <a:endParaRPr lang="en-GB"/>
          </a:p>
        </p:txBody>
      </p:sp>
    </p:spTree>
    <p:extLst>
      <p:ext uri="{BB962C8B-B14F-4D97-AF65-F5344CB8AC3E}">
        <p14:creationId xmlns:p14="http://schemas.microsoft.com/office/powerpoint/2010/main" val="258214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17</a:t>
            </a:fld>
            <a:endParaRPr lang="en-GB"/>
          </a:p>
        </p:txBody>
      </p:sp>
    </p:spTree>
    <p:extLst>
      <p:ext uri="{BB962C8B-B14F-4D97-AF65-F5344CB8AC3E}">
        <p14:creationId xmlns:p14="http://schemas.microsoft.com/office/powerpoint/2010/main" val="420293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4</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5</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6</a:t>
            </a:fld>
            <a:endParaRPr lang="en-GB"/>
          </a:p>
        </p:txBody>
      </p:sp>
    </p:spTree>
    <p:extLst>
      <p:ext uri="{BB962C8B-B14F-4D97-AF65-F5344CB8AC3E}">
        <p14:creationId xmlns:p14="http://schemas.microsoft.com/office/powerpoint/2010/main" val="70071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7</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8</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9</a:t>
            </a:fld>
            <a:endParaRPr lang="en-GB"/>
          </a:p>
        </p:txBody>
      </p:sp>
    </p:spTree>
    <p:extLst>
      <p:ext uri="{BB962C8B-B14F-4D97-AF65-F5344CB8AC3E}">
        <p14:creationId xmlns:p14="http://schemas.microsoft.com/office/powerpoint/2010/main" val="247917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10</a:t>
            </a:fld>
            <a:endParaRPr lang="en-GB"/>
          </a:p>
        </p:txBody>
      </p:sp>
    </p:spTree>
    <p:extLst>
      <p:ext uri="{BB962C8B-B14F-4D97-AF65-F5344CB8AC3E}">
        <p14:creationId xmlns:p14="http://schemas.microsoft.com/office/powerpoint/2010/main" val="3131740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8" name="Footer Placeholder 7"/>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18681C4-6046-4233-A891-9DEB4E0D2343}" type="datetimeFigureOut">
              <a:rPr lang="en-GB" smtClean="0"/>
              <a:pPr/>
              <a:t>08/03/2022</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7377281-8EFF-4C31-A421-8F175195CB5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O8NgxYAKlFs" TargetMode="External"/><Relationship Id="rId2" Type="http://schemas.openxmlformats.org/officeDocument/2006/relationships/hyperlink" Target="https://www.youtube.com/watch?v=zpQYsk-8dW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solidFill>
                  <a:schemeClr val="accent2">
                    <a:lumMod val="75000"/>
                  </a:schemeClr>
                </a:solidFill>
                <a:latin typeface="Arial Black" pitchFamily="34" charset="0"/>
              </a:rPr>
              <a:t>Lecture 5: </a:t>
            </a:r>
            <a:r>
              <a:rPr lang="en-GB" b="1" dirty="0">
                <a:solidFill>
                  <a:schemeClr val="accent2">
                    <a:lumMod val="75000"/>
                  </a:schemeClr>
                </a:solidFill>
              </a:rPr>
              <a:t>CORPORATE GOVERNANCE PRINCIPLES</a:t>
            </a:r>
            <a:endParaRPr lang="en-GB" dirty="0">
              <a:solidFill>
                <a:schemeClr val="accent2">
                  <a:lumMod val="75000"/>
                </a:schemeClr>
              </a:solidFill>
              <a:latin typeface="Arial Black" pitchFamily="34" charset="0"/>
            </a:endParaRPr>
          </a:p>
        </p:txBody>
      </p:sp>
      <p:sp>
        <p:nvSpPr>
          <p:cNvPr id="3" name="Subtitle 2"/>
          <p:cNvSpPr>
            <a:spLocks noGrp="1"/>
          </p:cNvSpPr>
          <p:nvPr>
            <p:ph type="subTitle" idx="1"/>
          </p:nvPr>
        </p:nvSpPr>
        <p:spPr>
          <a:xfrm>
            <a:off x="722376" y="3649218"/>
            <a:ext cx="7954080" cy="1075925"/>
          </a:xfrm>
        </p:spPr>
        <p:txBody>
          <a:bodyPr/>
          <a:lstStyle/>
          <a:p>
            <a:r>
              <a:rPr lang="en-GB" b="1" u="sng" dirty="0">
                <a:solidFill>
                  <a:schemeClr val="tx1"/>
                </a:solidFill>
              </a:rPr>
              <a:t>Module Lecturer: </a:t>
            </a:r>
          </a:p>
          <a:p>
            <a:r>
              <a:rPr lang="en-GB" b="1" dirty="0">
                <a:solidFill>
                  <a:schemeClr val="tx1"/>
                </a:solidFill>
              </a:rPr>
              <a:t>Dr Roshan de Silva-Wijeyeratne</a:t>
            </a:r>
            <a:endParaRPr lang="en-GB" dirty="0">
              <a:solidFill>
                <a:schemeClr val="tx1"/>
              </a:solidFill>
            </a:endParaRPr>
          </a:p>
          <a:p>
            <a:endParaRPr lang="en-GB" dirty="0">
              <a:solidFill>
                <a:schemeClr val="tx1"/>
              </a:solidFill>
            </a:endParaRPr>
          </a:p>
          <a:p>
            <a:endParaRPr lang="en-GB" b="1" dirty="0">
              <a:solidFill>
                <a:schemeClr val="accent2">
                  <a:lumMod val="75000"/>
                </a:schemeClr>
              </a:solidFill>
            </a:endParaRPr>
          </a:p>
        </p:txBody>
      </p:sp>
      <p:pic>
        <p:nvPicPr>
          <p:cNvPr id="1026" name="Picture 2" descr="http://www.acuitydesigns.net/img/contrac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37112"/>
            <a:ext cx="3577657" cy="186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5300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46920"/>
          </a:xfrm>
        </p:spPr>
        <p:txBody>
          <a:bodyPr>
            <a:normAutofit fontScale="55000" lnSpcReduction="20000"/>
          </a:bodyPr>
          <a:lstStyle/>
          <a:p>
            <a:pPr marL="0" indent="0" algn="ctr">
              <a:buNone/>
            </a:pPr>
            <a:r>
              <a:rPr lang="en-GB" sz="2600" b="1" u="sng" dirty="0"/>
              <a:t>Fundamental Features of Corp Gov</a:t>
            </a:r>
            <a:endParaRPr lang="en-GB" sz="2600" u="sng" dirty="0"/>
          </a:p>
          <a:p>
            <a:pPr marL="0" indent="0" algn="ctr">
              <a:buNone/>
            </a:pPr>
            <a:endParaRPr lang="en-GB" sz="2400" u="sng" dirty="0"/>
          </a:p>
          <a:p>
            <a:r>
              <a:rPr lang="en-GB" sz="3500" dirty="0"/>
              <a:t>The essential features of UK corporate governance: the role and composition of the board:</a:t>
            </a:r>
          </a:p>
          <a:p>
            <a:pPr marL="0" indent="0">
              <a:buNone/>
            </a:pPr>
            <a:endParaRPr lang="en-GB" sz="3500" dirty="0"/>
          </a:p>
          <a:p>
            <a:r>
              <a:rPr lang="en-GB" sz="3500" dirty="0"/>
              <a:t>• A single board with members collectively responsible for leading the company and setting its values and standards.</a:t>
            </a:r>
          </a:p>
          <a:p>
            <a:r>
              <a:rPr lang="en-GB" sz="3500" dirty="0"/>
              <a:t>• A clear division of responsibilities for running the board and running the company with a separate chairman and chief</a:t>
            </a:r>
          </a:p>
          <a:p>
            <a:pPr marL="0" indent="0">
              <a:buNone/>
            </a:pPr>
            <a:r>
              <a:rPr lang="en-GB" sz="3500" dirty="0"/>
              <a:t>   executive.</a:t>
            </a:r>
          </a:p>
          <a:p>
            <a:r>
              <a:rPr lang="en-GB" sz="3500" dirty="0"/>
              <a:t>• A balance of executive and independent non-executive directors -for larger companies at least 50% of the board members should be independent non-executive directors; smaller companies should have at least two independent directors.</a:t>
            </a:r>
          </a:p>
          <a:p>
            <a:r>
              <a:rPr lang="en-GB" sz="3500" dirty="0"/>
              <a:t>• Formal and transparent procedures for appointing directors, with all appointments and re-appointments to be ratified by shareholders.</a:t>
            </a:r>
          </a:p>
          <a:p>
            <a:r>
              <a:rPr lang="en-GB" sz="3500" dirty="0"/>
              <a:t>• Regular evaluation of the effectiveness of the board and its committees.</a:t>
            </a:r>
          </a:p>
          <a:p>
            <a:pPr marL="0" indent="0" algn="just">
              <a:buNone/>
            </a:pPr>
            <a:endParaRPr lang="en-GB" sz="1900" dirty="0"/>
          </a:p>
          <a:p>
            <a:pPr marL="0" indent="0" algn="ctr">
              <a:buNone/>
            </a:pPr>
            <a:endParaRPr lang="en-GB" sz="2400" u="sng" dirty="0"/>
          </a:p>
        </p:txBody>
      </p:sp>
    </p:spTree>
    <p:extLst>
      <p:ext uri="{BB962C8B-B14F-4D97-AF65-F5344CB8AC3E}">
        <p14:creationId xmlns:p14="http://schemas.microsoft.com/office/powerpoint/2010/main" val="21388216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C67018D-8750-43E2-AEBD-21B1542B7AB3}"/>
              </a:ext>
            </a:extLst>
          </p:cNvPr>
          <p:cNvSpPr>
            <a:spLocks noGrp="1"/>
          </p:cNvSpPr>
          <p:nvPr>
            <p:ph type="title"/>
          </p:nvPr>
        </p:nvSpPr>
        <p:spPr>
          <a:xfrm flipV="1">
            <a:off x="-2412896" y="-1024128"/>
            <a:ext cx="1584296" cy="60640"/>
          </a:xfrm>
        </p:spPr>
        <p:txBody>
          <a:bodyPr>
            <a:normAutofit fontScale="90000"/>
          </a:bodyPr>
          <a:lstStyle/>
          <a:p>
            <a:endParaRPr lang="en-GB" dirty="0"/>
          </a:p>
        </p:txBody>
      </p:sp>
      <p:sp>
        <p:nvSpPr>
          <p:cNvPr id="13" name="Content Placeholder 12">
            <a:extLst>
              <a:ext uri="{FF2B5EF4-FFF2-40B4-BE49-F238E27FC236}">
                <a16:creationId xmlns:a16="http://schemas.microsoft.com/office/drawing/2014/main" id="{1ED1E1F7-9095-4318-915D-80C066348D80}"/>
              </a:ext>
            </a:extLst>
          </p:cNvPr>
          <p:cNvSpPr>
            <a:spLocks noGrp="1"/>
          </p:cNvSpPr>
          <p:nvPr>
            <p:ph idx="1"/>
          </p:nvPr>
        </p:nvSpPr>
        <p:spPr>
          <a:xfrm>
            <a:off x="502920" y="530352"/>
            <a:ext cx="8183880" cy="5634952"/>
          </a:xfrm>
        </p:spPr>
        <p:txBody>
          <a:bodyPr>
            <a:normAutofit/>
          </a:bodyPr>
          <a:lstStyle/>
          <a:p>
            <a:pPr marL="0" indent="0">
              <a:buNone/>
            </a:pPr>
            <a:r>
              <a:rPr lang="en-GB" sz="2400" b="1" u="sng" dirty="0"/>
              <a:t>Remuneration</a:t>
            </a:r>
          </a:p>
          <a:p>
            <a:pPr marL="0" indent="0">
              <a:buNone/>
            </a:pPr>
            <a:endParaRPr lang="en-GB" sz="2400" b="1" u="sng" dirty="0"/>
          </a:p>
          <a:p>
            <a:pPr marL="0" indent="0">
              <a:lnSpc>
                <a:spcPct val="150000"/>
              </a:lnSpc>
              <a:spcAft>
                <a:spcPts val="0"/>
              </a:spcAft>
              <a:buNone/>
            </a:pPr>
            <a:r>
              <a:rPr lang="en-GB" sz="2400" dirty="0">
                <a:latin typeface="Bookman Old Style" panose="02050604050505020204" pitchFamily="18" charset="0"/>
                <a:ea typeface="Calibri" panose="020F0502020204030204" pitchFamily="34" charset="0"/>
                <a:cs typeface="Times New Roman" panose="02020603050405020304" pitchFamily="18" charset="0"/>
              </a:rPr>
              <a:t>The Combined Code advocates: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400" dirty="0">
                <a:effectLst/>
                <a:latin typeface="Bookman Old Style" panose="02050604050505020204" pitchFamily="18" charset="0"/>
                <a:ea typeface="Calibri" panose="020F0502020204030204" pitchFamily="34" charset="0"/>
                <a:cs typeface="Palatino-Medium"/>
              </a:rPr>
              <a:t>Formal and transparent procedures for setting executive</a:t>
            </a:r>
            <a:r>
              <a:rPr lang="en-GB" sz="2400" dirty="0">
                <a:latin typeface="Calibri" panose="020F0502020204030204" pitchFamily="34" charset="0"/>
                <a:ea typeface="Calibri" panose="020F0502020204030204" pitchFamily="34" charset="0"/>
                <a:cs typeface="Times New Roman" panose="02020603050405020304" pitchFamily="18" charset="0"/>
              </a:rPr>
              <a:t> </a:t>
            </a:r>
            <a:r>
              <a:rPr lang="en-GB" sz="2400" dirty="0">
                <a:effectLst/>
                <a:latin typeface="Bookman Old Style" panose="02050604050505020204" pitchFamily="18" charset="0"/>
                <a:ea typeface="Calibri" panose="020F0502020204030204" pitchFamily="34" charset="0"/>
                <a:cs typeface="Palatino-Medium"/>
              </a:rPr>
              <a:t>salaries, including a remuneration committee made up of independent directors and an advisory vote for shareholders.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400" dirty="0">
                <a:effectLst/>
                <a:latin typeface="Bookman Old Style" panose="02050604050505020204" pitchFamily="18" charset="0"/>
                <a:ea typeface="Calibri" panose="020F0502020204030204" pitchFamily="34" charset="0"/>
                <a:cs typeface="Palatino-Medium"/>
              </a:rPr>
              <a:t>A significant proportion of remuneration to be linked to performance.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u="sng" dirty="0"/>
          </a:p>
          <a:p>
            <a:pPr marL="0" indent="0">
              <a:buNone/>
            </a:pPr>
            <a:endParaRPr lang="en-GB" sz="1800" b="1" dirty="0">
              <a:solidFill>
                <a:srgbClr val="000000"/>
              </a:solidFill>
              <a:effectLst/>
              <a:latin typeface="Bookman Old Style" panose="02050604050505020204" pitchFamily="18" charset="0"/>
              <a:ea typeface="Calibri" panose="020F0502020204030204" pitchFamily="34" charset="0"/>
              <a:cs typeface="TTE15663B8t00"/>
            </a:endParaRPr>
          </a:p>
        </p:txBody>
      </p:sp>
    </p:spTree>
    <p:extLst>
      <p:ext uri="{BB962C8B-B14F-4D97-AF65-F5344CB8AC3E}">
        <p14:creationId xmlns:p14="http://schemas.microsoft.com/office/powerpoint/2010/main" val="4799012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E46601-2B73-40F5-AFDB-74EDE2C4A673}"/>
              </a:ext>
            </a:extLst>
          </p:cNvPr>
          <p:cNvSpPr>
            <a:spLocks noGrp="1"/>
          </p:cNvSpPr>
          <p:nvPr>
            <p:ph type="title"/>
          </p:nvPr>
        </p:nvSpPr>
        <p:spPr>
          <a:xfrm>
            <a:off x="-3852936" y="-1179512"/>
            <a:ext cx="2376264" cy="288033"/>
          </a:xfrm>
        </p:spPr>
        <p:txBody>
          <a:bodyPr>
            <a:normAutofit fontScale="90000"/>
          </a:bodyPr>
          <a:lstStyle/>
          <a:p>
            <a:endParaRPr lang="en-GB" dirty="0"/>
          </a:p>
        </p:txBody>
      </p:sp>
      <p:sp>
        <p:nvSpPr>
          <p:cNvPr id="7" name="Content Placeholder 6">
            <a:extLst>
              <a:ext uri="{FF2B5EF4-FFF2-40B4-BE49-F238E27FC236}">
                <a16:creationId xmlns:a16="http://schemas.microsoft.com/office/drawing/2014/main" id="{3C78E375-8DA4-42EA-A728-FEB95F244069}"/>
              </a:ext>
            </a:extLst>
          </p:cNvPr>
          <p:cNvSpPr>
            <a:spLocks noGrp="1"/>
          </p:cNvSpPr>
          <p:nvPr>
            <p:ph idx="1"/>
          </p:nvPr>
        </p:nvSpPr>
        <p:spPr>
          <a:xfrm>
            <a:off x="0" y="634383"/>
            <a:ext cx="8183880" cy="5589233"/>
          </a:xfrm>
        </p:spPr>
        <p:txBody>
          <a:bodyPr/>
          <a:lstStyle/>
          <a:p>
            <a:pPr marL="0" indent="0">
              <a:buNone/>
            </a:pPr>
            <a:r>
              <a:rPr lang="en-GB" sz="2400" b="1" dirty="0">
                <a:effectLst/>
                <a:latin typeface="Bookman Old Style" panose="02050604050505020204" pitchFamily="18" charset="0"/>
                <a:ea typeface="Calibri" panose="020F0502020204030204" pitchFamily="34" charset="0"/>
                <a:cs typeface="Palatino-Medium"/>
              </a:rPr>
              <a:t>   Accountability and Audit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b="1" dirty="0"/>
          </a:p>
          <a:p>
            <a:pPr marL="342900" lvl="0" indent="-342900">
              <a:lnSpc>
                <a:spcPct val="150000"/>
              </a:lnSpc>
              <a:spcAft>
                <a:spcPts val="0"/>
              </a:spcAft>
              <a:buFont typeface="Symbol" panose="05050102010706020507" pitchFamily="18" charset="2"/>
              <a:buChar char=""/>
            </a:pPr>
            <a:r>
              <a:rPr lang="en-GB" sz="2000" dirty="0">
                <a:effectLst/>
                <a:latin typeface="+mj-lt"/>
                <a:ea typeface="Calibri" panose="020F0502020204030204" pitchFamily="34" charset="0"/>
                <a:cs typeface="Palatino-Medium"/>
              </a:rPr>
              <a:t>The board is responsible for presenting a balanced assessment of the company's position (inclusive of the accounts), and maintaining a sound system of internal control.</a:t>
            </a:r>
            <a:endParaRPr lang="en-GB" sz="20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GB" sz="2000" dirty="0">
                <a:effectLst/>
                <a:latin typeface="+mj-lt"/>
                <a:ea typeface="Calibri" panose="020F0502020204030204" pitchFamily="34" charset="0"/>
                <a:cs typeface="Palatino-Medium"/>
              </a:rPr>
              <a:t>Formal and transparent procedures for carrying out these responsibilities, including an audit committee made up of independent directors and with requisite experience.</a:t>
            </a:r>
            <a:endParaRPr lang="en-GB" sz="2000" dirty="0">
              <a:effectLst/>
              <a:latin typeface="+mj-lt"/>
              <a:ea typeface="Calibri" panose="020F0502020204030204" pitchFamily="34" charset="0"/>
              <a:cs typeface="Times New Roman" panose="02020603050405020304" pitchFamily="18" charset="0"/>
            </a:endParaRPr>
          </a:p>
          <a:p>
            <a:pPr marL="0" indent="0">
              <a:buNone/>
            </a:pPr>
            <a:endParaRPr lang="en-GB" sz="2400" b="1" dirty="0"/>
          </a:p>
          <a:p>
            <a:pPr marL="0" indent="0">
              <a:buNone/>
            </a:pPr>
            <a:endParaRPr lang="en-GB" b="1" dirty="0"/>
          </a:p>
        </p:txBody>
      </p:sp>
    </p:spTree>
    <p:extLst>
      <p:ext uri="{BB962C8B-B14F-4D97-AF65-F5344CB8AC3E}">
        <p14:creationId xmlns:p14="http://schemas.microsoft.com/office/powerpoint/2010/main" val="17131751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332656"/>
            <a:ext cx="8496944" cy="6192687"/>
          </a:xfrm>
        </p:spPr>
        <p:txBody>
          <a:bodyPr>
            <a:normAutofit/>
          </a:bodyPr>
          <a:lstStyle/>
          <a:p>
            <a:pPr lvl="0" algn="just">
              <a:buNone/>
            </a:pPr>
            <a:r>
              <a:rPr lang="en-GB" sz="2400" b="1" dirty="0">
                <a:effectLst/>
                <a:latin typeface="Bookman Old Style" panose="02050604050505020204" pitchFamily="18" charset="0"/>
                <a:ea typeface="Calibri" panose="020F0502020204030204" pitchFamily="34" charset="0"/>
                <a:cs typeface="Palatino-Medium"/>
              </a:rPr>
              <a:t>Relations with shareholders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0"/>
              </a:spcAft>
              <a:buNone/>
            </a:pPr>
            <a:r>
              <a:rPr lang="en-GB" sz="1800" b="1" dirty="0">
                <a:effectLst/>
                <a:latin typeface="Bookman Old Style" panose="02050604050505020204" pitchFamily="18" charset="0"/>
                <a:ea typeface="Calibri" panose="020F0502020204030204" pitchFamily="34" charset="0"/>
                <a:cs typeface="Palatino-Medium"/>
              </a:rPr>
              <a:t> </a:t>
            </a:r>
            <a:endParaRPr lang="en-GB"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0"/>
              </a:spcAft>
              <a:buNone/>
            </a:pPr>
            <a:r>
              <a:rPr lang="en-GB" sz="2400" dirty="0">
                <a:effectLst/>
                <a:latin typeface="+mj-lt"/>
                <a:ea typeface="Calibri" panose="020F0502020204030204" pitchFamily="34" charset="0"/>
                <a:cs typeface="Palatino-Medium"/>
              </a:rPr>
              <a:t>• The board must maintain contact with shareholders to understand their opinions and concerns.</a:t>
            </a:r>
            <a:endParaRPr lang="en-GB"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0"/>
              </a:spcAft>
              <a:buNone/>
            </a:pPr>
            <a:r>
              <a:rPr lang="en-GB" sz="2400" dirty="0">
                <a:effectLst/>
                <a:latin typeface="+mj-lt"/>
                <a:ea typeface="Calibri" panose="020F0502020204030204" pitchFamily="34" charset="0"/>
                <a:cs typeface="Palatino-Medium"/>
              </a:rPr>
              <a:t>• Separate resolutions on all substantial issues at general meetings.</a:t>
            </a:r>
            <a:endParaRPr lang="en-GB" sz="2400" dirty="0">
              <a:effectLst/>
              <a:latin typeface="+mj-lt"/>
              <a:ea typeface="Calibri" panose="020F0502020204030204" pitchFamily="34" charset="0"/>
              <a:cs typeface="Times New Roman" panose="020206030504050203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fontScale="70000" lnSpcReduction="20000"/>
          </a:bodyPr>
          <a:lstStyle/>
          <a:p>
            <a:pPr marL="0" indent="0">
              <a:buNone/>
            </a:pPr>
            <a:r>
              <a:rPr lang="en-GB" b="1" dirty="0"/>
              <a:t>“Comply or Explain” Approach </a:t>
            </a:r>
            <a:endParaRPr lang="en-GB" sz="2400" b="1" u="sng" dirty="0">
              <a:latin typeface="Times New Roman" panose="02020603050405020304" pitchFamily="18" charset="0"/>
              <a:cs typeface="Times New Roman" panose="02020603050405020304" pitchFamily="18" charset="0"/>
            </a:endParaRPr>
          </a:p>
          <a:p>
            <a:pPr marL="0" lvl="0" indent="0">
              <a:buNone/>
            </a:pPr>
            <a:endParaRPr lang="en-GB" sz="2400" b="1" dirty="0">
              <a:latin typeface="Times New Roman" panose="02020603050405020304" pitchFamily="18" charset="0"/>
              <a:cs typeface="Times New Roman" panose="02020603050405020304" pitchFamily="18" charset="0"/>
            </a:endParaRPr>
          </a:p>
          <a:p>
            <a:r>
              <a:rPr lang="en-GB" sz="3000" dirty="0">
                <a:latin typeface="+mj-lt"/>
              </a:rPr>
              <a:t>The "Comply or Explain" approach is characterized by voluntary compliance with the recommended provisions, and mandatory disclosure. In the company annual report there must be a statement as to whether they comply with the Code provisions. They must identify any areas of non-compliance, and state why this is the case. </a:t>
            </a:r>
          </a:p>
          <a:p>
            <a:pPr marL="0" indent="0">
              <a:buNone/>
            </a:pPr>
            <a:endParaRPr lang="en-GB" sz="3000" dirty="0">
              <a:latin typeface="+mj-lt"/>
            </a:endParaRPr>
          </a:p>
          <a:p>
            <a:r>
              <a:rPr lang="en-GB" sz="3000" dirty="0">
                <a:latin typeface="+mj-lt"/>
              </a:rPr>
              <a:t>Such reasons thus reveal information about why adherence to the Code provisions is not necessarily the optimal choice for a company, and what are the specific circumstances that have led to a departure from best practice. In other words, a company through its explanation makes clear why one-size does not fit all. (</a:t>
            </a:r>
            <a:r>
              <a:rPr lang="en-GB" sz="3000" i="1" dirty="0">
                <a:latin typeface="+mj-lt"/>
              </a:rPr>
              <a:t>Sridhar </a:t>
            </a:r>
            <a:r>
              <a:rPr lang="en-GB" sz="3000" i="1" dirty="0" err="1">
                <a:latin typeface="+mj-lt"/>
              </a:rPr>
              <a:t>Arcot</a:t>
            </a:r>
            <a:r>
              <a:rPr lang="en-GB" sz="3000" i="1" dirty="0">
                <a:latin typeface="+mj-lt"/>
              </a:rPr>
              <a:t>, Valentina Bruno, and Antoine Faure-Grimaud, ‘Corporate Governance in the UK: Is the Comply or Explain Approach Working?’</a:t>
            </a:r>
            <a:r>
              <a:rPr lang="en-GB" sz="3000" dirty="0">
                <a:latin typeface="+mj-lt"/>
              </a:rPr>
              <a:t>).</a:t>
            </a:r>
          </a:p>
          <a:p>
            <a:endParaRPr lang="en-GB" sz="3000" b="1" dirty="0">
              <a:latin typeface="+mj-lt"/>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3690880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634952"/>
          </a:xfrm>
        </p:spPr>
        <p:txBody>
          <a:bodyPr>
            <a:normAutofit/>
          </a:bodyPr>
          <a:lstStyle/>
          <a:p>
            <a:pPr marL="0" indent="0" algn="ctr">
              <a:buNone/>
            </a:pPr>
            <a:r>
              <a:rPr lang="en-GB" b="1" u="sng" dirty="0"/>
              <a:t>Role of the FSA</a:t>
            </a:r>
          </a:p>
          <a:p>
            <a:pPr marL="0" indent="0" algn="ctr">
              <a:buNone/>
            </a:pPr>
            <a:endParaRPr lang="en-GB" u="sng" dirty="0"/>
          </a:p>
          <a:p>
            <a:pPr marL="0" indent="0" algn="just">
              <a:buNone/>
            </a:pPr>
            <a:r>
              <a:rPr lang="en-GB" sz="2400" dirty="0"/>
              <a:t>The Financial Services Authority (FSA) makes no judgement on the quality, informativeness, and accuracy of the corporate governance statements issued under the Combined Code.</a:t>
            </a:r>
          </a:p>
          <a:p>
            <a:pPr marL="0" indent="0" algn="just">
              <a:buNone/>
            </a:pPr>
            <a:endParaRPr lang="en-GB" sz="3200" dirty="0"/>
          </a:p>
        </p:txBody>
      </p:sp>
      <p:pic>
        <p:nvPicPr>
          <p:cNvPr id="8195" name="Picture 3" descr="C:\Users\charal20\AppData\Local\Microsoft\Windows\Temporary Internet Files\Content.IE5\IPVE5DST\MC90005685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0161" y="332656"/>
            <a:ext cx="1368152" cy="127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032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06960"/>
          </a:xfrm>
        </p:spPr>
        <p:txBody>
          <a:bodyPr>
            <a:normAutofit/>
          </a:bodyPr>
          <a:lstStyle/>
          <a:p>
            <a:pPr marL="0" indent="0" algn="ctr">
              <a:buNone/>
            </a:pPr>
            <a:endParaRPr lang="en-GB" sz="2000" u="sng" dirty="0"/>
          </a:p>
          <a:p>
            <a:pPr marL="0" indent="0">
              <a:buNone/>
            </a:pPr>
            <a:r>
              <a:rPr lang="en-GB" sz="2400" b="1" dirty="0"/>
              <a:t>Shareholders and Enforcement of the Code</a:t>
            </a:r>
          </a:p>
          <a:p>
            <a:pPr marL="0" indent="0">
              <a:buNone/>
            </a:pPr>
            <a:endParaRPr lang="en-GB" sz="2400" dirty="0"/>
          </a:p>
          <a:p>
            <a:pPr marL="0" indent="0">
              <a:buNone/>
            </a:pPr>
            <a:r>
              <a:rPr lang="en-GB" sz="2200" dirty="0"/>
              <a:t>Formally, the enforcement of the Code is left to shareholders as the preamble to the Combined Code clearly states: companies should have a free hand to explain their governance policies in the light of the principles, including any special circumstances applying to them which have led to a particular approach. It must be for shareholders and others to evaluate this part of the company’s statement. (</a:t>
            </a:r>
            <a:r>
              <a:rPr lang="en-GB" sz="2200" i="1" dirty="0"/>
              <a:t>Sridhar </a:t>
            </a:r>
            <a:r>
              <a:rPr lang="en-GB" sz="2200" i="1" dirty="0" err="1"/>
              <a:t>Arcot</a:t>
            </a:r>
            <a:r>
              <a:rPr lang="en-GB" sz="2200" i="1" dirty="0"/>
              <a:t>, Valentina Bruno, and Antoine Faure-Grimaud, ‘Corporate Governance in the UK: Is the Comply or Explain Approach Working?’</a:t>
            </a:r>
            <a:r>
              <a:rPr lang="en-GB" sz="2200" dirty="0"/>
              <a:t>).</a:t>
            </a:r>
          </a:p>
          <a:p>
            <a:pPr marL="0" indent="0">
              <a:buNone/>
            </a:pPr>
            <a:endParaRPr lang="en-GB" sz="2200" b="1" dirty="0"/>
          </a:p>
          <a:p>
            <a:pPr marL="0" indent="0" algn="just">
              <a:buNone/>
            </a:pPr>
            <a:endParaRPr lang="en-GB" sz="1600" u="sng" dirty="0"/>
          </a:p>
        </p:txBody>
      </p:sp>
    </p:spTree>
    <p:extLst>
      <p:ext uri="{BB962C8B-B14F-4D97-AF65-F5344CB8AC3E}">
        <p14:creationId xmlns:p14="http://schemas.microsoft.com/office/powerpoint/2010/main" val="41343685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78968"/>
          </a:xfrm>
        </p:spPr>
        <p:txBody>
          <a:bodyPr>
            <a:normAutofit/>
          </a:bodyPr>
          <a:lstStyle/>
          <a:p>
            <a:pPr marL="0" indent="0">
              <a:buNone/>
            </a:pPr>
            <a:r>
              <a:rPr lang="en-GB" sz="2400" b="1" dirty="0"/>
              <a:t>Markets and Compliance</a:t>
            </a:r>
          </a:p>
          <a:p>
            <a:pPr marL="0" indent="0">
              <a:buNone/>
            </a:pPr>
            <a:endParaRPr lang="en-GB" b="1" dirty="0"/>
          </a:p>
          <a:p>
            <a:pPr marL="0" indent="0">
              <a:buNone/>
            </a:pPr>
            <a:r>
              <a:rPr lang="en-GB" sz="2300" dirty="0"/>
              <a:t>The market monitors the implementation of the </a:t>
            </a:r>
            <a:r>
              <a:rPr lang="en-GB" sz="2300" i="1" dirty="0"/>
              <a:t>Comply or Explain </a:t>
            </a:r>
            <a:r>
              <a:rPr lang="en-GB" sz="2300" dirty="0"/>
              <a:t>system and whether the quality of explanations has a significant economic impact. A decision to comply is likely to benefit a company’s s share price, whereas non-compliance will reflect the costs associated both with compliance and the subjective interpretation of the reasons why the company is departing from best practice (</a:t>
            </a:r>
            <a:r>
              <a:rPr lang="en-GB" sz="2300" i="1" dirty="0"/>
              <a:t>Sridhar </a:t>
            </a:r>
            <a:r>
              <a:rPr lang="en-GB" sz="2300" i="1" dirty="0" err="1"/>
              <a:t>Arcot</a:t>
            </a:r>
            <a:r>
              <a:rPr lang="en-GB" sz="2300" i="1" dirty="0"/>
              <a:t>, Valentina Bruno, and Antoine Faure-Grimaud, ‘Corporate Governance in the UK: Is the Comply or Explain Approach Working?’</a:t>
            </a:r>
            <a:r>
              <a:rPr lang="en-GB" sz="2300" dirty="0"/>
              <a:t>).</a:t>
            </a:r>
          </a:p>
          <a:p>
            <a:pPr marL="0" indent="0">
              <a:buNone/>
            </a:pPr>
            <a:endParaRPr lang="en-GB" dirty="0"/>
          </a:p>
        </p:txBody>
      </p:sp>
    </p:spTree>
    <p:extLst>
      <p:ext uri="{BB962C8B-B14F-4D97-AF65-F5344CB8AC3E}">
        <p14:creationId xmlns:p14="http://schemas.microsoft.com/office/powerpoint/2010/main" val="10248263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8F7B-10BD-48B9-8895-6EDAEAAAF287}"/>
              </a:ext>
            </a:extLst>
          </p:cNvPr>
          <p:cNvSpPr>
            <a:spLocks noGrp="1"/>
          </p:cNvSpPr>
          <p:nvPr>
            <p:ph type="title"/>
          </p:nvPr>
        </p:nvSpPr>
        <p:spPr>
          <a:xfrm rot="10997096" flipH="1" flipV="1">
            <a:off x="-1632573" y="-386454"/>
            <a:ext cx="45719" cy="143558"/>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699A7A93-0B63-4C88-9A59-9325812B6075}"/>
              </a:ext>
            </a:extLst>
          </p:cNvPr>
          <p:cNvSpPr>
            <a:spLocks noGrp="1"/>
          </p:cNvSpPr>
          <p:nvPr>
            <p:ph idx="1"/>
          </p:nvPr>
        </p:nvSpPr>
        <p:spPr>
          <a:xfrm>
            <a:off x="395536" y="404664"/>
            <a:ext cx="8291264" cy="5616624"/>
          </a:xfrm>
        </p:spPr>
        <p:txBody>
          <a:bodyPr>
            <a:normAutofit/>
          </a:bodyPr>
          <a:lstStyle/>
          <a:p>
            <a:r>
              <a:rPr lang="en-GB" sz="2400" b="1" dirty="0">
                <a:effectLst/>
                <a:latin typeface="Bookman Old Style" panose="02050604050505020204" pitchFamily="18" charset="0"/>
                <a:ea typeface="Calibri" panose="020F0502020204030204" pitchFamily="34" charset="0"/>
                <a:cs typeface="TTdcr10"/>
              </a:rPr>
              <a:t>FSA Report on Combined Code</a:t>
            </a:r>
          </a:p>
          <a:p>
            <a:endParaRPr lang="en-GB" sz="1800" b="1" dirty="0">
              <a:latin typeface="Bookman Old Style" panose="02050604050505020204" pitchFamily="18" charset="0"/>
              <a:ea typeface="Calibri" panose="020F0502020204030204" pitchFamily="34" charset="0"/>
              <a:cs typeface="TTdcr10"/>
            </a:endParaRPr>
          </a:p>
          <a:p>
            <a:r>
              <a:rPr lang="en-GB" sz="2300" dirty="0">
                <a:effectLst/>
                <a:latin typeface="Bookman Old Style" panose="02050604050505020204" pitchFamily="18" charset="0"/>
                <a:ea typeface="Calibri" panose="020F0502020204030204" pitchFamily="34" charset="0"/>
                <a:cs typeface="TTdcr10"/>
              </a:rPr>
              <a:t>The report notes that "</a:t>
            </a:r>
            <a:r>
              <a:rPr lang="en-GB" sz="2300" dirty="0">
                <a:effectLst/>
                <a:latin typeface="Bookman Old Style" panose="02050604050505020204" pitchFamily="18" charset="0"/>
                <a:ea typeface="Calibri" panose="020F0502020204030204" pitchFamily="34" charset="0"/>
                <a:cs typeface="TTdcti10"/>
              </a:rPr>
              <a:t>from the investors perspective, the single most important issue is the quality</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of the explanations provided by companies when they choose not to follow the provisions</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of the Combined Code. As with disclosure more generally, the perception is that it</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varies considerably. While there are many good examples of informative reports, they</a:t>
            </a:r>
            <a:r>
              <a:rPr lang="en-GB" sz="2300" dirty="0">
                <a:effectLst/>
                <a:latin typeface="Bookman Old Style" panose="02050604050505020204" pitchFamily="18" charset="0"/>
                <a:ea typeface="Calibri" panose="020F0502020204030204" pitchFamily="34" charset="0"/>
                <a:cs typeface="TTdcr10"/>
              </a:rPr>
              <a:t> </a:t>
            </a:r>
            <a:r>
              <a:rPr lang="en-GB" sz="2300" dirty="0">
                <a:effectLst/>
                <a:latin typeface="Bookman Old Style" panose="02050604050505020204" pitchFamily="18" charset="0"/>
                <a:ea typeface="Calibri" panose="020F0502020204030204" pitchFamily="34" charset="0"/>
                <a:cs typeface="TTdcti10"/>
              </a:rPr>
              <a:t>are surrounded by frustratingly large quantities of predictably standard statements</a:t>
            </a:r>
            <a:r>
              <a:rPr lang="en-GB" sz="2300" dirty="0">
                <a:effectLst/>
                <a:latin typeface="Bookman Old Style" panose="02050604050505020204" pitchFamily="18" charset="0"/>
                <a:ea typeface="Calibri" panose="020F0502020204030204" pitchFamily="34" charset="0"/>
                <a:cs typeface="TTdcr10"/>
              </a:rPr>
              <a:t>" (</a:t>
            </a:r>
            <a:r>
              <a:rPr lang="en-GB" sz="2300" i="1" dirty="0">
                <a:effectLst/>
                <a:latin typeface="Bookman Old Style" panose="02050604050505020204" pitchFamily="18" charset="0"/>
                <a:ea typeface="Calibri" panose="020F0502020204030204" pitchFamily="34" charset="0"/>
                <a:cs typeface="TTdcr10"/>
              </a:rPr>
              <a:t>Sridhar </a:t>
            </a:r>
            <a:r>
              <a:rPr lang="en-GB" sz="2300" i="1" dirty="0" err="1">
                <a:effectLst/>
                <a:latin typeface="Bookman Old Style" panose="02050604050505020204" pitchFamily="18" charset="0"/>
                <a:ea typeface="Calibri" panose="020F0502020204030204" pitchFamily="34" charset="0"/>
                <a:cs typeface="TTdcr10"/>
              </a:rPr>
              <a:t>Arcot</a:t>
            </a:r>
            <a:r>
              <a:rPr lang="en-GB" sz="2300" i="1" dirty="0">
                <a:effectLst/>
                <a:latin typeface="Bookman Old Style" panose="02050604050505020204" pitchFamily="18" charset="0"/>
                <a:ea typeface="Calibri" panose="020F0502020204030204" pitchFamily="34" charset="0"/>
                <a:cs typeface="TTdcr10"/>
              </a:rPr>
              <a:t>, Valentina Bruno, and Antoine Faure-Grimaud, ‘Corporate Governance in the UK: Is the Comply or Explain Approach Working?’</a:t>
            </a:r>
            <a:r>
              <a:rPr lang="en-GB" sz="2300" dirty="0">
                <a:effectLst/>
                <a:latin typeface="Bookman Old Style" panose="02050604050505020204" pitchFamily="18" charset="0"/>
                <a:ea typeface="Calibri" panose="020F0502020204030204" pitchFamily="34" charset="0"/>
                <a:cs typeface="TTdcr10"/>
              </a:rPr>
              <a:t>).</a:t>
            </a:r>
            <a:endParaRPr lang="en-GB" sz="23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sz="2400" b="0" i="0" u="none" strike="noStrike" baseline="0" dirty="0">
              <a:latin typeface="+mj-lt"/>
            </a:endParaRPr>
          </a:p>
          <a:p>
            <a:pPr marL="0" indent="0" algn="l">
              <a:buNone/>
            </a:pPr>
            <a:endParaRPr lang="en-GB" dirty="0"/>
          </a:p>
        </p:txBody>
      </p:sp>
    </p:spTree>
    <p:extLst>
      <p:ext uri="{BB962C8B-B14F-4D97-AF65-F5344CB8AC3E}">
        <p14:creationId xmlns:p14="http://schemas.microsoft.com/office/powerpoint/2010/main" val="3671026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CD38-F665-4045-AC56-2B4686AA5CF5}"/>
              </a:ext>
            </a:extLst>
          </p:cNvPr>
          <p:cNvSpPr>
            <a:spLocks noGrp="1"/>
          </p:cNvSpPr>
          <p:nvPr>
            <p:ph type="title"/>
          </p:nvPr>
        </p:nvSpPr>
        <p:spPr>
          <a:xfrm flipH="1">
            <a:off x="-1712126" y="-531440"/>
            <a:ext cx="45719" cy="360040"/>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E877CA95-8B2F-49C2-8D4A-A7CAA7231508}"/>
              </a:ext>
            </a:extLst>
          </p:cNvPr>
          <p:cNvSpPr>
            <a:spLocks noGrp="1"/>
          </p:cNvSpPr>
          <p:nvPr>
            <p:ph idx="1"/>
          </p:nvPr>
        </p:nvSpPr>
        <p:spPr>
          <a:xfrm>
            <a:off x="502920" y="530352"/>
            <a:ext cx="8183880" cy="5490936"/>
          </a:xfrm>
        </p:spPr>
        <p:txBody>
          <a:bodyPr>
            <a:normAutofit/>
          </a:bodyPr>
          <a:lstStyle/>
          <a:p>
            <a:pPr marL="0" indent="0">
              <a:buNone/>
            </a:pPr>
            <a:r>
              <a:rPr lang="en-GB" sz="2400" b="1" dirty="0">
                <a:latin typeface="+mj-lt"/>
              </a:rPr>
              <a:t>FSA on rationale for a confused approach  </a:t>
            </a:r>
          </a:p>
          <a:p>
            <a:pPr marL="0" indent="0">
              <a:buNone/>
            </a:pPr>
            <a:endParaRPr lang="en-GB" sz="2400" dirty="0">
              <a:effectLst/>
              <a:latin typeface="Bookman Old Style" panose="02050604050505020204" pitchFamily="18" charset="0"/>
              <a:ea typeface="Calibri" panose="020F0502020204030204" pitchFamily="34" charset="0"/>
              <a:cs typeface="TTdcr10"/>
            </a:endParaRPr>
          </a:p>
          <a:p>
            <a:pPr marL="0" indent="0">
              <a:buNone/>
            </a:pPr>
            <a:r>
              <a:rPr lang="en-GB" sz="2400" dirty="0">
                <a:effectLst/>
                <a:latin typeface="Bookman Old Style" panose="02050604050505020204" pitchFamily="18" charset="0"/>
                <a:ea typeface="Calibri" panose="020F0502020204030204" pitchFamily="34" charset="0"/>
                <a:cs typeface="TTdcr10"/>
              </a:rPr>
              <a:t>The Combined Code asks companies to either </a:t>
            </a:r>
            <a:r>
              <a:rPr lang="en-GB" sz="2400" dirty="0">
                <a:effectLst/>
                <a:latin typeface="Bookman Old Style" panose="02050604050505020204" pitchFamily="18" charset="0"/>
                <a:ea typeface="Calibri" panose="020F0502020204030204" pitchFamily="34" charset="0"/>
                <a:cs typeface="TTdcti10"/>
              </a:rPr>
              <a:t>apply </a:t>
            </a:r>
            <a:r>
              <a:rPr lang="en-GB" sz="2400" dirty="0">
                <a:effectLst/>
                <a:latin typeface="Bookman Old Style" panose="02050604050505020204" pitchFamily="18" charset="0"/>
                <a:ea typeface="Calibri" panose="020F0502020204030204" pitchFamily="34" charset="0"/>
                <a:cs typeface="TTdcr10"/>
              </a:rPr>
              <a:t>its provisions, or to explain why they do not. To be precise, both are valid ways of </a:t>
            </a:r>
            <a:r>
              <a:rPr lang="en-GB" sz="2400" dirty="0">
                <a:effectLst/>
                <a:latin typeface="Bookman Old Style" panose="02050604050505020204" pitchFamily="18" charset="0"/>
                <a:ea typeface="Calibri" panose="020F0502020204030204" pitchFamily="34" charset="0"/>
                <a:cs typeface="TTdcti10"/>
              </a:rPr>
              <a:t>complying</a:t>
            </a:r>
            <a:r>
              <a:rPr lang="en-GB" sz="2400" dirty="0">
                <a:effectLst/>
                <a:latin typeface="Bookman Old Style" panose="02050604050505020204" pitchFamily="18" charset="0"/>
                <a:ea typeface="Calibri" panose="020F0502020204030204" pitchFamily="34" charset="0"/>
                <a:cs typeface="TTdcr10"/>
              </a:rPr>
              <a:t>. It would therefore be more accurate, to refer to the approach as </a:t>
            </a:r>
            <a:r>
              <a:rPr lang="en-GB" sz="2400" i="1" dirty="0">
                <a:effectLst/>
                <a:latin typeface="Bookman Old Style" panose="02050604050505020204" pitchFamily="18" charset="0"/>
                <a:ea typeface="Calibri" panose="020F0502020204030204" pitchFamily="34" charset="0"/>
                <a:cs typeface="TTdcr10"/>
              </a:rPr>
              <a:t>Apply or Explain</a:t>
            </a:r>
            <a:r>
              <a:rPr lang="en-GB" sz="2400" dirty="0">
                <a:effectLst/>
                <a:latin typeface="Bookman Old Style" panose="02050604050505020204" pitchFamily="18" charset="0"/>
                <a:ea typeface="Calibri" panose="020F0502020204030204" pitchFamily="34" charset="0"/>
                <a:cs typeface="TTdcr10"/>
              </a:rPr>
              <a:t>, as this is  what companies are asked to do. This admittedly minor change of terminology may help to promote the view among shareholders that greater attention has to be paid to explanations (</a:t>
            </a:r>
            <a:r>
              <a:rPr lang="en-GB" sz="2400" i="1" dirty="0">
                <a:effectLst/>
                <a:latin typeface="Bookman Old Style" panose="02050604050505020204" pitchFamily="18" charset="0"/>
                <a:ea typeface="Calibri" panose="020F0502020204030204" pitchFamily="34" charset="0"/>
                <a:cs typeface="TTdcr10"/>
              </a:rPr>
              <a:t>Sridhar </a:t>
            </a:r>
            <a:r>
              <a:rPr lang="en-GB" sz="2400" i="1" dirty="0" err="1">
                <a:effectLst/>
                <a:latin typeface="Bookman Old Style" panose="02050604050505020204" pitchFamily="18" charset="0"/>
                <a:ea typeface="Calibri" panose="020F0502020204030204" pitchFamily="34" charset="0"/>
                <a:cs typeface="TTdcr10"/>
              </a:rPr>
              <a:t>Arcot</a:t>
            </a:r>
            <a:r>
              <a:rPr lang="en-GB" sz="2400" i="1" dirty="0">
                <a:effectLst/>
                <a:latin typeface="Bookman Old Style" panose="02050604050505020204" pitchFamily="18" charset="0"/>
                <a:ea typeface="Calibri" panose="020F0502020204030204" pitchFamily="34" charset="0"/>
                <a:cs typeface="TTdcr10"/>
              </a:rPr>
              <a:t>, Valentina Bruno, and Antoine Faure-Grimaud, ‘Corporate Governance in the UK: Is the Comply or Explain Approach Working?’</a:t>
            </a:r>
            <a:r>
              <a:rPr lang="en-GB" sz="2400" dirty="0">
                <a:effectLst/>
                <a:latin typeface="Bookman Old Style" panose="02050604050505020204" pitchFamily="18" charset="0"/>
                <a:ea typeface="Calibri" panose="020F0502020204030204" pitchFamily="34" charset="0"/>
                <a:cs typeface="TTdcr1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1457466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809C-2E5B-4082-9F5A-D89D3117D958}"/>
              </a:ext>
            </a:extLst>
          </p:cNvPr>
          <p:cNvSpPr>
            <a:spLocks noGrp="1"/>
          </p:cNvSpPr>
          <p:nvPr>
            <p:ph type="title"/>
          </p:nvPr>
        </p:nvSpPr>
        <p:spPr>
          <a:xfrm>
            <a:off x="-1431799" y="-387424"/>
            <a:ext cx="387175" cy="284467"/>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2E74C6AF-5671-485A-BC55-3717F43469DE}"/>
              </a:ext>
            </a:extLst>
          </p:cNvPr>
          <p:cNvSpPr>
            <a:spLocks noGrp="1"/>
          </p:cNvSpPr>
          <p:nvPr>
            <p:ph idx="1"/>
          </p:nvPr>
        </p:nvSpPr>
        <p:spPr>
          <a:xfrm>
            <a:off x="502920" y="530352"/>
            <a:ext cx="8183880" cy="5274912"/>
          </a:xfrm>
        </p:spPr>
        <p:txBody>
          <a:bodyPr>
            <a:normAutofit fontScale="62500" lnSpcReduction="20000"/>
          </a:bodyPr>
          <a:lstStyle/>
          <a:p>
            <a:endParaRPr lang="en-AU" sz="1800" b="1" dirty="0">
              <a:latin typeface="Bookman Old Style" panose="02050604050505020204" pitchFamily="18" charset="0"/>
              <a:ea typeface="Calibri" panose="020F0502020204030204" pitchFamily="34" charset="0"/>
              <a:cs typeface="Times New Roman" panose="02020603050405020304" pitchFamily="18" charset="0"/>
            </a:endParaRPr>
          </a:p>
          <a:p>
            <a:r>
              <a:rPr lang="en-GB" sz="2900" b="1" dirty="0">
                <a:effectLst/>
                <a:ea typeface="Times New Roman" panose="02020603050405020304" pitchFamily="18" charset="0"/>
                <a:cs typeface="Arial" panose="020B0604020202020204" pitchFamily="34" charset="0"/>
              </a:rPr>
              <a:t>What is corporate governance (CG)</a:t>
            </a:r>
          </a:p>
          <a:p>
            <a:pPr marL="0" indent="0">
              <a:buNone/>
            </a:pPr>
            <a:endParaRPr lang="en-GB" sz="2800" b="1" dirty="0">
              <a:effectLst/>
              <a:ea typeface="Times New Roman" panose="02020603050405020304" pitchFamily="18" charset="0"/>
              <a:cs typeface="Arial" panose="020B0604020202020204" pitchFamily="34" charset="0"/>
            </a:endParaRPr>
          </a:p>
          <a:p>
            <a:r>
              <a:rPr lang="en-GB" sz="2600" dirty="0">
                <a:effectLst/>
                <a:latin typeface="+mj-lt"/>
                <a:ea typeface="Times New Roman" panose="02020603050405020304" pitchFamily="18" charset="0"/>
                <a:cs typeface="Arial" panose="020B0604020202020204" pitchFamily="34" charset="0"/>
              </a:rPr>
              <a:t>Corporate governance is the system by which companies are directed and controlled. Boards of directors are responsible for the governance of their companies. The shareholders’ role in governance is to appoint the directors and the auditors and to satisfy themselves that an appropriate governance structure is in place.</a:t>
            </a:r>
          </a:p>
          <a:p>
            <a:pPr marL="0" indent="0">
              <a:buNone/>
            </a:pPr>
            <a:endParaRPr lang="en-GB" sz="2600" dirty="0">
              <a:effectLst/>
              <a:latin typeface="+mj-lt"/>
              <a:ea typeface="Times New Roman" panose="02020603050405020304" pitchFamily="18" charset="0"/>
              <a:cs typeface="Arial" panose="020B0604020202020204" pitchFamily="34" charset="0"/>
            </a:endParaRPr>
          </a:p>
          <a:p>
            <a:r>
              <a:rPr lang="en-AU" sz="2600" dirty="0">
                <a:effectLst/>
                <a:latin typeface="+mj-lt"/>
                <a:ea typeface="Calibri" panose="020F0502020204030204" pitchFamily="34" charset="0"/>
                <a:cs typeface="Times New Roman" panose="02020603050405020304" pitchFamily="18" charset="0"/>
              </a:rPr>
              <a:t>In your answer to assessment question 2 draw on the commentary on the relation between corporate behaviour and corporate responsibility/irresponsibility presented in the documentary </a:t>
            </a:r>
            <a:r>
              <a:rPr lang="en-AU" sz="2600" i="1" dirty="0">
                <a:effectLst/>
                <a:latin typeface="+mj-lt"/>
                <a:ea typeface="Calibri" panose="020F0502020204030204" pitchFamily="34" charset="0"/>
                <a:cs typeface="Times New Roman" panose="02020603050405020304" pitchFamily="18" charset="0"/>
              </a:rPr>
              <a:t>The Corporation</a:t>
            </a:r>
            <a:r>
              <a:rPr lang="en-AU" sz="2600" dirty="0">
                <a:effectLst/>
                <a:latin typeface="+mj-lt"/>
                <a:ea typeface="Calibri" panose="020F0502020204030204" pitchFamily="34" charset="0"/>
                <a:cs typeface="Times New Roman" panose="02020603050405020304" pitchFamily="18" charset="0"/>
              </a:rPr>
              <a:t> directed by Professor Joel </a:t>
            </a:r>
            <a:r>
              <a:rPr lang="en-AU" sz="2600" dirty="0" err="1">
                <a:effectLst/>
                <a:latin typeface="+mj-lt"/>
                <a:ea typeface="Calibri" panose="020F0502020204030204" pitchFamily="34" charset="0"/>
                <a:cs typeface="Times New Roman" panose="02020603050405020304" pitchFamily="18" charset="0"/>
              </a:rPr>
              <a:t>Bakan</a:t>
            </a:r>
            <a:r>
              <a:rPr lang="en-AU" sz="2600" dirty="0">
                <a:effectLst/>
                <a:latin typeface="+mj-lt"/>
                <a:ea typeface="Calibri" panose="020F0502020204030204" pitchFamily="34" charset="0"/>
                <a:cs typeface="Times New Roman" panose="02020603050405020304" pitchFamily="18" charset="0"/>
              </a:rPr>
              <a:t> of the University of British Columbia (</a:t>
            </a:r>
            <a:r>
              <a:rPr lang="en-AU" sz="2600" u="sng" dirty="0">
                <a:solidFill>
                  <a:srgbClr val="0000FF"/>
                </a:solidFill>
                <a:effectLst/>
                <a:latin typeface="+mj-lt"/>
                <a:ea typeface="Calibri" panose="020F0502020204030204" pitchFamily="34" charset="0"/>
                <a:cs typeface="Times New Roman" panose="02020603050405020304" pitchFamily="18" charset="0"/>
                <a:hlinkClick r:id="rId2"/>
              </a:rPr>
              <a:t>https://www.youtube.com/watch?v=zpQYsk-8dWg</a:t>
            </a:r>
            <a:r>
              <a:rPr lang="en-AU" sz="2600" dirty="0">
                <a:effectLst/>
                <a:latin typeface="+mj-lt"/>
                <a:ea typeface="Calibri" panose="020F0502020204030204" pitchFamily="34" charset="0"/>
                <a:cs typeface="Times New Roman" panose="02020603050405020304" pitchFamily="18" charset="0"/>
              </a:rPr>
              <a:t>) </a:t>
            </a:r>
            <a:endParaRPr lang="en-GB" sz="2600" dirty="0">
              <a:effectLst/>
              <a:latin typeface="+mj-lt"/>
              <a:ea typeface="Times New Roman" panose="02020603050405020304" pitchFamily="18" charset="0"/>
              <a:cs typeface="Times New Roman" panose="02020603050405020304" pitchFamily="18" charset="0"/>
            </a:endParaRPr>
          </a:p>
          <a:p>
            <a:r>
              <a:rPr lang="en-GB" sz="2600" b="1" dirty="0">
                <a:effectLst/>
                <a:latin typeface="+mj-lt"/>
                <a:ea typeface="Times New Roman" panose="02020603050405020304" pitchFamily="18" charset="0"/>
                <a:cs typeface="Arial" panose="020B0604020202020204" pitchFamily="34" charset="0"/>
              </a:rPr>
              <a:t>AND the follow up </a:t>
            </a:r>
            <a:r>
              <a:rPr lang="en-GB" sz="2600" b="1" dirty="0" err="1">
                <a:effectLst/>
                <a:latin typeface="+mj-lt"/>
                <a:ea typeface="Times New Roman" panose="02020603050405020304" pitchFamily="18" charset="0"/>
                <a:cs typeface="Arial" panose="020B0604020202020204" pitchFamily="34" charset="0"/>
              </a:rPr>
              <a:t>doco</a:t>
            </a:r>
            <a:r>
              <a:rPr lang="en-GB" sz="2600" b="1" dirty="0">
                <a:effectLst/>
                <a:latin typeface="+mj-lt"/>
                <a:ea typeface="Times New Roman" panose="02020603050405020304" pitchFamily="18" charset="0"/>
                <a:cs typeface="Arial" panose="020B0604020202020204" pitchFamily="34" charset="0"/>
              </a:rPr>
              <a:t> from 2021 also by the same director.</a:t>
            </a:r>
          </a:p>
          <a:p>
            <a:r>
              <a:rPr lang="en-GB" sz="2600" b="0" i="0" dirty="0">
                <a:effectLst/>
                <a:latin typeface="+mj-lt"/>
                <a:hlinkClick r:id="rId3"/>
              </a:rPr>
              <a:t>https://youtu.be/O8NgxYAKlFs</a:t>
            </a:r>
            <a:endParaRPr lang="en-GB" sz="2600" dirty="0">
              <a:effectLst/>
              <a:latin typeface="+mj-lt"/>
              <a:ea typeface="Times New Roman" panose="02020603050405020304" pitchFamily="18" charset="0"/>
              <a:cs typeface="Arial" panose="020B0604020202020204" pitchFamily="34" charset="0"/>
            </a:endParaRPr>
          </a:p>
          <a:p>
            <a:pPr marL="0" indent="0">
              <a:buNone/>
            </a:pPr>
            <a:endParaRPr lang="en-GB" sz="2600" dirty="0">
              <a:latin typeface="+mj-lt"/>
              <a:ea typeface="Times New Roman" panose="02020603050405020304" pitchFamily="18" charset="0"/>
              <a:cs typeface="Arial" panose="020B0604020202020204" pitchFamily="34" charset="0"/>
            </a:endParaRPr>
          </a:p>
          <a:p>
            <a:pPr marL="0" indent="0">
              <a:buNone/>
            </a:pPr>
            <a:r>
              <a:rPr lang="en-GB" sz="2600" dirty="0">
                <a:latin typeface="+mj-lt"/>
                <a:ea typeface="Times New Roman" panose="02020603050405020304" pitchFamily="18" charset="0"/>
                <a:cs typeface="Arial" panose="020B0604020202020204" pitchFamily="34" charset="0"/>
              </a:rPr>
              <a:t>Book resource:</a:t>
            </a:r>
          </a:p>
          <a:p>
            <a:pPr marL="0" indent="0">
              <a:buNone/>
            </a:pPr>
            <a:endParaRPr lang="en-GB" sz="2600" dirty="0">
              <a:latin typeface="+mj-lt"/>
              <a:ea typeface="Times New Roman" panose="02020603050405020304" pitchFamily="18" charset="0"/>
              <a:cs typeface="Arial" panose="020B0604020202020204" pitchFamily="34" charset="0"/>
            </a:endParaRPr>
          </a:p>
          <a:p>
            <a:pPr marL="0" indent="0" algn="l">
              <a:buNone/>
            </a:pPr>
            <a:r>
              <a:rPr lang="en-GB" sz="2600" b="1" i="0" u="none" strike="noStrike" baseline="0" dirty="0">
                <a:latin typeface="+mj-lt"/>
              </a:rPr>
              <a:t>Corporate Governance: Accountability, Enterprise and International Comparisons </a:t>
            </a:r>
            <a:r>
              <a:rPr lang="en-GB" sz="2600" i="0" u="none" strike="noStrike" baseline="0" dirty="0">
                <a:latin typeface="+mj-lt"/>
              </a:rPr>
              <a:t>(eds)</a:t>
            </a:r>
            <a:r>
              <a:rPr lang="en-GB" sz="2600" dirty="0">
                <a:latin typeface="+mj-lt"/>
              </a:rPr>
              <a:t> </a:t>
            </a:r>
            <a:r>
              <a:rPr lang="en-GB" sz="2600" i="0" u="none" strike="noStrike" baseline="0" dirty="0">
                <a:latin typeface="+mj-lt"/>
              </a:rPr>
              <a:t>Kevin </a:t>
            </a:r>
            <a:r>
              <a:rPr lang="en-GB" sz="2600" i="0" u="none" strike="noStrike" baseline="0" dirty="0" err="1">
                <a:latin typeface="+mj-lt"/>
              </a:rPr>
              <a:t>Keasey</a:t>
            </a:r>
            <a:r>
              <a:rPr lang="en-GB" sz="2600" i="0" u="none" strike="noStrike" baseline="0" dirty="0">
                <a:latin typeface="+mj-lt"/>
              </a:rPr>
              <a:t>, Steve Thompson and</a:t>
            </a:r>
            <a:r>
              <a:rPr lang="en-GB" sz="2600" dirty="0">
                <a:latin typeface="+mj-lt"/>
              </a:rPr>
              <a:t> </a:t>
            </a:r>
            <a:r>
              <a:rPr lang="en-GB" sz="2600" i="0" u="none" strike="noStrike" baseline="0" dirty="0">
                <a:latin typeface="+mj-lt"/>
              </a:rPr>
              <a:t>Mike Wright (2005) – available in pdf</a:t>
            </a:r>
            <a:endParaRPr lang="en-GB" sz="2600" dirty="0">
              <a:effectLst/>
              <a:latin typeface="+mj-lt"/>
              <a:ea typeface="Times New Roman" panose="02020603050405020304" pitchFamily="18" charset="0"/>
            </a:endParaRPr>
          </a:p>
          <a:p>
            <a:endParaRPr lang="en-GB" dirty="0"/>
          </a:p>
        </p:txBody>
      </p:sp>
    </p:spTree>
    <p:extLst>
      <p:ext uri="{BB962C8B-B14F-4D97-AF65-F5344CB8AC3E}">
        <p14:creationId xmlns:p14="http://schemas.microsoft.com/office/powerpoint/2010/main" val="20396252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87F6-7BF5-4CE3-ADE9-732097941B1E}"/>
              </a:ext>
            </a:extLst>
          </p:cNvPr>
          <p:cNvSpPr>
            <a:spLocks noGrp="1"/>
          </p:cNvSpPr>
          <p:nvPr>
            <p:ph type="title"/>
          </p:nvPr>
        </p:nvSpPr>
        <p:spPr>
          <a:xfrm>
            <a:off x="-1764704" y="-99392"/>
            <a:ext cx="72008" cy="288032"/>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2329D677-EFEB-46E5-8583-E12B84AF2CAF}"/>
              </a:ext>
            </a:extLst>
          </p:cNvPr>
          <p:cNvSpPr>
            <a:spLocks noGrp="1"/>
          </p:cNvSpPr>
          <p:nvPr>
            <p:ph idx="1"/>
          </p:nvPr>
        </p:nvSpPr>
        <p:spPr/>
        <p:txBody>
          <a:bodyPr>
            <a:normAutofit/>
          </a:bodyPr>
          <a:lstStyle/>
          <a:p>
            <a:pPr marL="0" indent="0">
              <a:buNone/>
            </a:pPr>
            <a:r>
              <a:rPr lang="en-AU" sz="2400" b="1" dirty="0">
                <a:effectLst/>
                <a:latin typeface="Bookman Old Style" panose="02050604050505020204" pitchFamily="18" charset="0"/>
                <a:ea typeface="Calibri" panose="020F0502020204030204" pitchFamily="34" charset="0"/>
                <a:cs typeface="Times New Roman" panose="02020603050405020304" pitchFamily="18" charset="0"/>
              </a:rPr>
              <a:t>Scandals of 1980-90s that led to birth of corporate governance approach</a:t>
            </a:r>
          </a:p>
          <a:p>
            <a:pPr marL="0" indent="0">
              <a:buNone/>
            </a:pPr>
            <a:endParaRPr lang="en-GB" sz="2400" b="1" dirty="0"/>
          </a:p>
          <a:p>
            <a:pPr marL="0" indent="0">
              <a:buNone/>
            </a:pPr>
            <a:r>
              <a:rPr lang="en-AU" sz="2400" dirty="0">
                <a:effectLst/>
                <a:latin typeface="+mj-lt"/>
                <a:ea typeface="Calibri" panose="020F0502020204030204" pitchFamily="34" charset="0"/>
                <a:cs typeface="Times New Roman" panose="02020603050405020304" pitchFamily="18" charset="0"/>
              </a:rPr>
              <a:t>The development of corporate governance in the UK has its roots in a series of corporate collapses and scandals in the late 1980s and early 1990s, including the collapse of the BCCI bank and the Robert Maxwell pension funds scandal, both in 1991.</a:t>
            </a:r>
            <a:endParaRPr lang="en-GB" sz="2400" dirty="0">
              <a:effectLst/>
              <a:latin typeface="+mj-lt"/>
              <a:ea typeface="Calibri" panose="020F0502020204030204" pitchFamily="34" charset="0"/>
              <a:cs typeface="Times New Roman" panose="02020603050405020304" pitchFamily="18" charset="0"/>
            </a:endParaRPr>
          </a:p>
          <a:p>
            <a:pPr marL="0" indent="0">
              <a:buNone/>
            </a:pPr>
            <a:endParaRPr lang="en-GB" sz="1800" dirty="0">
              <a:effectLst/>
              <a:ea typeface="Times New Roman" panose="02020603050405020304" pitchFamily="18" charset="0"/>
              <a:cs typeface="Arial" panose="020B0604020202020204" pitchFamily="34" charset="0"/>
            </a:endParaRPr>
          </a:p>
          <a:p>
            <a:pPr marL="0" indent="0" algn="l">
              <a:buNone/>
            </a:pPr>
            <a:endParaRPr lang="en-GB" sz="2400" b="1" i="0" u="none" strike="noStrike" baseline="0" dirty="0">
              <a:latin typeface="TTE15663B8t00"/>
            </a:endParaRPr>
          </a:p>
        </p:txBody>
      </p:sp>
    </p:spTree>
    <p:extLst>
      <p:ext uri="{BB962C8B-B14F-4D97-AF65-F5344CB8AC3E}">
        <p14:creationId xmlns:p14="http://schemas.microsoft.com/office/powerpoint/2010/main" val="1068718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r>
              <a:rPr lang="en-GB" b="1" u="sng" dirty="0"/>
              <a:t>Developments in CG </a:t>
            </a:r>
          </a:p>
          <a:p>
            <a:pPr marL="0" indent="0" algn="ctr">
              <a:buNone/>
            </a:pPr>
            <a:r>
              <a:rPr lang="en-GB" b="1" u="sng" dirty="0"/>
              <a:t>in UK</a:t>
            </a:r>
            <a:endParaRPr lang="en-GB" u="sng" dirty="0"/>
          </a:p>
          <a:p>
            <a:pPr marL="0" indent="0">
              <a:buNone/>
            </a:pPr>
            <a:endParaRPr lang="en-GB" dirty="0"/>
          </a:p>
          <a:p>
            <a:r>
              <a:rPr lang="en-AU" sz="2400" dirty="0"/>
              <a:t>In 1998 the Cadbury and </a:t>
            </a:r>
            <a:r>
              <a:rPr lang="en-AU" sz="2400" dirty="0" err="1"/>
              <a:t>Greenbury</a:t>
            </a:r>
            <a:r>
              <a:rPr lang="en-AU" sz="2400" dirty="0"/>
              <a:t> reports were brought together and updated in the Combined Code. In 1999 the Turnbull guidance was issued to provide directors with guidance on how to develop a good system of internal control.</a:t>
            </a:r>
          </a:p>
          <a:p>
            <a:r>
              <a:rPr lang="en-AU" sz="2400" dirty="0"/>
              <a:t>Financial Reporting Council (FRC) given responsibility for publishing and maintaining the Code.</a:t>
            </a:r>
            <a:endParaRPr lang="en-GB" sz="2400" dirty="0"/>
          </a:p>
          <a:p>
            <a:pPr marL="0" indent="0">
              <a:buNone/>
            </a:pPr>
            <a:endParaRPr lang="en-GB" sz="1600" dirty="0"/>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32656"/>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endParaRPr lang="en-GB" u="sng" dirty="0"/>
          </a:p>
          <a:p>
            <a:pPr marL="0" indent="0" algn="ctr">
              <a:buNone/>
            </a:pPr>
            <a:r>
              <a:rPr lang="en-GB" b="1" u="sng" dirty="0"/>
              <a:t>UK Approach to CG</a:t>
            </a:r>
          </a:p>
          <a:p>
            <a:pPr marL="0" indent="0" algn="ctr">
              <a:buNone/>
            </a:pPr>
            <a:r>
              <a:rPr lang="en-AU" sz="1800" b="1" dirty="0"/>
              <a:t>Cadbury Report (1992) stated:</a:t>
            </a:r>
            <a:endParaRPr lang="en-GB" sz="1800" dirty="0"/>
          </a:p>
          <a:p>
            <a:pPr marL="0" indent="0">
              <a:buNone/>
            </a:pPr>
            <a:endParaRPr lang="en-GB" sz="2400" dirty="0"/>
          </a:p>
          <a:p>
            <a:pPr marL="0" indent="0">
              <a:buNone/>
            </a:pPr>
            <a:r>
              <a:rPr lang="en-GB" sz="2400" dirty="0"/>
              <a:t>"The effectiveness with which boards discharge their responsibilities determines Britain's competitive position. They must be free to drive their companies forward, but exercise that freedom within a framework of effective accountability. This is the essence of any system of good corporate governance."</a:t>
            </a:r>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88640"/>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 calcmode="lin" valueType="num">
                                      <p:cBhvr additive="base">
                                        <p:cTn id="1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2920" y="530352"/>
            <a:ext cx="8183880" cy="5778968"/>
          </a:xfrm>
        </p:spPr>
        <p:txBody>
          <a:bodyPr>
            <a:normAutofit/>
          </a:bodyPr>
          <a:lstStyle/>
          <a:p>
            <a:pPr marL="0" indent="0" algn="ctr">
              <a:buNone/>
            </a:pPr>
            <a:endParaRPr lang="en-GB" sz="2400" b="1" u="sng" dirty="0"/>
          </a:p>
          <a:p>
            <a:pPr marL="0" indent="0" algn="just">
              <a:buNone/>
            </a:pPr>
            <a:r>
              <a:rPr lang="en-GB" sz="3600" dirty="0"/>
              <a:t>		</a:t>
            </a:r>
            <a:r>
              <a:rPr lang="en-GB" sz="3600" b="1" dirty="0"/>
              <a:t>Effective CG</a:t>
            </a:r>
            <a:endParaRPr lang="en-GB" sz="4800" u="sng" dirty="0"/>
          </a:p>
          <a:p>
            <a:pPr marL="0" indent="0" algn="just">
              <a:buNone/>
            </a:pPr>
            <a:endParaRPr lang="en-AU" sz="2400" b="1" dirty="0"/>
          </a:p>
          <a:p>
            <a:pPr marL="0" indent="0" algn="just">
              <a:buNone/>
            </a:pPr>
            <a:r>
              <a:rPr lang="en-AU" sz="2400" dirty="0"/>
              <a:t>Effective governance requires a degree of flexibility in the way companies adopt and adapt governance practices. To be effective good governance needs to be implemented in a way that fits the culture and organisation of the individual company. </a:t>
            </a:r>
            <a:endParaRPr lang="en-GB" sz="2400" dirty="0"/>
          </a:p>
          <a:p>
            <a:pPr marL="0" indent="0" algn="just">
              <a:buNone/>
            </a:pPr>
            <a:endParaRPr lang="en-GB" sz="3600" b="1" dirty="0"/>
          </a:p>
        </p:txBody>
      </p:sp>
      <p:pic>
        <p:nvPicPr>
          <p:cNvPr id="7" name="Picture 4" descr="C:\Users\charal20\AppData\Local\Microsoft\Windows\Temporary Internet Files\Content.IE5\NP7NSJO2\MC900055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48680"/>
            <a:ext cx="1435849" cy="86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4521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fontScale="85000" lnSpcReduction="10000"/>
          </a:bodyPr>
          <a:lstStyle/>
          <a:p>
            <a:pPr marL="0" indent="0" algn="ctr">
              <a:buNone/>
            </a:pPr>
            <a:r>
              <a:rPr lang="en-GB" b="1" u="sng" dirty="0"/>
              <a:t>UK Combined Code on </a:t>
            </a:r>
          </a:p>
          <a:p>
            <a:pPr marL="0" indent="0" algn="ctr">
              <a:buNone/>
            </a:pPr>
            <a:r>
              <a:rPr lang="en-GB" b="1" u="sng" dirty="0"/>
              <a:t>Corporate Governance</a:t>
            </a:r>
          </a:p>
          <a:p>
            <a:pPr marL="0" indent="0">
              <a:buNone/>
            </a:pPr>
            <a:endParaRPr lang="en-GB" b="1" dirty="0"/>
          </a:p>
          <a:p>
            <a:pPr marL="0" indent="0">
              <a:buNone/>
            </a:pPr>
            <a:endParaRPr lang="en-GB" sz="2400" dirty="0"/>
          </a:p>
          <a:p>
            <a:r>
              <a:rPr lang="en-AU" dirty="0"/>
              <a:t>The Combined Code identifies good governance practices relating to, for example, the role and composition of the board and its committees and the development of a sound system of internal control, but companies can choose to adopt a different approach if that is more appropriate to their circumstances. Where they do so, however, they are required to explain the reason to their shareholders who must decide whether they are content with the approach that has been taken.</a:t>
            </a:r>
            <a:endParaRPr lang="en-GB" dirty="0"/>
          </a:p>
          <a:p>
            <a:endParaRPr lang="en-GB" sz="2400" dirty="0"/>
          </a:p>
          <a:p>
            <a:pPr marL="0" indent="0">
              <a:buNone/>
            </a:pPr>
            <a:endParaRPr lang="en-GB" dirty="0"/>
          </a:p>
          <a:p>
            <a:pPr marL="0" indent="0">
              <a:buNone/>
            </a:pPr>
            <a:endParaRPr lang="en-GB" dirty="0"/>
          </a:p>
        </p:txBody>
      </p:sp>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lnSpcReduction="10000"/>
          </a:bodyPr>
          <a:lstStyle/>
          <a:p>
            <a:pPr marL="0" indent="0" algn="ctr">
              <a:buNone/>
            </a:pPr>
            <a:r>
              <a:rPr lang="en-GB" b="1" u="sng" dirty="0"/>
              <a:t>Comply or Explain </a:t>
            </a:r>
          </a:p>
          <a:p>
            <a:pPr marL="0" indent="0" algn="ctr">
              <a:buNone/>
            </a:pPr>
            <a:r>
              <a:rPr lang="en-GB" b="1" u="sng" dirty="0"/>
              <a:t>Approach in the C Code</a:t>
            </a:r>
          </a:p>
          <a:p>
            <a:pPr marL="0" indent="0">
              <a:buNone/>
            </a:pPr>
            <a:endParaRPr lang="en-GB" b="1" dirty="0"/>
          </a:p>
          <a:p>
            <a:pPr marL="0" indent="0">
              <a:buNone/>
            </a:pPr>
            <a:endParaRPr lang="en-GB" b="1" dirty="0"/>
          </a:p>
          <a:p>
            <a:pPr marL="0" indent="0">
              <a:buNone/>
            </a:pPr>
            <a:r>
              <a:rPr lang="en-AU" dirty="0"/>
              <a:t>This 'comply or explain' approach enables judgements about, for example, the independence of non-executive directors, to be made on a case by case basis. It is supported by companies, investors and regulators in the UK, and has increasingly been adopted as a model for regulation in other countries. </a:t>
            </a:r>
            <a:endParaRPr lang="en-GB" dirty="0"/>
          </a:p>
          <a:p>
            <a:pPr marL="0" indent="0">
              <a:buNone/>
            </a:pPr>
            <a:endParaRPr lang="en-GB" dirty="0"/>
          </a:p>
          <a:p>
            <a:pPr marL="0" indent="0">
              <a:buNone/>
            </a:pPr>
            <a:endParaRPr lang="en-GB" dirty="0"/>
          </a:p>
        </p:txBody>
      </p:sp>
      <p:pic>
        <p:nvPicPr>
          <p:cNvPr id="4"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73536" cy="4698848"/>
          </a:xfrm>
        </p:spPr>
        <p:txBody>
          <a:bodyPr>
            <a:normAutofit fontScale="92500" lnSpcReduction="20000"/>
          </a:bodyPr>
          <a:lstStyle/>
          <a:p>
            <a:pPr marL="0" indent="0" algn="ctr">
              <a:buNone/>
            </a:pPr>
            <a:r>
              <a:rPr lang="en-GB" sz="3200" b="1" u="sng" dirty="0"/>
              <a:t>Combined Code Framework</a:t>
            </a:r>
          </a:p>
          <a:p>
            <a:pPr marL="0" indent="0" algn="ctr">
              <a:buNone/>
            </a:pPr>
            <a:endParaRPr lang="en-GB" dirty="0"/>
          </a:p>
          <a:p>
            <a:pPr marL="0" indent="0">
              <a:buNone/>
            </a:pPr>
            <a:r>
              <a:rPr lang="en-AU" dirty="0"/>
              <a:t>This framework is reinforced by the Listing Rules that must be followed by companies listed on the London Stock Exchange. The Listing Rules provide further rights to shareholders (for example, by requiring that major transactions are put to a vote), and require certain information to be disclosed to the market. This includes the requirement to provide a 'comply or explain' statement in the annual report explaining how the company has applied the Combined Code.</a:t>
            </a:r>
            <a:endParaRPr lang="en-GB" dirty="0"/>
          </a:p>
          <a:p>
            <a:pPr marL="0" indent="0">
              <a:buNone/>
            </a:pPr>
            <a:endParaRPr lang="en-GB" dirty="0"/>
          </a:p>
        </p:txBody>
      </p:sp>
      <p:pic>
        <p:nvPicPr>
          <p:cNvPr id="6147" name="Picture 3" descr="C:\Program Files\Microsoft Office\MEDIA\CAGCAT10\j033226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4653136"/>
            <a:ext cx="1600200" cy="1808683"/>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charal20\AppData\Local\Microsoft\Windows\Temporary Internet Files\Content.IE5\JPT9U4H8\MC90035821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4869160"/>
            <a:ext cx="1669239" cy="15101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charal20\AppData\Local\Microsoft\Windows\Temporary Internet Files\Content.IE5\NP7NSJO2\MC9002346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5301208"/>
            <a:ext cx="1808683" cy="110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731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3679</TotalTime>
  <Words>1495</Words>
  <Application>Microsoft Office PowerPoint</Application>
  <PresentationFormat>On-screen Show (4:3)</PresentationFormat>
  <Paragraphs>104</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Black</vt:lpstr>
      <vt:lpstr>Bookman Old Style</vt:lpstr>
      <vt:lpstr>Calibri</vt:lpstr>
      <vt:lpstr>Symbol</vt:lpstr>
      <vt:lpstr>Times New Roman</vt:lpstr>
      <vt:lpstr>TTE15663B8t00</vt:lpstr>
      <vt:lpstr>Verdana</vt:lpstr>
      <vt:lpstr>Wingdings 2</vt:lpstr>
      <vt:lpstr>Aspect</vt:lpstr>
      <vt:lpstr>Lecture 5: CORPORATE GOVERNANCE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CONTRACT LAW</dc:title>
  <dc:creator>charal20</dc:creator>
  <cp:lastModifiedBy>Roshan de Silva Wijeyeratne</cp:lastModifiedBy>
  <cp:revision>133</cp:revision>
  <dcterms:created xsi:type="dcterms:W3CDTF">2010-10-18T00:39:28Z</dcterms:created>
  <dcterms:modified xsi:type="dcterms:W3CDTF">2022-03-08T16:37:17Z</dcterms:modified>
</cp:coreProperties>
</file>