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59" r:id="rId4"/>
    <p:sldId id="260" r:id="rId5"/>
    <p:sldId id="261" r:id="rId6"/>
    <p:sldId id="262" r:id="rId7"/>
    <p:sldId id="264" r:id="rId8"/>
    <p:sldId id="268" r:id="rId9"/>
    <p:sldId id="267" r:id="rId10"/>
    <p:sldId id="270" r:id="rId11"/>
    <p:sldId id="271" r:id="rId12"/>
    <p:sldId id="273" r:id="rId13"/>
    <p:sldId id="274" r:id="rId14"/>
    <p:sldId id="275" r:id="rId15"/>
    <p:sldId id="272" r:id="rId16"/>
    <p:sldId id="276" r:id="rId17"/>
    <p:sldId id="277" r:id="rId18"/>
    <p:sldId id="296" r:id="rId19"/>
    <p:sldId id="297" r:id="rId20"/>
    <p:sldId id="298" r:id="rId21"/>
    <p:sldId id="299" r:id="rId22"/>
    <p:sldId id="300" r:id="rId23"/>
    <p:sldId id="278" r:id="rId24"/>
    <p:sldId id="301" r:id="rId25"/>
    <p:sldId id="302" r:id="rId26"/>
    <p:sldId id="303" r:id="rId27"/>
    <p:sldId id="304" r:id="rId28"/>
    <p:sldId id="305" r:id="rId29"/>
    <p:sldId id="306" r:id="rId30"/>
    <p:sldId id="280" r:id="rId31"/>
    <p:sldId id="281" r:id="rId32"/>
    <p:sldId id="284" r:id="rId33"/>
    <p:sldId id="285" r:id="rId34"/>
    <p:sldId id="293" r:id="rId35"/>
    <p:sldId id="307" r:id="rId36"/>
    <p:sldId id="288" r:id="rId37"/>
    <p:sldId id="289" r:id="rId38"/>
    <p:sldId id="290" r:id="rId39"/>
    <p:sldId id="2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3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87D51-4365-481B-85E9-794E10241756}" type="datetimeFigureOut">
              <a:rPr lang="en-GB" smtClean="0"/>
              <a:pPr/>
              <a:t>25/05/2022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2E88B-932D-4E31-9C63-25CAA18AC4A6}" type="slidenum">
              <a:rPr lang="en-GB" smtClean="0"/>
              <a:pPr/>
              <a:t>‹#›</a:t>
            </a:fld>
            <a:endParaRPr lang="en-GB"/>
          </a:p>
        </p:txBody>
      </p:sp>
    </p:spTree>
    <p:extLst>
      <p:ext uri="{BB962C8B-B14F-4D97-AF65-F5344CB8AC3E}">
        <p14:creationId xmlns:p14="http://schemas.microsoft.com/office/powerpoint/2010/main" val="157638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223AC1DA-3438-45D4-A0F9-3E9B00390FE7}" type="slidenum">
              <a:rPr lang="en-US" smtClean="0">
                <a:latin typeface="Times New Roman" charset="0"/>
              </a:rPr>
              <a:pPr/>
              <a:t>2</a:t>
            </a:fld>
            <a:endParaRPr lang="en-US">
              <a:latin typeface="Times New Roman" charset="0"/>
            </a:endParaRPr>
          </a:p>
        </p:txBody>
      </p:sp>
      <p:sp>
        <p:nvSpPr>
          <p:cNvPr id="5632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B5655-FB2C-47FA-88E1-7536DE85C482}" type="datetimeFigureOut">
              <a:rPr lang="en-GB" smtClean="0"/>
              <a:pPr/>
              <a:t>25/05/2022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01992-E7CC-4E20-A9AF-0AE061CD64E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ctrTitle"/>
          </p:nvPr>
        </p:nvSpPr>
        <p:spPr>
          <a:xfrm>
            <a:off x="304800" y="457200"/>
            <a:ext cx="8534400" cy="5204048"/>
          </a:xfrm>
        </p:spPr>
        <p:txBody>
          <a:bodyPr>
            <a:normAutofit/>
          </a:bodyPr>
          <a:lstStyle/>
          <a:p>
            <a:pPr algn="ctr"/>
            <a:r>
              <a:rPr lang="en-US" sz="3600" b="1" dirty="0"/>
              <a:t>Lecture 8:</a:t>
            </a:r>
            <a:br>
              <a:rPr lang="en-US" sz="3600" b="1" dirty="0"/>
            </a:br>
            <a:r>
              <a:rPr lang="en-US" sz="3600" b="1" dirty="0"/>
              <a:t>Intro to Company Law and Business </a:t>
            </a:r>
            <a:r>
              <a:rPr lang="en-GB" sz="3600" b="1" dirty="0"/>
              <a:t>Organisation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GB"/>
          </a:p>
        </p:txBody>
      </p:sp>
      <p:sp>
        <p:nvSpPr>
          <p:cNvPr id="31747"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GB"/>
          </a:p>
        </p:txBody>
      </p:sp>
      <p:grpSp>
        <p:nvGrpSpPr>
          <p:cNvPr id="2" name="Group 6"/>
          <p:cNvGrpSpPr>
            <a:grpSpLocks/>
          </p:cNvGrpSpPr>
          <p:nvPr/>
        </p:nvGrpSpPr>
        <p:grpSpPr bwMode="auto">
          <a:xfrm>
            <a:off x="1316864" y="1393252"/>
            <a:ext cx="3378200" cy="1928813"/>
            <a:chOff x="119" y="1526"/>
            <a:chExt cx="2762" cy="1503"/>
          </a:xfrm>
        </p:grpSpPr>
        <p:sp>
          <p:nvSpPr>
            <p:cNvPr id="31767" name="Rectangle 7"/>
            <p:cNvSpPr>
              <a:spLocks noChangeArrowheads="1"/>
            </p:cNvSpPr>
            <p:nvPr/>
          </p:nvSpPr>
          <p:spPr bwMode="auto">
            <a:xfrm>
              <a:off x="138"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8" name="Freeform 8"/>
            <p:cNvSpPr>
              <a:spLocks/>
            </p:cNvSpPr>
            <p:nvPr/>
          </p:nvSpPr>
          <p:spPr bwMode="auto">
            <a:xfrm>
              <a:off x="119" y="2187"/>
              <a:ext cx="2762" cy="842"/>
            </a:xfrm>
            <a:custGeom>
              <a:avLst/>
              <a:gdLst>
                <a:gd name="T0" fmla="*/ 0 w 2762"/>
                <a:gd name="T1" fmla="*/ 0 h 842"/>
                <a:gd name="T2" fmla="*/ 2761 w 2762"/>
                <a:gd name="T3" fmla="*/ 841 h 842"/>
                <a:gd name="T4" fmla="*/ 1802 w 2762"/>
                <a:gd name="T5" fmla="*/ 0 h 842"/>
                <a:gd name="T6" fmla="*/ 0 w 2762"/>
                <a:gd name="T7" fmla="*/ 0 h 842"/>
                <a:gd name="T8" fmla="*/ 0 60000 65536"/>
                <a:gd name="T9" fmla="*/ 0 60000 65536"/>
                <a:gd name="T10" fmla="*/ 0 60000 65536"/>
                <a:gd name="T11" fmla="*/ 0 60000 65536"/>
                <a:gd name="T12" fmla="*/ 0 w 2762"/>
                <a:gd name="T13" fmla="*/ 0 h 842"/>
                <a:gd name="T14" fmla="*/ 2762 w 2762"/>
                <a:gd name="T15" fmla="*/ 842 h 842"/>
              </a:gdLst>
              <a:ahLst/>
              <a:cxnLst>
                <a:cxn ang="T8">
                  <a:pos x="T0" y="T1"/>
                </a:cxn>
                <a:cxn ang="T9">
                  <a:pos x="T2" y="T3"/>
                </a:cxn>
                <a:cxn ang="T10">
                  <a:pos x="T4" y="T5"/>
                </a:cxn>
                <a:cxn ang="T11">
                  <a:pos x="T6" y="T7"/>
                </a:cxn>
              </a:cxnLst>
              <a:rect l="T12" t="T13" r="T14" b="T15"/>
              <a:pathLst>
                <a:path w="2762" h="842">
                  <a:moveTo>
                    <a:pt x="0" y="0"/>
                  </a:moveTo>
                  <a:lnTo>
                    <a:pt x="2761" y="841"/>
                  </a:lnTo>
                  <a:lnTo>
                    <a:pt x="1802"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9" name="Freeform 9"/>
            <p:cNvSpPr>
              <a:spLocks/>
            </p:cNvSpPr>
            <p:nvPr/>
          </p:nvSpPr>
          <p:spPr bwMode="auto">
            <a:xfrm>
              <a:off x="1908" y="1527"/>
              <a:ext cx="973" cy="1502"/>
            </a:xfrm>
            <a:custGeom>
              <a:avLst/>
              <a:gdLst>
                <a:gd name="T0" fmla="*/ 0 w 973"/>
                <a:gd name="T1" fmla="*/ 0 h 1502"/>
                <a:gd name="T2" fmla="*/ 0 w 973"/>
                <a:gd name="T3" fmla="*/ 661 h 1502"/>
                <a:gd name="T4" fmla="*/ 972 w 973"/>
                <a:gd name="T5" fmla="*/ 1501 h 1502"/>
                <a:gd name="T6" fmla="*/ 0 w 973"/>
                <a:gd name="T7" fmla="*/ 0 h 1502"/>
                <a:gd name="T8" fmla="*/ 0 60000 65536"/>
                <a:gd name="T9" fmla="*/ 0 60000 65536"/>
                <a:gd name="T10" fmla="*/ 0 60000 65536"/>
                <a:gd name="T11" fmla="*/ 0 60000 65536"/>
                <a:gd name="T12" fmla="*/ 0 w 973"/>
                <a:gd name="T13" fmla="*/ 0 h 1502"/>
                <a:gd name="T14" fmla="*/ 973 w 973"/>
                <a:gd name="T15" fmla="*/ 1502 h 1502"/>
              </a:gdLst>
              <a:ahLst/>
              <a:cxnLst>
                <a:cxn ang="T8">
                  <a:pos x="T0" y="T1"/>
                </a:cxn>
                <a:cxn ang="T9">
                  <a:pos x="T2" y="T3"/>
                </a:cxn>
                <a:cxn ang="T10">
                  <a:pos x="T4" y="T5"/>
                </a:cxn>
                <a:cxn ang="T11">
                  <a:pos x="T6" y="T7"/>
                </a:cxn>
              </a:cxnLst>
              <a:rect l="T12" t="T13" r="T14" b="T15"/>
              <a:pathLst>
                <a:path w="973" h="1502">
                  <a:moveTo>
                    <a:pt x="0" y="0"/>
                  </a:moveTo>
                  <a:lnTo>
                    <a:pt x="0" y="661"/>
                  </a:lnTo>
                  <a:lnTo>
                    <a:pt x="972" y="1501"/>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3" name="Group 10"/>
          <p:cNvGrpSpPr>
            <a:grpSpLocks/>
          </p:cNvGrpSpPr>
          <p:nvPr/>
        </p:nvGrpSpPr>
        <p:grpSpPr bwMode="auto">
          <a:xfrm>
            <a:off x="4847464" y="1447800"/>
            <a:ext cx="3359911" cy="1928813"/>
            <a:chOff x="2880" y="1526"/>
            <a:chExt cx="2778" cy="1503"/>
          </a:xfrm>
        </p:grpSpPr>
        <p:sp>
          <p:nvSpPr>
            <p:cNvPr id="31764" name="Freeform 11"/>
            <p:cNvSpPr>
              <a:spLocks/>
            </p:cNvSpPr>
            <p:nvPr/>
          </p:nvSpPr>
          <p:spPr bwMode="auto">
            <a:xfrm>
              <a:off x="2880" y="2188"/>
              <a:ext cx="2778" cy="841"/>
            </a:xfrm>
            <a:custGeom>
              <a:avLst/>
              <a:gdLst>
                <a:gd name="T0" fmla="*/ 2777 w 2778"/>
                <a:gd name="T1" fmla="*/ 0 h 841"/>
                <a:gd name="T2" fmla="*/ 0 w 2778"/>
                <a:gd name="T3" fmla="*/ 840 h 841"/>
                <a:gd name="T4" fmla="*/ 983 w 2778"/>
                <a:gd name="T5" fmla="*/ 0 h 841"/>
                <a:gd name="T6" fmla="*/ 2777 w 2778"/>
                <a:gd name="T7" fmla="*/ 0 h 841"/>
                <a:gd name="T8" fmla="*/ 0 60000 65536"/>
                <a:gd name="T9" fmla="*/ 0 60000 65536"/>
                <a:gd name="T10" fmla="*/ 0 60000 65536"/>
                <a:gd name="T11" fmla="*/ 0 60000 65536"/>
                <a:gd name="T12" fmla="*/ 0 w 2778"/>
                <a:gd name="T13" fmla="*/ 0 h 841"/>
                <a:gd name="T14" fmla="*/ 2778 w 2778"/>
                <a:gd name="T15" fmla="*/ 841 h 841"/>
              </a:gdLst>
              <a:ahLst/>
              <a:cxnLst>
                <a:cxn ang="T8">
                  <a:pos x="T0" y="T1"/>
                </a:cxn>
                <a:cxn ang="T9">
                  <a:pos x="T2" y="T3"/>
                </a:cxn>
                <a:cxn ang="T10">
                  <a:pos x="T4" y="T5"/>
                </a:cxn>
                <a:cxn ang="T11">
                  <a:pos x="T6" y="T7"/>
                </a:cxn>
              </a:cxnLst>
              <a:rect l="T12" t="T13" r="T14" b="T15"/>
              <a:pathLst>
                <a:path w="2778" h="841">
                  <a:moveTo>
                    <a:pt x="2777" y="0"/>
                  </a:moveTo>
                  <a:lnTo>
                    <a:pt x="0" y="840"/>
                  </a:lnTo>
                  <a:lnTo>
                    <a:pt x="983" y="0"/>
                  </a:lnTo>
                  <a:lnTo>
                    <a:pt x="2777"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5" name="Freeform 12"/>
            <p:cNvSpPr>
              <a:spLocks/>
            </p:cNvSpPr>
            <p:nvPr/>
          </p:nvSpPr>
          <p:spPr bwMode="auto">
            <a:xfrm>
              <a:off x="2880" y="1528"/>
              <a:ext cx="985" cy="1501"/>
            </a:xfrm>
            <a:custGeom>
              <a:avLst/>
              <a:gdLst>
                <a:gd name="T0" fmla="*/ 984 w 985"/>
                <a:gd name="T1" fmla="*/ 0 h 1501"/>
                <a:gd name="T2" fmla="*/ 984 w 985"/>
                <a:gd name="T3" fmla="*/ 660 h 1501"/>
                <a:gd name="T4" fmla="*/ 0 w 985"/>
                <a:gd name="T5" fmla="*/ 1500 h 1501"/>
                <a:gd name="T6" fmla="*/ 984 w 985"/>
                <a:gd name="T7" fmla="*/ 0 h 1501"/>
                <a:gd name="T8" fmla="*/ 0 60000 65536"/>
                <a:gd name="T9" fmla="*/ 0 60000 65536"/>
                <a:gd name="T10" fmla="*/ 0 60000 65536"/>
                <a:gd name="T11" fmla="*/ 0 60000 65536"/>
                <a:gd name="T12" fmla="*/ 0 w 985"/>
                <a:gd name="T13" fmla="*/ 0 h 1501"/>
                <a:gd name="T14" fmla="*/ 985 w 985"/>
                <a:gd name="T15" fmla="*/ 1501 h 1501"/>
              </a:gdLst>
              <a:ahLst/>
              <a:cxnLst>
                <a:cxn ang="T8">
                  <a:pos x="T0" y="T1"/>
                </a:cxn>
                <a:cxn ang="T9">
                  <a:pos x="T2" y="T3"/>
                </a:cxn>
                <a:cxn ang="T10">
                  <a:pos x="T4" y="T5"/>
                </a:cxn>
                <a:cxn ang="T11">
                  <a:pos x="T6" y="T7"/>
                </a:cxn>
              </a:cxnLst>
              <a:rect l="T12" t="T13" r="T14" b="T15"/>
              <a:pathLst>
                <a:path w="985" h="1501">
                  <a:moveTo>
                    <a:pt x="984" y="0"/>
                  </a:moveTo>
                  <a:lnTo>
                    <a:pt x="984" y="660"/>
                  </a:lnTo>
                  <a:lnTo>
                    <a:pt x="0" y="1500"/>
                  </a:lnTo>
                  <a:lnTo>
                    <a:pt x="984"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6" name="Rectangle 13"/>
            <p:cNvSpPr>
              <a:spLocks noChangeArrowheads="1"/>
            </p:cNvSpPr>
            <p:nvPr/>
          </p:nvSpPr>
          <p:spPr bwMode="auto">
            <a:xfrm>
              <a:off x="3875"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grpSp>
      <p:grpSp>
        <p:nvGrpSpPr>
          <p:cNvPr id="4" name="Group 14"/>
          <p:cNvGrpSpPr>
            <a:grpSpLocks/>
          </p:cNvGrpSpPr>
          <p:nvPr/>
        </p:nvGrpSpPr>
        <p:grpSpPr bwMode="auto">
          <a:xfrm>
            <a:off x="1371600" y="3124200"/>
            <a:ext cx="3505200" cy="1143000"/>
            <a:chOff x="36" y="2446"/>
            <a:chExt cx="2854" cy="847"/>
          </a:xfrm>
        </p:grpSpPr>
        <p:sp>
          <p:nvSpPr>
            <p:cNvPr id="31761" name="Rectangle 15"/>
            <p:cNvSpPr>
              <a:spLocks noChangeArrowheads="1"/>
            </p:cNvSpPr>
            <p:nvPr/>
          </p:nvSpPr>
          <p:spPr bwMode="auto">
            <a:xfrm>
              <a:off x="39"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2" name="Freeform 16"/>
            <p:cNvSpPr>
              <a:spLocks/>
            </p:cNvSpPr>
            <p:nvPr/>
          </p:nvSpPr>
          <p:spPr bwMode="auto">
            <a:xfrm>
              <a:off x="1808" y="2446"/>
              <a:ext cx="1074" cy="838"/>
            </a:xfrm>
            <a:custGeom>
              <a:avLst/>
              <a:gdLst>
                <a:gd name="T0" fmla="*/ 0 w 1074"/>
                <a:gd name="T1" fmla="*/ 0 h 838"/>
                <a:gd name="T2" fmla="*/ 2 w 1074"/>
                <a:gd name="T3" fmla="*/ 675 h 838"/>
                <a:gd name="T4" fmla="*/ 1073 w 1074"/>
                <a:gd name="T5" fmla="*/ 837 h 838"/>
                <a:gd name="T6" fmla="*/ 0 w 1074"/>
                <a:gd name="T7" fmla="*/ 0 h 838"/>
                <a:gd name="T8" fmla="*/ 0 60000 65536"/>
                <a:gd name="T9" fmla="*/ 0 60000 65536"/>
                <a:gd name="T10" fmla="*/ 0 60000 65536"/>
                <a:gd name="T11" fmla="*/ 0 60000 65536"/>
                <a:gd name="T12" fmla="*/ 0 w 1074"/>
                <a:gd name="T13" fmla="*/ 0 h 838"/>
                <a:gd name="T14" fmla="*/ 1074 w 1074"/>
                <a:gd name="T15" fmla="*/ 838 h 838"/>
              </a:gdLst>
              <a:ahLst/>
              <a:cxnLst>
                <a:cxn ang="T8">
                  <a:pos x="T0" y="T1"/>
                </a:cxn>
                <a:cxn ang="T9">
                  <a:pos x="T2" y="T3"/>
                </a:cxn>
                <a:cxn ang="T10">
                  <a:pos x="T4" y="T5"/>
                </a:cxn>
                <a:cxn ang="T11">
                  <a:pos x="T6" y="T7"/>
                </a:cxn>
              </a:cxnLst>
              <a:rect l="T12" t="T13" r="T14" b="T15"/>
              <a:pathLst>
                <a:path w="1074" h="838">
                  <a:moveTo>
                    <a:pt x="0" y="0"/>
                  </a:moveTo>
                  <a:lnTo>
                    <a:pt x="2" y="675"/>
                  </a:lnTo>
                  <a:lnTo>
                    <a:pt x="1073" y="837"/>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3" name="Freeform 17"/>
            <p:cNvSpPr>
              <a:spLocks/>
            </p:cNvSpPr>
            <p:nvPr/>
          </p:nvSpPr>
          <p:spPr bwMode="auto">
            <a:xfrm>
              <a:off x="36" y="3112"/>
              <a:ext cx="2854" cy="181"/>
            </a:xfrm>
            <a:custGeom>
              <a:avLst/>
              <a:gdLst>
                <a:gd name="T0" fmla="*/ 0 w 2854"/>
                <a:gd name="T1" fmla="*/ 0 h 181"/>
                <a:gd name="T2" fmla="*/ 2853 w 2854"/>
                <a:gd name="T3" fmla="*/ 180 h 181"/>
                <a:gd name="T4" fmla="*/ 1774 w 2854"/>
                <a:gd name="T5" fmla="*/ 0 h 181"/>
                <a:gd name="T6" fmla="*/ 0 w 2854"/>
                <a:gd name="T7" fmla="*/ 0 h 181"/>
                <a:gd name="T8" fmla="*/ 0 60000 65536"/>
                <a:gd name="T9" fmla="*/ 0 60000 65536"/>
                <a:gd name="T10" fmla="*/ 0 60000 65536"/>
                <a:gd name="T11" fmla="*/ 0 60000 65536"/>
                <a:gd name="T12" fmla="*/ 0 w 2854"/>
                <a:gd name="T13" fmla="*/ 0 h 181"/>
                <a:gd name="T14" fmla="*/ 2854 w 2854"/>
                <a:gd name="T15" fmla="*/ 181 h 181"/>
              </a:gdLst>
              <a:ahLst/>
              <a:cxnLst>
                <a:cxn ang="T8">
                  <a:pos x="T0" y="T1"/>
                </a:cxn>
                <a:cxn ang="T9">
                  <a:pos x="T2" y="T3"/>
                </a:cxn>
                <a:cxn ang="T10">
                  <a:pos x="T4" y="T5"/>
                </a:cxn>
                <a:cxn ang="T11">
                  <a:pos x="T6" y="T7"/>
                </a:cxn>
              </a:cxnLst>
              <a:rect l="T12" t="T13" r="T14" b="T15"/>
              <a:pathLst>
                <a:path w="2854" h="181">
                  <a:moveTo>
                    <a:pt x="0" y="0"/>
                  </a:moveTo>
                  <a:lnTo>
                    <a:pt x="2853" y="180"/>
                  </a:lnTo>
                  <a:lnTo>
                    <a:pt x="1774"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5" name="Group 18"/>
          <p:cNvGrpSpPr>
            <a:grpSpLocks/>
          </p:cNvGrpSpPr>
          <p:nvPr/>
        </p:nvGrpSpPr>
        <p:grpSpPr bwMode="auto">
          <a:xfrm>
            <a:off x="4800600" y="3200400"/>
            <a:ext cx="3473450" cy="1081088"/>
            <a:chOff x="2880" y="2450"/>
            <a:chExt cx="2840" cy="843"/>
          </a:xfrm>
        </p:grpSpPr>
        <p:sp>
          <p:nvSpPr>
            <p:cNvPr id="31758" name="Rectangle 19"/>
            <p:cNvSpPr>
              <a:spLocks noChangeArrowheads="1"/>
            </p:cNvSpPr>
            <p:nvPr/>
          </p:nvSpPr>
          <p:spPr bwMode="auto">
            <a:xfrm>
              <a:off x="3956"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59" name="Freeform 20"/>
            <p:cNvSpPr>
              <a:spLocks/>
            </p:cNvSpPr>
            <p:nvPr/>
          </p:nvSpPr>
          <p:spPr bwMode="auto">
            <a:xfrm>
              <a:off x="2880" y="2458"/>
              <a:ext cx="1072" cy="825"/>
            </a:xfrm>
            <a:custGeom>
              <a:avLst/>
              <a:gdLst>
                <a:gd name="T0" fmla="*/ 1071 w 1072"/>
                <a:gd name="T1" fmla="*/ 0 h 825"/>
                <a:gd name="T2" fmla="*/ 1069 w 1072"/>
                <a:gd name="T3" fmla="*/ 657 h 825"/>
                <a:gd name="T4" fmla="*/ 0 w 1072"/>
                <a:gd name="T5" fmla="*/ 824 h 825"/>
                <a:gd name="T6" fmla="*/ 1071 w 1072"/>
                <a:gd name="T7" fmla="*/ 0 h 825"/>
                <a:gd name="T8" fmla="*/ 0 60000 65536"/>
                <a:gd name="T9" fmla="*/ 0 60000 65536"/>
                <a:gd name="T10" fmla="*/ 0 60000 65536"/>
                <a:gd name="T11" fmla="*/ 0 60000 65536"/>
                <a:gd name="T12" fmla="*/ 0 w 1072"/>
                <a:gd name="T13" fmla="*/ 0 h 825"/>
                <a:gd name="T14" fmla="*/ 1072 w 1072"/>
                <a:gd name="T15" fmla="*/ 825 h 825"/>
              </a:gdLst>
              <a:ahLst/>
              <a:cxnLst>
                <a:cxn ang="T8">
                  <a:pos x="T0" y="T1"/>
                </a:cxn>
                <a:cxn ang="T9">
                  <a:pos x="T2" y="T3"/>
                </a:cxn>
                <a:cxn ang="T10">
                  <a:pos x="T4" y="T5"/>
                </a:cxn>
                <a:cxn ang="T11">
                  <a:pos x="T6" y="T7"/>
                </a:cxn>
              </a:cxnLst>
              <a:rect l="T12" t="T13" r="T14" b="T15"/>
              <a:pathLst>
                <a:path w="1072" h="825">
                  <a:moveTo>
                    <a:pt x="1071" y="0"/>
                  </a:moveTo>
                  <a:lnTo>
                    <a:pt x="1069" y="657"/>
                  </a:lnTo>
                  <a:lnTo>
                    <a:pt x="0" y="824"/>
                  </a:lnTo>
                  <a:lnTo>
                    <a:pt x="1071"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0" name="Freeform 21"/>
            <p:cNvSpPr>
              <a:spLocks/>
            </p:cNvSpPr>
            <p:nvPr/>
          </p:nvSpPr>
          <p:spPr bwMode="auto">
            <a:xfrm>
              <a:off x="2880" y="3112"/>
              <a:ext cx="2834" cy="181"/>
            </a:xfrm>
            <a:custGeom>
              <a:avLst/>
              <a:gdLst>
                <a:gd name="T0" fmla="*/ 2833 w 2834"/>
                <a:gd name="T1" fmla="*/ 0 h 181"/>
                <a:gd name="T2" fmla="*/ 0 w 2834"/>
                <a:gd name="T3" fmla="*/ 180 h 181"/>
                <a:gd name="T4" fmla="*/ 1079 w 2834"/>
                <a:gd name="T5" fmla="*/ 0 h 181"/>
                <a:gd name="T6" fmla="*/ 2833 w 2834"/>
                <a:gd name="T7" fmla="*/ 0 h 181"/>
                <a:gd name="T8" fmla="*/ 0 60000 65536"/>
                <a:gd name="T9" fmla="*/ 0 60000 65536"/>
                <a:gd name="T10" fmla="*/ 0 60000 65536"/>
                <a:gd name="T11" fmla="*/ 0 60000 65536"/>
                <a:gd name="T12" fmla="*/ 0 w 2834"/>
                <a:gd name="T13" fmla="*/ 0 h 181"/>
                <a:gd name="T14" fmla="*/ 2834 w 2834"/>
                <a:gd name="T15" fmla="*/ 181 h 181"/>
              </a:gdLst>
              <a:ahLst/>
              <a:cxnLst>
                <a:cxn ang="T8">
                  <a:pos x="T0" y="T1"/>
                </a:cxn>
                <a:cxn ang="T9">
                  <a:pos x="T2" y="T3"/>
                </a:cxn>
                <a:cxn ang="T10">
                  <a:pos x="T4" y="T5"/>
                </a:cxn>
                <a:cxn ang="T11">
                  <a:pos x="T6" y="T7"/>
                </a:cxn>
              </a:cxnLst>
              <a:rect l="T12" t="T13" r="T14" b="T15"/>
              <a:pathLst>
                <a:path w="2834" h="181">
                  <a:moveTo>
                    <a:pt x="2833" y="0"/>
                  </a:moveTo>
                  <a:lnTo>
                    <a:pt x="0" y="180"/>
                  </a:lnTo>
                  <a:lnTo>
                    <a:pt x="1079" y="0"/>
                  </a:lnTo>
                  <a:lnTo>
                    <a:pt x="2833"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sp>
        <p:nvSpPr>
          <p:cNvPr id="69657" name="Text Box 25"/>
          <p:cNvSpPr txBox="1">
            <a:spLocks noChangeArrowheads="1"/>
          </p:cNvSpPr>
          <p:nvPr/>
        </p:nvSpPr>
        <p:spPr bwMode="auto">
          <a:xfrm>
            <a:off x="1371600" y="13716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Loyalty</a:t>
            </a:r>
          </a:p>
        </p:txBody>
      </p:sp>
      <p:sp>
        <p:nvSpPr>
          <p:cNvPr id="69658" name="Text Box 26"/>
          <p:cNvSpPr txBox="1">
            <a:spLocks noChangeArrowheads="1"/>
          </p:cNvSpPr>
          <p:nvPr/>
        </p:nvSpPr>
        <p:spPr bwMode="auto">
          <a:xfrm>
            <a:off x="5867400" y="1371600"/>
            <a:ext cx="26670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Obedience</a:t>
            </a:r>
          </a:p>
        </p:txBody>
      </p:sp>
      <p:sp>
        <p:nvSpPr>
          <p:cNvPr id="69659" name="Text Box 27"/>
          <p:cNvSpPr txBox="1">
            <a:spLocks noChangeArrowheads="1"/>
          </p:cNvSpPr>
          <p:nvPr/>
        </p:nvSpPr>
        <p:spPr bwMode="auto">
          <a:xfrm>
            <a:off x="6172200" y="3124200"/>
            <a:ext cx="19812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Care</a:t>
            </a:r>
          </a:p>
        </p:txBody>
      </p:sp>
      <p:sp>
        <p:nvSpPr>
          <p:cNvPr id="69660" name="Text Box 28"/>
          <p:cNvSpPr txBox="1">
            <a:spLocks noChangeArrowheads="1"/>
          </p:cNvSpPr>
          <p:nvPr/>
        </p:nvSpPr>
        <p:spPr bwMode="auto">
          <a:xfrm>
            <a:off x="1371600" y="31242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to Inform</a:t>
            </a:r>
          </a:p>
        </p:txBody>
      </p:sp>
      <p:sp>
        <p:nvSpPr>
          <p:cNvPr id="31756" name="Rectangle 29"/>
          <p:cNvSpPr>
            <a:spLocks noGrp="1" noChangeArrowheads="1"/>
          </p:cNvSpPr>
          <p:nvPr>
            <p:ph type="title"/>
          </p:nvPr>
        </p:nvSpPr>
        <p:spPr>
          <a:xfrm>
            <a:off x="1219200" y="609600"/>
            <a:ext cx="7086600" cy="731838"/>
          </a:xfrm>
        </p:spPr>
        <p:txBody>
          <a:bodyPr>
            <a:normAutofit fontScale="90000"/>
          </a:bodyPr>
          <a:lstStyle/>
          <a:p>
            <a:pPr algn="ctr" eaLnBrk="1" hangingPunct="1"/>
            <a:r>
              <a:rPr lang="en-US" dirty="0"/>
              <a:t>Duties Among Partners</a:t>
            </a:r>
          </a:p>
        </p:txBody>
      </p:sp>
      <p:pic>
        <p:nvPicPr>
          <p:cNvPr id="31757" name="Picture 30" descr="PE03069_"/>
          <p:cNvPicPr>
            <a:picLocks noChangeAspect="1" noChangeArrowheads="1"/>
          </p:cNvPicPr>
          <p:nvPr/>
        </p:nvPicPr>
        <p:blipFill>
          <a:blip r:embed="rId2" cstate="print"/>
          <a:srcRect/>
          <a:stretch>
            <a:fillRect/>
          </a:stretch>
        </p:blipFill>
        <p:spPr bwMode="auto">
          <a:xfrm>
            <a:off x="3657600" y="2743200"/>
            <a:ext cx="2362200" cy="1795463"/>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a:t>Duty of Loyalty</a:t>
            </a:r>
          </a:p>
        </p:txBody>
      </p:sp>
      <p:sp>
        <p:nvSpPr>
          <p:cNvPr id="32771" name="Rectangle 3"/>
          <p:cNvSpPr>
            <a:spLocks noGrp="1" noChangeArrowheads="1"/>
          </p:cNvSpPr>
          <p:nvPr>
            <p:ph sz="quarter" idx="1"/>
          </p:nvPr>
        </p:nvSpPr>
        <p:spPr>
          <a:xfrm>
            <a:off x="1143000" y="1524000"/>
            <a:ext cx="5638800" cy="4876800"/>
          </a:xfrm>
        </p:spPr>
        <p:txBody>
          <a:bodyPr/>
          <a:lstStyle/>
          <a:p>
            <a:pPr eaLnBrk="1" hangingPunct="1"/>
            <a:r>
              <a:rPr lang="en-US" sz="2400" dirty="0"/>
              <a:t>Duty that a partner owes not to act adversely to the interests of the partnership.</a:t>
            </a:r>
          </a:p>
          <a:p>
            <a:pPr eaLnBrk="1" hangingPunct="1"/>
            <a:r>
              <a:rPr lang="en-US" sz="2400" dirty="0"/>
              <a:t>Duty is imposed by law </a:t>
            </a:r>
          </a:p>
          <a:p>
            <a:pPr eaLnBrk="1" hangingPunct="1"/>
            <a:r>
              <a:rPr lang="en-US" sz="2400" dirty="0"/>
              <a:t>Cannot be waived.</a:t>
            </a:r>
          </a:p>
          <a:p>
            <a:pPr eaLnBrk="1" hangingPunct="1"/>
            <a:r>
              <a:rPr lang="en-US" sz="2400" dirty="0"/>
              <a:t>In case of conflict between partnership interests and personal interests, partner must choose the interest of the partnership.</a:t>
            </a:r>
          </a:p>
          <a:p>
            <a:pPr eaLnBrk="1" hangingPunct="1"/>
            <a:endParaRPr 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a:t>Duty of Care</a:t>
            </a:r>
          </a:p>
        </p:txBody>
      </p:sp>
      <p:sp>
        <p:nvSpPr>
          <p:cNvPr id="34819" name="Rectangle 3"/>
          <p:cNvSpPr>
            <a:spLocks noGrp="1" noChangeArrowheads="1"/>
          </p:cNvSpPr>
          <p:nvPr>
            <p:ph sz="quarter" idx="1"/>
          </p:nvPr>
        </p:nvSpPr>
        <p:spPr>
          <a:xfrm>
            <a:off x="1143000" y="1524000"/>
            <a:ext cx="5638800" cy="4876800"/>
          </a:xfrm>
        </p:spPr>
        <p:txBody>
          <a:bodyPr/>
          <a:lstStyle/>
          <a:p>
            <a:pPr eaLnBrk="1" hangingPunct="1">
              <a:lnSpc>
                <a:spcPct val="90000"/>
              </a:lnSpc>
            </a:pPr>
            <a:r>
              <a:rPr lang="en-US" sz="2800" dirty="0"/>
              <a:t>Partners must use the same level of care and skill that a reasonable person in the same position would use in the same circumstances.</a:t>
            </a:r>
          </a:p>
          <a:p>
            <a:pPr eaLnBrk="1" hangingPunct="1">
              <a:lnSpc>
                <a:spcPct val="90000"/>
              </a:lnSpc>
            </a:pPr>
            <a:r>
              <a:rPr lang="en-US" sz="2800" dirty="0"/>
              <a:t>A breach of the duty of care could be an act of </a:t>
            </a:r>
            <a:r>
              <a:rPr lang="en-US" sz="2800" dirty="0">
                <a:solidFill>
                  <a:srgbClr val="0000CC"/>
                </a:solidFill>
              </a:rPr>
              <a:t>negligence</a:t>
            </a:r>
            <a:r>
              <a:rPr lang="en-US" sz="2800" dirty="0"/>
              <a:t>.</a:t>
            </a:r>
          </a:p>
          <a:p>
            <a:pPr eaLnBrk="1" hangingPunct="1">
              <a:lnSpc>
                <a:spcPct val="90000"/>
              </a:lnSpc>
            </a:pPr>
            <a:r>
              <a:rPr lang="en-US" sz="2800" dirty="0"/>
              <a:t>A partner is liable to the partnership for any damages caused by his or her negligence in the law of Tort/tortious liability </a:t>
            </a:r>
          </a:p>
          <a:p>
            <a:pPr eaLnBrk="1" hangingPunct="1">
              <a:lnSpc>
                <a:spcPct val="90000"/>
              </a:lnSpc>
            </a:pPr>
            <a:endParaRPr 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a:t>Duty to Inform</a:t>
            </a:r>
          </a:p>
        </p:txBody>
      </p:sp>
      <p:sp>
        <p:nvSpPr>
          <p:cNvPr id="35843" name="Rectangle 3"/>
          <p:cNvSpPr>
            <a:spLocks noGrp="1" noChangeArrowheads="1"/>
          </p:cNvSpPr>
          <p:nvPr>
            <p:ph sz="quarter" idx="1"/>
          </p:nvPr>
        </p:nvSpPr>
        <p:spPr>
          <a:xfrm>
            <a:off x="1143000" y="1524000"/>
            <a:ext cx="5638800" cy="4876800"/>
          </a:xfrm>
        </p:spPr>
        <p:txBody>
          <a:bodyPr>
            <a:normAutofit/>
          </a:bodyPr>
          <a:lstStyle/>
          <a:p>
            <a:pPr eaLnBrk="1" hangingPunct="1">
              <a:lnSpc>
                <a:spcPct val="110000"/>
              </a:lnSpc>
            </a:pPr>
            <a:r>
              <a:rPr lang="en-US" sz="2800" dirty="0"/>
              <a:t>Duty partner owes to inform his or her co-partners of all information he or she possesses, that is relevant to the affairs of the partnership.</a:t>
            </a:r>
          </a:p>
          <a:p>
            <a:pPr eaLnBrk="1" hangingPunct="1">
              <a:lnSpc>
                <a:spcPct val="110000"/>
              </a:lnSpc>
            </a:pPr>
            <a:r>
              <a:rPr lang="en-US" sz="2800" dirty="0"/>
              <a:t>Knowledge is imputed to other partners.</a:t>
            </a:r>
          </a:p>
          <a:p>
            <a:pPr eaLnBrk="1" hangingPunct="1"/>
            <a:endParaRPr lang="en-US" sz="2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en-US"/>
              <a:t>Duty of Obedience</a:t>
            </a:r>
          </a:p>
        </p:txBody>
      </p:sp>
      <p:sp>
        <p:nvSpPr>
          <p:cNvPr id="36867" name="Rectangle 3"/>
          <p:cNvSpPr>
            <a:spLocks noGrp="1" noChangeArrowheads="1"/>
          </p:cNvSpPr>
          <p:nvPr>
            <p:ph sz="quarter" idx="1"/>
          </p:nvPr>
        </p:nvSpPr>
        <p:spPr>
          <a:xfrm>
            <a:off x="1143000" y="1524000"/>
            <a:ext cx="5638800" cy="4876800"/>
          </a:xfrm>
        </p:spPr>
        <p:txBody>
          <a:bodyPr/>
          <a:lstStyle/>
          <a:p>
            <a:pPr eaLnBrk="1" hangingPunct="1"/>
            <a:r>
              <a:rPr lang="en-US" sz="2800" dirty="0"/>
              <a:t>Duty that partners must adhere to the provisions of the partnership agreement and the decisions of the partnership.</a:t>
            </a:r>
          </a:p>
          <a:p>
            <a:pPr eaLnBrk="1" hangingPunct="1"/>
            <a:r>
              <a:rPr lang="en-US" sz="2800" dirty="0"/>
              <a:t>Partner who breaches this duty is liable to the partnership for any damages caused by the breach.</a:t>
            </a:r>
          </a:p>
          <a:p>
            <a:pPr eaLnBrk="1" hangingPunct="1"/>
            <a:endParaRPr lang="en-US" sz="2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24744"/>
          </a:xfrm>
        </p:spPr>
        <p:txBody>
          <a:bodyPr>
            <a:normAutofit/>
          </a:bodyPr>
          <a:lstStyle/>
          <a:p>
            <a:pPr eaLnBrk="1" hangingPunct="1"/>
            <a:r>
              <a:rPr lang="en-US" sz="3200" dirty="0"/>
              <a:t>Partners </a:t>
            </a:r>
            <a:r>
              <a:rPr lang="en-US" sz="3200" dirty="0">
                <a:solidFill>
                  <a:srgbClr val="FF0000"/>
                </a:solidFill>
              </a:rPr>
              <a:t>Breach </a:t>
            </a:r>
            <a:r>
              <a:rPr lang="en-US" sz="3200" dirty="0"/>
              <a:t>their duty of loyalty if they:</a:t>
            </a:r>
          </a:p>
        </p:txBody>
      </p:sp>
      <p:sp>
        <p:nvSpPr>
          <p:cNvPr id="33795" name="Rectangle 4"/>
          <p:cNvSpPr>
            <a:spLocks noGrp="1" noChangeArrowheads="1"/>
          </p:cNvSpPr>
          <p:nvPr>
            <p:ph sz="quarter" idx="1"/>
          </p:nvPr>
        </p:nvSpPr>
        <p:spPr>
          <a:xfrm>
            <a:off x="457200" y="1219200"/>
            <a:ext cx="4041775" cy="4937125"/>
          </a:xfrm>
        </p:spPr>
        <p:txBody>
          <a:bodyPr/>
          <a:lstStyle/>
          <a:p>
            <a:pPr marL="457200" indent="-457200" eaLnBrk="1" hangingPunct="1">
              <a:buFont typeface="Wingdings" pitchFamily="2" charset="2"/>
              <a:buAutoNum type="arabicPeriod"/>
            </a:pPr>
            <a:r>
              <a:rPr lang="en-US" dirty="0">
                <a:latin typeface="Arial Narrow" pitchFamily="34" charset="0"/>
              </a:rPr>
              <a:t>Self-deal with the partner-ship without permission</a:t>
            </a:r>
          </a:p>
          <a:p>
            <a:pPr marL="457200" indent="-457200" eaLnBrk="1" hangingPunct="1">
              <a:buFont typeface="Wingdings" pitchFamily="2" charset="2"/>
              <a:buAutoNum type="arabicPeriod"/>
            </a:pPr>
            <a:r>
              <a:rPr lang="en-US" dirty="0">
                <a:latin typeface="Arial Narrow" pitchFamily="34" charset="0"/>
              </a:rPr>
              <a:t>Usurp a partnership opportunity</a:t>
            </a:r>
          </a:p>
          <a:p>
            <a:pPr marL="457200" indent="-457200" eaLnBrk="1" hangingPunct="1">
              <a:buFont typeface="Wingdings" pitchFamily="2" charset="2"/>
              <a:buAutoNum type="arabicPeriod"/>
            </a:pPr>
            <a:r>
              <a:rPr lang="en-US" dirty="0">
                <a:latin typeface="Arial Narrow" pitchFamily="34" charset="0"/>
              </a:rPr>
              <a:t>Compete with the partner-ship without permission</a:t>
            </a:r>
          </a:p>
          <a:p>
            <a:pPr marL="457200" indent="-457200" eaLnBrk="1" hangingPunct="1">
              <a:buFont typeface="Wingdings" pitchFamily="2" charset="2"/>
              <a:buAutoNum type="arabicPeriod"/>
            </a:pPr>
            <a:r>
              <a:rPr lang="en-US" dirty="0">
                <a:latin typeface="Arial Narrow" pitchFamily="34" charset="0"/>
              </a:rPr>
              <a:t>Make secret profits from partnership business</a:t>
            </a:r>
          </a:p>
          <a:p>
            <a:pPr marL="457200" indent="-457200" eaLnBrk="1" hangingPunct="1"/>
            <a:endParaRPr lang="en-US" sz="2000" dirty="0"/>
          </a:p>
        </p:txBody>
      </p:sp>
      <p:sp>
        <p:nvSpPr>
          <p:cNvPr id="33796" name="Rectangle 5"/>
          <p:cNvSpPr>
            <a:spLocks noGrp="1" noChangeArrowheads="1"/>
          </p:cNvSpPr>
          <p:nvPr>
            <p:ph sz="quarter" idx="2"/>
          </p:nvPr>
        </p:nvSpPr>
        <p:spPr>
          <a:xfrm>
            <a:off x="4632325" y="1216025"/>
            <a:ext cx="4041775" cy="4937125"/>
          </a:xfrm>
        </p:spPr>
        <p:txBody>
          <a:bodyPr>
            <a:normAutofit/>
          </a:bodyPr>
          <a:lstStyle/>
          <a:p>
            <a:pPr marL="381000" indent="-381000" eaLnBrk="1" hangingPunct="1">
              <a:buFont typeface="Wingdings" pitchFamily="2" charset="2"/>
              <a:buAutoNum type="arabicPeriod" startAt="5"/>
            </a:pPr>
            <a:r>
              <a:rPr lang="en-US" dirty="0">
                <a:latin typeface="Arial Narrow" pitchFamily="34" charset="0"/>
              </a:rPr>
              <a:t>Disclose confidential partnership information</a:t>
            </a:r>
          </a:p>
          <a:p>
            <a:pPr marL="381000" indent="-381000" eaLnBrk="1" hangingPunct="1">
              <a:buFont typeface="Wingdings" pitchFamily="2" charset="2"/>
              <a:buAutoNum type="arabicPeriod" startAt="5"/>
            </a:pPr>
            <a:r>
              <a:rPr lang="en-US" dirty="0">
                <a:latin typeface="Arial Narrow" pitchFamily="34" charset="0"/>
              </a:rPr>
              <a:t>Misuse partnership property</a:t>
            </a:r>
          </a:p>
          <a:p>
            <a:pPr marL="381000" indent="-381000" eaLnBrk="1" hangingPunct="1">
              <a:buFont typeface="Wingdings" pitchFamily="2" charset="2"/>
              <a:buAutoNum type="arabicPeriod" startAt="5"/>
            </a:pPr>
            <a:r>
              <a:rPr lang="en-US" dirty="0">
                <a:latin typeface="Arial Narrow" pitchFamily="34" charset="0"/>
              </a:rPr>
              <a:t>Make other breaches of their fiduciary duty – such as misusing assets for personal gain</a:t>
            </a:r>
          </a:p>
          <a:p>
            <a:pPr marL="381000" indent="-381000" eaLnBrk="1" hangingPunct="1">
              <a:buNone/>
            </a:pP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Dissolving The Partnership</a:t>
            </a:r>
          </a:p>
        </p:txBody>
      </p:sp>
      <p:sp>
        <p:nvSpPr>
          <p:cNvPr id="3" name="Content Placeholder 2"/>
          <p:cNvSpPr>
            <a:spLocks noGrp="1"/>
          </p:cNvSpPr>
          <p:nvPr>
            <p:ph idx="1"/>
          </p:nvPr>
        </p:nvSpPr>
        <p:spPr/>
        <p:txBody>
          <a:bodyPr>
            <a:normAutofit fontScale="70000" lnSpcReduction="20000"/>
          </a:bodyPr>
          <a:lstStyle/>
          <a:p>
            <a:pPr>
              <a:buNone/>
            </a:pPr>
            <a:r>
              <a:rPr lang="en-GB" dirty="0"/>
              <a:t>Partnership may come to an end for the following reasons:</a:t>
            </a:r>
          </a:p>
          <a:p>
            <a:r>
              <a:rPr lang="en-GB" b="1" dirty="0"/>
              <a:t>Lapse of time:</a:t>
            </a:r>
            <a:r>
              <a:rPr lang="en-GB" dirty="0"/>
              <a:t> the period of time stipulated in the Partnership agreement or the duration agreed.</a:t>
            </a:r>
          </a:p>
          <a:p>
            <a:r>
              <a:rPr lang="en-GB" b="1" dirty="0"/>
              <a:t>The sole purpose of the partnership is achieved</a:t>
            </a:r>
          </a:p>
          <a:p>
            <a:r>
              <a:rPr lang="en-GB" b="1" dirty="0"/>
              <a:t>Death or bankruptcy of a partner</a:t>
            </a:r>
            <a:r>
              <a:rPr lang="en-GB" dirty="0"/>
              <a:t>: If no provision is made for this, it may result in dissolution</a:t>
            </a:r>
          </a:p>
          <a:p>
            <a:r>
              <a:rPr lang="en-GB" b="1" dirty="0"/>
              <a:t>Illegality</a:t>
            </a:r>
            <a:r>
              <a:rPr lang="en-GB" dirty="0"/>
              <a:t>: if the purposes of the partnership subsequently becomes illegal</a:t>
            </a:r>
          </a:p>
          <a:p>
            <a:r>
              <a:rPr lang="en-GB" b="1" dirty="0"/>
              <a:t>Notice from a Partner</a:t>
            </a:r>
            <a:r>
              <a:rPr lang="en-GB" dirty="0"/>
              <a:t>: If one of the Partners decides to leave (the partnership agreement should provide for this)</a:t>
            </a:r>
          </a:p>
          <a:p>
            <a:r>
              <a:rPr lang="en-GB" b="1" dirty="0"/>
              <a:t>Court Order</a:t>
            </a:r>
            <a:r>
              <a:rPr lang="en-GB" dirty="0"/>
              <a:t>: a partner may ask the Court to order the dissolution of the Partnership on the grounds of mental or physical incapacity of a partner; or misconduct  by a Partner prejudicial to the business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Registered Companies</a:t>
            </a:r>
          </a:p>
        </p:txBody>
      </p:sp>
      <p:sp>
        <p:nvSpPr>
          <p:cNvPr id="3" name="Content Placeholder 2"/>
          <p:cNvSpPr>
            <a:spLocks noGrp="1"/>
          </p:cNvSpPr>
          <p:nvPr>
            <p:ph idx="1"/>
          </p:nvPr>
        </p:nvSpPr>
        <p:spPr/>
        <p:txBody>
          <a:bodyPr/>
          <a:lstStyle/>
          <a:p>
            <a:pPr>
              <a:buNone/>
            </a:pPr>
            <a:r>
              <a:rPr lang="en-GB" dirty="0"/>
              <a:t>A Corporation created in compliance with the registration procedures in the Companies Act 2006 and monitored by the Companies Registry</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E431-0072-47DF-BB80-15ADFD28082A}"/>
              </a:ext>
            </a:extLst>
          </p:cNvPr>
          <p:cNvSpPr>
            <a:spLocks noGrp="1"/>
          </p:cNvSpPr>
          <p:nvPr>
            <p:ph type="title"/>
          </p:nvPr>
        </p:nvSpPr>
        <p:spPr/>
        <p:txBody>
          <a:bodyPr>
            <a:normAutofit/>
          </a:bodyPr>
          <a:lstStyle/>
          <a:p>
            <a:r>
              <a:rPr lang="en-GB" sz="3200" b="1" dirty="0"/>
              <a:t>Converting a Private into a Public Limited Company</a:t>
            </a:r>
          </a:p>
        </p:txBody>
      </p:sp>
      <p:sp>
        <p:nvSpPr>
          <p:cNvPr id="3" name="Content Placeholder 2">
            <a:extLst>
              <a:ext uri="{FF2B5EF4-FFF2-40B4-BE49-F238E27FC236}">
                <a16:creationId xmlns:a16="http://schemas.microsoft.com/office/drawing/2014/main" id="{EA774B9A-6972-49AD-9CEE-298453602443}"/>
              </a:ext>
            </a:extLst>
          </p:cNvPr>
          <p:cNvSpPr>
            <a:spLocks noGrp="1"/>
          </p:cNvSpPr>
          <p:nvPr>
            <p:ph idx="1"/>
          </p:nvPr>
        </p:nvSpPr>
        <p:spPr/>
        <p:txBody>
          <a:bodyPr/>
          <a:lstStyle/>
          <a:p>
            <a:r>
              <a:rPr lang="en-AU" sz="2800" dirty="0">
                <a:effectLst/>
                <a:latin typeface="Bookman Old Style" panose="02050604050505020204" pitchFamily="18" charset="0"/>
                <a:ea typeface="Calibri" panose="020F0502020204030204" pitchFamily="34" charset="0"/>
                <a:cs typeface="Times New Roman" panose="02020603050405020304" pitchFamily="18" charset="0"/>
              </a:rPr>
              <a:t>The main reason for choosing to convert a private company to a PLC is the ability of the latter to offer their shares for sale to the general public. In effect, this means that public limited companies can list their shares on a stock exchange.</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3153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4E83-D2AA-4CE0-9B6F-EA01BD95E31A}"/>
              </a:ext>
            </a:extLst>
          </p:cNvPr>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Main difference between private and public limited companies </a:t>
            </a:r>
            <a:endParaRPr lang="en-GB" sz="24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430D6AF-481F-4E08-AA15-EE601D4B4EDD}"/>
              </a:ext>
            </a:extLst>
          </p:cNvPr>
          <p:cNvSpPr>
            <a:spLocks noGrp="1"/>
          </p:cNvSpPr>
          <p:nvPr>
            <p:ph idx="1"/>
          </p:nvPr>
        </p:nvSpPr>
        <p:spPr>
          <a:xfrm>
            <a:off x="395536" y="1340768"/>
            <a:ext cx="8291264" cy="4785395"/>
          </a:xfrm>
        </p:spPr>
        <p:txBody>
          <a:bodyPr/>
          <a:lstStyle/>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Most companies in the UK are private limited companies (LTDs). </a:t>
            </a:r>
          </a:p>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They are legally distinct entities with their own assets, profits and liabilities. The personal finances of any shareholders are protected by limited liability (i.e. their liabilities are limited to the value of their shares in the partnership). Shares in private companies cannot be offered to the general public.</a:t>
            </a:r>
          </a:p>
          <a:p>
            <a:pPr marL="342900" lvl="0" indent="-342900">
              <a:lnSpc>
                <a:spcPts val="2025"/>
              </a:lnSpc>
              <a:spcAft>
                <a:spcPts val="90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Public limited companies (PLCs) are similar to private limited companies, in the sense that they are legally distinct entities with their own assets, profits and liabilities. However, shares in a public limited company can be freely sold and traded to the general public and their shares can be listed on a stock exchange. PLCs are the only type of company allowed to raise capital from this type of public investment in the form of a rights (share) issue.</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4113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GB"/>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GB"/>
          </a:p>
        </p:txBody>
      </p:sp>
      <p:grpSp>
        <p:nvGrpSpPr>
          <p:cNvPr id="2" name="Group 8"/>
          <p:cNvGrpSpPr>
            <a:grpSpLocks/>
          </p:cNvGrpSpPr>
          <p:nvPr/>
        </p:nvGrpSpPr>
        <p:grpSpPr bwMode="auto">
          <a:xfrm>
            <a:off x="2362200" y="2514600"/>
            <a:ext cx="4551363" cy="1425575"/>
            <a:chOff x="1512" y="1091"/>
            <a:chExt cx="3913" cy="1238"/>
          </a:xfrm>
        </p:grpSpPr>
        <p:sp>
          <p:nvSpPr>
            <p:cNvPr id="12315" name="Rectangle 9"/>
            <p:cNvSpPr>
              <a:spLocks noChangeArrowheads="1"/>
            </p:cNvSpPr>
            <p:nvPr/>
          </p:nvSpPr>
          <p:spPr bwMode="auto">
            <a:xfrm>
              <a:off x="3640" y="109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6" name="Freeform 10"/>
            <p:cNvSpPr>
              <a:spLocks/>
            </p:cNvSpPr>
            <p:nvPr/>
          </p:nvSpPr>
          <p:spPr bwMode="auto">
            <a:xfrm>
              <a:off x="1512" y="1104"/>
              <a:ext cx="2125" cy="1225"/>
            </a:xfrm>
            <a:custGeom>
              <a:avLst/>
              <a:gdLst>
                <a:gd name="T0" fmla="*/ 2124 w 2125"/>
                <a:gd name="T1" fmla="*/ 0 h 1225"/>
                <a:gd name="T2" fmla="*/ 2124 w 2125"/>
                <a:gd name="T3" fmla="*/ 648 h 1225"/>
                <a:gd name="T4" fmla="*/ 0 w 2125"/>
                <a:gd name="T5" fmla="*/ 1224 h 1225"/>
                <a:gd name="T6" fmla="*/ 2124 w 2125"/>
                <a:gd name="T7" fmla="*/ 0 h 1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5" h="1225">
                  <a:moveTo>
                    <a:pt x="2124" y="0"/>
                  </a:moveTo>
                  <a:lnTo>
                    <a:pt x="2124" y="648"/>
                  </a:lnTo>
                  <a:lnTo>
                    <a:pt x="0" y="1224"/>
                  </a:lnTo>
                  <a:lnTo>
                    <a:pt x="212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7" name="Freeform 11"/>
            <p:cNvSpPr>
              <a:spLocks/>
            </p:cNvSpPr>
            <p:nvPr/>
          </p:nvSpPr>
          <p:spPr bwMode="auto">
            <a:xfrm>
              <a:off x="1516" y="1744"/>
              <a:ext cx="3909" cy="585"/>
            </a:xfrm>
            <a:custGeom>
              <a:avLst/>
              <a:gdLst>
                <a:gd name="T0" fmla="*/ 3908 w 3909"/>
                <a:gd name="T1" fmla="*/ 0 h 585"/>
                <a:gd name="T2" fmla="*/ 0 w 3909"/>
                <a:gd name="T3" fmla="*/ 584 h 585"/>
                <a:gd name="T4" fmla="*/ 2130 w 3909"/>
                <a:gd name="T5" fmla="*/ 0 h 585"/>
                <a:gd name="T6" fmla="*/ 3908 w 3909"/>
                <a:gd name="T7" fmla="*/ 0 h 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09" h="585">
                  <a:moveTo>
                    <a:pt x="3908" y="0"/>
                  </a:moveTo>
                  <a:lnTo>
                    <a:pt x="0" y="584"/>
                  </a:lnTo>
                  <a:lnTo>
                    <a:pt x="2130" y="0"/>
                  </a:lnTo>
                  <a:lnTo>
                    <a:pt x="3908"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3" name="Group 12"/>
          <p:cNvGrpSpPr>
            <a:grpSpLocks/>
          </p:cNvGrpSpPr>
          <p:nvPr/>
        </p:nvGrpSpPr>
        <p:grpSpPr bwMode="auto">
          <a:xfrm>
            <a:off x="2209800" y="3581400"/>
            <a:ext cx="4876800" cy="909638"/>
            <a:chOff x="1512" y="2012"/>
            <a:chExt cx="4128" cy="657"/>
          </a:xfrm>
        </p:grpSpPr>
        <p:sp>
          <p:nvSpPr>
            <p:cNvPr id="12313" name="Freeform 13"/>
            <p:cNvSpPr>
              <a:spLocks/>
            </p:cNvSpPr>
            <p:nvPr/>
          </p:nvSpPr>
          <p:spPr bwMode="auto">
            <a:xfrm>
              <a:off x="1512" y="2012"/>
              <a:ext cx="2365" cy="657"/>
            </a:xfrm>
            <a:custGeom>
              <a:avLst/>
              <a:gdLst>
                <a:gd name="T0" fmla="*/ 2364 w 2365"/>
                <a:gd name="T1" fmla="*/ 656 h 657"/>
                <a:gd name="T2" fmla="*/ 0 w 2365"/>
                <a:gd name="T3" fmla="*/ 324 h 657"/>
                <a:gd name="T4" fmla="*/ 2364 w 2365"/>
                <a:gd name="T5" fmla="*/ 0 h 657"/>
                <a:gd name="T6" fmla="*/ 2364 w 2365"/>
                <a:gd name="T7" fmla="*/ 656 h 6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5" h="657">
                  <a:moveTo>
                    <a:pt x="2364" y="656"/>
                  </a:moveTo>
                  <a:lnTo>
                    <a:pt x="0" y="324"/>
                  </a:lnTo>
                  <a:lnTo>
                    <a:pt x="2364" y="0"/>
                  </a:lnTo>
                  <a:lnTo>
                    <a:pt x="2364" y="656"/>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4" name="Rectangle 14"/>
            <p:cNvSpPr>
              <a:spLocks noChangeArrowheads="1"/>
            </p:cNvSpPr>
            <p:nvPr/>
          </p:nvSpPr>
          <p:spPr bwMode="auto">
            <a:xfrm>
              <a:off x="3876" y="2012"/>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grpSp>
        <p:nvGrpSpPr>
          <p:cNvPr id="4" name="Group 15"/>
          <p:cNvGrpSpPr>
            <a:grpSpLocks/>
          </p:cNvGrpSpPr>
          <p:nvPr/>
        </p:nvGrpSpPr>
        <p:grpSpPr bwMode="auto">
          <a:xfrm>
            <a:off x="2057400" y="2286000"/>
            <a:ext cx="2305050" cy="1981200"/>
            <a:chOff x="913" y="875"/>
            <a:chExt cx="2375" cy="1454"/>
          </a:xfrm>
        </p:grpSpPr>
        <p:sp>
          <p:nvSpPr>
            <p:cNvPr id="12310" name="Rectangle 16"/>
            <p:cNvSpPr>
              <a:spLocks noChangeArrowheads="1"/>
            </p:cNvSpPr>
            <p:nvPr/>
          </p:nvSpPr>
          <p:spPr bwMode="auto">
            <a:xfrm>
              <a:off x="1520" y="87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1" name="Freeform 17"/>
            <p:cNvSpPr>
              <a:spLocks/>
            </p:cNvSpPr>
            <p:nvPr/>
          </p:nvSpPr>
          <p:spPr bwMode="auto">
            <a:xfrm>
              <a:off x="916" y="888"/>
              <a:ext cx="601" cy="1441"/>
            </a:xfrm>
            <a:custGeom>
              <a:avLst/>
              <a:gdLst>
                <a:gd name="T0" fmla="*/ 600 w 601"/>
                <a:gd name="T1" fmla="*/ 0 h 1441"/>
                <a:gd name="T2" fmla="*/ 600 w 601"/>
                <a:gd name="T3" fmla="*/ 647 h 1441"/>
                <a:gd name="T4" fmla="*/ 0 w 601"/>
                <a:gd name="T5" fmla="*/ 1440 h 1441"/>
                <a:gd name="T6" fmla="*/ 600 w 601"/>
                <a:gd name="T7" fmla="*/ 0 h 1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1" h="1441">
                  <a:moveTo>
                    <a:pt x="600" y="0"/>
                  </a:moveTo>
                  <a:lnTo>
                    <a:pt x="600" y="647"/>
                  </a:lnTo>
                  <a:lnTo>
                    <a:pt x="0" y="1440"/>
                  </a:lnTo>
                  <a:lnTo>
                    <a:pt x="600"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2" name="Freeform 18"/>
            <p:cNvSpPr>
              <a:spLocks/>
            </p:cNvSpPr>
            <p:nvPr/>
          </p:nvSpPr>
          <p:spPr bwMode="auto">
            <a:xfrm>
              <a:off x="913" y="1535"/>
              <a:ext cx="2375" cy="794"/>
            </a:xfrm>
            <a:custGeom>
              <a:avLst/>
              <a:gdLst>
                <a:gd name="T0" fmla="*/ 2374 w 2375"/>
                <a:gd name="T1" fmla="*/ 0 h 794"/>
                <a:gd name="T2" fmla="*/ 0 w 2375"/>
                <a:gd name="T3" fmla="*/ 793 h 794"/>
                <a:gd name="T4" fmla="*/ 607 w 2375"/>
                <a:gd name="T5" fmla="*/ 1 h 794"/>
                <a:gd name="T6" fmla="*/ 2374 w 2375"/>
                <a:gd name="T7" fmla="*/ 0 h 7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75" h="794">
                  <a:moveTo>
                    <a:pt x="2374" y="0"/>
                  </a:moveTo>
                  <a:lnTo>
                    <a:pt x="0" y="793"/>
                  </a:lnTo>
                  <a:lnTo>
                    <a:pt x="607" y="1"/>
                  </a:lnTo>
                  <a:lnTo>
                    <a:pt x="237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5" name="Group 19"/>
          <p:cNvGrpSpPr>
            <a:grpSpLocks/>
          </p:cNvGrpSpPr>
          <p:nvPr/>
        </p:nvGrpSpPr>
        <p:grpSpPr bwMode="auto">
          <a:xfrm>
            <a:off x="2286000" y="4191000"/>
            <a:ext cx="2286000" cy="2133600"/>
            <a:chOff x="920" y="2328"/>
            <a:chExt cx="2372" cy="1654"/>
          </a:xfrm>
        </p:grpSpPr>
        <p:sp>
          <p:nvSpPr>
            <p:cNvPr id="12307" name="Freeform 20"/>
            <p:cNvSpPr>
              <a:spLocks/>
            </p:cNvSpPr>
            <p:nvPr/>
          </p:nvSpPr>
          <p:spPr bwMode="auto">
            <a:xfrm>
              <a:off x="936" y="2328"/>
              <a:ext cx="602" cy="1649"/>
            </a:xfrm>
            <a:custGeom>
              <a:avLst/>
              <a:gdLst>
                <a:gd name="T0" fmla="*/ 594 w 602"/>
                <a:gd name="T1" fmla="*/ 1648 h 1649"/>
                <a:gd name="T2" fmla="*/ 601 w 602"/>
                <a:gd name="T3" fmla="*/ 992 h 1649"/>
                <a:gd name="T4" fmla="*/ 0 w 602"/>
                <a:gd name="T5" fmla="*/ 0 h 1649"/>
                <a:gd name="T6" fmla="*/ 594 w 602"/>
                <a:gd name="T7" fmla="*/ 1648 h 16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1649">
                  <a:moveTo>
                    <a:pt x="594" y="1648"/>
                  </a:moveTo>
                  <a:lnTo>
                    <a:pt x="601" y="992"/>
                  </a:lnTo>
                  <a:lnTo>
                    <a:pt x="0" y="0"/>
                  </a:lnTo>
                  <a:lnTo>
                    <a:pt x="594" y="1648"/>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8" name="Freeform 21"/>
            <p:cNvSpPr>
              <a:spLocks/>
            </p:cNvSpPr>
            <p:nvPr/>
          </p:nvSpPr>
          <p:spPr bwMode="auto">
            <a:xfrm>
              <a:off x="920" y="2328"/>
              <a:ext cx="2368" cy="993"/>
            </a:xfrm>
            <a:custGeom>
              <a:avLst/>
              <a:gdLst>
                <a:gd name="T0" fmla="*/ 2367 w 2368"/>
                <a:gd name="T1" fmla="*/ 992 h 993"/>
                <a:gd name="T2" fmla="*/ 0 w 2368"/>
                <a:gd name="T3" fmla="*/ 0 h 993"/>
                <a:gd name="T4" fmla="*/ 600 w 2368"/>
                <a:gd name="T5" fmla="*/ 992 h 993"/>
                <a:gd name="T6" fmla="*/ 2367 w 2368"/>
                <a:gd name="T7" fmla="*/ 992 h 9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993">
                  <a:moveTo>
                    <a:pt x="2367" y="992"/>
                  </a:moveTo>
                  <a:lnTo>
                    <a:pt x="0" y="0"/>
                  </a:lnTo>
                  <a:lnTo>
                    <a:pt x="600" y="992"/>
                  </a:lnTo>
                  <a:lnTo>
                    <a:pt x="2367" y="992"/>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9" name="Rectangle 22"/>
            <p:cNvSpPr>
              <a:spLocks noChangeArrowheads="1"/>
            </p:cNvSpPr>
            <p:nvPr/>
          </p:nvSpPr>
          <p:spPr bwMode="auto">
            <a:xfrm>
              <a:off x="1528" y="332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sp>
        <p:nvSpPr>
          <p:cNvPr id="12296" name="Rectangle 27"/>
          <p:cNvSpPr>
            <a:spLocks noGrp="1" noChangeArrowheads="1"/>
          </p:cNvSpPr>
          <p:nvPr>
            <p:ph type="title"/>
          </p:nvPr>
        </p:nvSpPr>
        <p:spPr>
          <a:xfrm>
            <a:off x="152400" y="228600"/>
            <a:ext cx="8839200" cy="1320800"/>
          </a:xfrm>
        </p:spPr>
        <p:txBody>
          <a:bodyPr/>
          <a:lstStyle/>
          <a:p>
            <a:pPr algn="ctr"/>
            <a:r>
              <a:rPr lang="en-US" sz="4000" b="1" dirty="0"/>
              <a:t>Commonest forms of business </a:t>
            </a:r>
            <a:r>
              <a:rPr lang="en-US" sz="4000" b="1" dirty="0" err="1"/>
              <a:t>organisation</a:t>
            </a:r>
            <a:endParaRPr lang="en-US" sz="4000" b="1" dirty="0"/>
          </a:p>
        </p:txBody>
      </p:sp>
      <p:sp>
        <p:nvSpPr>
          <p:cNvPr id="35869" name="Text Box 29"/>
          <p:cNvSpPr txBox="1">
            <a:spLocks noChangeArrowheads="1"/>
          </p:cNvSpPr>
          <p:nvPr/>
        </p:nvSpPr>
        <p:spPr bwMode="auto">
          <a:xfrm>
            <a:off x="2438400" y="23622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Sole Proprietorship</a:t>
            </a:r>
          </a:p>
        </p:txBody>
      </p:sp>
      <p:sp>
        <p:nvSpPr>
          <p:cNvPr id="35871" name="Text Box 31"/>
          <p:cNvSpPr txBox="1">
            <a:spLocks noChangeArrowheads="1"/>
          </p:cNvSpPr>
          <p:nvPr/>
        </p:nvSpPr>
        <p:spPr bwMode="auto">
          <a:xfrm>
            <a:off x="4876800" y="2514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General Partnership</a:t>
            </a:r>
          </a:p>
        </p:txBody>
      </p:sp>
      <p:sp>
        <p:nvSpPr>
          <p:cNvPr id="35873" name="Text Box 33"/>
          <p:cNvSpPr txBox="1">
            <a:spLocks noChangeArrowheads="1"/>
          </p:cNvSpPr>
          <p:nvPr/>
        </p:nvSpPr>
        <p:spPr bwMode="auto">
          <a:xfrm>
            <a:off x="5029200" y="37338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Partnership</a:t>
            </a:r>
          </a:p>
        </p:txBody>
      </p:sp>
      <p:sp>
        <p:nvSpPr>
          <p:cNvPr id="35876" name="Text Box 36"/>
          <p:cNvSpPr txBox="1">
            <a:spLocks noChangeArrowheads="1"/>
          </p:cNvSpPr>
          <p:nvPr/>
        </p:nvSpPr>
        <p:spPr bwMode="auto">
          <a:xfrm>
            <a:off x="2438400" y="56388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Company LTD</a:t>
            </a:r>
          </a:p>
        </p:txBody>
      </p:sp>
      <p:grpSp>
        <p:nvGrpSpPr>
          <p:cNvPr id="6" name="Group 43"/>
          <p:cNvGrpSpPr>
            <a:grpSpLocks/>
          </p:cNvGrpSpPr>
          <p:nvPr/>
        </p:nvGrpSpPr>
        <p:grpSpPr bwMode="auto">
          <a:xfrm>
            <a:off x="2057400" y="3962400"/>
            <a:ext cx="4648200" cy="1524000"/>
            <a:chOff x="1488" y="2327"/>
            <a:chExt cx="3916" cy="1274"/>
          </a:xfrm>
        </p:grpSpPr>
        <p:sp>
          <p:nvSpPr>
            <p:cNvPr id="12304" name="Rectangle 44"/>
            <p:cNvSpPr>
              <a:spLocks noChangeArrowheads="1"/>
            </p:cNvSpPr>
            <p:nvPr/>
          </p:nvSpPr>
          <p:spPr bwMode="auto">
            <a:xfrm>
              <a:off x="3640" y="294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05" name="Freeform 45"/>
            <p:cNvSpPr>
              <a:spLocks/>
            </p:cNvSpPr>
            <p:nvPr/>
          </p:nvSpPr>
          <p:spPr bwMode="auto">
            <a:xfrm>
              <a:off x="1520" y="2327"/>
              <a:ext cx="2117" cy="1274"/>
            </a:xfrm>
            <a:custGeom>
              <a:avLst/>
              <a:gdLst>
                <a:gd name="T0" fmla="*/ 2116 w 2117"/>
                <a:gd name="T1" fmla="*/ 1273 h 1274"/>
                <a:gd name="T2" fmla="*/ 2116 w 2117"/>
                <a:gd name="T3" fmla="*/ 625 h 1274"/>
                <a:gd name="T4" fmla="*/ 0 w 2117"/>
                <a:gd name="T5" fmla="*/ 0 h 1274"/>
                <a:gd name="T6" fmla="*/ 2116 w 2117"/>
                <a:gd name="T7" fmla="*/ 1273 h 12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 h="1274">
                  <a:moveTo>
                    <a:pt x="2116" y="1273"/>
                  </a:moveTo>
                  <a:lnTo>
                    <a:pt x="2116" y="625"/>
                  </a:lnTo>
                  <a:lnTo>
                    <a:pt x="0" y="0"/>
                  </a:lnTo>
                  <a:lnTo>
                    <a:pt x="2116" y="1273"/>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6" name="Freeform 46"/>
            <p:cNvSpPr>
              <a:spLocks/>
            </p:cNvSpPr>
            <p:nvPr/>
          </p:nvSpPr>
          <p:spPr bwMode="auto">
            <a:xfrm>
              <a:off x="1488" y="2327"/>
              <a:ext cx="3913" cy="626"/>
            </a:xfrm>
            <a:custGeom>
              <a:avLst/>
              <a:gdLst>
                <a:gd name="T0" fmla="*/ 3912 w 3913"/>
                <a:gd name="T1" fmla="*/ 625 h 626"/>
                <a:gd name="T2" fmla="*/ 0 w 3913"/>
                <a:gd name="T3" fmla="*/ 0 h 626"/>
                <a:gd name="T4" fmla="*/ 2140 w 3913"/>
                <a:gd name="T5" fmla="*/ 625 h 626"/>
                <a:gd name="T6" fmla="*/ 3912 w 3913"/>
                <a:gd name="T7" fmla="*/ 625 h 6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13" h="626">
                  <a:moveTo>
                    <a:pt x="3912" y="625"/>
                  </a:moveTo>
                  <a:lnTo>
                    <a:pt x="0" y="0"/>
                  </a:lnTo>
                  <a:lnTo>
                    <a:pt x="2140" y="625"/>
                  </a:lnTo>
                  <a:lnTo>
                    <a:pt x="3912" y="625"/>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sp>
        <p:nvSpPr>
          <p:cNvPr id="35887" name="Text Box 47"/>
          <p:cNvSpPr txBox="1">
            <a:spLocks noChangeArrowheads="1"/>
          </p:cNvSpPr>
          <p:nvPr/>
        </p:nvSpPr>
        <p:spPr bwMode="auto">
          <a:xfrm>
            <a:off x="4419600" y="47244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Partnership</a:t>
            </a:r>
          </a:p>
        </p:txBody>
      </p:sp>
      <p:pic>
        <p:nvPicPr>
          <p:cNvPr id="12303" name="Picture 49" descr="BD04994_"/>
          <p:cNvPicPr>
            <a:picLocks noChangeAspect="1" noChangeArrowheads="1"/>
          </p:cNvPicPr>
          <p:nvPr/>
        </p:nvPicPr>
        <p:blipFill>
          <a:blip r:embed="rId3" cstate="print"/>
          <a:srcRect/>
          <a:stretch>
            <a:fillRect/>
          </a:stretch>
        </p:blipFill>
        <p:spPr bwMode="auto">
          <a:xfrm>
            <a:off x="1143000" y="2895600"/>
            <a:ext cx="2743200" cy="2514600"/>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9F3A-12A3-4695-AF27-140605B3B0AB}"/>
              </a:ext>
            </a:extLst>
          </p:cNvPr>
          <p:cNvSpPr>
            <a:spLocks noGrp="1"/>
          </p:cNvSpPr>
          <p:nvPr>
            <p:ph type="title"/>
          </p:nvPr>
        </p:nvSpPr>
        <p:spPr>
          <a:xfrm>
            <a:off x="457200" y="274638"/>
            <a:ext cx="8229600" cy="850106"/>
          </a:xfrm>
        </p:spPr>
        <p:txBody>
          <a:bodyPr>
            <a:normAutofit/>
          </a:bodyPr>
          <a:lstStyle/>
          <a:p>
            <a:r>
              <a:rPr lang="en-GB" sz="3200" b="1" dirty="0">
                <a:latin typeface="Verdana" panose="020B0604030504040204" pitchFamily="34" charset="0"/>
                <a:ea typeface="Verdana" panose="020B0604030504040204" pitchFamily="34" charset="0"/>
              </a:rPr>
              <a:t>Forming a Company</a:t>
            </a:r>
          </a:p>
        </p:txBody>
      </p:sp>
      <p:sp>
        <p:nvSpPr>
          <p:cNvPr id="3" name="Content Placeholder 2">
            <a:extLst>
              <a:ext uri="{FF2B5EF4-FFF2-40B4-BE49-F238E27FC236}">
                <a16:creationId xmlns:a16="http://schemas.microsoft.com/office/drawing/2014/main" id="{FEE22F6F-4717-4E0B-A71A-99B8C7807D52}"/>
              </a:ext>
            </a:extLst>
          </p:cNvPr>
          <p:cNvSpPr>
            <a:spLocks noGrp="1"/>
          </p:cNvSpPr>
          <p:nvPr>
            <p:ph idx="1"/>
          </p:nvPr>
        </p:nvSpPr>
        <p:spPr/>
        <p:txBody>
          <a:bodyPr>
            <a:normAutofit/>
          </a:bodyPr>
          <a:lstStyle/>
          <a:p>
            <a:r>
              <a:rPr lang="en-AU" sz="2000" dirty="0">
                <a:effectLst/>
                <a:latin typeface="Verdana" panose="020B0604030504040204" pitchFamily="34" charset="0"/>
                <a:ea typeface="Verdana" panose="020B0604030504040204" pitchFamily="34" charset="0"/>
                <a:cs typeface="Times New Roman" panose="02020603050405020304" pitchFamily="18" charset="0"/>
              </a:rPr>
              <a:t>The articles of association are the one constitutional document for new companies created under the 2006 Companies Act – ss 9-13.</a:t>
            </a: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For registration the following documents are filed with the Registrar of Companies in England and Wales, or Scotland or Northern Ireland (as the case may be):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The memorandum of association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An application for registration – sections 9 to 12 A</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805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EAE0-2518-4B04-B9A5-0D2A96DB1077}"/>
              </a:ext>
            </a:extLst>
          </p:cNvPr>
          <p:cNvSpPr>
            <a:spLocks noGrp="1"/>
          </p:cNvSpPr>
          <p:nvPr>
            <p:ph type="title"/>
          </p:nvPr>
        </p:nvSpPr>
        <p:spPr/>
        <p:txBody>
          <a:bodyPr>
            <a:normAutofit/>
          </a:bodyPr>
          <a:lstStyle/>
          <a:p>
            <a:r>
              <a:rPr lang="en-GB" sz="2400" b="1" dirty="0">
                <a:effectLst/>
                <a:latin typeface="Bookman Old Style" panose="02050604050505020204" pitchFamily="18" charset="0"/>
                <a:ea typeface="Calibri" panose="020F0502020204030204" pitchFamily="34" charset="0"/>
                <a:cs typeface="Times New Roman" panose="02020603050405020304" pitchFamily="18" charset="0"/>
              </a:rPr>
              <a:t>The app for registration must contain the following</a:t>
            </a:r>
            <a:endParaRPr lang="en-GB" sz="2400" dirty="0"/>
          </a:p>
        </p:txBody>
      </p:sp>
      <p:sp>
        <p:nvSpPr>
          <p:cNvPr id="3" name="Content Placeholder 2">
            <a:extLst>
              <a:ext uri="{FF2B5EF4-FFF2-40B4-BE49-F238E27FC236}">
                <a16:creationId xmlns:a16="http://schemas.microsoft.com/office/drawing/2014/main" id="{BAE6DF10-9E4A-4095-B34C-17A89CCAE8BD}"/>
              </a:ext>
            </a:extLst>
          </p:cNvPr>
          <p:cNvSpPr>
            <a:spLocks noGrp="1"/>
          </p:cNvSpPr>
          <p:nvPr>
            <p:ph idx="1"/>
          </p:nvPr>
        </p:nvSpPr>
        <p:spPr/>
        <p:txBody>
          <a:bodyPr/>
          <a:lstStyle/>
          <a:p>
            <a:pPr>
              <a:lnSpc>
                <a:spcPct val="150000"/>
              </a:lnSpc>
              <a:spcAft>
                <a:spcPts val="0"/>
              </a:spcAft>
              <a:tabLst>
                <a:tab pos="2108200" algn="l"/>
              </a:tabLst>
            </a:pPr>
            <a:r>
              <a:rPr lang="en-AU" sz="2400" dirty="0">
                <a:effectLst/>
                <a:latin typeface="Verdana" panose="020B0604030504040204" pitchFamily="34" charset="0"/>
                <a:ea typeface="Verdana" panose="020B0604030504040204" pitchFamily="34" charset="0"/>
                <a:cs typeface="Times New Roman" panose="02020603050405020304" pitchFamily="18" charset="0"/>
              </a:rPr>
              <a:t>company name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jurisdiction where </a:t>
            </a:r>
            <a:r>
              <a:rPr lang="en-AU" sz="2400" dirty="0" err="1">
                <a:effectLst/>
                <a:latin typeface="Verdana" panose="020B0604030504040204" pitchFamily="34" charset="0"/>
                <a:ea typeface="Verdana" panose="020B0604030504040204" pitchFamily="34" charset="0"/>
                <a:cs typeface="Times New Roman" panose="02020603050405020304" pitchFamily="18" charset="0"/>
              </a:rPr>
              <a:t>reg’d</a:t>
            </a:r>
            <a:r>
              <a:rPr lang="en-AU" sz="2400" dirty="0">
                <a:effectLst/>
                <a:latin typeface="Verdana" panose="020B0604030504040204" pitchFamily="34" charset="0"/>
                <a:ea typeface="Verdana" panose="020B0604030504040204" pitchFamily="34" charset="0"/>
                <a:cs typeface="Times New Roman" panose="02020603050405020304" pitchFamily="18" charset="0"/>
              </a:rPr>
              <a:t> office situated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liability of members limited and, if so, whether by guarantee of shares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a:t>
            </a:r>
            <a:r>
              <a:rPr lang="en-AU" sz="2400" dirty="0">
                <a:latin typeface="Verdana" panose="020B0604030504040204" pitchFamily="34" charset="0"/>
                <a:ea typeface="Verdana" panose="020B0604030504040204" pitchFamily="34" charset="0"/>
                <a:cs typeface="Times New Roman" panose="02020603050405020304" pitchFamily="18" charset="0"/>
              </a:rPr>
              <a:t>it’s a </a:t>
            </a:r>
            <a:r>
              <a:rPr lang="en-AU" sz="2400" dirty="0">
                <a:effectLst/>
                <a:latin typeface="Verdana" panose="020B0604030504040204" pitchFamily="34" charset="0"/>
                <a:ea typeface="Verdana" panose="020B0604030504040204" pitchFamily="34" charset="0"/>
                <a:cs typeface="Times New Roman" panose="02020603050405020304" pitchFamily="18" charset="0"/>
              </a:rPr>
              <a:t>PLC or private limited company and name and address of any agent filing it – section 9(2) &amp; (3)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8187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932C-3484-4006-8F42-5811C6A17D38}"/>
              </a:ext>
            </a:extLst>
          </p:cNvPr>
          <p:cNvSpPr>
            <a:spLocks noGrp="1"/>
          </p:cNvSpPr>
          <p:nvPr>
            <p:ph type="title"/>
          </p:nvPr>
        </p:nvSpPr>
        <p:spPr>
          <a:xfrm>
            <a:off x="456794" y="260648"/>
            <a:ext cx="8229600" cy="1143000"/>
          </a:xfrm>
        </p:spPr>
        <p:txBody>
          <a:bodyPr>
            <a:normAutofit/>
          </a:bodyPr>
          <a:lstStyle/>
          <a:p>
            <a:r>
              <a:rPr lang="en-GB" sz="4000" b="1" dirty="0"/>
              <a:t>Effects of Registration </a:t>
            </a:r>
          </a:p>
        </p:txBody>
      </p:sp>
      <p:sp>
        <p:nvSpPr>
          <p:cNvPr id="3" name="Content Placeholder 2">
            <a:extLst>
              <a:ext uri="{FF2B5EF4-FFF2-40B4-BE49-F238E27FC236}">
                <a16:creationId xmlns:a16="http://schemas.microsoft.com/office/drawing/2014/main" id="{7A89E7A5-F1FC-4B53-A928-FE70509A95A9}"/>
              </a:ext>
            </a:extLst>
          </p:cNvPr>
          <p:cNvSpPr>
            <a:spLocks noGrp="1"/>
          </p:cNvSpPr>
          <p:nvPr>
            <p:ph idx="1"/>
          </p:nvPr>
        </p:nvSpPr>
        <p:spPr/>
        <p:txBody>
          <a:bodyPr>
            <a:normAutofit/>
          </a:bodyPr>
          <a:lstStyle/>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Under section 15 of Companies Act 2006 a certificate of incorporation is issued with much the same information as before and, “is conclusive evidence that the requirements of the Act as to registration have been complied with and that the company is duly registered” – clause 15(4). </a:t>
            </a:r>
            <a:endParaRPr lang="en-GB" sz="2000" dirty="0">
              <a:latin typeface="Verdana" panose="020B0604030504040204" pitchFamily="34" charset="0"/>
              <a:ea typeface="Verdana" panose="020B0604030504040204" pitchFamily="34" charset="0"/>
              <a:cs typeface="Times New Roman" panose="02020603050405020304" pitchFamily="18" charset="0"/>
            </a:endParaRPr>
          </a:p>
          <a:p>
            <a:pPr marL="0" indent="0">
              <a:lnSpc>
                <a:spcPct val="150000"/>
              </a:lnSpc>
              <a:spcAft>
                <a:spcPts val="0"/>
              </a:spcAft>
              <a:buNone/>
            </a:pPr>
            <a:r>
              <a:rPr lang="en-AU"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This appears to continue position as existed at common law - Bowman v Secular Society [1917] AC 406 (HL).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55573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Purposes of Registration</a:t>
            </a:r>
          </a:p>
        </p:txBody>
      </p:sp>
      <p:sp>
        <p:nvSpPr>
          <p:cNvPr id="3" name="Content Placeholder 2"/>
          <p:cNvSpPr>
            <a:spLocks noGrp="1"/>
          </p:cNvSpPr>
          <p:nvPr>
            <p:ph idx="1"/>
          </p:nvPr>
        </p:nvSpPr>
        <p:spPr/>
        <p:txBody>
          <a:bodyPr>
            <a:normAutofit fontScale="92500" lnSpcReduction="10000"/>
          </a:bodyPr>
          <a:lstStyle/>
          <a:p>
            <a:r>
              <a:rPr lang="en-GB" dirty="0"/>
              <a:t>To check before it starts that a business is financially viable, has a reasonable chance of success and is likely to be reputably managed for legal purposes before it starts trading</a:t>
            </a:r>
          </a:p>
          <a:p>
            <a:r>
              <a:rPr lang="en-GB" dirty="0"/>
              <a:t>To provide a public record of all such businesses, which may be inspected by interested parties before trading with or investing in them</a:t>
            </a:r>
          </a:p>
          <a:p>
            <a:r>
              <a:rPr lang="en-GB" dirty="0"/>
              <a:t>To guard against fraud</a:t>
            </a:r>
          </a:p>
          <a:p>
            <a:r>
              <a:rPr lang="en-GB" dirty="0"/>
              <a:t>To enable continuing supervision of the company by the Companies Registrar.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8E3D-9550-4884-A440-AB96A0A67B4E}"/>
              </a:ext>
            </a:extLst>
          </p:cNvPr>
          <p:cNvSpPr>
            <a:spLocks noGrp="1"/>
          </p:cNvSpPr>
          <p:nvPr>
            <p:ph type="title"/>
          </p:nvPr>
        </p:nvSpPr>
        <p:spPr>
          <a:xfrm>
            <a:off x="457200" y="274638"/>
            <a:ext cx="8229600" cy="778098"/>
          </a:xfrm>
        </p:spPr>
        <p:txBody>
          <a:bodyPr>
            <a:normAutofit/>
          </a:bodyPr>
          <a:lstStyle/>
          <a:p>
            <a:r>
              <a:rPr lang="en-GB" sz="2000" b="1" dirty="0">
                <a:latin typeface="Verdana" panose="020B0604030504040204" pitchFamily="34" charset="0"/>
                <a:ea typeface="Verdana" panose="020B0604030504040204" pitchFamily="34" charset="0"/>
                <a:cs typeface="Times New Roman" panose="02020603050405020304" pitchFamily="18" charset="0"/>
              </a:rPr>
              <a:t>R</a:t>
            </a:r>
            <a:r>
              <a:rPr lang="en-GB" sz="2000" b="1" dirty="0">
                <a:effectLst/>
                <a:latin typeface="Verdana" panose="020B0604030504040204" pitchFamily="34" charset="0"/>
                <a:ea typeface="Verdana" panose="020B0604030504040204" pitchFamily="34" charset="0"/>
                <a:cs typeface="Times New Roman" panose="02020603050405020304" pitchFamily="18" charset="0"/>
              </a:rPr>
              <a:t>egistrar may refuse registration and trading certificates </a:t>
            </a:r>
            <a:endParaRPr lang="en-GB" sz="20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3F74C9D-8CF8-4C81-A511-1B1979FD629C}"/>
              </a:ext>
            </a:extLst>
          </p:cNvPr>
          <p:cNvSpPr>
            <a:spLocks noGrp="1"/>
          </p:cNvSpPr>
          <p:nvPr>
            <p:ph idx="1"/>
          </p:nvPr>
        </p:nvSpPr>
        <p:spPr>
          <a:xfrm>
            <a:off x="457200" y="1052736"/>
            <a:ext cx="8229600" cy="5073427"/>
          </a:xfrm>
        </p:spPr>
        <p:txBody>
          <a:bodyPr>
            <a:normAutofit/>
          </a:bodyPr>
          <a:lstStyle/>
          <a:p>
            <a:r>
              <a:rPr lang="en-GB" sz="2200" dirty="0">
                <a:effectLst/>
                <a:latin typeface="Verdana" panose="020B0604030504040204" pitchFamily="34" charset="0"/>
                <a:ea typeface="Verdana" panose="020B0604030504040204" pitchFamily="34" charset="0"/>
                <a:cs typeface="Times New Roman" panose="02020603050405020304" pitchFamily="18" charset="0"/>
              </a:rPr>
              <a:t>Where the object of the company is entering into contracts that are sexually immoral the AG may seek a judicial review objecting to the registration. </a:t>
            </a:r>
          </a:p>
          <a:p>
            <a:r>
              <a:rPr lang="en-AU" sz="2200" dirty="0">
                <a:effectLst/>
                <a:latin typeface="Verdana" panose="020B0604030504040204" pitchFamily="34" charset="0"/>
                <a:ea typeface="Verdana" panose="020B0604030504040204" pitchFamily="34" charset="0"/>
                <a:cs typeface="Times New Roman" panose="02020603050405020304" pitchFamily="18" charset="0"/>
              </a:rPr>
              <a:t>Only the Crown can challenge lawfulness of incorporation as happened in : </a:t>
            </a:r>
            <a:r>
              <a:rPr lang="en-AU" sz="2200" i="1" dirty="0">
                <a:effectLst/>
                <a:latin typeface="Verdana" panose="020B0604030504040204" pitchFamily="34" charset="0"/>
                <a:ea typeface="Verdana" panose="020B0604030504040204" pitchFamily="34" charset="0"/>
                <a:cs typeface="Times New Roman" panose="02020603050405020304" pitchFamily="18" charset="0"/>
              </a:rPr>
              <a:t>R v Registrar of Companies, ex </a:t>
            </a:r>
            <a:r>
              <a:rPr lang="en-AU" sz="2200" i="1" dirty="0" err="1">
                <a:effectLst/>
                <a:latin typeface="Verdana" panose="020B0604030504040204" pitchFamily="34" charset="0"/>
                <a:ea typeface="Verdana" panose="020B0604030504040204" pitchFamily="34" charset="0"/>
                <a:cs typeface="Times New Roman" panose="02020603050405020304" pitchFamily="18" charset="0"/>
              </a:rPr>
              <a:t>parte</a:t>
            </a:r>
            <a:r>
              <a:rPr lang="en-AU" sz="2200" i="1" dirty="0">
                <a:effectLst/>
                <a:latin typeface="Verdana" panose="020B0604030504040204" pitchFamily="34" charset="0"/>
                <a:ea typeface="Verdana" panose="020B0604030504040204" pitchFamily="34" charset="0"/>
                <a:cs typeface="Times New Roman" panose="02020603050405020304" pitchFamily="18" charset="0"/>
              </a:rPr>
              <a:t> Her Majesty's Attorney General [1991] BCLC 476</a:t>
            </a:r>
          </a:p>
          <a:p>
            <a:pPr>
              <a:lnSpc>
                <a:spcPct val="110000"/>
              </a:lnSpc>
              <a:spcAft>
                <a:spcPts val="0"/>
              </a:spcAft>
            </a:pPr>
            <a:r>
              <a:rPr lang="en-GB" sz="2200" dirty="0">
                <a:effectLst/>
                <a:latin typeface="Verdana" panose="020B0604030504040204" pitchFamily="34" charset="0"/>
                <a:ea typeface="Verdana" panose="020B0604030504040204" pitchFamily="34" charset="0"/>
                <a:cs typeface="Times New Roman" panose="02020603050405020304" pitchFamily="18" charset="0"/>
              </a:rPr>
              <a:t>A trading certificate “is conclusive evidence that the company is entitled to do business and exercise any borrowing powers” – s761(4) of Companies Act.  </a:t>
            </a:r>
          </a:p>
          <a:p>
            <a:r>
              <a:rPr lang="en-GB" sz="2200" dirty="0">
                <a:effectLst/>
                <a:latin typeface="Verdana" panose="020B0604030504040204" pitchFamily="34" charset="0"/>
                <a:ea typeface="Verdana" panose="020B0604030504040204" pitchFamily="34" charset="0"/>
                <a:cs typeface="Times New Roman" panose="02020603050405020304" pitchFamily="18" charset="0"/>
              </a:rPr>
              <a:t>A company which trades when it does not have a trading certificate could face criminal sanctions – s767 (1) and (2) Companies Act. </a:t>
            </a:r>
            <a:endParaRPr lang="en-GB" sz="2200" i="1"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0715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EE3E-3912-4820-87B6-656B11E056ED}"/>
              </a:ext>
            </a:extLst>
          </p:cNvPr>
          <p:cNvSpPr>
            <a:spLocks noGrp="1"/>
          </p:cNvSpPr>
          <p:nvPr>
            <p:ph type="title"/>
          </p:nvPr>
        </p:nvSpPr>
        <p:spPr/>
        <p:txBody>
          <a:bodyPr>
            <a:normAutofit/>
          </a:bodyPr>
          <a:lstStyle/>
          <a:p>
            <a:r>
              <a:rPr lang="en-GB" sz="2800" b="1" dirty="0">
                <a:effectLst/>
                <a:latin typeface="Verdana" panose="020B0604030504040204" pitchFamily="34" charset="0"/>
                <a:ea typeface="Verdana" panose="020B0604030504040204" pitchFamily="34" charset="0"/>
                <a:cs typeface="Times New Roman" panose="02020603050405020304" pitchFamily="18" charset="0"/>
              </a:rPr>
              <a:t>Companies and Liability</a:t>
            </a:r>
            <a:endParaRPr lang="en-GB"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63185F3-9D79-4A8E-B804-138568F9CCE1}"/>
              </a:ext>
            </a:extLst>
          </p:cNvPr>
          <p:cNvSpPr>
            <a:spLocks noGrp="1"/>
          </p:cNvSpPr>
          <p:nvPr>
            <p:ph idx="1"/>
          </p:nvPr>
        </p:nvSpPr>
        <p:spPr/>
        <p:txBody>
          <a:bodyPr/>
          <a:lstStyle/>
          <a:p>
            <a:pPr>
              <a:lnSpc>
                <a:spcPct val="150000"/>
              </a:lnSpc>
              <a:spcAft>
                <a:spcPts val="0"/>
              </a:spcAft>
            </a:pPr>
            <a:r>
              <a:rPr lang="en-GB" sz="2800" dirty="0">
                <a:latin typeface="Verdana" panose="020B0604030504040204" pitchFamily="34" charset="0"/>
                <a:ea typeface="Verdana" panose="020B0604030504040204" pitchFamily="34" charset="0"/>
                <a:cs typeface="Times New Roman" panose="02020603050405020304" pitchFamily="18" charset="0"/>
              </a:rPr>
              <a:t>Very few </a:t>
            </a:r>
            <a:r>
              <a:rPr lang="en-GB" sz="2800" dirty="0">
                <a:effectLst/>
                <a:latin typeface="Verdana" panose="020B0604030504040204" pitchFamily="34" charset="0"/>
                <a:ea typeface="Verdana" panose="020B0604030504040204" pitchFamily="34" charset="0"/>
                <a:cs typeface="Times New Roman" panose="02020603050405020304" pitchFamily="18" charset="0"/>
              </a:rPr>
              <a:t>unlimited companies given that the shareholders or </a:t>
            </a:r>
            <a:r>
              <a:rPr lang="en-AU" sz="28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(or members) of this type of company have unlimited liability. </a:t>
            </a:r>
            <a:endParaRPr lang="en-GB" sz="28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1223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4AB2-D607-4F8B-BDDA-60DAEC10B9CF}"/>
              </a:ext>
            </a:extLst>
          </p:cNvPr>
          <p:cNvSpPr>
            <a:spLocks noGrp="1"/>
          </p:cNvSpPr>
          <p:nvPr>
            <p:ph type="title"/>
          </p:nvPr>
        </p:nvSpPr>
        <p:spPr/>
        <p:txBody>
          <a:bodyPr>
            <a:normAutofit/>
          </a:bodyPr>
          <a:lstStyle/>
          <a:p>
            <a:r>
              <a:rPr lang="en-GB" sz="3200" b="1" dirty="0">
                <a:latin typeface="Verdana" panose="020B0604030504040204" pitchFamily="34" charset="0"/>
                <a:ea typeface="Verdana" panose="020B0604030504040204" pitchFamily="34" charset="0"/>
              </a:rPr>
              <a:t>Companies Limited by Guarantee</a:t>
            </a:r>
          </a:p>
        </p:txBody>
      </p:sp>
      <p:sp>
        <p:nvSpPr>
          <p:cNvPr id="3" name="Content Placeholder 2">
            <a:extLst>
              <a:ext uri="{FF2B5EF4-FFF2-40B4-BE49-F238E27FC236}">
                <a16:creationId xmlns:a16="http://schemas.microsoft.com/office/drawing/2014/main" id="{9C50434B-4C40-40B5-B586-3F674D42CF60}"/>
              </a:ext>
            </a:extLst>
          </p:cNvPr>
          <p:cNvSpPr>
            <a:spLocks noGrp="1"/>
          </p:cNvSpPr>
          <p:nvPr>
            <p:ph idx="1"/>
          </p:nvPr>
        </p:nvSpPr>
        <p:spPr/>
        <p:txBody>
          <a:bodyPr/>
          <a:lstStyle/>
          <a:p>
            <a:r>
              <a:rPr lang="en-GB" sz="2800" dirty="0">
                <a:effectLst/>
                <a:latin typeface="Verdana" panose="020B0604030504040204" pitchFamily="34" charset="0"/>
                <a:ea typeface="Verdana" panose="020B0604030504040204" pitchFamily="34" charset="0"/>
                <a:cs typeface="Times New Roman" panose="02020603050405020304" pitchFamily="18" charset="0"/>
              </a:rPr>
              <a:t>The Companies Act 2006 provides for two kinds of guarantee</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one, companies limited by guarantee and not having a share capital</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second, companies limited by guarantee and having a share capital. This second type of company has been in effect abolished by the Companies Act 1980.</a:t>
            </a:r>
          </a:p>
          <a:p>
            <a:endParaRPr lang="en-GB" dirty="0"/>
          </a:p>
        </p:txBody>
      </p:sp>
    </p:spTree>
    <p:extLst>
      <p:ext uri="{BB962C8B-B14F-4D97-AF65-F5344CB8AC3E}">
        <p14:creationId xmlns:p14="http://schemas.microsoft.com/office/powerpoint/2010/main" val="372630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197D-3ED7-46DB-BFC3-2BD695B48F1B}"/>
              </a:ext>
            </a:extLst>
          </p:cNvPr>
          <p:cNvSpPr>
            <a:spLocks noGrp="1"/>
          </p:cNvSpPr>
          <p:nvPr>
            <p:ph type="title"/>
          </p:nvPr>
        </p:nvSpPr>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So what does a company limited by guarantee and not having a share capital mean in practice?</a:t>
            </a:r>
            <a:endParaRPr lang="en-GB" sz="20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4D5D59BA-3185-4939-82AC-E45C1C43DB93}"/>
              </a:ext>
            </a:extLst>
          </p:cNvPr>
          <p:cNvSpPr>
            <a:spLocks noGrp="1"/>
          </p:cNvSpPr>
          <p:nvPr>
            <p:ph idx="1"/>
          </p:nvPr>
        </p:nvSpPr>
        <p:spPr/>
        <p:txBody>
          <a:bodyPr>
            <a:normAutofit/>
          </a:bodyPr>
          <a:lstStyle/>
          <a:p>
            <a:pPr marL="0" indent="0">
              <a:buNone/>
            </a:pPr>
            <a:r>
              <a:rPr lang="en-AU" sz="2800" dirty="0">
                <a:effectLst/>
                <a:latin typeface="Verdana" panose="020B0604030504040204" pitchFamily="34" charset="0"/>
                <a:ea typeface="Verdana" panose="020B0604030504040204" pitchFamily="34" charset="0"/>
                <a:cs typeface="Arial" panose="020B0604020202020204" pitchFamily="34" charset="0"/>
              </a:rPr>
              <a:t>Companies limited by guarantee without a share capital are typically used for non-profit organisations and clubs that require legal personality – that is they must be capable of existing in law. </a:t>
            </a:r>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32204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8C95-45BE-4B95-92EC-57E8E3E507F1}"/>
              </a:ext>
            </a:extLst>
          </p:cNvPr>
          <p:cNvSpPr>
            <a:spLocks noGrp="1"/>
          </p:cNvSpPr>
          <p:nvPr>
            <p:ph type="title"/>
          </p:nvPr>
        </p:nvSpPr>
        <p:spPr/>
        <p:txBody>
          <a:bodyPr>
            <a:normAutofit/>
          </a:bodyPr>
          <a:lstStyle/>
          <a:p>
            <a:r>
              <a:rPr lang="en-AU" sz="2400" b="1" dirty="0">
                <a:latin typeface="Verdana" panose="020B0604030504040204" pitchFamily="34" charset="0"/>
                <a:ea typeface="Verdana" panose="020B0604030504040204" pitchFamily="34" charset="0"/>
                <a:cs typeface="Arial" panose="020B0604020202020204" pitchFamily="34" charset="0"/>
              </a:rPr>
              <a:t>C</a:t>
            </a:r>
            <a:r>
              <a:rPr lang="en-AU" sz="2400" b="1" dirty="0">
                <a:effectLst/>
                <a:latin typeface="Verdana" panose="020B0604030504040204" pitchFamily="34" charset="0"/>
                <a:ea typeface="Verdana" panose="020B0604030504040204" pitchFamily="34" charset="0"/>
                <a:cs typeface="Arial" panose="020B0604020202020204" pitchFamily="34" charset="0"/>
              </a:rPr>
              <a:t>ompany is </a:t>
            </a:r>
            <a:r>
              <a:rPr lang="en-GB" sz="2400" b="1" dirty="0">
                <a:effectLst/>
                <a:latin typeface="Verdana" panose="020B0604030504040204" pitchFamily="34" charset="0"/>
                <a:ea typeface="Verdana" panose="020B0604030504040204" pitchFamily="34" charset="0"/>
              </a:rPr>
              <a:t>limited by guarantee rather than capital</a:t>
            </a:r>
            <a:endParaRPr lang="en-GB"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54C91A4-EB19-4D8A-8EFD-CE6845B4F305}"/>
              </a:ext>
            </a:extLst>
          </p:cNvPr>
          <p:cNvSpPr>
            <a:spLocks noGrp="1"/>
          </p:cNvSpPr>
          <p:nvPr>
            <p:ph idx="1"/>
          </p:nvPr>
        </p:nvSpPr>
        <p:spPr>
          <a:xfrm>
            <a:off x="457200" y="1417638"/>
            <a:ext cx="8229600" cy="4708525"/>
          </a:xfrm>
        </p:spPr>
        <p:txBody>
          <a:bodyPr/>
          <a:lstStyle/>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So an example: a statement of guarantee may amount to any sum the subscribers to the document agree to so it could be £10 or £100 or £1000. The guaranteed amount is not part of the capital assets of the company and cannot be mortgaged against it. </a:t>
            </a:r>
          </a:p>
          <a:p>
            <a:pPr marL="0" indent="0">
              <a:lnSpc>
                <a:spcPct val="150000"/>
              </a:lnSpc>
              <a:spcAft>
                <a:spcPts val="0"/>
              </a:spcAft>
              <a:buNone/>
            </a:pP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p>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If the club goes into liquidation the maximum extent any one of the guarantors can be liable is the amount of the guarantee they put in.</a:t>
            </a:r>
          </a:p>
          <a:p>
            <a:endParaRPr lang="en-GB" dirty="0"/>
          </a:p>
        </p:txBody>
      </p:sp>
    </p:spTree>
    <p:extLst>
      <p:ext uri="{BB962C8B-B14F-4D97-AF65-F5344CB8AC3E}">
        <p14:creationId xmlns:p14="http://schemas.microsoft.com/office/powerpoint/2010/main" val="1242627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2EF3-4C81-4268-99EC-EEB5F376E3AB}"/>
              </a:ext>
            </a:extLst>
          </p:cNvPr>
          <p:cNvSpPr>
            <a:spLocks noGrp="1"/>
          </p:cNvSpPr>
          <p:nvPr>
            <p:ph type="title"/>
          </p:nvPr>
        </p:nvSpPr>
        <p:spPr/>
        <p:txBody>
          <a:bodyPr>
            <a:normAutofit fontScale="90000"/>
          </a:bodyPr>
          <a:lstStyle/>
          <a:p>
            <a:r>
              <a:rPr lang="en-GB" sz="2200" b="1" dirty="0">
                <a:latin typeface="Verdana" panose="020B0604030504040204" pitchFamily="34" charset="0"/>
                <a:ea typeface="Verdana" panose="020B0604030504040204" pitchFamily="34" charset="0"/>
              </a:rPr>
              <a:t>Companies if Charities</a:t>
            </a:r>
            <a:r>
              <a:rPr lang="en-GB" sz="2200" b="1" dirty="0">
                <a:latin typeface="Verdana" panose="020B0604030504040204" pitchFamily="34" charset="0"/>
                <a:ea typeface="Verdana" panose="020B0604030504040204" pitchFamily="34" charset="0"/>
                <a:cs typeface="Times New Roman" panose="02020603050405020304" pitchFamily="18" charset="0"/>
              </a:rPr>
              <a:t> are exempt f</a:t>
            </a:r>
            <a:r>
              <a:rPr lang="en-GB" sz="2200" b="1" dirty="0">
                <a:effectLst/>
                <a:latin typeface="Verdana" panose="020B0604030504040204" pitchFamily="34" charset="0"/>
                <a:ea typeface="Verdana" panose="020B0604030504040204" pitchFamily="34" charset="0"/>
                <a:cs typeface="Times New Roman" panose="02020603050405020304" pitchFamily="18" charset="0"/>
              </a:rPr>
              <a:t>rom using the word ‘limited’ as part of their name.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36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E9C5D7E3-4875-4FC5-8C08-25E7D051D327}"/>
              </a:ext>
            </a:extLst>
          </p:cNvPr>
          <p:cNvSpPr>
            <a:spLocks noGrp="1"/>
          </p:cNvSpPr>
          <p:nvPr>
            <p:ph idx="1"/>
          </p:nvPr>
        </p:nvSpPr>
        <p:spPr>
          <a:xfrm>
            <a:off x="323528" y="1417638"/>
            <a:ext cx="8363272" cy="4708525"/>
          </a:xfrm>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To claim this exemption a statement must be delivered to the registrar at Companies House stating that the company meets the conditions for the exemption which the registrar may accept the statement as evidence of grounds for the exemption. </a:t>
            </a:r>
          </a:p>
          <a:p>
            <a:endParaRPr lang="en-GB" dirty="0"/>
          </a:p>
        </p:txBody>
      </p:sp>
    </p:spTree>
    <p:extLst>
      <p:ext uri="{BB962C8B-B14F-4D97-AF65-F5344CB8AC3E}">
        <p14:creationId xmlns:p14="http://schemas.microsoft.com/office/powerpoint/2010/main" val="46259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 y="152400"/>
            <a:ext cx="8763000" cy="838200"/>
          </a:xfrm>
        </p:spPr>
        <p:txBody>
          <a:bodyPr/>
          <a:lstStyle/>
          <a:p>
            <a:pPr algn="ctr"/>
            <a:r>
              <a:rPr lang="en-GB" sz="4400" b="1"/>
              <a:t>Business legal consequences</a:t>
            </a:r>
          </a:p>
        </p:txBody>
      </p:sp>
      <p:sp>
        <p:nvSpPr>
          <p:cNvPr id="5" name="Rectangle 7"/>
          <p:cNvSpPr>
            <a:spLocks noGrp="1" noChangeArrowheads="1"/>
          </p:cNvSpPr>
          <p:nvPr>
            <p:ph sz="quarter" idx="1"/>
          </p:nvPr>
        </p:nvSpPr>
        <p:spPr>
          <a:xfrm>
            <a:off x="228600" y="1219200"/>
            <a:ext cx="8686800" cy="5181600"/>
          </a:xfrm>
        </p:spPr>
        <p:txBody>
          <a:bodyPr>
            <a:normAutofit fontScale="70000" lnSpcReduction="20000"/>
          </a:bodyPr>
          <a:lstStyle/>
          <a:p>
            <a:pPr marL="0" indent="0" algn="just" fontAlgn="auto">
              <a:spcAft>
                <a:spcPts val="0"/>
              </a:spcAft>
              <a:buFont typeface="Wingdings 3"/>
              <a:buNone/>
              <a:defRPr/>
            </a:pPr>
            <a:r>
              <a:rPr lang="en-US" sz="5200" dirty="0"/>
              <a:t>Three concepts which are recurring themes in the law relating to business </a:t>
            </a:r>
            <a:r>
              <a:rPr lang="en-GB" sz="5200" dirty="0"/>
              <a:t>organisation</a:t>
            </a:r>
            <a:r>
              <a:rPr lang="en-US" sz="5200" dirty="0"/>
              <a:t>:</a:t>
            </a:r>
          </a:p>
          <a:p>
            <a:pPr marL="571500" indent="-571500" fontAlgn="auto">
              <a:spcAft>
                <a:spcPts val="0"/>
              </a:spcAft>
              <a:buFont typeface="Arial" pitchFamily="34" charset="0"/>
              <a:buChar char="•"/>
              <a:defRPr/>
            </a:pPr>
            <a:r>
              <a:rPr lang="en-US" sz="5800" b="1" dirty="0">
                <a:solidFill>
                  <a:srgbClr val="FF0000"/>
                </a:solidFill>
              </a:rPr>
              <a:t>Legal personality- </a:t>
            </a:r>
            <a:r>
              <a:rPr lang="en-US" sz="5800" b="1" dirty="0"/>
              <a:t>legal rights and duties</a:t>
            </a:r>
            <a:endParaRPr lang="en-US" sz="5800" b="1" dirty="0">
              <a:solidFill>
                <a:srgbClr val="FF0000"/>
              </a:solidFill>
            </a:endParaRPr>
          </a:p>
          <a:p>
            <a:pPr marL="571500" indent="-571500" fontAlgn="auto">
              <a:spcAft>
                <a:spcPts val="0"/>
              </a:spcAft>
              <a:buFont typeface="Arial" pitchFamily="34" charset="0"/>
              <a:buChar char="•"/>
              <a:defRPr/>
            </a:pPr>
            <a:r>
              <a:rPr lang="en-US" sz="5200" b="1" dirty="0">
                <a:solidFill>
                  <a:srgbClr val="FF0000"/>
                </a:solidFill>
              </a:rPr>
              <a:t>Incorporation-</a:t>
            </a:r>
            <a:r>
              <a:rPr lang="en-US" sz="5200" b="1" dirty="0"/>
              <a:t>brought into being by operation of law, legal personality, one or more members</a:t>
            </a:r>
            <a:endParaRPr lang="en-US" sz="5200" b="1" dirty="0">
              <a:solidFill>
                <a:schemeClr val="accent6">
                  <a:lumMod val="50000"/>
                </a:schemeClr>
              </a:solidFill>
            </a:endParaRPr>
          </a:p>
          <a:p>
            <a:pPr marL="571500" indent="-571500" fontAlgn="auto">
              <a:spcAft>
                <a:spcPts val="0"/>
              </a:spcAft>
              <a:buFont typeface="Arial" pitchFamily="34" charset="0"/>
              <a:buChar char="•"/>
              <a:defRPr/>
            </a:pPr>
            <a:r>
              <a:rPr lang="en-US" sz="5200" b="1" dirty="0">
                <a:solidFill>
                  <a:srgbClr val="FF0000"/>
                </a:solidFill>
              </a:rPr>
              <a:t>Limited liability-</a:t>
            </a:r>
            <a:r>
              <a:rPr lang="en-US" sz="5200" b="1" dirty="0"/>
              <a:t>liability is the corporation’s and not its members</a:t>
            </a:r>
            <a:endParaRPr lang="en-US" sz="5200" b="1" dirty="0">
              <a:solidFill>
                <a:srgbClr val="FF0000"/>
              </a:solidFill>
            </a:endParaRPr>
          </a:p>
          <a:p>
            <a:pPr marL="274320" indent="-274320" fontAlgn="auto">
              <a:spcAft>
                <a:spcPts val="0"/>
              </a:spcAft>
              <a:buFont typeface="Wingdings 3"/>
              <a:buChar char=""/>
              <a:defRPr/>
            </a:pPr>
            <a:endParaRPr lang="en-US" sz="24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Public Limited Company</a:t>
            </a:r>
          </a:p>
        </p:txBody>
      </p:sp>
      <p:sp>
        <p:nvSpPr>
          <p:cNvPr id="3" name="Content Placeholder 2"/>
          <p:cNvSpPr>
            <a:spLocks noGrp="1"/>
          </p:cNvSpPr>
          <p:nvPr>
            <p:ph idx="1"/>
          </p:nvPr>
        </p:nvSpPr>
        <p:spPr/>
        <p:txBody>
          <a:bodyPr>
            <a:normAutofit fontScale="92500"/>
          </a:bodyPr>
          <a:lstStyle/>
          <a:p>
            <a:r>
              <a:rPr lang="en-GB" dirty="0"/>
              <a:t>A company whose shares may be transferred freely to members of the public;</a:t>
            </a:r>
          </a:p>
          <a:p>
            <a:r>
              <a:rPr lang="en-GB" dirty="0"/>
              <a:t>May be listed on the Stock Exchange: must satisfy the requirements of the Financial Services Act 1986;</a:t>
            </a:r>
          </a:p>
          <a:p>
            <a:r>
              <a:rPr lang="en-GB" dirty="0"/>
              <a:t>In practice only large companies will be eligible</a:t>
            </a:r>
          </a:p>
          <a:p>
            <a:r>
              <a:rPr lang="en-GB" dirty="0"/>
              <a:t>Most members of a public company will aim to share in its profits without taking any part in its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Criteria for Registration (Public Company)</a:t>
            </a:r>
          </a:p>
        </p:txBody>
      </p:sp>
      <p:sp>
        <p:nvSpPr>
          <p:cNvPr id="3" name="Content Placeholder 2"/>
          <p:cNvSpPr>
            <a:spLocks noGrp="1"/>
          </p:cNvSpPr>
          <p:nvPr>
            <p:ph idx="1"/>
          </p:nvPr>
        </p:nvSpPr>
        <p:spPr/>
        <p:txBody>
          <a:bodyPr>
            <a:normAutofit fontScale="92500" lnSpcReduction="20000"/>
          </a:bodyPr>
          <a:lstStyle/>
          <a:p>
            <a:r>
              <a:rPr lang="en-GB" dirty="0"/>
              <a:t>The memorandum of association of the company must state expressly that the company is to be a public company</a:t>
            </a:r>
          </a:p>
          <a:p>
            <a:r>
              <a:rPr lang="en-GB" dirty="0"/>
              <a:t>The name of the company must indicate its public status (suffix ‘plc’) must follow the company’s name</a:t>
            </a:r>
          </a:p>
          <a:p>
            <a:r>
              <a:rPr lang="en-GB" dirty="0"/>
              <a:t>The company’s authorised capital must not be less than the statutory minimum: currently £50,000. At least 25 percent of this must already be paid up in shares (£12,500)</a:t>
            </a:r>
          </a:p>
          <a:p>
            <a:r>
              <a:rPr lang="en-GB" dirty="0"/>
              <a:t>It must have limited liability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Consequences of Incorporation</a:t>
            </a:r>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GB" dirty="0"/>
              <a:t>The company is a separate entity distinct from its members</a:t>
            </a:r>
          </a:p>
          <a:p>
            <a:r>
              <a:rPr lang="en-GB" dirty="0"/>
              <a:t>Company Members may enjoy limited liability for the company’s debt</a:t>
            </a:r>
          </a:p>
          <a:p>
            <a:pPr lvl="1"/>
            <a:r>
              <a:rPr lang="en-GB" b="1" dirty="0"/>
              <a:t>Shares:</a:t>
            </a:r>
            <a:r>
              <a:rPr lang="en-GB" dirty="0"/>
              <a:t> liability is limited to the value of their shares </a:t>
            </a:r>
          </a:p>
          <a:p>
            <a:pPr lvl="1"/>
            <a:r>
              <a:rPr lang="en-GB" b="1" dirty="0"/>
              <a:t>Guarantee: </a:t>
            </a:r>
            <a:r>
              <a:rPr lang="en-GB" dirty="0"/>
              <a:t>the amount shareholders have agreed to pay if the company is wound up </a:t>
            </a:r>
          </a:p>
          <a:p>
            <a:r>
              <a:rPr lang="en-GB" dirty="0"/>
              <a:t>The company may be legally liable</a:t>
            </a:r>
          </a:p>
          <a:p>
            <a:pPr lvl="1"/>
            <a:r>
              <a:rPr lang="en-GB" dirty="0"/>
              <a:t>Criminal offences: may be prosecuted for crimes</a:t>
            </a:r>
          </a:p>
          <a:p>
            <a:pPr lvl="1"/>
            <a:r>
              <a:rPr lang="en-GB" dirty="0"/>
              <a:t>Tort: damage/negligence by employees and agents committed in the course of their employment</a:t>
            </a:r>
          </a:p>
          <a:p>
            <a:pPr lvl="1"/>
            <a:r>
              <a:rPr lang="en-GB" dirty="0"/>
              <a:t>Breaches of contract </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GB" sz="3200" dirty="0"/>
              <a:t>Consequences of Incorporation (contd.)</a:t>
            </a:r>
          </a:p>
        </p:txBody>
      </p:sp>
      <p:sp>
        <p:nvSpPr>
          <p:cNvPr id="3" name="Content Placeholder 2"/>
          <p:cNvSpPr>
            <a:spLocks noGrp="1"/>
          </p:cNvSpPr>
          <p:nvPr>
            <p:ph idx="1"/>
          </p:nvPr>
        </p:nvSpPr>
        <p:spPr>
          <a:xfrm>
            <a:off x="323528" y="1268760"/>
            <a:ext cx="8363272" cy="5328592"/>
          </a:xfrm>
        </p:spPr>
        <p:txBody>
          <a:bodyPr>
            <a:normAutofit fontScale="85000" lnSpcReduction="10000"/>
          </a:bodyPr>
          <a:lstStyle/>
          <a:p>
            <a:r>
              <a:rPr lang="en-GB" dirty="0"/>
              <a:t>Ownership and management </a:t>
            </a:r>
          </a:p>
          <a:p>
            <a:pPr lvl="1"/>
            <a:r>
              <a:rPr lang="en-GB" dirty="0"/>
              <a:t>owned by its members and managed by its directors</a:t>
            </a:r>
          </a:p>
          <a:p>
            <a:r>
              <a:rPr lang="en-GB" dirty="0"/>
              <a:t>Public Accountability</a:t>
            </a:r>
          </a:p>
          <a:p>
            <a:pPr lvl="1"/>
            <a:r>
              <a:rPr lang="en-GB" dirty="0"/>
              <a:t>Once registered certain information about it is opened to public scrutiny and must be updated yearly through the annual return;</a:t>
            </a:r>
          </a:p>
          <a:p>
            <a:pPr lvl="1"/>
            <a:r>
              <a:rPr lang="en-GB" dirty="0"/>
              <a:t>Unlimited companies are exempt</a:t>
            </a:r>
          </a:p>
          <a:p>
            <a:r>
              <a:rPr lang="en-GB" dirty="0"/>
              <a:t>Continuous Succession: continues to exist until the legal process of liquidation brings the process to an end</a:t>
            </a:r>
          </a:p>
          <a:p>
            <a:pPr lvl="1"/>
            <a:r>
              <a:rPr lang="en-GB" dirty="0"/>
              <a:t>Compulsory liquidation: by court order under the Insolvency Act 1986; if unable to pay its creditors</a:t>
            </a:r>
          </a:p>
          <a:p>
            <a:pPr lvl="1"/>
            <a:r>
              <a:rPr lang="en-GB" dirty="0"/>
              <a:t>Voluntary liquidation: whether the company is still solvent, then the members control the liquidation process</a:t>
            </a:r>
          </a:p>
          <a:p>
            <a:pPr lvl="1"/>
            <a:endParaRPr lang="en-GB" dirty="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fontScale="90000"/>
          </a:bodyPr>
          <a:lstStyle/>
          <a:p>
            <a:r>
              <a:rPr lang="en-GB" sz="3200" b="1" dirty="0"/>
              <a:t>Corporate Manslaughter and Corporate Homicide Act 2007</a:t>
            </a:r>
          </a:p>
        </p:txBody>
      </p:sp>
      <p:sp>
        <p:nvSpPr>
          <p:cNvPr id="3" name="Content Placeholder 2"/>
          <p:cNvSpPr>
            <a:spLocks noGrp="1"/>
          </p:cNvSpPr>
          <p:nvPr>
            <p:ph idx="1"/>
          </p:nvPr>
        </p:nvSpPr>
        <p:spPr>
          <a:xfrm>
            <a:off x="457200" y="1196752"/>
            <a:ext cx="8229600" cy="5400600"/>
          </a:xfrm>
        </p:spPr>
        <p:txBody>
          <a:bodyPr>
            <a:noAutofit/>
          </a:bodyPr>
          <a:lstStyle/>
          <a:p>
            <a:r>
              <a:rPr lang="en-GB" sz="2400" dirty="0">
                <a:latin typeface="Verdana" panose="020B0604030504040204" pitchFamily="34" charset="0"/>
                <a:ea typeface="Verdana" panose="020B0604030504040204" pitchFamily="34" charset="0"/>
              </a:rPr>
              <a:t>Under the Corporate Manslaughter and Corporate Homicide Act 2008 an organisation is guilty of corporate manslaughter if the way in which its activities are managed or organised causes a death and amounts to a gross breach of a duty of care to the person who died.</a:t>
            </a:r>
          </a:p>
          <a:p>
            <a:r>
              <a:rPr lang="en-GB" sz="2400" dirty="0">
                <a:latin typeface="Verdana" panose="020B0604030504040204" pitchFamily="34" charset="0"/>
                <a:ea typeface="Verdana" panose="020B0604030504040204" pitchFamily="34" charset="0"/>
              </a:rPr>
              <a:t>A substantial part of the breach must have been in the way activities were organised by senior management. </a:t>
            </a:r>
          </a:p>
          <a:p>
            <a:pPr marL="0" indent="0">
              <a:buNone/>
            </a:pPr>
            <a:r>
              <a:rPr lang="en-GB" sz="2400" b="1" dirty="0">
                <a:latin typeface="Verdana" panose="020B0604030504040204" pitchFamily="34" charset="0"/>
                <a:ea typeface="Verdana" panose="020B0604030504040204" pitchFamily="34" charset="0"/>
              </a:rPr>
              <a:t>Please take some time and look at this:</a:t>
            </a:r>
          </a:p>
          <a:p>
            <a:pPr marL="0" indent="0">
              <a:buNone/>
            </a:pPr>
            <a:r>
              <a:rPr lang="en-GB" sz="2400" b="0" i="1" dirty="0">
                <a:effectLst/>
                <a:latin typeface="Verdana" panose="020B0604030504040204" pitchFamily="34" charset="0"/>
                <a:ea typeface="Verdana" panose="020B0604030504040204" pitchFamily="34" charset="0"/>
              </a:rPr>
              <a:t>R. v Cotswold Geotechnical Holdings Limited (2011) EWCA Crim 1337WCA Crim 1337</a:t>
            </a:r>
          </a:p>
          <a:p>
            <a:pPr marL="0" indent="0">
              <a:buNone/>
            </a:pPr>
            <a:endParaRPr lang="en-GB" sz="2000" b="1" dirty="0">
              <a:latin typeface="Verdana" panose="020B0604030504040204" pitchFamily="34" charset="0"/>
              <a:ea typeface="Verdana" panose="020B0604030504040204" pitchFamily="34" charset="0"/>
            </a:endParaRPr>
          </a:p>
          <a:p>
            <a:pPr marL="0" indent="0">
              <a:buNone/>
            </a:pPr>
            <a:endParaRPr lang="en-GB" sz="2000" b="1" dirty="0"/>
          </a:p>
          <a:p>
            <a:endParaRPr lang="en-GB" sz="2000" dirty="0"/>
          </a:p>
        </p:txBody>
      </p:sp>
    </p:spTree>
    <p:extLst>
      <p:ext uri="{BB962C8B-B14F-4D97-AF65-F5344CB8AC3E}">
        <p14:creationId xmlns:p14="http://schemas.microsoft.com/office/powerpoint/2010/main" val="177850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28BB-74F6-43B8-B8E1-F5B546924786}"/>
              </a:ext>
            </a:extLst>
          </p:cNvPr>
          <p:cNvSpPr>
            <a:spLocks noGrp="1"/>
          </p:cNvSpPr>
          <p:nvPr>
            <p:ph type="title"/>
          </p:nvPr>
        </p:nvSpPr>
        <p:spPr>
          <a:xfrm>
            <a:off x="457199" y="260648"/>
            <a:ext cx="8229601" cy="1156990"/>
          </a:xfrm>
        </p:spPr>
        <p:txBody>
          <a:bodyPr>
            <a:normAutofit fontScale="90000"/>
          </a:bodyPr>
          <a:lstStyle/>
          <a:p>
            <a:br>
              <a:rPr lang="en-GB" sz="2700" b="0" i="1" dirty="0">
                <a:effectLst/>
                <a:latin typeface="Verdana" panose="020B0604030504040204" pitchFamily="34" charset="0"/>
                <a:ea typeface="Verdana" panose="020B0604030504040204" pitchFamily="34" charset="0"/>
              </a:rPr>
            </a:br>
            <a:r>
              <a:rPr lang="en-GB" sz="2700" b="1" i="1" dirty="0">
                <a:effectLst/>
                <a:latin typeface="Verdana" panose="020B0604030504040204" pitchFamily="34" charset="0"/>
                <a:ea typeface="Verdana" panose="020B0604030504040204" pitchFamily="34" charset="0"/>
              </a:rPr>
              <a:t>R. v Cotswold Geotechnical Holdings Limited (2011) EWCA Crim 1337WCA Crim 1337</a:t>
            </a:r>
            <a:br>
              <a:rPr lang="en-GB" sz="4400" b="1" i="1" dirty="0">
                <a:effectLst/>
                <a:latin typeface="Verdana" panose="020B0604030504040204" pitchFamily="34" charset="0"/>
                <a:ea typeface="Verdana" panose="020B0604030504040204" pitchFamily="34" charset="0"/>
              </a:rPr>
            </a:br>
            <a:endParaRPr lang="en-GB" b="1" dirty="0"/>
          </a:p>
        </p:txBody>
      </p:sp>
      <p:sp>
        <p:nvSpPr>
          <p:cNvPr id="3" name="Content Placeholder 2">
            <a:extLst>
              <a:ext uri="{FF2B5EF4-FFF2-40B4-BE49-F238E27FC236}">
                <a16:creationId xmlns:a16="http://schemas.microsoft.com/office/drawing/2014/main" id="{07BC640B-5770-4FC8-8ECD-9D8A2374E4F7}"/>
              </a:ext>
            </a:extLst>
          </p:cNvPr>
          <p:cNvSpPr>
            <a:spLocks noGrp="1"/>
          </p:cNvSpPr>
          <p:nvPr>
            <p:ph idx="1"/>
          </p:nvPr>
        </p:nvSpPr>
        <p:spPr>
          <a:xfrm>
            <a:off x="457199" y="1417638"/>
            <a:ext cx="8229601" cy="4708525"/>
          </a:xfrm>
        </p:spPr>
        <p:txBody>
          <a:bodyPr/>
          <a:lstStyle/>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Gloucestershire company Cotswold Geotechnical Holdings became the first firm in the UK to be charged under the new corporate manslaughter laws over the death of Alexander Wright on 5 September 2008. </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Mr Wright, a junior geologist, was taking soil samples inside specially-dug pit when the sides collapsed and crushed him.</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CGH director Peter Eaton was charged with gross negligence manslaughter, which carries a maximum sentence of life imprisonment.</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Case is still in progress.  No decision made to date.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363648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96752"/>
          </a:xfrm>
        </p:spPr>
        <p:txBody>
          <a:bodyPr>
            <a:normAutofit/>
          </a:bodyPr>
          <a:lstStyle/>
          <a:p>
            <a:r>
              <a:rPr lang="en-GB" sz="3600" b="1" dirty="0"/>
              <a:t>The Differences Between a Partnership and a Registered Company</a:t>
            </a:r>
          </a:p>
        </p:txBody>
      </p:sp>
      <p:sp>
        <p:nvSpPr>
          <p:cNvPr id="5" name="Content Placeholder 4"/>
          <p:cNvSpPr>
            <a:spLocks noGrp="1"/>
          </p:cNvSpPr>
          <p:nvPr>
            <p:ph sz="half" idx="1"/>
          </p:nvPr>
        </p:nvSpPr>
        <p:spPr>
          <a:xfrm>
            <a:off x="457200" y="1340768"/>
            <a:ext cx="4038600" cy="5256584"/>
          </a:xfrm>
        </p:spPr>
        <p:txBody>
          <a:bodyPr>
            <a:normAutofit fontScale="62500" lnSpcReduction="20000"/>
          </a:bodyPr>
          <a:lstStyle/>
          <a:p>
            <a:pPr>
              <a:buNone/>
            </a:pPr>
            <a:r>
              <a:rPr lang="en-GB" b="1" dirty="0"/>
              <a:t>Partnership</a:t>
            </a:r>
          </a:p>
          <a:p>
            <a:pPr>
              <a:buNone/>
            </a:pPr>
            <a:r>
              <a:rPr lang="en-GB" b="1" i="1" dirty="0"/>
              <a:t>Creation</a:t>
            </a:r>
          </a:p>
          <a:p>
            <a:r>
              <a:rPr lang="en-GB" dirty="0"/>
              <a:t>A written partnership agreement is usual but not essential. The parties’ conduct (jointly doing business with a view to profit) will create a partnership</a:t>
            </a:r>
          </a:p>
          <a:p>
            <a:pPr>
              <a:buNone/>
            </a:pPr>
            <a:r>
              <a:rPr lang="en-GB" b="1" i="1" dirty="0"/>
              <a:t>Numbers</a:t>
            </a:r>
          </a:p>
          <a:p>
            <a:r>
              <a:rPr lang="en-GB" dirty="0"/>
              <a:t>Minimum: at least two.</a:t>
            </a:r>
          </a:p>
          <a:p>
            <a:pPr>
              <a:buNone/>
            </a:pPr>
            <a:r>
              <a:rPr lang="en-GB" dirty="0"/>
              <a:t>	Maximum: 20</a:t>
            </a:r>
          </a:p>
          <a:p>
            <a:pPr>
              <a:buNone/>
            </a:pPr>
            <a:r>
              <a:rPr lang="en-GB" b="1" i="1" dirty="0"/>
              <a:t>Legal Personality</a:t>
            </a:r>
          </a:p>
          <a:p>
            <a:r>
              <a:rPr lang="en-GB" dirty="0"/>
              <a:t>The partnership has no separate legal personality of its own: partners vicariously liable for any breaches of civil law caused by a fellow partner in the course of the business.</a:t>
            </a:r>
          </a:p>
          <a:p>
            <a:r>
              <a:rPr lang="en-GB" dirty="0"/>
              <a:t>Any partner may be personally liable for crimes relating to the business</a:t>
            </a:r>
          </a:p>
          <a:p>
            <a:pPr>
              <a:buNone/>
            </a:pPr>
            <a:endParaRPr lang="en-GB" dirty="0"/>
          </a:p>
          <a:p>
            <a:pPr>
              <a:buNone/>
            </a:pPr>
            <a:endParaRPr lang="en-GB" dirty="0"/>
          </a:p>
          <a:p>
            <a:endParaRPr lang="en-GB" dirty="0"/>
          </a:p>
        </p:txBody>
      </p:sp>
      <p:sp>
        <p:nvSpPr>
          <p:cNvPr id="6" name="Content Placeholder 5"/>
          <p:cNvSpPr>
            <a:spLocks noGrp="1"/>
          </p:cNvSpPr>
          <p:nvPr>
            <p:ph sz="half" idx="2"/>
          </p:nvPr>
        </p:nvSpPr>
        <p:spPr>
          <a:xfrm>
            <a:off x="4648200" y="1340768"/>
            <a:ext cx="4038600" cy="5184576"/>
          </a:xfrm>
        </p:spPr>
        <p:txBody>
          <a:bodyPr>
            <a:normAutofit fontScale="62500" lnSpcReduction="20000"/>
          </a:bodyPr>
          <a:lstStyle/>
          <a:p>
            <a:pPr>
              <a:buNone/>
            </a:pPr>
            <a:r>
              <a:rPr lang="en-GB" b="1" dirty="0"/>
              <a:t>Company</a:t>
            </a:r>
          </a:p>
          <a:p>
            <a:pPr>
              <a:buNone/>
            </a:pPr>
            <a:r>
              <a:rPr lang="en-GB" b="1" i="1" dirty="0"/>
              <a:t>Creation</a:t>
            </a:r>
          </a:p>
          <a:p>
            <a:r>
              <a:rPr lang="en-GB" dirty="0"/>
              <a:t>The company does not exist until the registration procedures of the Companies Acts have been complied with</a:t>
            </a:r>
          </a:p>
          <a:p>
            <a:pPr>
              <a:buNone/>
            </a:pPr>
            <a:endParaRPr lang="en-GB" dirty="0"/>
          </a:p>
          <a:p>
            <a:pPr>
              <a:buNone/>
            </a:pPr>
            <a:r>
              <a:rPr lang="en-GB" b="1" dirty="0"/>
              <a:t>Numbers</a:t>
            </a:r>
          </a:p>
          <a:p>
            <a:r>
              <a:rPr lang="en-GB" dirty="0"/>
              <a:t>A one-person private company is possible. No maximum is prescribed</a:t>
            </a:r>
          </a:p>
          <a:p>
            <a:pPr>
              <a:buNone/>
            </a:pPr>
            <a:r>
              <a:rPr lang="en-GB" b="1" i="1" dirty="0"/>
              <a:t>Legal Personality</a:t>
            </a:r>
          </a:p>
          <a:p>
            <a:r>
              <a:rPr lang="en-GB" dirty="0"/>
              <a:t>Once registered a company has its own legal personality separate from that of its members. Members cannot be made liable for illegal activities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412776"/>
            <a:ext cx="4038600" cy="4713387"/>
          </a:xfrm>
        </p:spPr>
        <p:txBody>
          <a:bodyPr/>
          <a:lstStyle/>
          <a:p>
            <a:pPr>
              <a:buNone/>
            </a:pPr>
            <a:r>
              <a:rPr lang="en-GB" b="1" dirty="0"/>
              <a:t>The Partnership </a:t>
            </a:r>
          </a:p>
          <a:p>
            <a:pPr>
              <a:buNone/>
            </a:pPr>
            <a:r>
              <a:rPr lang="en-GB" b="1" i="1" dirty="0"/>
              <a:t>Limited liability</a:t>
            </a:r>
          </a:p>
          <a:p>
            <a:r>
              <a:rPr lang="en-GB" dirty="0"/>
              <a:t>The Partners have unlimited liability for the debts of the business, unless registered as a limited liability partnership</a:t>
            </a:r>
          </a:p>
          <a:p>
            <a:pPr>
              <a:buNone/>
            </a:pPr>
            <a:endParaRPr lang="en-GB" dirty="0"/>
          </a:p>
          <a:p>
            <a:endParaRPr lang="en-GB" dirty="0"/>
          </a:p>
        </p:txBody>
      </p:sp>
      <p:sp>
        <p:nvSpPr>
          <p:cNvPr id="4" name="Content Placeholder 3"/>
          <p:cNvSpPr>
            <a:spLocks noGrp="1"/>
          </p:cNvSpPr>
          <p:nvPr>
            <p:ph sz="half" idx="2"/>
          </p:nvPr>
        </p:nvSpPr>
        <p:spPr>
          <a:xfrm>
            <a:off x="4648200" y="1412776"/>
            <a:ext cx="4038600" cy="4713387"/>
          </a:xfrm>
        </p:spPr>
        <p:txBody>
          <a:bodyPr/>
          <a:lstStyle/>
          <a:p>
            <a:pPr>
              <a:buNone/>
            </a:pPr>
            <a:r>
              <a:rPr lang="en-GB" b="1" dirty="0"/>
              <a:t>The Company</a:t>
            </a:r>
          </a:p>
          <a:p>
            <a:pPr>
              <a:buNone/>
            </a:pPr>
            <a:r>
              <a:rPr lang="en-GB" b="1" i="1" dirty="0"/>
              <a:t>Limited liability</a:t>
            </a:r>
          </a:p>
          <a:p>
            <a:r>
              <a:rPr lang="en-GB" dirty="0"/>
              <a:t>A company’s liability is unlimited. Members may have limited liability for company debts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340768"/>
            <a:ext cx="4038600" cy="5184576"/>
          </a:xfrm>
        </p:spPr>
        <p:txBody>
          <a:bodyPr>
            <a:normAutofit fontScale="77500" lnSpcReduction="20000"/>
          </a:bodyPr>
          <a:lstStyle/>
          <a:p>
            <a:pPr>
              <a:buNone/>
            </a:pPr>
            <a:r>
              <a:rPr lang="en-GB" b="1" i="1" dirty="0"/>
              <a:t>Supervision and Publicity</a:t>
            </a:r>
          </a:p>
          <a:p>
            <a:r>
              <a:rPr lang="en-GB" dirty="0"/>
              <a:t>The running of a partnership is not supervised by any outside authority.</a:t>
            </a:r>
          </a:p>
          <a:p>
            <a:pPr>
              <a:buNone/>
            </a:pPr>
            <a:r>
              <a:rPr lang="en-GB" dirty="0"/>
              <a:t>	Partnership accounts and other documentations are confidential to the partners unless the partnership is a LLP.</a:t>
            </a:r>
          </a:p>
          <a:p>
            <a:pPr>
              <a:buNone/>
            </a:pPr>
            <a:endParaRPr lang="en-GB" dirty="0"/>
          </a:p>
          <a:p>
            <a:pPr>
              <a:buNone/>
            </a:pPr>
            <a:r>
              <a:rPr lang="en-GB" b="1" i="1" dirty="0"/>
              <a:t>Termination</a:t>
            </a:r>
          </a:p>
          <a:p>
            <a:r>
              <a:rPr lang="en-GB" dirty="0"/>
              <a:t>Completion of object, lapse of time, partner leaves, bankruptcy, mental disability or death of a partner</a:t>
            </a:r>
          </a:p>
        </p:txBody>
      </p:sp>
      <p:sp>
        <p:nvSpPr>
          <p:cNvPr id="4" name="Content Placeholder 3"/>
          <p:cNvSpPr>
            <a:spLocks noGrp="1"/>
          </p:cNvSpPr>
          <p:nvPr>
            <p:ph sz="half" idx="2"/>
          </p:nvPr>
        </p:nvSpPr>
        <p:spPr>
          <a:xfrm>
            <a:off x="4648200" y="1340768"/>
            <a:ext cx="4038600" cy="5184576"/>
          </a:xfrm>
        </p:spPr>
        <p:txBody>
          <a:bodyPr>
            <a:normAutofit fontScale="77500" lnSpcReduction="20000"/>
          </a:bodyPr>
          <a:lstStyle/>
          <a:p>
            <a:pPr>
              <a:buNone/>
            </a:pPr>
            <a:r>
              <a:rPr lang="en-GB" b="1" i="1" dirty="0"/>
              <a:t>Supervision and Publicity</a:t>
            </a:r>
          </a:p>
          <a:p>
            <a:r>
              <a:rPr lang="en-GB" dirty="0"/>
              <a:t>A limited liability company is monitored by the Company’s Registrar through its annual return. Particulars and accounts are open to public inspection.</a:t>
            </a:r>
          </a:p>
          <a:p>
            <a:pPr>
              <a:buNone/>
            </a:pPr>
            <a:r>
              <a:rPr lang="en-GB" dirty="0"/>
              <a:t>	The DTI has wide investigative powers</a:t>
            </a:r>
          </a:p>
          <a:p>
            <a:pPr>
              <a:buNone/>
            </a:pPr>
            <a:r>
              <a:rPr lang="en-GB" b="1" i="1" dirty="0"/>
              <a:t>Termination</a:t>
            </a:r>
          </a:p>
          <a:p>
            <a:r>
              <a:rPr lang="en-GB" dirty="0"/>
              <a:t>Once created a company has continual succession.</a:t>
            </a:r>
          </a:p>
          <a:p>
            <a:pPr>
              <a:buNone/>
            </a:pPr>
            <a:r>
              <a:rPr lang="en-GB" dirty="0"/>
              <a:t>	It will not cease to exist unless or until the legal processes involved in winding up are complete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GB" dirty="0"/>
              <a:t>Impact of Human Rights Act 1998 on Business Organisations</a:t>
            </a:r>
          </a:p>
        </p:txBody>
      </p:sp>
      <p:sp>
        <p:nvSpPr>
          <p:cNvPr id="3" name="Content Placeholder 2"/>
          <p:cNvSpPr>
            <a:spLocks noGrp="1"/>
          </p:cNvSpPr>
          <p:nvPr>
            <p:ph idx="1"/>
          </p:nvPr>
        </p:nvSpPr>
        <p:spPr/>
        <p:txBody>
          <a:bodyPr>
            <a:normAutofit fontScale="92500" lnSpcReduction="10000"/>
          </a:bodyPr>
          <a:lstStyle/>
          <a:p>
            <a:r>
              <a:rPr lang="en-GB" b="1" dirty="0"/>
              <a:t>Property rights</a:t>
            </a:r>
            <a:r>
              <a:rPr lang="en-GB" dirty="0"/>
              <a:t>: a business may be able to protect its property by reference to Protocol1 Article 1, Peaceful enjoyment of property</a:t>
            </a:r>
          </a:p>
          <a:p>
            <a:r>
              <a:rPr lang="en-GB" b="1" dirty="0"/>
              <a:t>Privacy:</a:t>
            </a:r>
            <a:r>
              <a:rPr lang="en-GB" dirty="0"/>
              <a:t> employees rights to privacy and family life </a:t>
            </a:r>
            <a:endParaRPr lang="en-GB" b="1" dirty="0"/>
          </a:p>
          <a:p>
            <a:r>
              <a:rPr lang="en-GB" b="1" dirty="0"/>
              <a:t>Fair trial</a:t>
            </a:r>
            <a:r>
              <a:rPr lang="en-GB" dirty="0"/>
              <a:t>: A business and its employees enjoy the right to a fair trial</a:t>
            </a:r>
          </a:p>
          <a:p>
            <a:r>
              <a:rPr lang="en-GB" b="1" dirty="0"/>
              <a:t>Freedom of speech</a:t>
            </a:r>
            <a:r>
              <a:rPr lang="en-GB" dirty="0"/>
              <a:t>: An organisation has the right to freedom of speech (</a:t>
            </a:r>
            <a:r>
              <a:rPr lang="en-GB" i="1" dirty="0"/>
              <a:t>Venables v News Group Newspapers 2001</a:t>
            </a:r>
            <a:r>
              <a:rPr lang="en-GB"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a:xfrm>
            <a:off x="457200" y="274638"/>
            <a:ext cx="8229600" cy="850106"/>
          </a:xfrm>
        </p:spPr>
        <p:txBody>
          <a:bodyPr>
            <a:normAutofit/>
          </a:bodyPr>
          <a:lstStyle/>
          <a:p>
            <a:pPr algn="ctr"/>
            <a:r>
              <a:rPr lang="en-US" sz="3200" b="1" dirty="0"/>
              <a:t>Sole Proprietorship or Sole Trader</a:t>
            </a:r>
          </a:p>
        </p:txBody>
      </p:sp>
      <p:sp>
        <p:nvSpPr>
          <p:cNvPr id="14339" name="Rectangle 7"/>
          <p:cNvSpPr>
            <a:spLocks noGrp="1" noChangeArrowheads="1"/>
          </p:cNvSpPr>
          <p:nvPr>
            <p:ph sz="quarter" idx="1"/>
          </p:nvPr>
        </p:nvSpPr>
        <p:spPr>
          <a:xfrm>
            <a:off x="152400" y="1412776"/>
            <a:ext cx="8839200" cy="5292824"/>
          </a:xfrm>
        </p:spPr>
        <p:txBody>
          <a:bodyPr>
            <a:normAutofit/>
          </a:bodyPr>
          <a:lstStyle/>
          <a:p>
            <a:r>
              <a:rPr lang="en-US" sz="4000" dirty="0"/>
              <a:t>Owner is actually the business.</a:t>
            </a:r>
          </a:p>
          <a:p>
            <a:r>
              <a:rPr lang="en-US" sz="4000" dirty="0"/>
              <a:t>Business is not a separate legal entity and has total responsibility for all legal responsibilities.</a:t>
            </a:r>
          </a:p>
          <a:p>
            <a:r>
              <a:rPr lang="en-US" sz="4000" dirty="0"/>
              <a:t>Has independent control of the business and all the profits &amp; financial risks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228600" y="152400"/>
            <a:ext cx="8686800" cy="685800"/>
          </a:xfrm>
        </p:spPr>
        <p:txBody>
          <a:bodyPr/>
          <a:lstStyle/>
          <a:p>
            <a:pPr algn="ctr"/>
            <a:r>
              <a:rPr lang="en-US" sz="3600" b="1" dirty="0"/>
              <a:t>Advantages of a Sole Proprietorship</a:t>
            </a:r>
          </a:p>
        </p:txBody>
      </p:sp>
      <p:sp>
        <p:nvSpPr>
          <p:cNvPr id="15363" name="Rectangle 7"/>
          <p:cNvSpPr>
            <a:spLocks noGrp="1" noChangeArrowheads="1"/>
          </p:cNvSpPr>
          <p:nvPr>
            <p:ph sz="quarter" idx="1"/>
          </p:nvPr>
        </p:nvSpPr>
        <p:spPr>
          <a:xfrm>
            <a:off x="228600" y="1295400"/>
            <a:ext cx="8763000" cy="5105400"/>
          </a:xfrm>
        </p:spPr>
        <p:txBody>
          <a:bodyPr>
            <a:normAutofit lnSpcReduction="10000"/>
          </a:bodyPr>
          <a:lstStyle/>
          <a:p>
            <a:r>
              <a:rPr lang="en-US" sz="3600" b="1" dirty="0"/>
              <a:t>Ease and low cost of formation.</a:t>
            </a:r>
          </a:p>
          <a:p>
            <a:r>
              <a:rPr lang="en-US" sz="3600" b="1" dirty="0"/>
              <a:t>Owner can make all management decisions.</a:t>
            </a:r>
          </a:p>
          <a:p>
            <a:pPr lvl="1"/>
            <a:r>
              <a:rPr lang="en-US" sz="3600" dirty="0">
                <a:solidFill>
                  <a:srgbClr val="FF0000"/>
                </a:solidFill>
              </a:rPr>
              <a:t>hiring and firing employees.</a:t>
            </a:r>
          </a:p>
          <a:p>
            <a:pPr lvl="1"/>
            <a:r>
              <a:rPr lang="en-US" sz="3600" dirty="0">
                <a:solidFill>
                  <a:srgbClr val="FF0000"/>
                </a:solidFill>
              </a:rPr>
              <a:t>No other approvals required.</a:t>
            </a:r>
          </a:p>
          <a:p>
            <a:r>
              <a:rPr lang="en-US" sz="3200" b="1" dirty="0"/>
              <a:t>Sole proprietor owns all of the business </a:t>
            </a:r>
          </a:p>
          <a:p>
            <a:r>
              <a:rPr lang="en-US" sz="3200" b="1" dirty="0"/>
              <a:t>Has the right to receive all of the business’s profits.</a:t>
            </a:r>
          </a:p>
          <a:p>
            <a:r>
              <a:rPr lang="en-US" sz="3200" b="1" dirty="0"/>
              <a:t>Easily transferred or sold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152400" y="152400"/>
            <a:ext cx="8763000" cy="609600"/>
          </a:xfrm>
        </p:spPr>
        <p:txBody>
          <a:bodyPr>
            <a:normAutofit fontScale="90000"/>
          </a:bodyPr>
          <a:lstStyle/>
          <a:p>
            <a:pPr algn="ctr"/>
            <a:r>
              <a:rPr lang="en-US" b="1"/>
              <a:t>Disadvantages of a Sole Proprietorship</a:t>
            </a:r>
          </a:p>
        </p:txBody>
      </p:sp>
      <p:sp>
        <p:nvSpPr>
          <p:cNvPr id="7172" name="Rectangle 7"/>
          <p:cNvSpPr>
            <a:spLocks noGrp="1" noChangeArrowheads="1"/>
          </p:cNvSpPr>
          <p:nvPr>
            <p:ph sz="quarter" idx="1"/>
          </p:nvPr>
        </p:nvSpPr>
        <p:spPr>
          <a:xfrm>
            <a:off x="152400" y="990600"/>
            <a:ext cx="8915400" cy="5486400"/>
          </a:xfrm>
        </p:spPr>
        <p:txBody>
          <a:bodyPr>
            <a:noAutofit/>
          </a:bodyPr>
          <a:lstStyle/>
          <a:p>
            <a:pPr marL="274320" indent="-274320" fontAlgn="auto">
              <a:spcAft>
                <a:spcPts val="0"/>
              </a:spcAft>
              <a:buFont typeface="Wingdings 3"/>
              <a:buChar char=""/>
              <a:defRPr/>
            </a:pPr>
            <a:r>
              <a:rPr lang="en-US" dirty="0">
                <a:latin typeface="+mj-lt"/>
              </a:rPr>
              <a:t>Access to capital is limited to:</a:t>
            </a:r>
          </a:p>
          <a:p>
            <a:pPr marL="548640" lvl="1" indent="-274320" fontAlgn="auto">
              <a:spcAft>
                <a:spcPts val="0"/>
              </a:spcAft>
              <a:buFont typeface="Wingdings 3"/>
              <a:buChar char=""/>
              <a:defRPr/>
            </a:pPr>
            <a:r>
              <a:rPr lang="en-US" sz="3200" dirty="0">
                <a:solidFill>
                  <a:srgbClr val="FF0000"/>
                </a:solidFill>
                <a:latin typeface="+mj-lt"/>
              </a:rPr>
              <a:t>personal funds plus </a:t>
            </a:r>
          </a:p>
          <a:p>
            <a:pPr marL="548640" lvl="1" indent="-274320" fontAlgn="auto">
              <a:spcAft>
                <a:spcPts val="0"/>
              </a:spcAft>
              <a:buFont typeface="Wingdings 3"/>
              <a:buChar char=""/>
              <a:defRPr/>
            </a:pPr>
            <a:r>
              <a:rPr lang="en-US" sz="3200" dirty="0">
                <a:solidFill>
                  <a:srgbClr val="FF0000"/>
                </a:solidFill>
                <a:latin typeface="+mj-lt"/>
              </a:rPr>
              <a:t>any loans he or she can obtain.</a:t>
            </a:r>
          </a:p>
          <a:p>
            <a:pPr marL="274320" indent="-274320" fontAlgn="auto">
              <a:spcAft>
                <a:spcPts val="0"/>
              </a:spcAft>
              <a:buFont typeface="Wingdings 3"/>
              <a:buChar char=""/>
              <a:defRPr/>
            </a:pPr>
            <a:r>
              <a:rPr lang="en-US" dirty="0">
                <a:latin typeface="+mj-lt"/>
              </a:rPr>
              <a:t>Legally responsible for the business’s contracts</a:t>
            </a:r>
          </a:p>
          <a:p>
            <a:pPr marL="274320" indent="-274320" fontAlgn="auto">
              <a:spcAft>
                <a:spcPts val="0"/>
              </a:spcAft>
              <a:buFont typeface="Wingdings 3"/>
              <a:buChar char=""/>
              <a:defRPr/>
            </a:pPr>
            <a:r>
              <a:rPr lang="en-US" dirty="0">
                <a:latin typeface="+mj-lt"/>
              </a:rPr>
              <a:t>Responsible for any torts (damages through negligence for </a:t>
            </a:r>
            <a:r>
              <a:rPr lang="en-US" dirty="0" err="1">
                <a:latin typeface="+mj-lt"/>
              </a:rPr>
              <a:t>eg</a:t>
            </a:r>
            <a:r>
              <a:rPr lang="en-US" dirty="0">
                <a:latin typeface="+mj-lt"/>
              </a:rPr>
              <a:t>) committed in the course of employment.</a:t>
            </a:r>
          </a:p>
          <a:p>
            <a:pPr marL="274320" indent="-274320" fontAlgn="auto">
              <a:spcAft>
                <a:spcPts val="0"/>
              </a:spcAft>
              <a:buFontTx/>
              <a:buChar char="•"/>
              <a:defRPr/>
            </a:pPr>
            <a:r>
              <a:rPr lang="en-GB" dirty="0">
                <a:solidFill>
                  <a:schemeClr val="tx1">
                    <a:lumMod val="95000"/>
                    <a:lumOff val="5000"/>
                  </a:schemeClr>
                </a:solidFill>
                <a:latin typeface="+mj-lt"/>
              </a:rPr>
              <a:t>Limited access to capital</a:t>
            </a:r>
          </a:p>
          <a:p>
            <a:pPr marL="274320" indent="-274320" fontAlgn="auto">
              <a:spcAft>
                <a:spcPts val="0"/>
              </a:spcAft>
              <a:buFontTx/>
              <a:buChar char="•"/>
              <a:defRPr/>
            </a:pPr>
            <a:r>
              <a:rPr lang="en-GB" dirty="0">
                <a:solidFill>
                  <a:schemeClr val="tx1">
                    <a:lumMod val="95000"/>
                    <a:lumOff val="5000"/>
                  </a:schemeClr>
                </a:solidFill>
                <a:latin typeface="+mj-lt"/>
              </a:rPr>
              <a:t>Potential for long hours</a:t>
            </a:r>
          </a:p>
          <a:p>
            <a:pPr marL="274320" indent="-274320" fontAlgn="auto">
              <a:spcAft>
                <a:spcPts val="0"/>
              </a:spcAft>
              <a:buFont typeface="Wingdings 3"/>
              <a:buChar char=""/>
              <a:defRPr/>
            </a:pPr>
            <a:endParaRPr lang="en-US" sz="4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7544" y="152400"/>
            <a:ext cx="8219256" cy="756320"/>
          </a:xfrm>
        </p:spPr>
        <p:txBody>
          <a:bodyPr>
            <a:normAutofit/>
          </a:bodyPr>
          <a:lstStyle/>
          <a:p>
            <a:pPr algn="ctr"/>
            <a:r>
              <a:rPr lang="en-US" sz="2800" b="1" dirty="0"/>
              <a:t>General Partnership</a:t>
            </a:r>
          </a:p>
        </p:txBody>
      </p:sp>
      <p:sp>
        <p:nvSpPr>
          <p:cNvPr id="20483" name="Rectangle 3"/>
          <p:cNvSpPr>
            <a:spLocks noGrp="1" noChangeArrowheads="1"/>
          </p:cNvSpPr>
          <p:nvPr>
            <p:ph sz="quarter" idx="1"/>
          </p:nvPr>
        </p:nvSpPr>
        <p:spPr>
          <a:xfrm>
            <a:off x="107504" y="1066800"/>
            <a:ext cx="8884096" cy="5334000"/>
          </a:xfrm>
        </p:spPr>
        <p:txBody>
          <a:bodyPr>
            <a:normAutofit fontScale="92500" lnSpcReduction="10000"/>
          </a:bodyPr>
          <a:lstStyle/>
          <a:p>
            <a:pPr>
              <a:lnSpc>
                <a:spcPct val="150000"/>
              </a:lnSpc>
              <a:spcAft>
                <a:spcPts val="0"/>
              </a:spcAft>
            </a:pPr>
            <a:r>
              <a:rPr lang="en-AU" sz="1900" dirty="0">
                <a:effectLst/>
                <a:latin typeface="Verdana" panose="020B0604030504040204" pitchFamily="34" charset="0"/>
                <a:ea typeface="Verdana" panose="020B0604030504040204" pitchFamily="34" charset="0"/>
                <a:cs typeface="Times New Roman" panose="02020603050405020304" pitchFamily="18" charset="0"/>
              </a:rPr>
              <a:t>Two or more people carrying on business together and not registering a company to use for their business. Three Types of Partnership possible: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Partnership Act 1907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Liability Partnerships Act 2000</a:t>
            </a:r>
          </a:p>
          <a:p>
            <a:pPr marL="0" lvl="0" indent="0">
              <a:lnSpc>
                <a:spcPct val="150000"/>
              </a:lnSpc>
              <a:spcAft>
                <a:spcPts val="0"/>
              </a:spcAft>
              <a:buNone/>
            </a:pPr>
            <a:r>
              <a:rPr lang="en-AU" sz="1900" dirty="0">
                <a:effectLst/>
                <a:latin typeface="Verdana" panose="020B0604030504040204" pitchFamily="34" charset="0"/>
                <a:ea typeface="Verdana" panose="020B0604030504040204" pitchFamily="34" charset="0"/>
                <a:cs typeface="Times New Roman" panose="02020603050405020304" pitchFamily="18" charset="0"/>
              </a:rPr>
              <a:t>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1890 - the oldest and most basic model for setting up a company. Strongly based on contract and equity (fairness) in respect of relations among the owners (“partners”). </a:t>
            </a:r>
          </a:p>
          <a:p>
            <a:pPr>
              <a:lnSpc>
                <a:spcPct val="150000"/>
              </a:lnSpc>
              <a:buFont typeface="Symbol" panose="05050102010706020507" pitchFamily="18" charset="2"/>
              <a:buChar char=""/>
            </a:pPr>
            <a:r>
              <a:rPr lang="en-GB" sz="2000" dirty="0">
                <a:latin typeface="Verdana" panose="020B0604030504040204" pitchFamily="34" charset="0"/>
                <a:ea typeface="Verdana" panose="020B0604030504040204" pitchFamily="34" charset="0"/>
              </a:rPr>
              <a:t>Partnership Agreement can be written or unwritten</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Section 1(1) PA 1890: Partnership is the relation which exists between persons carrying on business in common with a view to profit.</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a:spcBef>
                <a:spcPct val="0"/>
              </a:spcBef>
            </a:pPr>
            <a:endParaRPr lang="en-US" sz="3600" dirty="0">
              <a:latin typeface="Century"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sz="3200" dirty="0"/>
              <a:t>Partnership Agreement</a:t>
            </a:r>
          </a:p>
        </p:txBody>
      </p:sp>
      <p:sp>
        <p:nvSpPr>
          <p:cNvPr id="26627" name="Rectangle 3"/>
          <p:cNvSpPr>
            <a:spLocks noGrp="1" noChangeArrowheads="1"/>
          </p:cNvSpPr>
          <p:nvPr>
            <p:ph sz="quarter" idx="1"/>
          </p:nvPr>
        </p:nvSpPr>
        <p:spPr>
          <a:xfrm>
            <a:off x="457200" y="1417638"/>
            <a:ext cx="8229600" cy="4738687"/>
          </a:xfrm>
        </p:spPr>
        <p:txBody>
          <a:bodyPr/>
          <a:lstStyle/>
          <a:p>
            <a:pPr lvl="1">
              <a:buNone/>
            </a:pPr>
            <a:r>
              <a:rPr lang="en-US" sz="2400" kern="1200" dirty="0">
                <a:solidFill>
                  <a:srgbClr val="000000"/>
                </a:solidFill>
                <a:effectLst/>
                <a:latin typeface="Bookman Old Style" panose="02050604050505020204" pitchFamily="18" charset="0"/>
                <a:ea typeface="+mn-ea"/>
                <a:cs typeface="+mn-cs"/>
              </a:rPr>
              <a:t>It is called a ‘partnership agreement’ or ‘articles of partnership’.</a:t>
            </a:r>
            <a:endParaRPr lang="en-GB" sz="2400" dirty="0">
              <a:effectLst/>
            </a:endParaRPr>
          </a:p>
          <a:p>
            <a:pPr lvl="1">
              <a:buNone/>
            </a:pPr>
            <a:endParaRPr lang="en-US" dirty="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Partnership Relationship</a:t>
            </a:r>
          </a:p>
        </p:txBody>
      </p:sp>
      <p:sp>
        <p:nvSpPr>
          <p:cNvPr id="3" name="Content Placeholder 2"/>
          <p:cNvSpPr>
            <a:spLocks noGrp="1"/>
          </p:cNvSpPr>
          <p:nvPr>
            <p:ph idx="1"/>
          </p:nvPr>
        </p:nvSpPr>
        <p:spPr>
          <a:xfrm>
            <a:off x="457200" y="1556792"/>
            <a:ext cx="8229600" cy="4569371"/>
          </a:xfrm>
        </p:spPr>
        <p:txBody>
          <a:bodyPr>
            <a:normAutofit fontScale="92500" lnSpcReduction="10000"/>
          </a:bodyPr>
          <a:lstStyle/>
          <a:p>
            <a:pPr>
              <a:buNone/>
            </a:pPr>
            <a:r>
              <a:rPr lang="en-GB" dirty="0"/>
              <a:t>Business partners are in a fiduciary relationship with each other. They are placed in a position of trust with each other and so the following obligations:</a:t>
            </a:r>
          </a:p>
          <a:p>
            <a:r>
              <a:rPr lang="en-GB" dirty="0"/>
              <a:t>To make full disclosure to each other of all relevant issues to the business</a:t>
            </a:r>
          </a:p>
          <a:p>
            <a:r>
              <a:rPr lang="en-GB" dirty="0"/>
              <a:t>To declare any personal financial benefit received by a partner in carrying out the firm’s business</a:t>
            </a:r>
          </a:p>
          <a:p>
            <a:r>
              <a:rPr lang="en-GB" dirty="0"/>
              <a:t>Not to compete with the firm without the consent of the other partners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3781</TotalTime>
  <Words>2663</Words>
  <Application>Microsoft Office PowerPoint</Application>
  <PresentationFormat>On-screen Show (4:3)</PresentationFormat>
  <Paragraphs>214</Paragraphs>
  <Slides>39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 Narrow</vt:lpstr>
      <vt:lpstr>Arial Rounded MT Bold</vt:lpstr>
      <vt:lpstr>Bookman Old Style</vt:lpstr>
      <vt:lpstr>Calibri</vt:lpstr>
      <vt:lpstr>Century</vt:lpstr>
      <vt:lpstr>Century Gothic</vt:lpstr>
      <vt:lpstr>Symbol</vt:lpstr>
      <vt:lpstr>Times New Roman</vt:lpstr>
      <vt:lpstr>Verdana</vt:lpstr>
      <vt:lpstr>Wingdings</vt:lpstr>
      <vt:lpstr>Wingdings 3</vt:lpstr>
      <vt:lpstr>Office Theme</vt:lpstr>
      <vt:lpstr>Lecture 8: Intro to Company Law and Business Organisation</vt:lpstr>
      <vt:lpstr>Commonest forms of business organisation</vt:lpstr>
      <vt:lpstr>Business legal consequences</vt:lpstr>
      <vt:lpstr>Sole Proprietorship or Sole Trader</vt:lpstr>
      <vt:lpstr>Advantages of a Sole Proprietorship</vt:lpstr>
      <vt:lpstr>Disadvantages of a Sole Proprietorship</vt:lpstr>
      <vt:lpstr>General Partnership</vt:lpstr>
      <vt:lpstr>Partnership Agreement</vt:lpstr>
      <vt:lpstr>Partnership Relationship</vt:lpstr>
      <vt:lpstr>Duties Among Partners</vt:lpstr>
      <vt:lpstr>Duty of Loyalty</vt:lpstr>
      <vt:lpstr>Duty of Care</vt:lpstr>
      <vt:lpstr>Duty to Inform</vt:lpstr>
      <vt:lpstr>Duty of Obedience</vt:lpstr>
      <vt:lpstr>Partners Breach their duty of loyalty if they:</vt:lpstr>
      <vt:lpstr>Dissolving The Partnership</vt:lpstr>
      <vt:lpstr>Registered Companies</vt:lpstr>
      <vt:lpstr>Converting a Private into a Public Limited Company</vt:lpstr>
      <vt:lpstr>Main difference between private and public limited companies </vt:lpstr>
      <vt:lpstr>Forming a Company</vt:lpstr>
      <vt:lpstr>The app for registration must contain the following</vt:lpstr>
      <vt:lpstr>Effects of Registration </vt:lpstr>
      <vt:lpstr>Purposes of Registration</vt:lpstr>
      <vt:lpstr>Registrar may refuse registration and trading certificates </vt:lpstr>
      <vt:lpstr>Companies and Liability</vt:lpstr>
      <vt:lpstr>Companies Limited by Guarantee</vt:lpstr>
      <vt:lpstr>So what does a company limited by guarantee and not having a share capital mean in practice?</vt:lpstr>
      <vt:lpstr>Company is limited by guarantee rather than capital</vt:lpstr>
      <vt:lpstr>Companies if Charities are exempt from using the word ‘limited’ as part of their name.  </vt:lpstr>
      <vt:lpstr>The Public Limited Company</vt:lpstr>
      <vt:lpstr>Criteria for Registration (Public Company)</vt:lpstr>
      <vt:lpstr>Consequences of Incorporation</vt:lpstr>
      <vt:lpstr>Consequences of Incorporation (contd.)</vt:lpstr>
      <vt:lpstr>Corporate Manslaughter and Corporate Homicide Act 2007</vt:lpstr>
      <vt:lpstr> R. v Cotswold Geotechnical Holdings Limited (2011) EWCA Crim 1337WCA Crim 1337 </vt:lpstr>
      <vt:lpstr>The Differences Between a Partnership and a Registered Company</vt:lpstr>
      <vt:lpstr>The Differences Between a Partnership and a Registered Company (contd.)</vt:lpstr>
      <vt:lpstr>The Differences Between a Partnership and a Registered Company (contd.)</vt:lpstr>
      <vt:lpstr>Impact of Human Rights Act 1998 on Business Organisations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Lecture7: Business Organisation</dc:title>
  <dc:creator>Reeves</dc:creator>
  <cp:lastModifiedBy>Roshan de Silva Wijeyeratne</cp:lastModifiedBy>
  <cp:revision>72</cp:revision>
  <dcterms:created xsi:type="dcterms:W3CDTF">2010-12-17T13:43:41Z</dcterms:created>
  <dcterms:modified xsi:type="dcterms:W3CDTF">2022-05-25T18:50:21Z</dcterms:modified>
</cp:coreProperties>
</file>