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6" r:id="rId3"/>
    <p:sldId id="267" r:id="rId4"/>
    <p:sldId id="257" r:id="rId5"/>
    <p:sldId id="258" r:id="rId6"/>
    <p:sldId id="271" r:id="rId7"/>
    <p:sldId id="259" r:id="rId8"/>
    <p:sldId id="272" r:id="rId9"/>
    <p:sldId id="273" r:id="rId10"/>
    <p:sldId id="260" r:id="rId11"/>
    <p:sldId id="274" r:id="rId12"/>
    <p:sldId id="261" r:id="rId13"/>
    <p:sldId id="262" r:id="rId14"/>
    <p:sldId id="263" r:id="rId15"/>
    <p:sldId id="26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6633"/>
    <a:srgbClr val="0029F6"/>
    <a:srgbClr val="008000"/>
    <a:srgbClr val="250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0CD9-95AB-4C74-A924-E650159B7E41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D61E-9D92-4C15-9396-7D6D6FEC45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6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D61E-9D92-4C15-9396-7D6D6FEC454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1BB7D1-DA4A-4897-9BAD-693DA6D581BB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7475" y="549275"/>
            <a:ext cx="4084638" cy="3063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3932238"/>
            <a:ext cx="6035675" cy="47545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3B89-7C3E-4744-B851-9176FF472CB6}" type="datetimeFigureOut">
              <a:rPr lang="en-GB" smtClean="0"/>
              <a:pPr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710-4154-4F39-9DBC-50007B2172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tudent.finance@lsclondon.co.uk" TargetMode="External"/><Relationship Id="rId2" Type="http://schemas.openxmlformats.org/officeDocument/2006/relationships/hyperlink" Target="mailto:Lscstudent.finance@outlook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134411"/>
            <a:ext cx="85014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"/>
                <a:solidFill>
                  <a:srgbClr val="FF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Context of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 Classic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36" y="1639341"/>
            <a:ext cx="5715000" cy="452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General Administrative Theory</a:t>
            </a:r>
          </a:p>
          <a:p>
            <a:pPr lvl="1" eaLnBrk="1" hangingPunct="1">
              <a:defRPr/>
            </a:pPr>
            <a:r>
              <a:rPr lang="en-US" dirty="0"/>
              <a:t>focused on what constituted good management</a:t>
            </a:r>
          </a:p>
          <a:p>
            <a:pPr lvl="1" eaLnBrk="1" hangingPunct="1">
              <a:defRPr/>
            </a:pPr>
            <a:r>
              <a:rPr lang="en-US" dirty="0"/>
              <a:t>Max Weber (pictured) described the bureaucracy as an ideal rational form of organization</a:t>
            </a:r>
          </a:p>
          <a:p>
            <a:pPr lvl="1" eaLnBrk="1" hangingPunct="1">
              <a:defRPr/>
            </a:pPr>
            <a:r>
              <a:rPr lang="en-US" dirty="0"/>
              <a:t>Henri </a:t>
            </a:r>
            <a:r>
              <a:rPr lang="en-US" dirty="0" err="1"/>
              <a:t>Fayol</a:t>
            </a:r>
            <a:r>
              <a:rPr lang="en-US" dirty="0"/>
              <a:t> identified five management functions and 14 management principles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21CA506-1531-4D1B-80F4-C9CAE526C4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8144" y="1752600"/>
            <a:ext cx="2945656" cy="41910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49065"/>
            <a:ext cx="7486634" cy="93610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14 Principles of Henry Fayol</a:t>
            </a:r>
            <a:endParaRPr lang="en-GB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1600200"/>
            <a:ext cx="3600000" cy="604664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Division of Work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3528" y="2231305"/>
            <a:ext cx="3600000" cy="6089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Authority and Responsibility</a:t>
            </a:r>
            <a:endParaRPr lang="en-GB" sz="18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11944" y="2865636"/>
            <a:ext cx="3600000" cy="60893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Discipline</a:t>
            </a:r>
            <a:endParaRPr lang="en-GB" sz="180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11386" y="3501008"/>
            <a:ext cx="3600000" cy="60893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Unity of Command</a:t>
            </a:r>
            <a:endParaRPr lang="en-GB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4355976" y="1600200"/>
            <a:ext cx="3600000" cy="604664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Centralisation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1"/>
          </p:nvPr>
        </p:nvSpPr>
        <p:spPr>
          <a:xfrm>
            <a:off x="4355976" y="2204864"/>
            <a:ext cx="3600000" cy="608931"/>
          </a:xfrm>
          <a:prstGeom prst="round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Scalar Chain</a:t>
            </a:r>
            <a:endParaRPr lang="en-GB" sz="1800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355976" y="2825131"/>
            <a:ext cx="3600000" cy="608931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Order</a:t>
            </a:r>
            <a:endParaRPr lang="en-GB" sz="18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343834" y="3443857"/>
            <a:ext cx="3600000" cy="6089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Equity</a:t>
            </a:r>
            <a:endParaRPr lang="en-GB" sz="1800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323528" y="4123680"/>
            <a:ext cx="3600000" cy="6089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Unity of Direction</a:t>
            </a:r>
            <a:endParaRPr lang="en-GB" sz="1800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311386" y="4764285"/>
            <a:ext cx="3600000" cy="6089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Shared interest</a:t>
            </a:r>
            <a:endParaRPr lang="en-GB" sz="1800" dirty="0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311386" y="5418631"/>
            <a:ext cx="3600000" cy="608931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Remuneration</a:t>
            </a:r>
            <a:endParaRPr lang="en-GB" sz="1800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4380260" y="4114078"/>
            <a:ext cx="3600000" cy="608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Stability of Tenure</a:t>
            </a:r>
            <a:endParaRPr lang="en-GB" sz="1800" dirty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405412" y="4764284"/>
            <a:ext cx="3600000" cy="60893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Initiative</a:t>
            </a:r>
            <a:endParaRPr lang="en-GB" sz="1800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4405040" y="5418630"/>
            <a:ext cx="3600000" cy="608931"/>
          </a:xfrm>
          <a:prstGeom prst="roundRect">
            <a:avLst/>
          </a:prstGeom>
          <a:solidFill>
            <a:srgbClr val="008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Esprit De Corp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531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Behavioral Approaches</a:t>
            </a:r>
          </a:p>
        </p:txBody>
      </p:sp>
      <p:sp>
        <p:nvSpPr>
          <p:cNvPr id="4096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Early management writers included</a:t>
            </a:r>
          </a:p>
          <a:p>
            <a:pPr lvl="1" eaLnBrk="1" hangingPunct="1"/>
            <a:r>
              <a:rPr lang="en-US" dirty="0"/>
              <a:t>Robert Owen, was concerned about deplorable working conditions</a:t>
            </a:r>
          </a:p>
          <a:p>
            <a:pPr lvl="1" eaLnBrk="1" hangingPunct="1"/>
            <a:r>
              <a:rPr lang="en-US" dirty="0"/>
              <a:t>Hugo Munsterberg, a pioneer the field of industrial psychology</a:t>
            </a:r>
          </a:p>
          <a:p>
            <a:pPr lvl="1" eaLnBrk="1" hangingPunct="1"/>
            <a:r>
              <a:rPr lang="en-US" dirty="0"/>
              <a:t>Mary Parker Follett recognized what organizations could be viewed from both individual and group behavior.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C8F8AF7-AA86-4392-98BD-C62E2A5D57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Hawthorne Studies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202828" y="1600200"/>
            <a:ext cx="4902572" cy="4572000"/>
          </a:xfrm>
        </p:spPr>
        <p:txBody>
          <a:bodyPr/>
          <a:lstStyle/>
          <a:p>
            <a:pPr eaLnBrk="1" hangingPunct="1"/>
            <a:r>
              <a:rPr lang="en-US" dirty="0"/>
              <a:t>Conducted at the Western Electric Company Works these studies: </a:t>
            </a:r>
          </a:p>
          <a:p>
            <a:pPr lvl="1" eaLnBrk="1" hangingPunct="1"/>
            <a:r>
              <a:rPr lang="en-US" dirty="0"/>
              <a:t>Provided new insights into individual and group  behaviour</a:t>
            </a:r>
            <a:br>
              <a:rPr lang="en-US" dirty="0"/>
            </a:br>
            <a:r>
              <a:rPr lang="en-US" dirty="0"/>
              <a:t>in the behaviour of people at work.</a:t>
            </a:r>
          </a:p>
          <a:p>
            <a:pPr lvl="1" eaLnBrk="1" hangingPunct="1"/>
            <a:r>
              <a:rPr lang="en-US" dirty="0"/>
              <a:t>Concluded that group pressures can significantly impact individual productivity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A2BD535-BF5F-4041-B898-0CF28CDEAC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19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41248" y="2420888"/>
            <a:ext cx="3923240" cy="2795141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pPr algn="ctr">
              <a:defRPr/>
            </a:pPr>
            <a:r>
              <a:rPr lang="en-US">
                <a:cs typeface="Times New Roman" pitchFamily="18" charset="0"/>
              </a:rPr>
              <a:t>1–</a:t>
            </a:r>
            <a:fld id="{84E0554C-03EE-4C54-8E78-F4802869DC8D}" type="slidenum">
              <a:rPr lang="en-US" smtClean="0">
                <a:cs typeface="Times New Roman" pitchFamily="18" charset="0"/>
              </a:rPr>
              <a:pPr algn="ctr">
                <a:defRPr/>
              </a:pPr>
              <a:t>14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1249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Quantitative Approaches</a:t>
            </a:r>
          </a:p>
        </p:txBody>
      </p:sp>
      <p:sp>
        <p:nvSpPr>
          <p:cNvPr id="12492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Quantitative Approach</a:t>
            </a:r>
          </a:p>
          <a:p>
            <a:pPr lvl="1" eaLnBrk="1" hangingPunct="1">
              <a:defRPr/>
            </a:pPr>
            <a:r>
              <a:rPr lang="en-US" dirty="0"/>
              <a:t>Used quantitative techniques to improve decision making</a:t>
            </a:r>
          </a:p>
          <a:p>
            <a:pPr lvl="1" eaLnBrk="1" hangingPunct="1">
              <a:defRPr/>
            </a:pPr>
            <a:r>
              <a:rPr lang="en-US" dirty="0"/>
              <a:t>Evolved from mathematical and statistical solutions developed for military problems during World War II</a:t>
            </a:r>
          </a:p>
          <a:p>
            <a:pPr lvl="1" eaLnBrk="1" hangingPunct="1">
              <a:defRPr/>
            </a:pPr>
            <a:r>
              <a:rPr lang="en-US" dirty="0"/>
              <a:t>W. Edwards Deming and Joseph M. Duran ‘s ideas became the basis for </a:t>
            </a:r>
            <a:r>
              <a:rPr lang="en-US" b="1" dirty="0"/>
              <a:t>total quality management (TQM)</a:t>
            </a:r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Contemporary Approaches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Focused on managers’ concerns inside the organization</a:t>
            </a:r>
          </a:p>
          <a:p>
            <a:pPr lvl="1" eaLnBrk="1" hangingPunct="1"/>
            <a:r>
              <a:rPr lang="en-US"/>
              <a:t>Chester Barnard wrote in his 1938 book </a:t>
            </a:r>
            <a:r>
              <a:rPr lang="en-US" i="1"/>
              <a:t>The Functions of the Executive </a:t>
            </a:r>
            <a:r>
              <a:rPr lang="en-US"/>
              <a:t>that an organization functioned as a cooperative system</a:t>
            </a:r>
          </a:p>
          <a:p>
            <a:pPr lvl="1" eaLnBrk="1" hangingPunct="1"/>
            <a:r>
              <a:rPr lang="en-US"/>
              <a:t>Fred Feildler first popularized the </a:t>
            </a:r>
            <a:r>
              <a:rPr lang="en-US" b="1"/>
              <a:t>contingency  approach (or situational approach)  </a:t>
            </a:r>
            <a:r>
              <a:rPr lang="en-US"/>
              <a:t>which says that organizations, employees, and situations are different and require different ways of managing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E34119C-B386-4461-85C4-275D567AD1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21659-A556-4983-BB3B-500C81890F46}"/>
              </a:ext>
            </a:extLst>
          </p:cNvPr>
          <p:cNvSpPr/>
          <p:nvPr/>
        </p:nvSpPr>
        <p:spPr>
          <a:xfrm>
            <a:off x="1259632" y="1528942"/>
            <a:ext cx="67667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8800" b="1" spc="50" dirty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AD40B-6AE1-4C68-884C-85E52EF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0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D8B025-7686-4B95-8F05-613D1F8270FC}"/>
              </a:ext>
            </a:extLst>
          </p:cNvPr>
          <p:cNvSpPr>
            <a:spLocks noGrp="1"/>
          </p:cNvSpPr>
          <p:nvPr/>
        </p:nvSpPr>
        <p:spPr>
          <a:xfrm>
            <a:off x="468554" y="221076"/>
            <a:ext cx="680658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 Finance Queries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354C24B-E006-4495-9A9A-2026C76C583A}"/>
              </a:ext>
            </a:extLst>
          </p:cNvPr>
          <p:cNvSpPr>
            <a:spLocks noGrp="1"/>
          </p:cNvSpPr>
          <p:nvPr/>
        </p:nvSpPr>
        <p:spPr>
          <a:xfrm>
            <a:off x="2267744" y="632991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@Copyrights LSC Group. All Rights Reserved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040C4-42A7-4FC4-83A7-4ADDCEF7E15F}"/>
              </a:ext>
            </a:extLst>
          </p:cNvPr>
          <p:cNvSpPr/>
          <p:nvPr/>
        </p:nvSpPr>
        <p:spPr>
          <a:xfrm>
            <a:off x="683568" y="1191556"/>
            <a:ext cx="741866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Skype ID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chat and online calls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Lscstudent.finance@outlook.com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student.finance@lsclondon.co.uk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(Phone) numbers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07771 928394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07810 092517 </a:t>
            </a:r>
          </a:p>
          <a:p>
            <a:pPr marL="600075" lvl="1" indent="-257175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07771 928407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744D670-9CEA-024F-8149-9567095F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101604"/>
            <a:ext cx="2749550" cy="2119484"/>
          </a:xfrm>
          <a:prstGeom prst="hexagon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F5FD74-2181-4F68-8EC6-8342F75D88E8}"/>
              </a:ext>
            </a:extLst>
          </p:cNvPr>
          <p:cNvSpPr txBox="1">
            <a:spLocks/>
          </p:cNvSpPr>
          <p:nvPr/>
        </p:nvSpPr>
        <p:spPr>
          <a:xfrm>
            <a:off x="492240" y="4430886"/>
            <a:ext cx="7801316" cy="8846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admin queries: </a:t>
            </a:r>
            <a:r>
              <a:rPr lang="en-GB" sz="2800" b="1" dirty="0">
                <a:solidFill>
                  <a:srgbClr val="0029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allenquiries@lsclondon.co.uk</a:t>
            </a:r>
          </a:p>
        </p:txBody>
      </p:sp>
    </p:spTree>
    <p:extLst>
      <p:ext uri="{BB962C8B-B14F-4D97-AF65-F5344CB8AC3E}">
        <p14:creationId xmlns:p14="http://schemas.microsoft.com/office/powerpoint/2010/main" val="403533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2B22E-0F86-4FF4-9575-9A59DBAEC7C8}"/>
              </a:ext>
            </a:extLst>
          </p:cNvPr>
          <p:cNvSpPr txBox="1"/>
          <p:nvPr/>
        </p:nvSpPr>
        <p:spPr>
          <a:xfrm>
            <a:off x="827584" y="335846"/>
            <a:ext cx="71287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1) Student Finance - (SLC queries)</a:t>
            </a:r>
          </a:p>
          <a:p>
            <a:r>
              <a:rPr lang="en-GB" dirty="0"/>
              <a:t>Zoom Link:  https://zoom.us/my/lsc.studentfinance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11:00 a.m. to 1:00 p.m. </a:t>
            </a:r>
          </a:p>
          <a:p>
            <a:r>
              <a:rPr lang="en-GB" dirty="0"/>
              <a:t>  3:00 p.m. to 5:00 p.m.</a:t>
            </a:r>
          </a:p>
          <a:p>
            <a:r>
              <a:rPr lang="en-GB" dirty="0"/>
              <a:t>2) Accounts (NON SLC related payments)</a:t>
            </a:r>
          </a:p>
          <a:p>
            <a:r>
              <a:rPr lang="en-GB" dirty="0"/>
              <a:t>Zoom Link: https://zoom.us/my/lsc.accounts 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11:00 a.m. to 1:00 p.m. </a:t>
            </a:r>
          </a:p>
          <a:p>
            <a:r>
              <a:rPr lang="en-GB" dirty="0"/>
              <a:t>  3:00 p.m. to 5:00 p.m. </a:t>
            </a:r>
          </a:p>
          <a:p>
            <a:r>
              <a:rPr lang="en-GB" dirty="0"/>
              <a:t>3) Registry - (attendance, portal, timetables, assignment briefs)</a:t>
            </a:r>
          </a:p>
          <a:p>
            <a:r>
              <a:rPr lang="en-GB" dirty="0"/>
              <a:t>Zoom Link: https://zoom.us/my/lsc.registry 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10:00 a.m. to 1:00 p.m. </a:t>
            </a:r>
          </a:p>
          <a:p>
            <a:r>
              <a:rPr lang="en-GB" dirty="0"/>
              <a:t>  3:00 p.m. to 5:30 p.m. </a:t>
            </a:r>
          </a:p>
          <a:p>
            <a:r>
              <a:rPr lang="en-GB" dirty="0"/>
              <a:t>4) Exams - (results, submissions)</a:t>
            </a:r>
          </a:p>
          <a:p>
            <a:r>
              <a:rPr lang="en-GB" dirty="0"/>
              <a:t>Zoom Link: https://zoom.us/my/lsc.exams </a:t>
            </a:r>
          </a:p>
          <a:p>
            <a:r>
              <a:rPr lang="en-GB" dirty="0"/>
              <a:t>Working Hours: (Mon-Fri)</a:t>
            </a:r>
          </a:p>
          <a:p>
            <a:r>
              <a:rPr lang="en-GB" dirty="0"/>
              <a:t>11:30 a.m. to 1:00 p.m. </a:t>
            </a:r>
          </a:p>
          <a:p>
            <a:r>
              <a:rPr lang="en-GB" dirty="0"/>
              <a:t>  3:00 p.m. to 5:30 p.m. </a:t>
            </a:r>
          </a:p>
        </p:txBody>
      </p:sp>
    </p:spTree>
    <p:extLst>
      <p:ext uri="{BB962C8B-B14F-4D97-AF65-F5344CB8AC3E}">
        <p14:creationId xmlns:p14="http://schemas.microsoft.com/office/powerpoint/2010/main" val="205364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1087657"/>
            <a:ext cx="80648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LO1: Understand the dynamic and changing nature of business and the consideration of the future of organisations within the global business environment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LO2: Identify the need for individuals and organisations to manage responsibly and sustainably and behave ethically in relation to social, cultural, economic and environmental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LO3: Discuss leadership, management and development of people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LO4: Discuss the development of appropriate policies and strategies within a changing environment to meet stakeholder interests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LO5: Be aware of the design and development of organisations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92204"/>
              </p:ext>
            </p:extLst>
          </p:nvPr>
        </p:nvGraphicFramePr>
        <p:xfrm>
          <a:off x="782320" y="5016386"/>
          <a:ext cx="6984776" cy="837102"/>
        </p:xfrm>
        <a:graphic>
          <a:graphicData uri="http://schemas.openxmlformats.org/drawingml/2006/table">
            <a:tbl>
              <a:tblPr/>
              <a:tblGrid>
                <a:gridCol w="156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Arial"/>
                        </a:rPr>
                        <a:t>Component number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Arial"/>
                        </a:rPr>
                        <a:t>Form of assessment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Arial"/>
                        </a:rPr>
                        <a:t>Word count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Arial"/>
                        </a:rPr>
                        <a:t>Weighting (%)</a:t>
                      </a:r>
                      <a:endParaRPr lang="en-U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Case Study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2500 – 3000 words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Arial"/>
                        </a:rPr>
                        <a:t>100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37509" y="4139223"/>
            <a:ext cx="35445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Assessments</a:t>
            </a:r>
            <a:endParaRPr kumimoji="0" lang="en-US" sz="36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6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6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366851"/>
            <a:ext cx="46876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Learning Objectives</a:t>
            </a:r>
            <a:endParaRPr kumimoji="0" lang="en-US" sz="32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2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32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anose="020B0A040201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1434843"/>
            <a:ext cx="4720459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Schools of Management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Business Environment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Management and Leadership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Economic Environment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Culture and management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Decision Making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Foundations of legal frameworks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Motivating in Organisation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Ethics and Responsibility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  <a:ea typeface="Symbol" pitchFamily="18" charset="2"/>
                <a:cs typeface="Symbol" pitchFamily="18" charset="2"/>
              </a:rPr>
              <a:t>Globalisation and management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01151"/>
            <a:ext cx="3458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Course 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9191" y="174819"/>
            <a:ext cx="6266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Context of Business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D485E9D-413E-4DC0-B586-9AC76592AC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608" y="1844824"/>
            <a:ext cx="7743056" cy="44832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6000" dirty="0"/>
              <a:t>A Brief History of</a:t>
            </a:r>
          </a:p>
          <a:p>
            <a:pPr>
              <a:defRPr/>
            </a:pPr>
            <a:r>
              <a:rPr lang="en-US" sz="6000" dirty="0"/>
              <a:t>Management’s Roots</a:t>
            </a:r>
            <a:endParaRPr lang="en-US" sz="6000" b="1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79512" y="0"/>
            <a:ext cx="864096" cy="6206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ritannic Bold" pitchFamily="34" charset="0"/>
                <a:ea typeface="+mj-ea"/>
                <a:cs typeface="+mj-cs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rtDeco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 eaLnBrk="1" hangingPunct="1">
              <a:defRPr/>
            </a:pPr>
            <a:r>
              <a:rPr lang="en-US" sz="5400" b="1" dirty="0">
                <a:ln/>
                <a:solidFill>
                  <a:srgbClr val="FF0000"/>
                </a:solidFill>
                <a:latin typeface="+mn-lt"/>
                <a:ea typeface="+mn-ea"/>
                <a:cs typeface="+mn-cs"/>
              </a:rPr>
              <a:t>Early Management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824536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Management has  been practiced  a long time.</a:t>
            </a:r>
          </a:p>
          <a:p>
            <a:pPr eaLnBrk="1" hangingPunct="1"/>
            <a:r>
              <a:rPr lang="en-US" dirty="0"/>
              <a:t>Construction of Pyramids for example would have taken considerable management skills</a:t>
            </a:r>
          </a:p>
          <a:p>
            <a:pPr eaLnBrk="1" hangingPunct="1"/>
            <a:r>
              <a:rPr lang="en-US" dirty="0"/>
              <a:t>Issues facing Management has not changed much over time</a:t>
            </a:r>
          </a:p>
          <a:p>
            <a:r>
              <a:rPr lang="en-GB" dirty="0"/>
              <a:t>Management</a:t>
            </a:r>
            <a:r>
              <a:rPr lang="en-US" dirty="0"/>
              <a:t> endeavours directed by people who are responsible for planning, organising, leading and controlling have existed for thousands of years</a:t>
            </a:r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67CEC7B-4838-44C1-9C37-448D4AA7D0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48483" y="1916832"/>
            <a:ext cx="3995517" cy="2376264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80928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6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Schools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71399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Classical Approaches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6192688" cy="4525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</a:p>
          <a:p>
            <a:pPr lvl="1" eaLnBrk="1" hangingPunct="1">
              <a:defRPr/>
            </a:pPr>
            <a:r>
              <a:rPr lang="en-US" dirty="0"/>
              <a:t>Frederick W. Taylor in 1909 described scientific management as a method of scientifically finding the “one best way to do a job”</a:t>
            </a:r>
          </a:p>
          <a:p>
            <a:pPr lvl="1" eaLnBrk="1" hangingPunct="1">
              <a:defRPr/>
            </a:pPr>
            <a:r>
              <a:rPr lang="en-US" dirty="0"/>
              <a:t>Through optimization, it is possible to improve productivity</a:t>
            </a:r>
          </a:p>
          <a:p>
            <a:pPr lvl="1" eaLnBrk="1" hangingPunct="1">
              <a:defRPr/>
            </a:pPr>
            <a:r>
              <a:rPr lang="en-US" dirty="0"/>
              <a:t>Taylor believed all workers are motivated by money and continuous employment is a motivator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3B06818-822B-4AF0-8008-8D60E9B44F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89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53200" y="1603165"/>
            <a:ext cx="2158142" cy="322768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324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Four Principles of Scientific Management</a:t>
            </a:r>
          </a:p>
          <a:p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1219876" y="2232721"/>
            <a:ext cx="5976664" cy="108012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of Scientific approach through most efficient way to perform task improved productivity</a:t>
            </a:r>
            <a:endParaRPr lang="en-GB" dirty="0"/>
          </a:p>
        </p:txBody>
      </p:sp>
      <p:sp>
        <p:nvSpPr>
          <p:cNvPr id="8" name="Pentagon 7"/>
          <p:cNvSpPr/>
          <p:nvPr/>
        </p:nvSpPr>
        <p:spPr>
          <a:xfrm>
            <a:off x="1446244" y="3342726"/>
            <a:ext cx="5976664" cy="1080120"/>
          </a:xfrm>
          <a:prstGeom prst="homePlat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Allocate tasks to employees based on their skills and capability to maximize efficiency</a:t>
            </a:r>
            <a:endParaRPr lang="en-GB" dirty="0"/>
          </a:p>
        </p:txBody>
      </p:sp>
      <p:sp>
        <p:nvSpPr>
          <p:cNvPr id="9" name="Pentagon 8"/>
          <p:cNvSpPr/>
          <p:nvPr/>
        </p:nvSpPr>
        <p:spPr>
          <a:xfrm>
            <a:off x="1678428" y="4479235"/>
            <a:ext cx="5976664" cy="10801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Monitor the performance of the employees as employees are not ‘capable’ of performing efficiently without supervision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09511" y="2261184"/>
            <a:ext cx="535723" cy="923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9F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4764" y="33569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6278" y="4581128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3" name="Pentagon 12"/>
          <p:cNvSpPr/>
          <p:nvPr/>
        </p:nvSpPr>
        <p:spPr>
          <a:xfrm>
            <a:off x="2051720" y="5602492"/>
            <a:ext cx="5976664" cy="108012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Allocate tasks to managers involving planning, training and monitoring while employees work towards the efficiency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547664" y="5661248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21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Scientific Management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324" y="134076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Main Criticisms of Scientific Management</a:t>
            </a:r>
          </a:p>
          <a:p>
            <a:endParaRPr lang="en-GB" dirty="0"/>
          </a:p>
        </p:txBody>
      </p:sp>
      <p:sp>
        <p:nvSpPr>
          <p:cNvPr id="9" name="Pentagon 8"/>
          <p:cNvSpPr/>
          <p:nvPr/>
        </p:nvSpPr>
        <p:spPr>
          <a:xfrm flipH="1">
            <a:off x="827584" y="2047942"/>
            <a:ext cx="6120680" cy="1143000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does not provide scope to improvements and innovations</a:t>
            </a:r>
            <a:endParaRPr lang="en-GB" dirty="0"/>
          </a:p>
        </p:txBody>
      </p:sp>
      <p:sp>
        <p:nvSpPr>
          <p:cNvPr id="11" name="Pentagon 10"/>
          <p:cNvSpPr/>
          <p:nvPr/>
        </p:nvSpPr>
        <p:spPr>
          <a:xfrm flipH="1">
            <a:off x="827584" y="3235010"/>
            <a:ext cx="6120680" cy="100101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assumes employees cannot function unsupervised</a:t>
            </a:r>
            <a:endParaRPr lang="en-GB" dirty="0"/>
          </a:p>
        </p:txBody>
      </p:sp>
      <p:sp>
        <p:nvSpPr>
          <p:cNvPr id="12" name="Pentagon 11"/>
          <p:cNvSpPr/>
          <p:nvPr/>
        </p:nvSpPr>
        <p:spPr>
          <a:xfrm flipH="1">
            <a:off x="833491" y="4267147"/>
            <a:ext cx="6120680" cy="1001010"/>
          </a:xfrm>
          <a:prstGeom prst="homePlat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theory does not factor globalisations and cultural differences</a:t>
            </a:r>
            <a:endParaRPr lang="en-GB" dirty="0"/>
          </a:p>
        </p:txBody>
      </p:sp>
      <p:sp>
        <p:nvSpPr>
          <p:cNvPr id="14" name="Pentagon 13"/>
          <p:cNvSpPr/>
          <p:nvPr/>
        </p:nvSpPr>
        <p:spPr>
          <a:xfrm flipH="1">
            <a:off x="833491" y="5310336"/>
            <a:ext cx="6120680" cy="1143000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pursuit towards extreme efficiency cannot be sustained over long term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15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920</Words>
  <Application>Microsoft Office PowerPoint</Application>
  <PresentationFormat>On-screen Show (4:3)</PresentationFormat>
  <Paragraphs>148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Britannic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Early Management</vt:lpstr>
      <vt:lpstr>PowerPoint Presentation</vt:lpstr>
      <vt:lpstr>Classical Approaches</vt:lpstr>
      <vt:lpstr>Scientific Management</vt:lpstr>
      <vt:lpstr>PowerPoint Presentation</vt:lpstr>
      <vt:lpstr>Other Classic Approaches</vt:lpstr>
      <vt:lpstr>PowerPoint Presentation</vt:lpstr>
      <vt:lpstr>Behavioral Approaches</vt:lpstr>
      <vt:lpstr>The Hawthorne Studies</vt:lpstr>
      <vt:lpstr>Quantitative Approaches</vt:lpstr>
      <vt:lpstr>Contemporary Approaches</vt:lpstr>
      <vt:lpstr>PowerPoint Presentation</vt:lpstr>
      <vt:lpstr>PowerPoint Presentation</vt:lpstr>
      <vt:lpstr>PowerPoint Presentation</vt:lpstr>
    </vt:vector>
  </TitlesOfParts>
  <Company>LSC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Alina</dc:creator>
  <cp:lastModifiedBy>Florin Babor</cp:lastModifiedBy>
  <cp:revision>47</cp:revision>
  <dcterms:created xsi:type="dcterms:W3CDTF">2019-01-09T17:44:19Z</dcterms:created>
  <dcterms:modified xsi:type="dcterms:W3CDTF">2021-04-21T12:57:53Z</dcterms:modified>
</cp:coreProperties>
</file>