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notesMasterIdLst>
    <p:notesMasterId r:id="rId21"/>
  </p:notesMasterIdLst>
  <p:sldIdLst>
    <p:sldId id="256" r:id="rId2"/>
    <p:sldId id="257" r:id="rId3"/>
    <p:sldId id="278" r:id="rId4"/>
    <p:sldId id="258" r:id="rId5"/>
    <p:sldId id="259" r:id="rId6"/>
    <p:sldId id="260" r:id="rId7"/>
    <p:sldId id="261" r:id="rId8"/>
    <p:sldId id="262" r:id="rId9"/>
    <p:sldId id="263" r:id="rId10"/>
    <p:sldId id="264" r:id="rId11"/>
    <p:sldId id="266" r:id="rId12"/>
    <p:sldId id="265" r:id="rId13"/>
    <p:sldId id="277" r:id="rId14"/>
    <p:sldId id="276" r:id="rId15"/>
    <p:sldId id="267" r:id="rId16"/>
    <p:sldId id="268" r:id="rId17"/>
    <p:sldId id="273" r:id="rId18"/>
    <p:sldId id="274"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8" autoAdjust="0"/>
    <p:restoredTop sz="94660"/>
  </p:normalViewPr>
  <p:slideViewPr>
    <p:cSldViewPr snapToGrid="0">
      <p:cViewPr varScale="1">
        <p:scale>
          <a:sx n="114" d="100"/>
          <a:sy n="114" d="100"/>
        </p:scale>
        <p:origin x="10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90185-538E-410E-BF88-DC42877D1B47}" type="doc">
      <dgm:prSet loTypeId="urn:microsoft.com/office/officeart/2005/8/layout/list1" loCatId="list" qsTypeId="urn:microsoft.com/office/officeart/2005/8/quickstyle/simple1" qsCatId="simple" csTypeId="urn:microsoft.com/office/officeart/2005/8/colors/accent6_2" csCatId="accent6"/>
      <dgm:spPr/>
      <dgm:t>
        <a:bodyPr/>
        <a:lstStyle/>
        <a:p>
          <a:endParaRPr lang="en-US"/>
        </a:p>
      </dgm:t>
    </dgm:pt>
    <dgm:pt modelId="{CB66BB8D-6A22-4194-8E85-B25C3BAB9B75}">
      <dgm:prSet/>
      <dgm:spPr/>
      <dgm:t>
        <a:bodyPr/>
        <a:lstStyle/>
        <a:p>
          <a:r>
            <a:rPr lang="en-US"/>
            <a:t>Positive Organizational Culture</a:t>
          </a:r>
        </a:p>
      </dgm:t>
    </dgm:pt>
    <dgm:pt modelId="{1C08E7F6-016B-4F56-A42C-4C6B21022AD3}" type="parTrans" cxnId="{74809D73-BE08-4BA6-965F-C0BB486261FA}">
      <dgm:prSet/>
      <dgm:spPr/>
      <dgm:t>
        <a:bodyPr/>
        <a:lstStyle/>
        <a:p>
          <a:endParaRPr lang="en-US"/>
        </a:p>
      </dgm:t>
    </dgm:pt>
    <dgm:pt modelId="{0E58DCF3-07C2-42B4-8D6B-D9B4E5376F14}" type="sibTrans" cxnId="{74809D73-BE08-4BA6-965F-C0BB486261FA}">
      <dgm:prSet/>
      <dgm:spPr/>
      <dgm:t>
        <a:bodyPr/>
        <a:lstStyle/>
        <a:p>
          <a:endParaRPr lang="en-US"/>
        </a:p>
      </dgm:t>
    </dgm:pt>
    <dgm:pt modelId="{F5B330A6-E919-49AF-BA2B-9BAF8116E817}">
      <dgm:prSet/>
      <dgm:spPr/>
      <dgm:t>
        <a:bodyPr/>
        <a:lstStyle/>
        <a:p>
          <a:r>
            <a:rPr lang="en-US"/>
            <a:t>A culture that:</a:t>
          </a:r>
        </a:p>
      </dgm:t>
    </dgm:pt>
    <dgm:pt modelId="{3ACFFE89-BFCF-4E6F-8244-642F45F2272E}" type="parTrans" cxnId="{56D00B89-83D4-4041-AD89-131837A9F7F7}">
      <dgm:prSet/>
      <dgm:spPr/>
      <dgm:t>
        <a:bodyPr/>
        <a:lstStyle/>
        <a:p>
          <a:endParaRPr lang="en-US"/>
        </a:p>
      </dgm:t>
    </dgm:pt>
    <dgm:pt modelId="{FC3E849F-D2F7-4606-B71E-0AF671D5731C}" type="sibTrans" cxnId="{56D00B89-83D4-4041-AD89-131837A9F7F7}">
      <dgm:prSet/>
      <dgm:spPr/>
      <dgm:t>
        <a:bodyPr/>
        <a:lstStyle/>
        <a:p>
          <a:endParaRPr lang="en-US"/>
        </a:p>
      </dgm:t>
    </dgm:pt>
    <dgm:pt modelId="{8FE3EB79-86DE-4143-A371-36625F59A5F2}">
      <dgm:prSet/>
      <dgm:spPr/>
      <dgm:t>
        <a:bodyPr/>
        <a:lstStyle/>
        <a:p>
          <a:r>
            <a:rPr lang="en-US" i="1"/>
            <a:t>Builds on employee strengths</a:t>
          </a:r>
          <a:endParaRPr lang="en-US"/>
        </a:p>
      </dgm:t>
    </dgm:pt>
    <dgm:pt modelId="{3E0DF304-8BB2-4DC0-BF87-FABEF908009B}" type="parTrans" cxnId="{7D813AB8-6980-4344-9E4C-D164CD68FF36}">
      <dgm:prSet/>
      <dgm:spPr/>
      <dgm:t>
        <a:bodyPr/>
        <a:lstStyle/>
        <a:p>
          <a:endParaRPr lang="en-US"/>
        </a:p>
      </dgm:t>
    </dgm:pt>
    <dgm:pt modelId="{11FFDCE6-1596-4AFA-8921-C8046887CF6C}" type="sibTrans" cxnId="{7D813AB8-6980-4344-9E4C-D164CD68FF36}">
      <dgm:prSet/>
      <dgm:spPr/>
      <dgm:t>
        <a:bodyPr/>
        <a:lstStyle/>
        <a:p>
          <a:endParaRPr lang="en-US"/>
        </a:p>
      </dgm:t>
    </dgm:pt>
    <dgm:pt modelId="{85B7E87A-7CE0-4039-B25F-55AD428AC383}">
      <dgm:prSet/>
      <dgm:spPr/>
      <dgm:t>
        <a:bodyPr/>
        <a:lstStyle/>
        <a:p>
          <a:r>
            <a:rPr lang="en-US"/>
            <a:t>Focus is on discovering, sharing, and building on the strengths of individual employees</a:t>
          </a:r>
        </a:p>
      </dgm:t>
    </dgm:pt>
    <dgm:pt modelId="{9F805858-A138-4317-AC37-3D2CF6BB0150}" type="parTrans" cxnId="{542FA3EF-A0A3-4D83-BC65-04ECBFC55886}">
      <dgm:prSet/>
      <dgm:spPr/>
      <dgm:t>
        <a:bodyPr/>
        <a:lstStyle/>
        <a:p>
          <a:endParaRPr lang="en-US"/>
        </a:p>
      </dgm:t>
    </dgm:pt>
    <dgm:pt modelId="{4D7426D3-8E95-4578-ADC0-A376D3AB0C7B}" type="sibTrans" cxnId="{542FA3EF-A0A3-4D83-BC65-04ECBFC55886}">
      <dgm:prSet/>
      <dgm:spPr/>
      <dgm:t>
        <a:bodyPr/>
        <a:lstStyle/>
        <a:p>
          <a:endParaRPr lang="en-US"/>
        </a:p>
      </dgm:t>
    </dgm:pt>
    <dgm:pt modelId="{697139ED-FD24-4E01-9938-E086A2EC3EB0}">
      <dgm:prSet/>
      <dgm:spPr/>
      <dgm:t>
        <a:bodyPr/>
        <a:lstStyle/>
        <a:p>
          <a:r>
            <a:rPr lang="en-US" i="1"/>
            <a:t>Rewards more than it punishes </a:t>
          </a:r>
          <a:endParaRPr lang="en-US"/>
        </a:p>
      </dgm:t>
    </dgm:pt>
    <dgm:pt modelId="{37270FCB-17CF-4A88-B5B4-891591FA58A9}" type="parTrans" cxnId="{DD1E364F-4608-43E5-8DE4-C817F4815324}">
      <dgm:prSet/>
      <dgm:spPr/>
      <dgm:t>
        <a:bodyPr/>
        <a:lstStyle/>
        <a:p>
          <a:endParaRPr lang="en-US"/>
        </a:p>
      </dgm:t>
    </dgm:pt>
    <dgm:pt modelId="{7D54D3E0-3004-4FEE-A743-09A09D180534}" type="sibTrans" cxnId="{DD1E364F-4608-43E5-8DE4-C817F4815324}">
      <dgm:prSet/>
      <dgm:spPr/>
      <dgm:t>
        <a:bodyPr/>
        <a:lstStyle/>
        <a:p>
          <a:endParaRPr lang="en-US"/>
        </a:p>
      </dgm:t>
    </dgm:pt>
    <dgm:pt modelId="{76A6266F-239F-48FC-9EBD-792414B0C2F4}">
      <dgm:prSet/>
      <dgm:spPr/>
      <dgm:t>
        <a:bodyPr/>
        <a:lstStyle/>
        <a:p>
          <a:r>
            <a:rPr lang="en-US"/>
            <a:t>Articulating praise and “catching employees doing something right”</a:t>
          </a:r>
        </a:p>
      </dgm:t>
    </dgm:pt>
    <dgm:pt modelId="{5B590CD1-7A28-437F-9FC0-BA4FA643A1C9}" type="parTrans" cxnId="{FB7AF9C5-B7AB-49A3-AEF9-9B855CA59F94}">
      <dgm:prSet/>
      <dgm:spPr/>
      <dgm:t>
        <a:bodyPr/>
        <a:lstStyle/>
        <a:p>
          <a:endParaRPr lang="en-US"/>
        </a:p>
      </dgm:t>
    </dgm:pt>
    <dgm:pt modelId="{5E8C53B1-BC2E-4905-A8E5-70A79D010958}" type="sibTrans" cxnId="{FB7AF9C5-B7AB-49A3-AEF9-9B855CA59F94}">
      <dgm:prSet/>
      <dgm:spPr/>
      <dgm:t>
        <a:bodyPr/>
        <a:lstStyle/>
        <a:p>
          <a:endParaRPr lang="en-US"/>
        </a:p>
      </dgm:t>
    </dgm:pt>
    <dgm:pt modelId="{37F86C30-C9A9-466A-A0E4-AE3BDE8D91D3}">
      <dgm:prSet/>
      <dgm:spPr/>
      <dgm:t>
        <a:bodyPr/>
        <a:lstStyle/>
        <a:p>
          <a:r>
            <a:rPr lang="en-US" i="1"/>
            <a:t>Emphasizes individual vitality and growth</a:t>
          </a:r>
          <a:endParaRPr lang="en-US"/>
        </a:p>
      </dgm:t>
    </dgm:pt>
    <dgm:pt modelId="{8962D1BF-13EE-496D-8AD7-F1FE80D20BC8}" type="parTrans" cxnId="{B211BB96-523E-4B4F-BAC5-750B821474C2}">
      <dgm:prSet/>
      <dgm:spPr/>
      <dgm:t>
        <a:bodyPr/>
        <a:lstStyle/>
        <a:p>
          <a:endParaRPr lang="en-US"/>
        </a:p>
      </dgm:t>
    </dgm:pt>
    <dgm:pt modelId="{9DCFB164-76E2-470E-AD9B-A070195F14CC}" type="sibTrans" cxnId="{B211BB96-523E-4B4F-BAC5-750B821474C2}">
      <dgm:prSet/>
      <dgm:spPr/>
      <dgm:t>
        <a:bodyPr/>
        <a:lstStyle/>
        <a:p>
          <a:endParaRPr lang="en-US"/>
        </a:p>
      </dgm:t>
    </dgm:pt>
    <dgm:pt modelId="{7115D154-C7F5-48E1-B7D0-4E932CDB1CB0}">
      <dgm:prSet/>
      <dgm:spPr/>
      <dgm:t>
        <a:bodyPr/>
        <a:lstStyle/>
        <a:p>
          <a:r>
            <a:rPr lang="en-US"/>
            <a:t>Helping employees learn and grow in their jobs and careers</a:t>
          </a:r>
        </a:p>
      </dgm:t>
    </dgm:pt>
    <dgm:pt modelId="{3A1F748C-F73B-4A81-8FCE-4FDA94E745B2}" type="parTrans" cxnId="{3CF7B232-9925-4A88-BD95-358531E3D3E9}">
      <dgm:prSet/>
      <dgm:spPr/>
      <dgm:t>
        <a:bodyPr/>
        <a:lstStyle/>
        <a:p>
          <a:endParaRPr lang="en-US"/>
        </a:p>
      </dgm:t>
    </dgm:pt>
    <dgm:pt modelId="{B47BA699-05EB-4454-B1C9-7EA5B17DB3E9}" type="sibTrans" cxnId="{3CF7B232-9925-4A88-BD95-358531E3D3E9}">
      <dgm:prSet/>
      <dgm:spPr/>
      <dgm:t>
        <a:bodyPr/>
        <a:lstStyle/>
        <a:p>
          <a:endParaRPr lang="en-US"/>
        </a:p>
      </dgm:t>
    </dgm:pt>
    <dgm:pt modelId="{BADEFE4E-3EE9-44B5-9384-DAFE675D1F45}">
      <dgm:prSet/>
      <dgm:spPr/>
      <dgm:t>
        <a:bodyPr/>
        <a:lstStyle/>
        <a:p>
          <a:r>
            <a:rPr lang="en-US"/>
            <a:t>Limits of Positive Culture:</a:t>
          </a:r>
        </a:p>
      </dgm:t>
    </dgm:pt>
    <dgm:pt modelId="{440AF67B-0966-43E5-898A-8E482F4E59A7}" type="parTrans" cxnId="{9E3E64A9-3107-4D7F-A834-772ECF4701FD}">
      <dgm:prSet/>
      <dgm:spPr/>
      <dgm:t>
        <a:bodyPr/>
        <a:lstStyle/>
        <a:p>
          <a:endParaRPr lang="en-US"/>
        </a:p>
      </dgm:t>
    </dgm:pt>
    <dgm:pt modelId="{15B572D4-6380-4A1D-88C3-25697437399A}" type="sibTrans" cxnId="{9E3E64A9-3107-4D7F-A834-772ECF4701FD}">
      <dgm:prSet/>
      <dgm:spPr/>
      <dgm:t>
        <a:bodyPr/>
        <a:lstStyle/>
        <a:p>
          <a:endParaRPr lang="en-US"/>
        </a:p>
      </dgm:t>
    </dgm:pt>
    <dgm:pt modelId="{3F96F39B-5FAB-4A59-AF7D-38FA69CC821F}">
      <dgm:prSet/>
      <dgm:spPr/>
      <dgm:t>
        <a:bodyPr/>
        <a:lstStyle/>
        <a:p>
          <a:r>
            <a:rPr lang="en-US"/>
            <a:t>May not work for all organizations or everyone within them</a:t>
          </a:r>
        </a:p>
      </dgm:t>
    </dgm:pt>
    <dgm:pt modelId="{77AC8D1A-CDB9-4B69-81D4-33098CC8AD2F}" type="parTrans" cxnId="{13F6D94A-2D13-4CBC-AD13-9AA4120F58A3}">
      <dgm:prSet/>
      <dgm:spPr/>
      <dgm:t>
        <a:bodyPr/>
        <a:lstStyle/>
        <a:p>
          <a:endParaRPr lang="en-US"/>
        </a:p>
      </dgm:t>
    </dgm:pt>
    <dgm:pt modelId="{5480121B-0E98-4D96-8F24-B677E49870BF}" type="sibTrans" cxnId="{13F6D94A-2D13-4CBC-AD13-9AA4120F58A3}">
      <dgm:prSet/>
      <dgm:spPr/>
      <dgm:t>
        <a:bodyPr/>
        <a:lstStyle/>
        <a:p>
          <a:endParaRPr lang="en-US"/>
        </a:p>
      </dgm:t>
    </dgm:pt>
    <dgm:pt modelId="{DFA8FE40-512D-48D6-BDC3-758361FAD881}" type="pres">
      <dgm:prSet presAssocID="{FD190185-538E-410E-BF88-DC42877D1B47}" presName="linear" presStyleCnt="0">
        <dgm:presLayoutVars>
          <dgm:dir/>
          <dgm:animLvl val="lvl"/>
          <dgm:resizeHandles val="exact"/>
        </dgm:presLayoutVars>
      </dgm:prSet>
      <dgm:spPr/>
    </dgm:pt>
    <dgm:pt modelId="{B0C0377F-9653-45CC-AE87-D24E17AA6370}" type="pres">
      <dgm:prSet presAssocID="{CB66BB8D-6A22-4194-8E85-B25C3BAB9B75}" presName="parentLin" presStyleCnt="0"/>
      <dgm:spPr/>
    </dgm:pt>
    <dgm:pt modelId="{0C77DB4A-83A5-4C8C-A61F-8F5EAA63B273}" type="pres">
      <dgm:prSet presAssocID="{CB66BB8D-6A22-4194-8E85-B25C3BAB9B75}" presName="parentLeftMargin" presStyleLbl="node1" presStyleIdx="0" presStyleCnt="2"/>
      <dgm:spPr/>
    </dgm:pt>
    <dgm:pt modelId="{8B38D59A-38C5-408B-B9BC-312CCC601EB7}" type="pres">
      <dgm:prSet presAssocID="{CB66BB8D-6A22-4194-8E85-B25C3BAB9B75}" presName="parentText" presStyleLbl="node1" presStyleIdx="0" presStyleCnt="2">
        <dgm:presLayoutVars>
          <dgm:chMax val="0"/>
          <dgm:bulletEnabled val="1"/>
        </dgm:presLayoutVars>
      </dgm:prSet>
      <dgm:spPr/>
    </dgm:pt>
    <dgm:pt modelId="{07F00448-BC91-4580-A488-410B0BF3D4C8}" type="pres">
      <dgm:prSet presAssocID="{CB66BB8D-6A22-4194-8E85-B25C3BAB9B75}" presName="negativeSpace" presStyleCnt="0"/>
      <dgm:spPr/>
    </dgm:pt>
    <dgm:pt modelId="{5E78E4F4-95DC-4258-B1C9-E66A2AC6792C}" type="pres">
      <dgm:prSet presAssocID="{CB66BB8D-6A22-4194-8E85-B25C3BAB9B75}" presName="childText" presStyleLbl="conFgAcc1" presStyleIdx="0" presStyleCnt="2">
        <dgm:presLayoutVars>
          <dgm:bulletEnabled val="1"/>
        </dgm:presLayoutVars>
      </dgm:prSet>
      <dgm:spPr/>
    </dgm:pt>
    <dgm:pt modelId="{E3D1CD36-C34C-42E1-A383-653E5E929194}" type="pres">
      <dgm:prSet presAssocID="{0E58DCF3-07C2-42B4-8D6B-D9B4E5376F14}" presName="spaceBetweenRectangles" presStyleCnt="0"/>
      <dgm:spPr/>
    </dgm:pt>
    <dgm:pt modelId="{EDA9D7C5-025D-4794-8F31-B7691ED068A5}" type="pres">
      <dgm:prSet presAssocID="{BADEFE4E-3EE9-44B5-9384-DAFE675D1F45}" presName="parentLin" presStyleCnt="0"/>
      <dgm:spPr/>
    </dgm:pt>
    <dgm:pt modelId="{20C9FB67-138C-4D19-A2E5-59CE1C434217}" type="pres">
      <dgm:prSet presAssocID="{BADEFE4E-3EE9-44B5-9384-DAFE675D1F45}" presName="parentLeftMargin" presStyleLbl="node1" presStyleIdx="0" presStyleCnt="2"/>
      <dgm:spPr/>
    </dgm:pt>
    <dgm:pt modelId="{DEDDCD50-28D1-450E-95F2-A7215D141B13}" type="pres">
      <dgm:prSet presAssocID="{BADEFE4E-3EE9-44B5-9384-DAFE675D1F45}" presName="parentText" presStyleLbl="node1" presStyleIdx="1" presStyleCnt="2" custLinFactNeighborX="2161">
        <dgm:presLayoutVars>
          <dgm:chMax val="0"/>
          <dgm:bulletEnabled val="1"/>
        </dgm:presLayoutVars>
      </dgm:prSet>
      <dgm:spPr/>
    </dgm:pt>
    <dgm:pt modelId="{8EC06D4A-04E0-48FB-8429-DCFC32491467}" type="pres">
      <dgm:prSet presAssocID="{BADEFE4E-3EE9-44B5-9384-DAFE675D1F45}" presName="negativeSpace" presStyleCnt="0"/>
      <dgm:spPr/>
    </dgm:pt>
    <dgm:pt modelId="{DEC60C82-5C8C-4929-A0B1-6838A73CA465}" type="pres">
      <dgm:prSet presAssocID="{BADEFE4E-3EE9-44B5-9384-DAFE675D1F45}" presName="childText" presStyleLbl="conFgAcc1" presStyleIdx="1" presStyleCnt="2">
        <dgm:presLayoutVars>
          <dgm:bulletEnabled val="1"/>
        </dgm:presLayoutVars>
      </dgm:prSet>
      <dgm:spPr/>
    </dgm:pt>
  </dgm:ptLst>
  <dgm:cxnLst>
    <dgm:cxn modelId="{60881B03-E823-421A-8658-D25C191A7672}" type="presOf" srcId="{BADEFE4E-3EE9-44B5-9384-DAFE675D1F45}" destId="{DEDDCD50-28D1-450E-95F2-A7215D141B13}" srcOrd="1" destOrd="0" presId="urn:microsoft.com/office/officeart/2005/8/layout/list1"/>
    <dgm:cxn modelId="{A2576B13-5D17-4FFB-975E-D0BB1B142CDE}" type="presOf" srcId="{76A6266F-239F-48FC-9EBD-792414B0C2F4}" destId="{5E78E4F4-95DC-4258-B1C9-E66A2AC6792C}" srcOrd="0" destOrd="4" presId="urn:microsoft.com/office/officeart/2005/8/layout/list1"/>
    <dgm:cxn modelId="{8040E215-90CC-40B8-9136-61C14A9585F4}" type="presOf" srcId="{85B7E87A-7CE0-4039-B25F-55AD428AC383}" destId="{5E78E4F4-95DC-4258-B1C9-E66A2AC6792C}" srcOrd="0" destOrd="2" presId="urn:microsoft.com/office/officeart/2005/8/layout/list1"/>
    <dgm:cxn modelId="{C69BA228-1C9D-4C5B-8F04-329281E0D95D}" type="presOf" srcId="{7115D154-C7F5-48E1-B7D0-4E932CDB1CB0}" destId="{5E78E4F4-95DC-4258-B1C9-E66A2AC6792C}" srcOrd="0" destOrd="6" presId="urn:microsoft.com/office/officeart/2005/8/layout/list1"/>
    <dgm:cxn modelId="{3CF7B232-9925-4A88-BD95-358531E3D3E9}" srcId="{37F86C30-C9A9-466A-A0E4-AE3BDE8D91D3}" destId="{7115D154-C7F5-48E1-B7D0-4E932CDB1CB0}" srcOrd="0" destOrd="0" parTransId="{3A1F748C-F73B-4A81-8FCE-4FDA94E745B2}" sibTransId="{B47BA699-05EB-4454-B1C9-7EA5B17DB3E9}"/>
    <dgm:cxn modelId="{6D4C8A35-3230-471A-9B1A-C5612467F744}" type="presOf" srcId="{CB66BB8D-6A22-4194-8E85-B25C3BAB9B75}" destId="{8B38D59A-38C5-408B-B9BC-312CCC601EB7}" srcOrd="1" destOrd="0" presId="urn:microsoft.com/office/officeart/2005/8/layout/list1"/>
    <dgm:cxn modelId="{0E29EF3E-7595-41EB-9E62-AE80898AC0F1}" type="presOf" srcId="{697139ED-FD24-4E01-9938-E086A2EC3EB0}" destId="{5E78E4F4-95DC-4258-B1C9-E66A2AC6792C}" srcOrd="0" destOrd="3" presId="urn:microsoft.com/office/officeart/2005/8/layout/list1"/>
    <dgm:cxn modelId="{16D7B361-99DA-4D4E-B5A3-C4942C4A749F}" type="presOf" srcId="{37F86C30-C9A9-466A-A0E4-AE3BDE8D91D3}" destId="{5E78E4F4-95DC-4258-B1C9-E66A2AC6792C}" srcOrd="0" destOrd="5" presId="urn:microsoft.com/office/officeart/2005/8/layout/list1"/>
    <dgm:cxn modelId="{13F6D94A-2D13-4CBC-AD13-9AA4120F58A3}" srcId="{BADEFE4E-3EE9-44B5-9384-DAFE675D1F45}" destId="{3F96F39B-5FAB-4A59-AF7D-38FA69CC821F}" srcOrd="0" destOrd="0" parTransId="{77AC8D1A-CDB9-4B69-81D4-33098CC8AD2F}" sibTransId="{5480121B-0E98-4D96-8F24-B677E49870BF}"/>
    <dgm:cxn modelId="{155A706E-035F-4CC5-BFB2-39F12BBF02DD}" type="presOf" srcId="{BADEFE4E-3EE9-44B5-9384-DAFE675D1F45}" destId="{20C9FB67-138C-4D19-A2E5-59CE1C434217}" srcOrd="0" destOrd="0" presId="urn:microsoft.com/office/officeart/2005/8/layout/list1"/>
    <dgm:cxn modelId="{DD1E364F-4608-43E5-8DE4-C817F4815324}" srcId="{F5B330A6-E919-49AF-BA2B-9BAF8116E817}" destId="{697139ED-FD24-4E01-9938-E086A2EC3EB0}" srcOrd="1" destOrd="0" parTransId="{37270FCB-17CF-4A88-B5B4-891591FA58A9}" sibTransId="{7D54D3E0-3004-4FEE-A743-09A09D180534}"/>
    <dgm:cxn modelId="{C487F94F-7BB9-42D6-A417-498CA71B91C1}" type="presOf" srcId="{8FE3EB79-86DE-4143-A371-36625F59A5F2}" destId="{5E78E4F4-95DC-4258-B1C9-E66A2AC6792C}" srcOrd="0" destOrd="1" presId="urn:microsoft.com/office/officeart/2005/8/layout/list1"/>
    <dgm:cxn modelId="{74809D73-BE08-4BA6-965F-C0BB486261FA}" srcId="{FD190185-538E-410E-BF88-DC42877D1B47}" destId="{CB66BB8D-6A22-4194-8E85-B25C3BAB9B75}" srcOrd="0" destOrd="0" parTransId="{1C08E7F6-016B-4F56-A42C-4C6B21022AD3}" sibTransId="{0E58DCF3-07C2-42B4-8D6B-D9B4E5376F14}"/>
    <dgm:cxn modelId="{405CD176-1EAD-48BD-BDAA-3084B7B0B31B}" type="presOf" srcId="{F5B330A6-E919-49AF-BA2B-9BAF8116E817}" destId="{5E78E4F4-95DC-4258-B1C9-E66A2AC6792C}" srcOrd="0" destOrd="0" presId="urn:microsoft.com/office/officeart/2005/8/layout/list1"/>
    <dgm:cxn modelId="{56D00B89-83D4-4041-AD89-131837A9F7F7}" srcId="{CB66BB8D-6A22-4194-8E85-B25C3BAB9B75}" destId="{F5B330A6-E919-49AF-BA2B-9BAF8116E817}" srcOrd="0" destOrd="0" parTransId="{3ACFFE89-BFCF-4E6F-8244-642F45F2272E}" sibTransId="{FC3E849F-D2F7-4606-B71E-0AF671D5731C}"/>
    <dgm:cxn modelId="{B211BB96-523E-4B4F-BAC5-750B821474C2}" srcId="{F5B330A6-E919-49AF-BA2B-9BAF8116E817}" destId="{37F86C30-C9A9-466A-A0E4-AE3BDE8D91D3}" srcOrd="2" destOrd="0" parTransId="{8962D1BF-13EE-496D-8AD7-F1FE80D20BC8}" sibTransId="{9DCFB164-76E2-470E-AD9B-A070195F14CC}"/>
    <dgm:cxn modelId="{9E3E64A9-3107-4D7F-A834-772ECF4701FD}" srcId="{FD190185-538E-410E-BF88-DC42877D1B47}" destId="{BADEFE4E-3EE9-44B5-9384-DAFE675D1F45}" srcOrd="1" destOrd="0" parTransId="{440AF67B-0966-43E5-898A-8E482F4E59A7}" sibTransId="{15B572D4-6380-4A1D-88C3-25697437399A}"/>
    <dgm:cxn modelId="{7D813AB8-6980-4344-9E4C-D164CD68FF36}" srcId="{F5B330A6-E919-49AF-BA2B-9BAF8116E817}" destId="{8FE3EB79-86DE-4143-A371-36625F59A5F2}" srcOrd="0" destOrd="0" parTransId="{3E0DF304-8BB2-4DC0-BF87-FABEF908009B}" sibTransId="{11FFDCE6-1596-4AFA-8921-C8046887CF6C}"/>
    <dgm:cxn modelId="{FB7AF9C5-B7AB-49A3-AEF9-9B855CA59F94}" srcId="{697139ED-FD24-4E01-9938-E086A2EC3EB0}" destId="{76A6266F-239F-48FC-9EBD-792414B0C2F4}" srcOrd="0" destOrd="0" parTransId="{5B590CD1-7A28-437F-9FC0-BA4FA643A1C9}" sibTransId="{5E8C53B1-BC2E-4905-A8E5-70A79D010958}"/>
    <dgm:cxn modelId="{1B1473C8-801B-4C4E-912A-6B53791BAD1D}" type="presOf" srcId="{CB66BB8D-6A22-4194-8E85-B25C3BAB9B75}" destId="{0C77DB4A-83A5-4C8C-A61F-8F5EAA63B273}" srcOrd="0" destOrd="0" presId="urn:microsoft.com/office/officeart/2005/8/layout/list1"/>
    <dgm:cxn modelId="{54DF08CB-F817-4B52-A96A-DAA8401B21CB}" type="presOf" srcId="{FD190185-538E-410E-BF88-DC42877D1B47}" destId="{DFA8FE40-512D-48D6-BDC3-758361FAD881}" srcOrd="0" destOrd="0" presId="urn:microsoft.com/office/officeart/2005/8/layout/list1"/>
    <dgm:cxn modelId="{C6EFC0EE-6049-4396-B2F7-EBC1C78848B7}" type="presOf" srcId="{3F96F39B-5FAB-4A59-AF7D-38FA69CC821F}" destId="{DEC60C82-5C8C-4929-A0B1-6838A73CA465}" srcOrd="0" destOrd="0" presId="urn:microsoft.com/office/officeart/2005/8/layout/list1"/>
    <dgm:cxn modelId="{542FA3EF-A0A3-4D83-BC65-04ECBFC55886}" srcId="{8FE3EB79-86DE-4143-A371-36625F59A5F2}" destId="{85B7E87A-7CE0-4039-B25F-55AD428AC383}" srcOrd="0" destOrd="0" parTransId="{9F805858-A138-4317-AC37-3D2CF6BB0150}" sibTransId="{4D7426D3-8E95-4578-ADC0-A376D3AB0C7B}"/>
    <dgm:cxn modelId="{A5895D0F-7D3C-4F01-AC16-669685FDC09B}" type="presParOf" srcId="{DFA8FE40-512D-48D6-BDC3-758361FAD881}" destId="{B0C0377F-9653-45CC-AE87-D24E17AA6370}" srcOrd="0" destOrd="0" presId="urn:microsoft.com/office/officeart/2005/8/layout/list1"/>
    <dgm:cxn modelId="{E04DDE85-4E12-4F2E-9805-46ADAB7816DE}" type="presParOf" srcId="{B0C0377F-9653-45CC-AE87-D24E17AA6370}" destId="{0C77DB4A-83A5-4C8C-A61F-8F5EAA63B273}" srcOrd="0" destOrd="0" presId="urn:microsoft.com/office/officeart/2005/8/layout/list1"/>
    <dgm:cxn modelId="{0AB75594-ED2B-4204-957C-DDC5E7D0C8F2}" type="presParOf" srcId="{B0C0377F-9653-45CC-AE87-D24E17AA6370}" destId="{8B38D59A-38C5-408B-B9BC-312CCC601EB7}" srcOrd="1" destOrd="0" presId="urn:microsoft.com/office/officeart/2005/8/layout/list1"/>
    <dgm:cxn modelId="{19E67C5A-A40C-4EBE-AA4F-AE21EA4C3CBA}" type="presParOf" srcId="{DFA8FE40-512D-48D6-BDC3-758361FAD881}" destId="{07F00448-BC91-4580-A488-410B0BF3D4C8}" srcOrd="1" destOrd="0" presId="urn:microsoft.com/office/officeart/2005/8/layout/list1"/>
    <dgm:cxn modelId="{4CF98C07-1509-4F7E-A8B6-B095985BB265}" type="presParOf" srcId="{DFA8FE40-512D-48D6-BDC3-758361FAD881}" destId="{5E78E4F4-95DC-4258-B1C9-E66A2AC6792C}" srcOrd="2" destOrd="0" presId="urn:microsoft.com/office/officeart/2005/8/layout/list1"/>
    <dgm:cxn modelId="{0928EBFB-D540-468B-8EAF-A0685B25A9FC}" type="presParOf" srcId="{DFA8FE40-512D-48D6-BDC3-758361FAD881}" destId="{E3D1CD36-C34C-42E1-A383-653E5E929194}" srcOrd="3" destOrd="0" presId="urn:microsoft.com/office/officeart/2005/8/layout/list1"/>
    <dgm:cxn modelId="{BD18ECCA-07D2-4EBA-8DB3-06B5CC56718E}" type="presParOf" srcId="{DFA8FE40-512D-48D6-BDC3-758361FAD881}" destId="{EDA9D7C5-025D-4794-8F31-B7691ED068A5}" srcOrd="4" destOrd="0" presId="urn:microsoft.com/office/officeart/2005/8/layout/list1"/>
    <dgm:cxn modelId="{E919E548-24DD-4719-AA21-B449B0680D20}" type="presParOf" srcId="{EDA9D7C5-025D-4794-8F31-B7691ED068A5}" destId="{20C9FB67-138C-4D19-A2E5-59CE1C434217}" srcOrd="0" destOrd="0" presId="urn:microsoft.com/office/officeart/2005/8/layout/list1"/>
    <dgm:cxn modelId="{D17E5402-0588-4608-BF11-7ADC44E6AD7E}" type="presParOf" srcId="{EDA9D7C5-025D-4794-8F31-B7691ED068A5}" destId="{DEDDCD50-28D1-450E-95F2-A7215D141B13}" srcOrd="1" destOrd="0" presId="urn:microsoft.com/office/officeart/2005/8/layout/list1"/>
    <dgm:cxn modelId="{F1CE5C64-B1BE-4F3E-9D43-D141857F04F9}" type="presParOf" srcId="{DFA8FE40-512D-48D6-BDC3-758361FAD881}" destId="{8EC06D4A-04E0-48FB-8429-DCFC32491467}" srcOrd="5" destOrd="0" presId="urn:microsoft.com/office/officeart/2005/8/layout/list1"/>
    <dgm:cxn modelId="{7459F3DA-745D-4690-8B7E-7BC1265EC49C}" type="presParOf" srcId="{DFA8FE40-512D-48D6-BDC3-758361FAD881}" destId="{DEC60C82-5C8C-4929-A0B1-6838A73CA46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8E4F4-95DC-4258-B1C9-E66A2AC6792C}">
      <dsp:nvSpPr>
        <dsp:cNvPr id="0" name=""/>
        <dsp:cNvSpPr/>
      </dsp:nvSpPr>
      <dsp:spPr>
        <a:xfrm>
          <a:off x="0" y="339947"/>
          <a:ext cx="9507778" cy="2268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7909" tIns="333248" rIns="73790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A culture that:</a:t>
          </a:r>
        </a:p>
        <a:p>
          <a:pPr marL="342900" lvl="2" indent="-171450" algn="l" defTabSz="711200">
            <a:lnSpc>
              <a:spcPct val="90000"/>
            </a:lnSpc>
            <a:spcBef>
              <a:spcPct val="0"/>
            </a:spcBef>
            <a:spcAft>
              <a:spcPct val="15000"/>
            </a:spcAft>
            <a:buChar char="•"/>
          </a:pPr>
          <a:r>
            <a:rPr lang="en-US" sz="1600" i="1" kern="1200"/>
            <a:t>Builds on employee strengths</a:t>
          </a:r>
          <a:endParaRPr lang="en-US" sz="1600" kern="1200"/>
        </a:p>
        <a:p>
          <a:pPr marL="514350" lvl="3" indent="-171450" algn="l" defTabSz="711200">
            <a:lnSpc>
              <a:spcPct val="90000"/>
            </a:lnSpc>
            <a:spcBef>
              <a:spcPct val="0"/>
            </a:spcBef>
            <a:spcAft>
              <a:spcPct val="15000"/>
            </a:spcAft>
            <a:buChar char="•"/>
          </a:pPr>
          <a:r>
            <a:rPr lang="en-US" sz="1600" kern="1200"/>
            <a:t>Focus is on discovering, sharing, and building on the strengths of individual employees</a:t>
          </a:r>
        </a:p>
        <a:p>
          <a:pPr marL="342900" lvl="2" indent="-171450" algn="l" defTabSz="711200">
            <a:lnSpc>
              <a:spcPct val="90000"/>
            </a:lnSpc>
            <a:spcBef>
              <a:spcPct val="0"/>
            </a:spcBef>
            <a:spcAft>
              <a:spcPct val="15000"/>
            </a:spcAft>
            <a:buChar char="•"/>
          </a:pPr>
          <a:r>
            <a:rPr lang="en-US" sz="1600" i="1" kern="1200"/>
            <a:t>Rewards more than it punishes </a:t>
          </a:r>
          <a:endParaRPr lang="en-US" sz="1600" kern="1200"/>
        </a:p>
        <a:p>
          <a:pPr marL="514350" lvl="3" indent="-171450" algn="l" defTabSz="711200">
            <a:lnSpc>
              <a:spcPct val="90000"/>
            </a:lnSpc>
            <a:spcBef>
              <a:spcPct val="0"/>
            </a:spcBef>
            <a:spcAft>
              <a:spcPct val="15000"/>
            </a:spcAft>
            <a:buChar char="•"/>
          </a:pPr>
          <a:r>
            <a:rPr lang="en-US" sz="1600" kern="1200"/>
            <a:t>Articulating praise and “catching employees doing something right”</a:t>
          </a:r>
        </a:p>
        <a:p>
          <a:pPr marL="342900" lvl="2" indent="-171450" algn="l" defTabSz="711200">
            <a:lnSpc>
              <a:spcPct val="90000"/>
            </a:lnSpc>
            <a:spcBef>
              <a:spcPct val="0"/>
            </a:spcBef>
            <a:spcAft>
              <a:spcPct val="15000"/>
            </a:spcAft>
            <a:buChar char="•"/>
          </a:pPr>
          <a:r>
            <a:rPr lang="en-US" sz="1600" i="1" kern="1200"/>
            <a:t>Emphasizes individual vitality and growth</a:t>
          </a:r>
          <a:endParaRPr lang="en-US" sz="1600" kern="1200"/>
        </a:p>
        <a:p>
          <a:pPr marL="514350" lvl="3" indent="-171450" algn="l" defTabSz="711200">
            <a:lnSpc>
              <a:spcPct val="90000"/>
            </a:lnSpc>
            <a:spcBef>
              <a:spcPct val="0"/>
            </a:spcBef>
            <a:spcAft>
              <a:spcPct val="15000"/>
            </a:spcAft>
            <a:buChar char="•"/>
          </a:pPr>
          <a:r>
            <a:rPr lang="en-US" sz="1600" kern="1200"/>
            <a:t>Helping employees learn and grow in their jobs and careers</a:t>
          </a:r>
        </a:p>
      </dsp:txBody>
      <dsp:txXfrm>
        <a:off x="0" y="339947"/>
        <a:ext cx="9507778" cy="2268000"/>
      </dsp:txXfrm>
    </dsp:sp>
    <dsp:sp modelId="{8B38D59A-38C5-408B-B9BC-312CCC601EB7}">
      <dsp:nvSpPr>
        <dsp:cNvPr id="0" name=""/>
        <dsp:cNvSpPr/>
      </dsp:nvSpPr>
      <dsp:spPr>
        <a:xfrm>
          <a:off x="475388" y="103787"/>
          <a:ext cx="6655444"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en-US" sz="1600" kern="1200"/>
            <a:t>Positive Organizational Culture</a:t>
          </a:r>
        </a:p>
      </dsp:txBody>
      <dsp:txXfrm>
        <a:off x="498445" y="126844"/>
        <a:ext cx="6609330" cy="426206"/>
      </dsp:txXfrm>
    </dsp:sp>
    <dsp:sp modelId="{DEC60C82-5C8C-4929-A0B1-6838A73CA465}">
      <dsp:nvSpPr>
        <dsp:cNvPr id="0" name=""/>
        <dsp:cNvSpPr/>
      </dsp:nvSpPr>
      <dsp:spPr>
        <a:xfrm>
          <a:off x="0" y="2930508"/>
          <a:ext cx="9507778" cy="680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7909" tIns="333248" rIns="73790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May not work for all organizations or everyone within them</a:t>
          </a:r>
        </a:p>
      </dsp:txBody>
      <dsp:txXfrm>
        <a:off x="0" y="2930508"/>
        <a:ext cx="9507778" cy="680400"/>
      </dsp:txXfrm>
    </dsp:sp>
    <dsp:sp modelId="{DEDDCD50-28D1-450E-95F2-A7215D141B13}">
      <dsp:nvSpPr>
        <dsp:cNvPr id="0" name=""/>
        <dsp:cNvSpPr/>
      </dsp:nvSpPr>
      <dsp:spPr>
        <a:xfrm>
          <a:off x="485662" y="2694348"/>
          <a:ext cx="6655444"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en-US" sz="1600" kern="1200"/>
            <a:t>Limits of Positive Culture:</a:t>
          </a:r>
        </a:p>
      </dsp:txBody>
      <dsp:txXfrm>
        <a:off x="508719" y="2717405"/>
        <a:ext cx="6609330"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78A39-34B3-461D-ACB4-72434F3C4EEC}" type="datetimeFigureOut">
              <a:rPr lang="en-GB" smtClean="0"/>
              <a:t>17/02/2021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9F108-C7E4-4B7C-BEDF-21FA4AD067EE}" type="slidenum">
              <a:rPr lang="en-GB" smtClean="0"/>
              <a:t>‹#›</a:t>
            </a:fld>
            <a:endParaRPr lang="en-GB"/>
          </a:p>
        </p:txBody>
      </p:sp>
    </p:spTree>
    <p:extLst>
      <p:ext uri="{BB962C8B-B14F-4D97-AF65-F5344CB8AC3E}">
        <p14:creationId xmlns:p14="http://schemas.microsoft.com/office/powerpoint/2010/main" val="200543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Organizational culture is an important concept in studying how organizations behave.  Culture has significant impact on how individuals interpret the impact of their behavior and make decisions about their actions. Culture is defined as a common perception held by the members of the organization or a sense of shared meaning.</a:t>
            </a:r>
          </a:p>
          <a:p>
            <a:endParaRPr lang="en-US" altLang="en-US"/>
          </a:p>
          <a:p>
            <a:r>
              <a:rPr lang="en-US" altLang="en-US"/>
              <a:t>Cultures have 7 primary characteristics that define the organization.  They are:  innovation and risk taking, attention to detail, outcome orientation, people orientation, team orientation, aggressiveness, and stability.</a:t>
            </a:r>
          </a:p>
        </p:txBody>
      </p:sp>
      <p:sp>
        <p:nvSpPr>
          <p:cNvPr id="3277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277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9CA5D0CE-CDC7-4278-8CB9-EBF1525BD4FB}" type="slidenum">
              <a:rPr lang="en-US" altLang="en-US" sz="1200" b="0">
                <a:latin typeface="Times New Roman" panose="02020603050405020304" pitchFamily="18" charset="0"/>
              </a:rPr>
              <a:pPr eaLnBrk="1" hangingPunct="1"/>
              <a:t>4</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832703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cultures are created, it is important to incorporate ethics into the cultural norms from the very beginning.  Certain characteristics will help develop high ethical standards, such as a high tolerance for risk, so people are not afraid to make mistakes; low to moderate in aggressiveness so that unethical behaviors are avoided and a focusing on the means as well as the outcomes so that ethics is embedded in both.</a:t>
            </a:r>
          </a:p>
        </p:txBody>
      </p:sp>
      <p:sp>
        <p:nvSpPr>
          <p:cNvPr id="4198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19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1FCBABA2-3FC2-4BAC-A543-24B035B91ACE}" type="slidenum">
              <a:rPr lang="en-US" altLang="en-US" sz="1200" b="0">
                <a:latin typeface="Times New Roman" panose="02020603050405020304" pitchFamily="18" charset="0"/>
              </a:rPr>
              <a:pPr eaLnBrk="1" hangingPunct="1"/>
              <a:t>15</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400253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positive organizational culture is one that builds on employee strengths so that employees can develop and grow.  It also rewards more than it punishes so employees are not afraid to try new things and feel good about what they are contributing.  Finally, it emphasizes individual vitality and growth so that employees are operating at full potential.</a:t>
            </a:r>
          </a:p>
        </p:txBody>
      </p:sp>
      <p:sp>
        <p:nvSpPr>
          <p:cNvPr id="4301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301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E76A790-7510-4A17-8DE2-9766BE9E17E5}" type="slidenum">
              <a:rPr lang="en-US" altLang="en-US" sz="1200" b="0">
                <a:latin typeface="Times New Roman" panose="02020603050405020304" pitchFamily="18" charset="0"/>
              </a:rPr>
              <a:pPr eaLnBrk="1" hangingPunct="1"/>
              <a:t>16</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870035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Organizational culture still exists within a local culture and that can’t be ignored.  It is important that managers increase their ability to become more culturally sensitive through active listening, adjusting communication to the culture in which they are operating, and avoiding controversial topics in their discussions.</a:t>
            </a:r>
          </a:p>
        </p:txBody>
      </p:sp>
      <p:sp>
        <p:nvSpPr>
          <p:cNvPr id="4813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81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B7B7481E-0CF7-4B98-9522-8AE1296B835D}" type="slidenum">
              <a:rPr lang="en-US" altLang="en-US" sz="1200" b="0">
                <a:latin typeface="Times New Roman" panose="02020603050405020304" pitchFamily="18" charset="0"/>
              </a:rPr>
              <a:pPr eaLnBrk="1" hangingPunct="1"/>
              <a:t>17</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437731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It is important to keep in mind that employees will form a perception of the organization based on things they observe.  These opinions will affect their performance and job satisfaction so it is important to pay attention to organizational culture and its impact on employee outcomes.</a:t>
            </a:r>
          </a:p>
        </p:txBody>
      </p:sp>
      <p:sp>
        <p:nvSpPr>
          <p:cNvPr id="491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91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9AC4D73A-A2B5-4837-B634-E08258216D6C}" type="slidenum">
              <a:rPr lang="en-US" altLang="en-US" sz="1200" b="0">
                <a:latin typeface="Times New Roman" panose="02020603050405020304" pitchFamily="18" charset="0"/>
              </a:rPr>
              <a:pPr eaLnBrk="1" hangingPunct="1"/>
              <a:t>18</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98018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There are several different groupings that most cultures fit into.  These groups describe the organization in an effort to help increase the understanding of how an organization works.  There are different aspects of culture that need to be defined to help lay a foundation for understanding what culture is.</a:t>
            </a:r>
          </a:p>
          <a:p>
            <a:pPr>
              <a:defRPr/>
            </a:pPr>
            <a:endParaRPr lang="en-US" dirty="0"/>
          </a:p>
          <a:p>
            <a:pPr>
              <a:defRPr/>
            </a:pPr>
            <a:r>
              <a:rPr lang="en-US" dirty="0"/>
              <a:t>Dominant culture is the core values that are shared by the majority of employees in the organization.</a:t>
            </a:r>
          </a:p>
          <a:p>
            <a:pPr>
              <a:defRPr/>
            </a:pPr>
            <a:endParaRPr lang="en-US" dirty="0"/>
          </a:p>
          <a:p>
            <a:pPr>
              <a:defRPr/>
            </a:pPr>
            <a:r>
              <a:rPr lang="en-US" dirty="0"/>
              <a:t>Subcultures are when there are a variety of different cultures within the organization.  These subcultures typically are divided by department and/or geographical separation.</a:t>
            </a:r>
          </a:p>
          <a:p>
            <a:pPr>
              <a:defRPr/>
            </a:pPr>
            <a:endParaRPr lang="en-US" dirty="0"/>
          </a:p>
          <a:p>
            <a:pPr>
              <a:defRPr/>
            </a:pPr>
            <a:r>
              <a:rPr lang="en-US" dirty="0"/>
              <a:t>Core values are the primary values that most people in the organization accept.</a:t>
            </a:r>
          </a:p>
          <a:p>
            <a:pPr>
              <a:defRPr/>
            </a:pPr>
            <a:endParaRPr lang="en-US" dirty="0"/>
          </a:p>
          <a:p>
            <a:pPr>
              <a:defRPr/>
            </a:pPr>
            <a:r>
              <a:rPr lang="en-US" dirty="0"/>
              <a:t>A strong culture is one in which the core values are intensely held and shared by most.</a:t>
            </a:r>
          </a:p>
          <a:p>
            <a:pPr>
              <a:defRPr/>
            </a:pPr>
            <a:endParaRPr lang="en-US" dirty="0"/>
          </a:p>
          <a:p>
            <a:pPr>
              <a:defRPr/>
            </a:pPr>
            <a:r>
              <a:rPr lang="en-US" dirty="0"/>
              <a:t>These definitions are key components of a culture and will help you further understand organizational culture.</a:t>
            </a:r>
          </a:p>
        </p:txBody>
      </p:sp>
      <p:sp>
        <p:nvSpPr>
          <p:cNvPr id="3379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379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9DC0016-F327-4DC8-801B-BFB39F14CB4A}" type="slidenum">
              <a:rPr lang="en-US" altLang="en-US" sz="1200" b="0">
                <a:latin typeface="Times New Roman" panose="02020603050405020304" pitchFamily="18" charset="0"/>
              </a:rPr>
              <a:pPr eaLnBrk="1" hangingPunct="1"/>
              <a:t>5</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73775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Cultures take on distinct functions.  Some of the things that cultures do are defining the boundary between one organization and others.  They also convey a sense of identity for the members of the organization.  If the cultures are strong, they can facilitate a continuous commitment to something larger than self-interest over an extended period of time.  Cultures also help people know what to expect in the organization and can thereby enhance the stability of the social system.  Through doing this, it can also serve as a sense-making and control mechanism for fitting employees into the organization.</a:t>
            </a:r>
          </a:p>
        </p:txBody>
      </p:sp>
      <p:sp>
        <p:nvSpPr>
          <p:cNvPr id="3482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482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4708C78B-6F7B-4E78-B8A4-9116B35AA825}" type="slidenum">
              <a:rPr lang="en-US" altLang="en-US" sz="1200" b="0">
                <a:latin typeface="Times New Roman" panose="02020603050405020304" pitchFamily="18" charset="0"/>
              </a:rPr>
              <a:pPr eaLnBrk="1" hangingPunct="1"/>
              <a:t>6</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20582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 can also be a hindrance to an organization.  A company can become institutionalized when people value the organization more than what they provide.  When cultures are strong, they can become a barrier to change as their values may not align with the values needed to embrace or facilitate the change.  Cultures that may pressure employees to conform can be a barrier to hiring, developing, and promoting a diverse workforce.  Finally, if a merger or acquisition occurs, one of the most difficult things to do is to merge the two cultures, causing many mergers to fail.</a:t>
            </a:r>
          </a:p>
        </p:txBody>
      </p:sp>
      <p:sp>
        <p:nvSpPr>
          <p:cNvPr id="358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58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CE64BCC-3726-466F-B3FF-779E3B463F8A}" type="slidenum">
              <a:rPr lang="en-US" altLang="en-US" sz="1200" b="0">
                <a:latin typeface="Times New Roman" panose="02020603050405020304" pitchFamily="18" charset="0"/>
              </a:rPr>
              <a:pPr eaLnBrk="1" hangingPunct="1"/>
              <a:t>7</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7787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Cultures start from the very beginning of the organization with the founders.  Founders will tend to hire and keep employees who view things in a similar fashion.  They will also try to get employees to think about things the way they do and socialize them to their point of view and ways of doing things.  This is done so that the founders’ behavior will become the behavior to model after in order to succeed in the organization and to fit in.</a:t>
            </a:r>
          </a:p>
        </p:txBody>
      </p:sp>
      <p:sp>
        <p:nvSpPr>
          <p:cNvPr id="368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68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E5BA7CD8-5E90-4BB2-804C-74473ED7321E}" type="slidenum">
              <a:rPr lang="en-US" altLang="en-US" sz="1200" b="0">
                <a:latin typeface="Times New Roman" panose="02020603050405020304" pitchFamily="18" charset="0"/>
              </a:rPr>
              <a:pPr eaLnBrk="1" hangingPunct="1"/>
              <a:t>8</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02866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socialization process involves a few steps.  The employee will learn about the organization through literature, interviews, and other people in the prearrival stage.  Once the employee starts interacting with other employees, they enter the encounter stage where they see what the organization is really like. In this stage often their expectations are measured against the reality and sometimes they do not align.  The third stage is called metamorphosis, when the new employee adjusts to the organization and their work.</a:t>
            </a:r>
          </a:p>
        </p:txBody>
      </p:sp>
      <p:sp>
        <p:nvSpPr>
          <p:cNvPr id="3789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789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07890747-F276-41F8-A474-A958032F9B95}" type="slidenum">
              <a:rPr lang="en-US" altLang="en-US" sz="1200" b="0">
                <a:latin typeface="Times New Roman" panose="02020603050405020304" pitchFamily="18" charset="0"/>
              </a:rPr>
              <a:pPr eaLnBrk="1" hangingPunct="1"/>
              <a:t>9</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74433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are a number of possible socialization programs.  Each organization needs to select one that best fits their culture.  When the socialization process matches an organization’s culture, they have positive outcomes including higher productivity, greater commitment, and lower turnover.  </a:t>
            </a:r>
          </a:p>
        </p:txBody>
      </p:sp>
      <p:sp>
        <p:nvSpPr>
          <p:cNvPr id="389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891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B8BB3A5-1F7D-49B0-8579-1AE975A2C9DA}" type="slidenum">
              <a:rPr lang="en-US" altLang="en-US" sz="1200" b="0">
                <a:latin typeface="Times New Roman" panose="02020603050405020304" pitchFamily="18" charset="0"/>
              </a:rPr>
              <a:pPr eaLnBrk="1" hangingPunct="1"/>
              <a:t>10</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49794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Employees learn the organizational culture through a number of avenues.  They can gain an understanding of culture by hearing stories that present the past and provide explanations for current practices.  Rituals, or repetitive sequences of activities, can reinforce the key values of the organization and provide insight into the culture.  Material symbols such as dress codes, formal or informal, office size or style, and perks for key employees can denote who is important in an organization.</a:t>
            </a:r>
          </a:p>
          <a:p>
            <a:r>
              <a:rPr lang="en-US" altLang="en-US"/>
              <a:t>Language is another way to learn about organizational culture as employees will express themselves in certain ways to indicate membership in the organization.</a:t>
            </a:r>
          </a:p>
        </p:txBody>
      </p:sp>
      <p:sp>
        <p:nvSpPr>
          <p:cNvPr id="409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09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F4DA5FD8-AB4C-4EAE-B875-11B45C6592B0}" type="slidenum">
              <a:rPr lang="en-US" altLang="en-US" sz="1200" b="0">
                <a:latin typeface="Times New Roman" panose="02020603050405020304" pitchFamily="18" charset="0"/>
              </a:rPr>
              <a:pPr eaLnBrk="1" hangingPunct="1"/>
              <a:t>11</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186673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Organizational cultures begin with the founder of the organization, continue through the hiring of people who see things similarly, and are enforced through top management and socialization.</a:t>
            </a:r>
          </a:p>
        </p:txBody>
      </p:sp>
      <p:sp>
        <p:nvSpPr>
          <p:cNvPr id="3994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994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4D2965D-AF58-4F09-93ED-4172068E31AA}" type="slidenum">
              <a:rPr lang="en-US" altLang="en-US" sz="1200" b="0">
                <a:latin typeface="Times New Roman" panose="02020603050405020304" pitchFamily="18" charset="0"/>
              </a:rPr>
              <a:pPr eaLnBrk="1" hangingPunct="1"/>
              <a:t>12</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89150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1239FFB-376A-43EF-9A02-98855CFFEE1C}" type="datetime1">
              <a:rPr lang="en-GB" smtClean="0"/>
              <a:t>17/02/2021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79292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6E772B1-02C1-469D-8E68-D0266BD05C6A}" type="datetime1">
              <a:rPr lang="en-GB" smtClean="0"/>
              <a:t>17/02/2021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361147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9AF6F8-2FC9-4C8F-B4DD-BE32293038DE}" type="datetime1">
              <a:rPr lang="en-GB" smtClean="0"/>
              <a:t>17/02/2021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15720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AD0393-9710-49A6-8028-63C6DC38C450}" type="datetime1">
              <a:rPr lang="en-GB" smtClean="0"/>
              <a:t>17/02/2021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187161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F6DDEB-2FC3-43B9-8D89-56709367FE6E}" type="datetime1">
              <a:rPr lang="en-GB" smtClean="0"/>
              <a:t>17/02/2021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71665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634A2B8-2D8C-4A07-99F5-E7D0078DA43C}" type="datetime1">
              <a:rPr lang="en-GB" smtClean="0"/>
              <a:t>17/02/2021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76528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CB6D7C8-90C8-4216-96B5-0AD68FA61E01}" type="datetime1">
              <a:rPr lang="en-GB" smtClean="0"/>
              <a:t>17/02/2021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83135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BAB6773-68B8-4C9C-AEAF-48DE6586C8F7}" type="datetime1">
              <a:rPr lang="en-GB" smtClean="0"/>
              <a:t>17/02/2021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78511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F4512-E60B-4B42-B480-6F0728D89184}" type="datetime1">
              <a:rPr lang="en-GB" smtClean="0"/>
              <a:t>17/02/2021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425633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1F7771-81D6-484E-8A70-F63AECF9B3FC}" type="datetime1">
              <a:rPr lang="en-GB" smtClean="0"/>
              <a:t>17/02/2021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671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DF2F0A-F6FA-41F6-AA28-0781C251326C}" type="datetime1">
              <a:rPr lang="en-GB" smtClean="0"/>
              <a:t>17/02/2021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80579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46645-CF76-4C98-87F6-28B3CF0AF0B4}" type="datetime1">
              <a:rPr lang="en-GB" smtClean="0"/>
              <a:t>17/02/2021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41204-226F-475D-9832-892AC5677B62}" type="slidenum">
              <a:rPr lang="en-GB" smtClean="0"/>
              <a:t>‹#›</a:t>
            </a:fld>
            <a:endParaRPr lang="en-GB"/>
          </a:p>
        </p:txBody>
      </p:sp>
    </p:spTree>
    <p:extLst>
      <p:ext uri="{BB962C8B-B14F-4D97-AF65-F5344CB8AC3E}">
        <p14:creationId xmlns:p14="http://schemas.microsoft.com/office/powerpoint/2010/main" val="3278184914"/>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p:cNvSpPr>
            <a:spLocks noGrp="1"/>
          </p:cNvSpPr>
          <p:nvPr>
            <p:ph type="ftr" sz="quarter" idx="11"/>
          </p:nvPr>
        </p:nvSpPr>
        <p:spPr>
          <a:xfrm>
            <a:off x="321733" y="5991225"/>
            <a:ext cx="2568811" cy="365125"/>
          </a:xfrm>
        </p:spPr>
        <p:txBody>
          <a:bodyPr>
            <a:normAutofit/>
          </a:bodyPr>
          <a:lstStyle/>
          <a:p>
            <a:pPr algn="l"/>
            <a:endParaRPr lang="en-GB">
              <a:solidFill>
                <a:srgbClr val="FFFFFF"/>
              </a:solidFill>
            </a:endParaRPr>
          </a:p>
        </p:txBody>
      </p:sp>
      <p:sp>
        <p:nvSpPr>
          <p:cNvPr id="6" name="Slide Number Placeholder 5"/>
          <p:cNvSpPr>
            <a:spLocks noGrp="1"/>
          </p:cNvSpPr>
          <p:nvPr>
            <p:ph type="sldNum" sz="quarter" idx="12"/>
          </p:nvPr>
        </p:nvSpPr>
        <p:spPr>
          <a:xfrm>
            <a:off x="321732" y="6356350"/>
            <a:ext cx="2568811" cy="365125"/>
          </a:xfrm>
        </p:spPr>
        <p:txBody>
          <a:bodyPr>
            <a:normAutofit/>
          </a:bodyPr>
          <a:lstStyle/>
          <a:p>
            <a:pPr algn="l">
              <a:spcAft>
                <a:spcPts val="600"/>
              </a:spcAft>
            </a:pPr>
            <a:fld id="{26241204-226F-475D-9832-892AC5677B62}" type="slidenum">
              <a:rPr lang="en-GB" smtClean="0">
                <a:solidFill>
                  <a:srgbClr val="FFFFFF"/>
                </a:solidFill>
              </a:rPr>
              <a:pPr algn="l">
                <a:spcAft>
                  <a:spcPts val="600"/>
                </a:spcAft>
              </a:pPr>
              <a:t>1</a:t>
            </a:fld>
            <a:endParaRPr lang="en-GB">
              <a:solidFill>
                <a:srgbClr val="FFFFFF"/>
              </a:solidFill>
            </a:endParaRPr>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p:cNvSpPr>
            <a:spLocks noGrp="1"/>
          </p:cNvSpPr>
          <p:nvPr>
            <p:ph type="ctrTitle"/>
          </p:nvPr>
        </p:nvSpPr>
        <p:spPr>
          <a:xfrm>
            <a:off x="3204642" y="2353641"/>
            <a:ext cx="5782716" cy="2150719"/>
          </a:xfrm>
          <a:noFill/>
        </p:spPr>
        <p:txBody>
          <a:bodyPr anchor="ctr">
            <a:normAutofit/>
          </a:bodyPr>
          <a:lstStyle/>
          <a:p>
            <a:pPr eaLnBrk="1" hangingPunct="1">
              <a:defRPr/>
            </a:pPr>
            <a:r>
              <a:rPr lang="en-US" sz="3600">
                <a:solidFill>
                  <a:srgbClr val="080808"/>
                </a:solidFill>
              </a:rPr>
              <a:t>Organisational Culture</a:t>
            </a: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5915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4" name="Rectangle 7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515" name="Freeform: Shape 7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512" name="Picture 4" descr="C:\Users\Bob Stretch\AppData\Local\Microsoft\Windows\Temporary Internet Files\Content.IE5\BQWDG2CY\MCPE01013_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6541053" y="1378342"/>
            <a:ext cx="4777381" cy="392860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Arc 8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632139" y="315553"/>
            <a:ext cx="7133822" cy="1325563"/>
          </a:xfrm>
        </p:spPr>
        <p:txBody>
          <a:bodyPr>
            <a:normAutofit/>
          </a:bodyPr>
          <a:lstStyle/>
          <a:p>
            <a:pPr eaLnBrk="1" hangingPunct="1">
              <a:defRPr/>
            </a:pPr>
            <a:r>
              <a:rPr lang="en-US" b="1" dirty="0" err="1"/>
              <a:t>Socialisation</a:t>
            </a:r>
            <a:r>
              <a:rPr lang="en-US" b="1" dirty="0"/>
              <a:t> </a:t>
            </a:r>
            <a:r>
              <a:rPr lang="en-US" b="1" dirty="0" err="1"/>
              <a:t>Programme</a:t>
            </a:r>
            <a:r>
              <a:rPr lang="en-US" b="1" dirty="0"/>
              <a:t> Options</a:t>
            </a:r>
          </a:p>
        </p:txBody>
      </p:sp>
      <p:sp>
        <p:nvSpPr>
          <p:cNvPr id="21507" name="Content Placeholder 2"/>
          <p:cNvSpPr>
            <a:spLocks noGrp="1"/>
          </p:cNvSpPr>
          <p:nvPr>
            <p:ph idx="1"/>
          </p:nvPr>
        </p:nvSpPr>
        <p:spPr>
          <a:xfrm>
            <a:off x="838200" y="1984443"/>
            <a:ext cx="5588357" cy="4192520"/>
          </a:xfrm>
        </p:spPr>
        <p:txBody>
          <a:bodyPr>
            <a:normAutofit lnSpcReduction="10000"/>
          </a:bodyPr>
          <a:lstStyle/>
          <a:p>
            <a:pPr eaLnBrk="1" hangingPunct="1"/>
            <a:r>
              <a:rPr lang="en-US" altLang="en-US" sz="2400" dirty="0"/>
              <a:t>Choose the appropriate alternatives:</a:t>
            </a:r>
          </a:p>
          <a:p>
            <a:pPr lvl="1" eaLnBrk="1" hangingPunct="1"/>
            <a:r>
              <a:rPr lang="en-US" altLang="en-US" dirty="0"/>
              <a:t>Formal versus Informal</a:t>
            </a:r>
          </a:p>
          <a:p>
            <a:pPr lvl="1" eaLnBrk="1" hangingPunct="1"/>
            <a:r>
              <a:rPr lang="en-US" altLang="en-US" dirty="0"/>
              <a:t>Individual versus Collective</a:t>
            </a:r>
          </a:p>
          <a:p>
            <a:pPr lvl="1" eaLnBrk="1" hangingPunct="1"/>
            <a:r>
              <a:rPr lang="en-US" altLang="en-US" dirty="0"/>
              <a:t>Fixed versus Variable</a:t>
            </a:r>
          </a:p>
          <a:p>
            <a:pPr lvl="1" eaLnBrk="1" hangingPunct="1"/>
            <a:r>
              <a:rPr lang="en-US" altLang="en-US" dirty="0"/>
              <a:t>Serial versus Random</a:t>
            </a:r>
          </a:p>
          <a:p>
            <a:pPr lvl="1" eaLnBrk="1" hangingPunct="1"/>
            <a:r>
              <a:rPr lang="en-US" altLang="en-US" dirty="0"/>
              <a:t>Investiture versus Divestiture</a:t>
            </a:r>
          </a:p>
          <a:p>
            <a:pPr marL="457200" lvl="1" indent="0" eaLnBrk="1" hangingPunct="1">
              <a:buNone/>
            </a:pPr>
            <a:endParaRPr lang="en-US" altLang="en-US" dirty="0"/>
          </a:p>
          <a:p>
            <a:pPr eaLnBrk="1" hangingPunct="1"/>
            <a:r>
              <a:rPr lang="en-US" altLang="en-US" sz="2400" dirty="0"/>
              <a:t>Socialization outcomes:</a:t>
            </a:r>
          </a:p>
          <a:p>
            <a:pPr lvl="1" eaLnBrk="1" hangingPunct="1"/>
            <a:r>
              <a:rPr lang="en-US" altLang="en-US" dirty="0"/>
              <a:t>Higher productivity</a:t>
            </a:r>
          </a:p>
          <a:p>
            <a:pPr lvl="1" eaLnBrk="1" hangingPunct="1"/>
            <a:r>
              <a:rPr lang="en-US" altLang="en-US" dirty="0"/>
              <a:t>Greater commitment</a:t>
            </a:r>
          </a:p>
          <a:p>
            <a:pPr lvl="1" eaLnBrk="1" hangingPunct="1"/>
            <a:r>
              <a:rPr lang="en-US" altLang="en-US" dirty="0"/>
              <a:t>Lower turnover</a:t>
            </a:r>
          </a:p>
        </p:txBody>
      </p:sp>
      <p:sp>
        <p:nvSpPr>
          <p:cNvPr id="3" name="Footer Placeholder 2"/>
          <p:cNvSpPr>
            <a:spLocks noGrp="1"/>
          </p:cNvSpPr>
          <p:nvPr>
            <p:ph type="ftr" sz="quarter" idx="11"/>
          </p:nvPr>
        </p:nvSpPr>
        <p:spPr>
          <a:xfrm>
            <a:off x="4038600" y="6356350"/>
            <a:ext cx="4114800" cy="365125"/>
          </a:xfrm>
        </p:spPr>
        <p:txBody>
          <a:bodyPr>
            <a:normAutofit/>
          </a:bodyPr>
          <a:lstStyle/>
          <a:p>
            <a:endParaRPr lang="en-GB"/>
          </a:p>
        </p:txBody>
      </p:sp>
      <p:sp>
        <p:nvSpPr>
          <p:cNvPr id="8" name="Slide Number Placeholder 7"/>
          <p:cNvSpPr>
            <a:spLocks noGrp="1"/>
          </p:cNvSpPr>
          <p:nvPr>
            <p:ph type="sldNum" sz="quarter" idx="12"/>
          </p:nvPr>
        </p:nvSpPr>
        <p:spPr>
          <a:xfrm>
            <a:off x="8610600" y="6356350"/>
            <a:ext cx="2743200"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7BC0AF3C-82F8-471D-89FD-A7AB7D29F6AE}" type="slidenum">
              <a:rPr lang="en-US" altLang="en-US">
                <a:latin typeface="Calibri" panose="020F0502020204030204" pitchFamily="34" charset="0"/>
              </a:rPr>
              <a:pPr eaLnBrk="1" hangingPunct="1">
                <a:spcAft>
                  <a:spcPts val="600"/>
                </a:spcAft>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70883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pPr eaLnBrk="1" hangingPunct="1">
              <a:defRPr/>
            </a:pPr>
            <a:r>
              <a:rPr lang="en-US" b="1">
                <a:solidFill>
                  <a:srgbClr val="FFFFFF"/>
                </a:solidFill>
                <a:effectLst>
                  <a:outerShdw blurRad="38100" dist="38100" dir="2700000" algn="tl">
                    <a:srgbClr val="000000">
                      <a:alpha val="43137"/>
                    </a:srgbClr>
                  </a:outerShdw>
                </a:effectLst>
              </a:rPr>
              <a:t>How Employees Learn Culture</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531" name="Content Placeholder 2"/>
          <p:cNvSpPr>
            <a:spLocks noGrp="1"/>
          </p:cNvSpPr>
          <p:nvPr>
            <p:ph idx="1"/>
          </p:nvPr>
        </p:nvSpPr>
        <p:spPr>
          <a:xfrm>
            <a:off x="4447308" y="591344"/>
            <a:ext cx="6906491" cy="5585619"/>
          </a:xfrm>
        </p:spPr>
        <p:txBody>
          <a:bodyPr anchor="ctr">
            <a:normAutofit/>
          </a:bodyPr>
          <a:lstStyle/>
          <a:p>
            <a:pPr eaLnBrk="1" hangingPunct="1"/>
            <a:r>
              <a:rPr lang="en-US" altLang="en-US" dirty="0"/>
              <a:t>Stories</a:t>
            </a:r>
          </a:p>
          <a:p>
            <a:pPr lvl="1" eaLnBrk="1" hangingPunct="1"/>
            <a:r>
              <a:rPr lang="en-US" altLang="en-US" dirty="0"/>
              <a:t>Anchor the present into the past and provide explanations and legitimacy for current practices</a:t>
            </a:r>
          </a:p>
          <a:p>
            <a:pPr eaLnBrk="1" hangingPunct="1"/>
            <a:r>
              <a:rPr lang="en-US" altLang="en-US" dirty="0"/>
              <a:t>Rituals</a:t>
            </a:r>
          </a:p>
          <a:p>
            <a:pPr lvl="1" eaLnBrk="1" hangingPunct="1"/>
            <a:r>
              <a:rPr lang="en-US" altLang="en-US" dirty="0"/>
              <a:t>Repetitive sequences of activities that express and reinforce the key values of the organization</a:t>
            </a:r>
          </a:p>
          <a:p>
            <a:pPr eaLnBrk="1" hangingPunct="1"/>
            <a:r>
              <a:rPr lang="en-US" altLang="en-US" dirty="0"/>
              <a:t>Material Symbols</a:t>
            </a:r>
          </a:p>
          <a:p>
            <a:pPr lvl="1" eaLnBrk="1" hangingPunct="1"/>
            <a:r>
              <a:rPr lang="en-US" altLang="en-US" dirty="0"/>
              <a:t>Acceptable attire, office size, opulence of the office furnishings, and executive perks that convey to employees who is important in the organization</a:t>
            </a:r>
          </a:p>
          <a:p>
            <a:pPr eaLnBrk="1" hangingPunct="1"/>
            <a:r>
              <a:rPr lang="en-US" altLang="en-US" dirty="0"/>
              <a:t>Language</a:t>
            </a:r>
          </a:p>
          <a:p>
            <a:pPr lvl="1" eaLnBrk="1" hangingPunct="1"/>
            <a:r>
              <a:rPr lang="en-US" altLang="en-US" dirty="0"/>
              <a:t>Jargon and special ways of expressing one’s self to indicate membership in the organization</a:t>
            </a:r>
          </a:p>
        </p:txBody>
      </p:sp>
      <p:sp>
        <p:nvSpPr>
          <p:cNvPr id="3" name="Footer Placeholder 2"/>
          <p:cNvSpPr>
            <a:spLocks noGrp="1"/>
          </p:cNvSpPr>
          <p:nvPr>
            <p:ph type="ftr" sz="quarter" idx="11"/>
          </p:nvPr>
        </p:nvSpPr>
        <p:spPr>
          <a:xfrm>
            <a:off x="4038600" y="6356350"/>
            <a:ext cx="5251174" cy="365125"/>
          </a:xfrm>
        </p:spPr>
        <p:txBody>
          <a:bodyPr>
            <a:normAutofit/>
          </a:bodyPr>
          <a:lstStyle/>
          <a:p>
            <a:endParaRPr lang="en-GB"/>
          </a:p>
        </p:txBody>
      </p:sp>
      <p:sp>
        <p:nvSpPr>
          <p:cNvPr id="5" name="Slide Number Placeholder 4"/>
          <p:cNvSpPr>
            <a:spLocks noGrp="1"/>
          </p:cNvSpPr>
          <p:nvPr>
            <p:ph type="sldNum" sz="quarter" idx="12"/>
          </p:nvPr>
        </p:nvSpPr>
        <p:spPr>
          <a:xfrm>
            <a:off x="9541564" y="6356350"/>
            <a:ext cx="1812235"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EC110C00-4ACC-402E-A076-5CE4EF28D20D}" type="slidenum">
              <a:rPr lang="en-US" altLang="en-US">
                <a:latin typeface="Calibri" panose="020F0502020204030204" pitchFamily="34" charset="0"/>
              </a:rPr>
              <a:pPr eaLnBrk="1" hangingPunct="1">
                <a:spcAft>
                  <a:spcPts val="600"/>
                </a:spcAft>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152396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547" y="136525"/>
            <a:ext cx="10250905" cy="1280890"/>
          </a:xfrm>
        </p:spPr>
        <p:txBody>
          <a:bodyPr/>
          <a:lstStyle/>
          <a:p>
            <a:pPr eaLnBrk="1" hangingPunct="1">
              <a:defRPr/>
            </a:pPr>
            <a:r>
              <a:rPr lang="en-US" b="1" dirty="0">
                <a:solidFill>
                  <a:srgbClr val="FF0000"/>
                </a:solidFill>
              </a:rPr>
              <a:t>Summary: How Organizational Cultures Form</a:t>
            </a:r>
          </a:p>
        </p:txBody>
      </p:sp>
      <p:sp>
        <p:nvSpPr>
          <p:cNvPr id="2052" name="Content Placeholder 2"/>
          <p:cNvSpPr>
            <a:spLocks noGrp="1"/>
          </p:cNvSpPr>
          <p:nvPr>
            <p:ph idx="1"/>
          </p:nvPr>
        </p:nvSpPr>
        <p:spPr>
          <a:xfrm>
            <a:off x="1885491" y="1220234"/>
            <a:ext cx="8915400" cy="3777622"/>
          </a:xfrm>
        </p:spPr>
        <p:txBody>
          <a:bodyPr/>
          <a:lstStyle/>
          <a:p>
            <a:pPr eaLnBrk="1" hangingPunct="1"/>
            <a:r>
              <a:rPr lang="en-US" altLang="en-US" dirty="0"/>
              <a:t>Organizational cultures are derived from the founder</a:t>
            </a:r>
          </a:p>
          <a:p>
            <a:pPr eaLnBrk="1" hangingPunct="1"/>
            <a:r>
              <a:rPr lang="en-US" altLang="en-US" dirty="0"/>
              <a:t>They are sustained through managerial action</a:t>
            </a:r>
          </a:p>
        </p:txBody>
      </p:sp>
      <p:sp>
        <p:nvSpPr>
          <p:cNvPr id="3" name="Footer Placeholder 2"/>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40ECC546-B0D0-4FB9-AD1F-1C56268FE93A}" type="slidenum">
              <a:rPr lang="en-US" altLang="en-US" sz="1200">
                <a:solidFill>
                  <a:srgbClr val="7F7F7F"/>
                </a:solidFill>
                <a:latin typeface="Calibri" panose="020F0502020204030204" pitchFamily="34" charset="0"/>
              </a:rPr>
              <a:pPr eaLnBrk="1" hangingPunct="1"/>
              <a:t>12</a:t>
            </a:fld>
            <a:endParaRPr lang="en-US" altLang="en-US" sz="1200">
              <a:solidFill>
                <a:srgbClr val="7F7F7F"/>
              </a:solidFill>
              <a:latin typeface="Calibri" panose="020F0502020204030204" pitchFamily="34"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3688698345"/>
              </p:ext>
            </p:extLst>
          </p:nvPr>
        </p:nvGraphicFramePr>
        <p:xfrm>
          <a:off x="1885491" y="3209839"/>
          <a:ext cx="7443788" cy="1981200"/>
        </p:xfrm>
        <a:graphic>
          <a:graphicData uri="http://schemas.openxmlformats.org/presentationml/2006/ole">
            <mc:AlternateContent xmlns:mc="http://schemas.openxmlformats.org/markup-compatibility/2006">
              <mc:Choice xmlns:v="urn:schemas-microsoft-com:vml" Requires="v">
                <p:oleObj name="Photo Editor Photo" r:id="rId3" imgW="7838095" imgH="2085714" progId="MSPhotoEd.3">
                  <p:embed/>
                </p:oleObj>
              </mc:Choice>
              <mc:Fallback>
                <p:oleObj name="Photo Editor Photo" r:id="rId3" imgW="7838095" imgH="2085714" progId="MSPhotoEd.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491" y="3209839"/>
                        <a:ext cx="74437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0382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flipH="1">
            <a:off x="718839" y="1141210"/>
            <a:ext cx="5220000" cy="785340"/>
          </a:xfrm>
          <a:prstGeom prst="rightArrow">
            <a:avLst>
              <a:gd name="adj1" fmla="val 71358"/>
              <a:gd name="adj2" fmla="val 41143"/>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High: </a:t>
            </a:r>
            <a:r>
              <a:rPr lang="en-US" sz="1400" dirty="0"/>
              <a:t>There is acceptance that there are justification and </a:t>
            </a:r>
          </a:p>
          <a:p>
            <a:r>
              <a:rPr lang="en-US" sz="1400" dirty="0"/>
              <a:t>reasons for inequalities of distribution of power</a:t>
            </a:r>
            <a:endParaRPr lang="en-GB" sz="1400" dirty="0"/>
          </a:p>
        </p:txBody>
      </p:sp>
      <p:sp>
        <p:nvSpPr>
          <p:cNvPr id="5" name="Rectangle 4"/>
          <p:cNvSpPr/>
          <p:nvPr/>
        </p:nvSpPr>
        <p:spPr>
          <a:xfrm>
            <a:off x="5938839" y="1252304"/>
            <a:ext cx="846037" cy="558000"/>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PDI</a:t>
            </a:r>
            <a:endParaRPr lang="en-GB" b="1" dirty="0"/>
          </a:p>
        </p:txBody>
      </p:sp>
      <p:sp>
        <p:nvSpPr>
          <p:cNvPr id="7" name="TextBox 6"/>
          <p:cNvSpPr txBox="1"/>
          <p:nvPr/>
        </p:nvSpPr>
        <p:spPr>
          <a:xfrm>
            <a:off x="5236723" y="939046"/>
            <a:ext cx="2610010" cy="369332"/>
          </a:xfrm>
          <a:prstGeom prst="rect">
            <a:avLst/>
          </a:prstGeom>
          <a:noFill/>
        </p:spPr>
        <p:txBody>
          <a:bodyPr wrap="none" rtlCol="0">
            <a:spAutoFit/>
          </a:bodyPr>
          <a:lstStyle/>
          <a:p>
            <a:r>
              <a:rPr lang="en-US" b="1" dirty="0"/>
              <a:t>Power Distance Index</a:t>
            </a:r>
            <a:endParaRPr lang="en-GB" b="1" dirty="0"/>
          </a:p>
        </p:txBody>
      </p:sp>
      <p:sp>
        <p:nvSpPr>
          <p:cNvPr id="60" name="Right Arrow 59"/>
          <p:cNvSpPr/>
          <p:nvPr/>
        </p:nvSpPr>
        <p:spPr>
          <a:xfrm>
            <a:off x="6784876" y="1147634"/>
            <a:ext cx="5220000" cy="785340"/>
          </a:xfrm>
          <a:prstGeom prst="rightArrow">
            <a:avLst>
              <a:gd name="adj1" fmla="val 71358"/>
              <a:gd name="adj2" fmla="val 41143"/>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dirty="0"/>
              <a:t>	Low: There is demand for justification and reasons for</a:t>
            </a:r>
          </a:p>
          <a:p>
            <a:r>
              <a:rPr lang="en-US" sz="1400" dirty="0"/>
              <a:t>	 inequalities of distribution of power</a:t>
            </a:r>
            <a:endParaRPr lang="en-GB" sz="1400" dirty="0"/>
          </a:p>
        </p:txBody>
      </p:sp>
      <p:sp>
        <p:nvSpPr>
          <p:cNvPr id="61" name="Right Arrow 60"/>
          <p:cNvSpPr/>
          <p:nvPr/>
        </p:nvSpPr>
        <p:spPr>
          <a:xfrm flipH="1">
            <a:off x="718839" y="2049377"/>
            <a:ext cx="5220000" cy="785340"/>
          </a:xfrm>
          <a:prstGeom prst="rightArrow">
            <a:avLst>
              <a:gd name="adj1" fmla="val 71358"/>
              <a:gd name="adj2" fmla="val 41143"/>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There is preference towards personal needs and foals</a:t>
            </a:r>
            <a:endParaRPr lang="en-GB" sz="1400" dirty="0"/>
          </a:p>
        </p:txBody>
      </p:sp>
      <p:sp>
        <p:nvSpPr>
          <p:cNvPr id="62" name="Rectangle 61"/>
          <p:cNvSpPr/>
          <p:nvPr/>
        </p:nvSpPr>
        <p:spPr>
          <a:xfrm>
            <a:off x="5938839" y="2160471"/>
            <a:ext cx="846037" cy="558000"/>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IDV</a:t>
            </a:r>
            <a:endParaRPr lang="en-GB" b="1" dirty="0"/>
          </a:p>
        </p:txBody>
      </p:sp>
      <p:sp>
        <p:nvSpPr>
          <p:cNvPr id="63" name="Right Arrow 62"/>
          <p:cNvSpPr/>
          <p:nvPr/>
        </p:nvSpPr>
        <p:spPr>
          <a:xfrm>
            <a:off x="6784876" y="2055801"/>
            <a:ext cx="5220000" cy="785340"/>
          </a:xfrm>
          <a:prstGeom prst="rightArrow">
            <a:avLst>
              <a:gd name="adj1" fmla="val 71358"/>
              <a:gd name="adj2" fmla="val 41143"/>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Importance given to shared goals and needs of the group </a:t>
            </a:r>
            <a:endParaRPr lang="en-GB" sz="1400" b="1" dirty="0"/>
          </a:p>
        </p:txBody>
      </p:sp>
      <p:sp>
        <p:nvSpPr>
          <p:cNvPr id="64" name="Right Arrow 63"/>
          <p:cNvSpPr/>
          <p:nvPr/>
        </p:nvSpPr>
        <p:spPr>
          <a:xfrm flipH="1">
            <a:off x="718839" y="2918189"/>
            <a:ext cx="5220000" cy="785340"/>
          </a:xfrm>
          <a:prstGeom prst="rightArrow">
            <a:avLst>
              <a:gd name="adj1" fmla="val 71358"/>
              <a:gd name="adj2" fmla="val 41143"/>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Preference towards achievement, material rewards, assertiveness for success</a:t>
            </a:r>
            <a:endParaRPr lang="en-GB" sz="1400" dirty="0"/>
          </a:p>
        </p:txBody>
      </p:sp>
      <p:sp>
        <p:nvSpPr>
          <p:cNvPr id="65" name="Rectangle 64"/>
          <p:cNvSpPr/>
          <p:nvPr/>
        </p:nvSpPr>
        <p:spPr>
          <a:xfrm>
            <a:off x="5938839" y="3029283"/>
            <a:ext cx="846037" cy="5580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MAS</a:t>
            </a:r>
            <a:endParaRPr lang="en-GB" b="1" dirty="0"/>
          </a:p>
        </p:txBody>
      </p:sp>
      <p:sp>
        <p:nvSpPr>
          <p:cNvPr id="66" name="Right Arrow 65"/>
          <p:cNvSpPr/>
          <p:nvPr/>
        </p:nvSpPr>
        <p:spPr>
          <a:xfrm>
            <a:off x="6784876" y="2924613"/>
            <a:ext cx="5220000" cy="785340"/>
          </a:xfrm>
          <a:prstGeom prst="rightArrow">
            <a:avLst>
              <a:gd name="adj1" fmla="val 71358"/>
              <a:gd name="adj2" fmla="val 41143"/>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lvl="1"/>
            <a:r>
              <a:rPr lang="en-US" sz="1400" b="1" dirty="0"/>
              <a:t>Importance to wards quality of life, love, care and cooperation over materialistic success</a:t>
            </a:r>
            <a:endParaRPr lang="en-GB" sz="1400" b="1" dirty="0"/>
          </a:p>
        </p:txBody>
      </p:sp>
      <p:sp>
        <p:nvSpPr>
          <p:cNvPr id="67" name="Right Arrow 66"/>
          <p:cNvSpPr/>
          <p:nvPr/>
        </p:nvSpPr>
        <p:spPr>
          <a:xfrm flipH="1">
            <a:off x="718839" y="3790260"/>
            <a:ext cx="5220000" cy="785340"/>
          </a:xfrm>
          <a:prstGeom prst="rightArrow">
            <a:avLst>
              <a:gd name="adj1" fmla="val 71358"/>
              <a:gd name="adj2" fmla="val 41143"/>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High: Comfort in tried and tested methods with greater intolerance towards unknown and untested methods </a:t>
            </a:r>
            <a:endParaRPr lang="en-GB" sz="1400" b="1" dirty="0"/>
          </a:p>
        </p:txBody>
      </p:sp>
      <p:sp>
        <p:nvSpPr>
          <p:cNvPr id="68" name="Rectangle 67"/>
          <p:cNvSpPr/>
          <p:nvPr/>
        </p:nvSpPr>
        <p:spPr>
          <a:xfrm>
            <a:off x="5938839" y="3901354"/>
            <a:ext cx="846037" cy="558000"/>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UAI</a:t>
            </a:r>
            <a:endParaRPr lang="en-GB" b="1" dirty="0"/>
          </a:p>
        </p:txBody>
      </p:sp>
      <p:sp>
        <p:nvSpPr>
          <p:cNvPr id="69" name="Right Arrow 68"/>
          <p:cNvSpPr/>
          <p:nvPr/>
        </p:nvSpPr>
        <p:spPr>
          <a:xfrm>
            <a:off x="6784876" y="3796684"/>
            <a:ext cx="5220000" cy="785340"/>
          </a:xfrm>
          <a:prstGeom prst="rightArrow">
            <a:avLst>
              <a:gd name="adj1" fmla="val 71358"/>
              <a:gd name="adj2" fmla="val 41143"/>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Low:  More relaxed attitude towards ways the tasks are</a:t>
            </a:r>
          </a:p>
          <a:p>
            <a:r>
              <a:rPr lang="en-US" sz="1400" b="1" dirty="0"/>
              <a:t>	carried out and changes</a:t>
            </a:r>
            <a:endParaRPr lang="en-GB" sz="1400" b="1" dirty="0"/>
          </a:p>
        </p:txBody>
      </p:sp>
      <p:sp>
        <p:nvSpPr>
          <p:cNvPr id="70" name="Right Arrow 69"/>
          <p:cNvSpPr/>
          <p:nvPr/>
        </p:nvSpPr>
        <p:spPr>
          <a:xfrm flipH="1">
            <a:off x="718839" y="4662559"/>
            <a:ext cx="5220000" cy="785340"/>
          </a:xfrm>
          <a:prstGeom prst="rightArrow">
            <a:avLst>
              <a:gd name="adj1" fmla="val 71358"/>
              <a:gd name="adj2" fmla="val 41143"/>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dirty="0"/>
              <a:t>Pragmatic approach with importance to the future good </a:t>
            </a:r>
          </a:p>
          <a:p>
            <a:r>
              <a:rPr lang="en-US" sz="1400" dirty="0"/>
              <a:t>and practice thrift and perseverance of values </a:t>
            </a:r>
            <a:endParaRPr lang="en-GB" sz="1400" dirty="0"/>
          </a:p>
        </p:txBody>
      </p:sp>
      <p:sp>
        <p:nvSpPr>
          <p:cNvPr id="71" name="Rectangle 70"/>
          <p:cNvSpPr/>
          <p:nvPr/>
        </p:nvSpPr>
        <p:spPr>
          <a:xfrm>
            <a:off x="5938839" y="4773653"/>
            <a:ext cx="846037" cy="55800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LTO</a:t>
            </a:r>
            <a:endParaRPr lang="en-GB" b="1" dirty="0"/>
          </a:p>
        </p:txBody>
      </p:sp>
      <p:sp>
        <p:nvSpPr>
          <p:cNvPr id="72" name="Right Arrow 71"/>
          <p:cNvSpPr/>
          <p:nvPr/>
        </p:nvSpPr>
        <p:spPr>
          <a:xfrm>
            <a:off x="6784876" y="4668983"/>
            <a:ext cx="5220000" cy="785340"/>
          </a:xfrm>
          <a:prstGeom prst="rightArrow">
            <a:avLst>
              <a:gd name="adj1" fmla="val 71358"/>
              <a:gd name="adj2" fmla="val 41143"/>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a:t>
            </a:r>
            <a:r>
              <a:rPr lang="en-US" sz="1400" dirty="0"/>
              <a:t>Normative with maintaining conventional and time</a:t>
            </a:r>
          </a:p>
          <a:p>
            <a:r>
              <a:rPr lang="en-US" sz="1400" dirty="0"/>
              <a:t>	 honoured traditions.</a:t>
            </a:r>
            <a:endParaRPr lang="en-GB" sz="1400" dirty="0"/>
          </a:p>
        </p:txBody>
      </p:sp>
      <p:sp>
        <p:nvSpPr>
          <p:cNvPr id="73" name="Right Arrow 72"/>
          <p:cNvSpPr/>
          <p:nvPr/>
        </p:nvSpPr>
        <p:spPr>
          <a:xfrm flipH="1">
            <a:off x="718839" y="5498534"/>
            <a:ext cx="5220000" cy="785340"/>
          </a:xfrm>
          <a:prstGeom prst="rightArrow">
            <a:avLst>
              <a:gd name="adj1" fmla="val 71358"/>
              <a:gd name="adj2" fmla="val 41143"/>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There is greater display of natural human drives and gratifications</a:t>
            </a:r>
            <a:endParaRPr lang="en-GB" sz="1400" dirty="0"/>
          </a:p>
        </p:txBody>
      </p:sp>
      <p:sp>
        <p:nvSpPr>
          <p:cNvPr id="74" name="Rectangle 73"/>
          <p:cNvSpPr/>
          <p:nvPr/>
        </p:nvSpPr>
        <p:spPr>
          <a:xfrm>
            <a:off x="5938839" y="5609628"/>
            <a:ext cx="846037" cy="55800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IND</a:t>
            </a:r>
            <a:endParaRPr lang="en-GB" b="1" dirty="0"/>
          </a:p>
        </p:txBody>
      </p:sp>
      <p:sp>
        <p:nvSpPr>
          <p:cNvPr id="75" name="Right Arrow 74"/>
          <p:cNvSpPr/>
          <p:nvPr/>
        </p:nvSpPr>
        <p:spPr>
          <a:xfrm>
            <a:off x="6784876" y="5504958"/>
            <a:ext cx="5220000" cy="785340"/>
          </a:xfrm>
          <a:prstGeom prst="rightArrow">
            <a:avLst>
              <a:gd name="adj1" fmla="val 71358"/>
              <a:gd name="adj2" fmla="val 41143"/>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Tendency to suppress display of gratification, </a:t>
            </a:r>
          </a:p>
          <a:p>
            <a:r>
              <a:rPr lang="en-US" sz="1400" b="1" dirty="0"/>
              <a:t>	sometimes due to strict social norms</a:t>
            </a:r>
            <a:endParaRPr lang="en-GB" sz="1400" b="1" dirty="0"/>
          </a:p>
        </p:txBody>
      </p:sp>
      <p:sp>
        <p:nvSpPr>
          <p:cNvPr id="76" name="TextBox 75"/>
          <p:cNvSpPr txBox="1"/>
          <p:nvPr/>
        </p:nvSpPr>
        <p:spPr>
          <a:xfrm>
            <a:off x="4657897" y="1860362"/>
            <a:ext cx="3407921" cy="369332"/>
          </a:xfrm>
          <a:prstGeom prst="rect">
            <a:avLst/>
          </a:prstGeom>
          <a:noFill/>
        </p:spPr>
        <p:txBody>
          <a:bodyPr wrap="none" rtlCol="0">
            <a:spAutoFit/>
          </a:bodyPr>
          <a:lstStyle/>
          <a:p>
            <a:r>
              <a:rPr lang="en-US" b="1" dirty="0"/>
              <a:t>Individualism v Collectivism Index</a:t>
            </a:r>
            <a:endParaRPr lang="en-GB" b="1" dirty="0"/>
          </a:p>
        </p:txBody>
      </p:sp>
      <p:sp>
        <p:nvSpPr>
          <p:cNvPr id="77" name="TextBox 76"/>
          <p:cNvSpPr txBox="1"/>
          <p:nvPr/>
        </p:nvSpPr>
        <p:spPr>
          <a:xfrm>
            <a:off x="4474193" y="2733572"/>
            <a:ext cx="3775329" cy="369332"/>
          </a:xfrm>
          <a:prstGeom prst="rect">
            <a:avLst/>
          </a:prstGeom>
          <a:noFill/>
        </p:spPr>
        <p:txBody>
          <a:bodyPr wrap="none" rtlCol="0">
            <a:spAutoFit/>
          </a:bodyPr>
          <a:lstStyle/>
          <a:p>
            <a:r>
              <a:rPr lang="en-US" b="1" dirty="0"/>
              <a:t>Task Orientation v Person Orientation</a:t>
            </a:r>
            <a:endParaRPr lang="en-GB" b="1" dirty="0"/>
          </a:p>
        </p:txBody>
      </p:sp>
      <p:sp>
        <p:nvSpPr>
          <p:cNvPr id="78" name="TextBox 77"/>
          <p:cNvSpPr txBox="1"/>
          <p:nvPr/>
        </p:nvSpPr>
        <p:spPr>
          <a:xfrm>
            <a:off x="5154828" y="3594400"/>
            <a:ext cx="2414059" cy="369332"/>
          </a:xfrm>
          <a:prstGeom prst="rect">
            <a:avLst/>
          </a:prstGeom>
          <a:noFill/>
        </p:spPr>
        <p:txBody>
          <a:bodyPr wrap="none" rtlCol="0">
            <a:spAutoFit/>
          </a:bodyPr>
          <a:lstStyle/>
          <a:p>
            <a:r>
              <a:rPr lang="en-US" b="1" dirty="0"/>
              <a:t>Uncertainty Avoidance</a:t>
            </a:r>
            <a:endParaRPr lang="en-GB" b="1" dirty="0"/>
          </a:p>
        </p:txBody>
      </p:sp>
      <p:sp>
        <p:nvSpPr>
          <p:cNvPr id="79" name="TextBox 78"/>
          <p:cNvSpPr txBox="1"/>
          <p:nvPr/>
        </p:nvSpPr>
        <p:spPr>
          <a:xfrm>
            <a:off x="3989221" y="4482266"/>
            <a:ext cx="4745273" cy="369332"/>
          </a:xfrm>
          <a:prstGeom prst="rect">
            <a:avLst/>
          </a:prstGeom>
          <a:noFill/>
        </p:spPr>
        <p:txBody>
          <a:bodyPr wrap="none" rtlCol="0">
            <a:spAutoFit/>
          </a:bodyPr>
          <a:lstStyle/>
          <a:p>
            <a:r>
              <a:rPr lang="en-US" b="1" dirty="0"/>
              <a:t>Long Term Orientation v Short Term Orientation</a:t>
            </a:r>
            <a:endParaRPr lang="en-GB" b="1" dirty="0"/>
          </a:p>
        </p:txBody>
      </p:sp>
      <p:sp>
        <p:nvSpPr>
          <p:cNvPr id="80" name="TextBox 79"/>
          <p:cNvSpPr txBox="1"/>
          <p:nvPr/>
        </p:nvSpPr>
        <p:spPr>
          <a:xfrm>
            <a:off x="5214051" y="5320292"/>
            <a:ext cx="2302618" cy="369332"/>
          </a:xfrm>
          <a:prstGeom prst="rect">
            <a:avLst/>
          </a:prstGeom>
          <a:noFill/>
        </p:spPr>
        <p:txBody>
          <a:bodyPr wrap="none" rtlCol="0">
            <a:spAutoFit/>
          </a:bodyPr>
          <a:lstStyle/>
          <a:p>
            <a:r>
              <a:rPr lang="en-US" b="1" dirty="0"/>
              <a:t>Indulgence v Restraint</a:t>
            </a:r>
            <a:endParaRPr lang="en-GB" b="1" dirty="0"/>
          </a:p>
        </p:txBody>
      </p:sp>
      <p:sp>
        <p:nvSpPr>
          <p:cNvPr id="2" name="TextBox 1">
            <a:extLst>
              <a:ext uri="{FF2B5EF4-FFF2-40B4-BE49-F238E27FC236}">
                <a16:creationId xmlns:a16="http://schemas.microsoft.com/office/drawing/2014/main" id="{DCDE6699-7DB4-4AAB-B1A7-6B91A6A8A8F3}"/>
              </a:ext>
            </a:extLst>
          </p:cNvPr>
          <p:cNvSpPr txBox="1"/>
          <p:nvPr/>
        </p:nvSpPr>
        <p:spPr>
          <a:xfrm>
            <a:off x="3238373" y="209058"/>
            <a:ext cx="6246967" cy="584775"/>
          </a:xfrm>
          <a:prstGeom prst="rect">
            <a:avLst/>
          </a:prstGeom>
          <a:noFill/>
        </p:spPr>
        <p:txBody>
          <a:bodyPr wrap="none" rtlCol="0">
            <a:spAutoFit/>
          </a:bodyPr>
          <a:lstStyle/>
          <a:p>
            <a:r>
              <a:rPr lang="en-GB" sz="3200" b="1" dirty="0"/>
              <a:t>Hofstede Cultural Dimension model</a:t>
            </a:r>
          </a:p>
        </p:txBody>
      </p:sp>
    </p:spTree>
    <p:extLst>
      <p:ext uri="{BB962C8B-B14F-4D97-AF65-F5344CB8AC3E}">
        <p14:creationId xmlns:p14="http://schemas.microsoft.com/office/powerpoint/2010/main" val="72122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BD1CB7-E817-44AC-A09D-23B316E996B8}"/>
              </a:ext>
            </a:extLst>
          </p:cNvPr>
          <p:cNvSpPr txBox="1"/>
          <p:nvPr/>
        </p:nvSpPr>
        <p:spPr>
          <a:xfrm>
            <a:off x="8932498" y="2023110"/>
            <a:ext cx="3089613" cy="28460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b="1" i="0" dirty="0">
                <a:effectLst/>
                <a:latin typeface="+mj-lt"/>
                <a:ea typeface="+mj-ea"/>
                <a:cs typeface="+mj-cs"/>
              </a:rPr>
              <a:t>Trompenaars' model of Organisational culture </a:t>
            </a:r>
            <a:endParaRPr lang="en-US" sz="3700" b="1" dirty="0">
              <a:latin typeface="+mj-lt"/>
              <a:ea typeface="+mj-ea"/>
              <a:cs typeface="+mj-cs"/>
            </a:endParaRPr>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76367-38F2-4E5B-8B26-9763ED31CED9}"/>
              </a:ext>
            </a:extLst>
          </p:cNvPr>
          <p:cNvPicPr>
            <a:picLocks noChangeAspect="1"/>
          </p:cNvPicPr>
          <p:nvPr/>
        </p:nvPicPr>
        <p:blipFill rotWithShape="1">
          <a:blip r:embed="rId2"/>
          <a:srcRect r="732" b="-2"/>
          <a:stretch/>
        </p:blipFill>
        <p:spPr>
          <a:xfrm>
            <a:off x="545238" y="858525"/>
            <a:ext cx="7608304" cy="5211906"/>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599" y="6492240"/>
            <a:ext cx="3126933" cy="365125"/>
          </a:xfrm>
        </p:spPr>
        <p:txBody>
          <a:bodyPr vert="horz" lIns="91440" tIns="45720" rIns="91440" bIns="45720" rtlCol="0" anchor="ctr">
            <a:normAutofit/>
          </a:bodyPr>
          <a:lstStyle/>
          <a:p>
            <a:pPr defTabSz="914400">
              <a:spcAft>
                <a:spcPts val="600"/>
              </a:spcAft>
              <a:defRPr/>
            </a:pPr>
            <a:fld id="{26241204-226F-475D-9832-892AC5677B62}" type="slidenum">
              <a:rPr lang="en-US" smtClean="0">
                <a:solidFill>
                  <a:prstClr val="black">
                    <a:tint val="75000"/>
                  </a:prstClr>
                </a:solidFill>
                <a:latin typeface="Calibri" panose="020F0502020204030204"/>
              </a:rPr>
              <a:pPr defTabSz="914400">
                <a:spcAft>
                  <a:spcPts val="600"/>
                </a:spcAft>
                <a:defRPr/>
              </a:pPr>
              <a:t>14</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99274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pPr eaLnBrk="1" hangingPunct="1">
              <a:defRPr/>
            </a:pPr>
            <a:r>
              <a:rPr lang="en-US" sz="4000" b="1">
                <a:solidFill>
                  <a:srgbClr val="FFFFFF"/>
                </a:solidFill>
              </a:rPr>
              <a:t>Creating an Ethical Organizational Culture</a:t>
            </a:r>
          </a:p>
        </p:txBody>
      </p:sp>
      <p:sp>
        <p:nvSpPr>
          <p:cNvPr id="23555" name="Content Placeholder 2"/>
          <p:cNvSpPr>
            <a:spLocks noGrp="1"/>
          </p:cNvSpPr>
          <p:nvPr>
            <p:ph idx="1"/>
          </p:nvPr>
        </p:nvSpPr>
        <p:spPr>
          <a:xfrm>
            <a:off x="1367624" y="2490436"/>
            <a:ext cx="9708995" cy="3567173"/>
          </a:xfrm>
        </p:spPr>
        <p:txBody>
          <a:bodyPr anchor="ctr">
            <a:normAutofit/>
          </a:bodyPr>
          <a:lstStyle/>
          <a:p>
            <a:pPr eaLnBrk="1" hangingPunct="1"/>
            <a:r>
              <a:rPr lang="en-US" altLang="en-US" sz="2000" dirty="0"/>
              <a:t>Characteristics of Organizations that Develop High Ethical Standards</a:t>
            </a:r>
          </a:p>
          <a:p>
            <a:pPr lvl="1" eaLnBrk="1" hangingPunct="1"/>
            <a:r>
              <a:rPr lang="en-US" altLang="en-US" sz="2000"/>
              <a:t>High tolerance for risk</a:t>
            </a:r>
          </a:p>
          <a:p>
            <a:pPr lvl="1" eaLnBrk="1" hangingPunct="1"/>
            <a:r>
              <a:rPr lang="en-US" altLang="en-US" sz="2000"/>
              <a:t>Low to moderate in aggressiveness</a:t>
            </a:r>
          </a:p>
          <a:p>
            <a:pPr lvl="1" eaLnBrk="1" hangingPunct="1"/>
            <a:r>
              <a:rPr lang="en-US" altLang="en-US" sz="2000"/>
              <a:t>Focus on means as well as outcomes</a:t>
            </a:r>
          </a:p>
          <a:p>
            <a:pPr eaLnBrk="1" hangingPunct="1"/>
            <a:r>
              <a:rPr lang="en-US" altLang="en-US" sz="2000" dirty="0"/>
              <a:t>Managerial Practices Promoting an Ethical Culture</a:t>
            </a:r>
          </a:p>
          <a:p>
            <a:pPr lvl="1" eaLnBrk="1" hangingPunct="1"/>
            <a:r>
              <a:rPr lang="en-US" altLang="en-US" sz="2000"/>
              <a:t>Being a visible role model</a:t>
            </a:r>
          </a:p>
          <a:p>
            <a:pPr lvl="1" eaLnBrk="1" hangingPunct="1"/>
            <a:r>
              <a:rPr lang="en-US" altLang="en-US" sz="2000"/>
              <a:t>Communicating ethical expectations</a:t>
            </a:r>
          </a:p>
          <a:p>
            <a:pPr lvl="1" eaLnBrk="1" hangingPunct="1"/>
            <a:r>
              <a:rPr lang="en-US" altLang="en-US" sz="2000"/>
              <a:t>Providing ethical training</a:t>
            </a:r>
          </a:p>
          <a:p>
            <a:pPr lvl="1" eaLnBrk="1" hangingPunct="1"/>
            <a:r>
              <a:rPr lang="en-US" altLang="en-US" sz="2000"/>
              <a:t>Rewarding ethical acts and punishing unethical ones</a:t>
            </a:r>
          </a:p>
          <a:p>
            <a:pPr lvl="1" eaLnBrk="1" hangingPunct="1"/>
            <a:r>
              <a:rPr lang="en-US" altLang="en-US" sz="2000"/>
              <a:t>Providing protective mechanisms</a:t>
            </a:r>
          </a:p>
        </p:txBody>
      </p:sp>
      <p:sp>
        <p:nvSpPr>
          <p:cNvPr id="3" name="Footer Placeholder 2"/>
          <p:cNvSpPr>
            <a:spLocks noGrp="1"/>
          </p:cNvSpPr>
          <p:nvPr>
            <p:ph type="ftr" sz="quarter" idx="11"/>
          </p:nvPr>
        </p:nvSpPr>
        <p:spPr>
          <a:xfrm>
            <a:off x="795528" y="6382512"/>
            <a:ext cx="6757416" cy="320040"/>
          </a:xfrm>
        </p:spPr>
        <p:txBody>
          <a:bodyPr>
            <a:normAutofit/>
          </a:bodyPr>
          <a:lstStyle/>
          <a:p>
            <a:pPr algn="l"/>
            <a:endParaRPr lang="en-GB" sz="1000"/>
          </a:p>
        </p:txBody>
      </p:sp>
      <p:sp>
        <p:nvSpPr>
          <p:cNvPr id="5" name="Slide Number Placeholder 4"/>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2EF9F604-4A3B-4239-854F-23BE37A77E64}" type="slidenum">
              <a:rPr lang="en-US" altLang="en-US">
                <a:latin typeface="Calibri" panose="020F0502020204030204" pitchFamily="34" charset="0"/>
              </a:rPr>
              <a:pPr eaLnBrk="1" hangingPunct="1">
                <a:spcAft>
                  <a:spcPts val="600"/>
                </a:spcAft>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375597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53666" y="759805"/>
            <a:ext cx="10000133" cy="1325563"/>
          </a:xfrm>
        </p:spPr>
        <p:txBody>
          <a:bodyPr>
            <a:normAutofit/>
          </a:bodyPr>
          <a:lstStyle/>
          <a:p>
            <a:pPr eaLnBrk="1" hangingPunct="1">
              <a:defRPr/>
            </a:pPr>
            <a:r>
              <a:rPr lang="en-US" sz="4000" b="1">
                <a:solidFill>
                  <a:srgbClr val="FFFFFF"/>
                </a:solidFill>
              </a:rPr>
              <a:t>Creating a Positive Organizational Culture</a:t>
            </a:r>
          </a:p>
        </p:txBody>
      </p:sp>
      <p:sp>
        <p:nvSpPr>
          <p:cNvPr id="3" name="Footer Placeholder 2"/>
          <p:cNvSpPr>
            <a:spLocks noGrp="1"/>
          </p:cNvSpPr>
          <p:nvPr>
            <p:ph type="ftr" sz="quarter" idx="11"/>
          </p:nvPr>
        </p:nvSpPr>
        <p:spPr>
          <a:xfrm>
            <a:off x="795528" y="6382512"/>
            <a:ext cx="6757416" cy="320040"/>
          </a:xfrm>
        </p:spPr>
        <p:txBody>
          <a:bodyPr>
            <a:normAutofit/>
          </a:bodyPr>
          <a:lstStyle/>
          <a:p>
            <a:pPr algn="l"/>
            <a:endParaRPr lang="en-GB" sz="1000"/>
          </a:p>
        </p:txBody>
      </p:sp>
      <p:sp>
        <p:nvSpPr>
          <p:cNvPr id="5" name="Slide Number Placeholder 4"/>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A440663E-F937-4691-96E7-EDFCBA215E28}" type="slidenum">
              <a:rPr lang="en-US" altLang="en-US">
                <a:latin typeface="Calibri" panose="020F0502020204030204" pitchFamily="34" charset="0"/>
              </a:rPr>
              <a:pPr eaLnBrk="1" hangingPunct="1">
                <a:spcAft>
                  <a:spcPts val="600"/>
                </a:spcAft>
              </a:pPr>
              <a:t>16</a:t>
            </a:fld>
            <a:endParaRPr lang="en-US" altLang="en-US">
              <a:latin typeface="Calibri" panose="020F0502020204030204" pitchFamily="34" charset="0"/>
            </a:endParaRPr>
          </a:p>
        </p:txBody>
      </p:sp>
      <p:graphicFrame>
        <p:nvGraphicFramePr>
          <p:cNvPr id="24581" name="Content Placeholder 2">
            <a:extLst>
              <a:ext uri="{FF2B5EF4-FFF2-40B4-BE49-F238E27FC236}">
                <a16:creationId xmlns:a16="http://schemas.microsoft.com/office/drawing/2014/main" id="{57160B5C-AA7E-4CE8-83B8-2BDC638DA014}"/>
              </a:ext>
            </a:extLst>
          </p:cNvPr>
          <p:cNvGraphicFramePr>
            <a:graphicFrameLocks noGrp="1"/>
          </p:cNvGraphicFramePr>
          <p:nvPr>
            <p:ph idx="1"/>
            <p:extLst>
              <p:ext uri="{D42A27DB-BD31-4B8C-83A1-F6EECF244321}">
                <p14:modId xmlns:p14="http://schemas.microsoft.com/office/powerpoint/2010/main" val="1115302234"/>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996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pPr eaLnBrk="1" hangingPunct="1">
              <a:defRPr/>
            </a:pPr>
            <a:r>
              <a:rPr lang="en-US" sz="4000" b="1">
                <a:solidFill>
                  <a:srgbClr val="FFFFFF"/>
                </a:solidFill>
                <a:latin typeface="Arial Black" panose="020B0A04020102020204" pitchFamily="34" charset="0"/>
              </a:rPr>
              <a:t>	Global Implications</a:t>
            </a:r>
          </a:p>
        </p:txBody>
      </p:sp>
      <p:sp>
        <p:nvSpPr>
          <p:cNvPr id="29700" name="Content Placeholder 8"/>
          <p:cNvSpPr>
            <a:spLocks noGrp="1"/>
          </p:cNvSpPr>
          <p:nvPr>
            <p:ph idx="1"/>
          </p:nvPr>
        </p:nvSpPr>
        <p:spPr>
          <a:xfrm>
            <a:off x="1424904" y="2494450"/>
            <a:ext cx="4053545" cy="3563159"/>
          </a:xfrm>
        </p:spPr>
        <p:txBody>
          <a:bodyPr>
            <a:normAutofit/>
          </a:bodyPr>
          <a:lstStyle/>
          <a:p>
            <a:pPr eaLnBrk="1" hangingPunct="1"/>
            <a:r>
              <a:rPr lang="en-US" altLang="en-US" sz="1900"/>
              <a:t>Organization cultures, while strong, can’t ignore local culture</a:t>
            </a:r>
          </a:p>
          <a:p>
            <a:pPr eaLnBrk="1" hangingPunct="1"/>
            <a:r>
              <a:rPr lang="en-US" altLang="en-US" sz="1900"/>
              <a:t>Managers should be more culturally sensitive by:</a:t>
            </a:r>
          </a:p>
          <a:p>
            <a:pPr lvl="1" eaLnBrk="1" hangingPunct="1"/>
            <a:r>
              <a:rPr lang="en-US" altLang="en-US" sz="1900"/>
              <a:t>Adjusting speech to cultural norms</a:t>
            </a:r>
          </a:p>
          <a:p>
            <a:pPr lvl="1" eaLnBrk="1" hangingPunct="1"/>
            <a:r>
              <a:rPr lang="en-US" altLang="en-US" sz="1900"/>
              <a:t>Listening more</a:t>
            </a:r>
          </a:p>
          <a:p>
            <a:pPr lvl="1" eaLnBrk="1" hangingPunct="1"/>
            <a:r>
              <a:rPr lang="en-US" altLang="en-US" sz="1900"/>
              <a:t>Avoiding discussions of controversial topics</a:t>
            </a:r>
          </a:p>
          <a:p>
            <a:pPr eaLnBrk="1" hangingPunct="1"/>
            <a:r>
              <a:rPr lang="en-US" altLang="en-US" sz="1900"/>
              <a:t>All global firms (not just U.S. firms) need to be more culturally sensitive</a:t>
            </a:r>
          </a:p>
        </p:txBody>
      </p:sp>
      <p:pic>
        <p:nvPicPr>
          <p:cNvPr id="29703" name="Picture 8" descr="C:\Users\Bob Stretch\AppData\Local\Microsoft\Windows\Temporary Internet Files\Content.IE5\54MOJOTC\MCBD05064_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1546" y="2492376"/>
            <a:ext cx="3677096" cy="35633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795528" y="6382512"/>
            <a:ext cx="6757416" cy="320040"/>
          </a:xfrm>
        </p:spPr>
        <p:txBody>
          <a:bodyPr>
            <a:normAutofit/>
          </a:bodyPr>
          <a:lstStyle/>
          <a:p>
            <a:pPr algn="l"/>
            <a:endParaRPr lang="en-GB" sz="1000"/>
          </a:p>
        </p:txBody>
      </p:sp>
      <p:sp>
        <p:nvSpPr>
          <p:cNvPr id="8" name="Slide Number Placeholder 7"/>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DA728A75-DA25-45DE-9948-A47D00D85D84}" type="slidenum">
              <a:rPr lang="en-US" altLang="en-US">
                <a:latin typeface="Calibri" panose="020F0502020204030204" pitchFamily="34" charset="0"/>
              </a:rPr>
              <a:pPr eaLnBrk="1" hangingPunct="1">
                <a:spcAft>
                  <a:spcPts val="600"/>
                </a:spcAft>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2411731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16553"/>
            <a:ext cx="9765632" cy="1280890"/>
          </a:xfrm>
        </p:spPr>
        <p:txBody>
          <a:bodyPr>
            <a:noAutofit/>
          </a:bodyPr>
          <a:lstStyle/>
          <a:p>
            <a:pPr eaLnBrk="1" hangingPunct="1">
              <a:defRPr/>
            </a:pPr>
            <a:r>
              <a:rPr lang="en-US" sz="4000" b="1" dirty="0">
                <a:solidFill>
                  <a:srgbClr val="FF0000"/>
                </a:solidFill>
                <a:effectLst>
                  <a:outerShdw blurRad="38100" dist="38100" dir="2700000" algn="tl">
                    <a:srgbClr val="000000">
                      <a:alpha val="43137"/>
                    </a:srgbClr>
                  </a:outerShdw>
                </a:effectLst>
                <a:latin typeface="Arial Black" panose="020B0A04020102020204" pitchFamily="34" charset="0"/>
              </a:rPr>
              <a:t>Culture as an Intervening Variable</a:t>
            </a:r>
          </a:p>
        </p:txBody>
      </p:sp>
      <p:sp>
        <p:nvSpPr>
          <p:cNvPr id="3076" name="Content Placeholder 2"/>
          <p:cNvSpPr>
            <a:spLocks noGrp="1"/>
          </p:cNvSpPr>
          <p:nvPr>
            <p:ph idx="1"/>
          </p:nvPr>
        </p:nvSpPr>
        <p:spPr>
          <a:xfrm>
            <a:off x="593502" y="1607739"/>
            <a:ext cx="10515600" cy="4833708"/>
          </a:xfrm>
        </p:spPr>
        <p:txBody>
          <a:bodyPr>
            <a:normAutofit fontScale="92500" lnSpcReduction="10000"/>
          </a:bodyPr>
          <a:lstStyle/>
          <a:p>
            <a:pPr eaLnBrk="1" hangingPunct="1"/>
            <a:r>
              <a:rPr lang="en-US" altLang="en-US" dirty="0"/>
              <a:t>Employees form an overall subjective perception of the organization based on these objective factors:</a:t>
            </a:r>
          </a:p>
          <a:p>
            <a:pPr marL="0" indent="0" eaLnBrk="1" hangingPunct="1">
              <a:buNone/>
            </a:pP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The opinions formed affect employee performance and satisfaction.</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B1D578B3-DEE2-45EE-A2E6-FA351D9BD333}" type="slidenum">
              <a:rPr lang="en-US" altLang="en-US" sz="1200">
                <a:solidFill>
                  <a:srgbClr val="7F7F7F"/>
                </a:solidFill>
                <a:latin typeface="Calibri" panose="020F0502020204030204" pitchFamily="34" charset="0"/>
              </a:rPr>
              <a:pPr eaLnBrk="1" hangingPunct="1"/>
              <a:t>18</a:t>
            </a:fld>
            <a:endParaRPr lang="en-US" altLang="en-US" sz="1200">
              <a:solidFill>
                <a:srgbClr val="7F7F7F"/>
              </a:solidFill>
              <a:latin typeface="Calibri" panose="020F0502020204030204" pitchFamily="34" charset="0"/>
            </a:endParaRPr>
          </a:p>
        </p:txBody>
      </p:sp>
      <p:graphicFrame>
        <p:nvGraphicFramePr>
          <p:cNvPr id="3074" name="Object 3"/>
          <p:cNvGraphicFramePr>
            <a:graphicFrameLocks noChangeAspect="1"/>
          </p:cNvGraphicFramePr>
          <p:nvPr>
            <p:extLst>
              <p:ext uri="{D42A27DB-BD31-4B8C-83A1-F6EECF244321}">
                <p14:modId xmlns:p14="http://schemas.microsoft.com/office/powerpoint/2010/main" val="2983896014"/>
              </p:ext>
            </p:extLst>
          </p:nvPr>
        </p:nvGraphicFramePr>
        <p:xfrm>
          <a:off x="1378596" y="2538915"/>
          <a:ext cx="9565912" cy="3317130"/>
        </p:xfrm>
        <a:graphic>
          <a:graphicData uri="http://schemas.openxmlformats.org/presentationml/2006/ole">
            <mc:AlternateContent xmlns:mc="http://schemas.openxmlformats.org/markup-compatibility/2006">
              <mc:Choice xmlns:v="urn:schemas-microsoft-com:vml" Requires="v">
                <p:oleObj name="Photo Editor Photo" r:id="rId3" imgW="8209524" imgH="2600000" progId="MSPhotoEd.3">
                  <p:embed/>
                </p:oleObj>
              </mc:Choice>
              <mc:Fallback>
                <p:oleObj name="Photo Editor Photo" r:id="rId3" imgW="8209524" imgH="2600000" progId="MSPhotoEd.3">
                  <p:embed/>
                  <p:pic>
                    <p:nvPicPr>
                      <p:cNvPr id="307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596" y="2538915"/>
                        <a:ext cx="9565912" cy="33171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4066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55E945-EE27-404E-9DAB-6F2875172DF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The End</a:t>
            </a:r>
          </a:p>
        </p:txBody>
      </p:sp>
      <p:sp>
        <p:nvSpPr>
          <p:cNvPr id="4" name="Footer Placeholder 3">
            <a:extLst>
              <a:ext uri="{FF2B5EF4-FFF2-40B4-BE49-F238E27FC236}">
                <a16:creationId xmlns:a16="http://schemas.microsoft.com/office/drawing/2014/main" id="{358A05F5-3717-46EF-B256-41B4C9B403B8}"/>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defTabSz="914400"/>
            <a:endParaRPr lang="en-US" sz="1000" kern="1200">
              <a:solidFill>
                <a:srgbClr val="898989"/>
              </a:solidFill>
              <a:latin typeface="+mn-lt"/>
              <a:ea typeface="+mn-ea"/>
              <a:cs typeface="+mn-cs"/>
            </a:endParaRPr>
          </a:p>
        </p:txBody>
      </p:sp>
      <p:sp>
        <p:nvSpPr>
          <p:cNvPr id="5" name="Slide Number Placeholder 4">
            <a:extLst>
              <a:ext uri="{FF2B5EF4-FFF2-40B4-BE49-F238E27FC236}">
                <a16:creationId xmlns:a16="http://schemas.microsoft.com/office/drawing/2014/main" id="{414BA6C3-2F49-443E-8E57-19A3FBE6EE0C}"/>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defTabSz="914400">
              <a:spcAft>
                <a:spcPts val="600"/>
              </a:spcAft>
            </a:pPr>
            <a:fld id="{26241204-226F-475D-9832-892AC5677B62}" type="slidenum">
              <a:rPr lang="en-US" sz="1000">
                <a:solidFill>
                  <a:srgbClr val="898989"/>
                </a:solidFill>
              </a:rPr>
              <a:pPr defTabSz="914400">
                <a:spcAft>
                  <a:spcPts val="600"/>
                </a:spcAft>
              </a:pPr>
              <a:t>19</a:t>
            </a:fld>
            <a:endParaRPr lang="en-US" sz="1000">
              <a:solidFill>
                <a:srgbClr val="898989"/>
              </a:solidFill>
            </a:endParaRPr>
          </a:p>
        </p:txBody>
      </p:sp>
    </p:spTree>
    <p:extLst>
      <p:ext uri="{BB962C8B-B14F-4D97-AF65-F5344CB8AC3E}">
        <p14:creationId xmlns:p14="http://schemas.microsoft.com/office/powerpoint/2010/main" val="126787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958506" y="800392"/>
            <a:ext cx="10264697" cy="1212102"/>
          </a:xfrm>
        </p:spPr>
        <p:txBody>
          <a:bodyPr>
            <a:normAutofit/>
          </a:bodyPr>
          <a:lstStyle/>
          <a:p>
            <a:pPr eaLnBrk="1" hangingPunct="1">
              <a:defRPr/>
            </a:pPr>
            <a:r>
              <a:rPr lang="en-US" sz="4000" b="1">
                <a:solidFill>
                  <a:srgbClr val="FFFFFF"/>
                </a:solidFill>
                <a:latin typeface="Aharoni" panose="02010803020104030203" pitchFamily="2" charset="-79"/>
                <a:cs typeface="Aharoni" panose="02010803020104030203" pitchFamily="2" charset="-79"/>
              </a:rPr>
              <a:t>Chapter Learning Objectives</a:t>
            </a:r>
          </a:p>
        </p:txBody>
      </p:sp>
      <p:sp>
        <p:nvSpPr>
          <p:cNvPr id="15363" name="Content Placeholder 5"/>
          <p:cNvSpPr>
            <a:spLocks noGrp="1"/>
          </p:cNvSpPr>
          <p:nvPr>
            <p:ph idx="1"/>
          </p:nvPr>
        </p:nvSpPr>
        <p:spPr>
          <a:xfrm>
            <a:off x="1367624" y="2490436"/>
            <a:ext cx="9708995" cy="3567173"/>
          </a:xfrm>
        </p:spPr>
        <p:txBody>
          <a:bodyPr anchor="ctr">
            <a:normAutofit/>
          </a:bodyPr>
          <a:lstStyle/>
          <a:p>
            <a:pPr eaLnBrk="1" hangingPunct="1"/>
            <a:r>
              <a:rPr lang="en-US" altLang="en-US" sz="1900" dirty="0"/>
              <a:t> you should be able to:</a:t>
            </a:r>
          </a:p>
          <a:p>
            <a:pPr lvl="1" eaLnBrk="1" hangingPunct="1"/>
            <a:r>
              <a:rPr lang="en-US" altLang="en-US" sz="1900" dirty="0"/>
              <a:t>Define organizational culture and describe its common characteristics.</a:t>
            </a:r>
          </a:p>
          <a:p>
            <a:pPr lvl="1" eaLnBrk="1" hangingPunct="1"/>
            <a:r>
              <a:rPr lang="en-US" altLang="en-US" sz="1900" dirty="0"/>
              <a:t>Compare the functional and dysfunctional effects of organizational culture on people and the organization.</a:t>
            </a:r>
          </a:p>
          <a:p>
            <a:pPr lvl="1" eaLnBrk="1" hangingPunct="1"/>
            <a:r>
              <a:rPr lang="en-US" altLang="en-US" sz="1900" dirty="0"/>
              <a:t>Identify the factors that create and sustain an organization’s culture.</a:t>
            </a:r>
          </a:p>
          <a:p>
            <a:pPr lvl="1" eaLnBrk="1" hangingPunct="1"/>
            <a:r>
              <a:rPr lang="en-US" altLang="en-US" sz="1900" dirty="0"/>
              <a:t>Show how culture is transmitted to employees.</a:t>
            </a:r>
          </a:p>
          <a:p>
            <a:pPr lvl="1" eaLnBrk="1" hangingPunct="1"/>
            <a:r>
              <a:rPr lang="en-US" altLang="en-US" sz="1900" dirty="0"/>
              <a:t>Demonstrate how an ethical culture can be created.</a:t>
            </a:r>
          </a:p>
          <a:p>
            <a:pPr lvl="1" eaLnBrk="1" hangingPunct="1"/>
            <a:r>
              <a:rPr lang="en-US" altLang="en-US" sz="1900" dirty="0"/>
              <a:t>Describe a positive organizational culture.</a:t>
            </a:r>
          </a:p>
          <a:p>
            <a:pPr lvl="1" eaLnBrk="1" hangingPunct="1"/>
            <a:r>
              <a:rPr lang="en-US" altLang="en-US" sz="1900" dirty="0"/>
              <a:t>Show how national culture may affect the way organizational culture is transported to a different country.</a:t>
            </a:r>
          </a:p>
        </p:txBody>
      </p:sp>
      <p:sp>
        <p:nvSpPr>
          <p:cNvPr id="2" name="Footer Placeholder 1"/>
          <p:cNvSpPr>
            <a:spLocks noGrp="1"/>
          </p:cNvSpPr>
          <p:nvPr>
            <p:ph type="ftr" sz="quarter" idx="11"/>
          </p:nvPr>
        </p:nvSpPr>
        <p:spPr>
          <a:xfrm>
            <a:off x="795528" y="6382512"/>
            <a:ext cx="6757416" cy="320040"/>
          </a:xfrm>
        </p:spPr>
        <p:txBody>
          <a:bodyPr>
            <a:normAutofit/>
          </a:bodyPr>
          <a:lstStyle/>
          <a:p>
            <a:pPr algn="l"/>
            <a:endParaRPr lang="en-GB" sz="1000"/>
          </a:p>
        </p:txBody>
      </p:sp>
      <p:sp>
        <p:nvSpPr>
          <p:cNvPr id="7" name="Slide Number Placeholder 6"/>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301D72EB-2D78-4E16-B472-6B706AB17944}" type="slidenum">
              <a:rPr lang="en-US" altLang="en-US">
                <a:latin typeface="Calibri" panose="020F0502020204030204" pitchFamily="34" charset="0"/>
              </a:rPr>
              <a:pPr eaLnBrk="1" hangingPunct="1">
                <a:spcAft>
                  <a:spcPts val="600"/>
                </a:spcAft>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22030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CCB7D6-DFD3-41BB-BA95-B954F3D8AA1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200" dirty="0">
                <a:solidFill>
                  <a:srgbClr val="FFFFFF"/>
                </a:solidFill>
              </a:rPr>
              <a:t>National vs Organisational Culture</a:t>
            </a:r>
          </a:p>
        </p:txBody>
      </p:sp>
      <p:sp>
        <p:nvSpPr>
          <p:cNvPr id="4" name="Footer Placeholder 3">
            <a:extLst>
              <a:ext uri="{FF2B5EF4-FFF2-40B4-BE49-F238E27FC236}">
                <a16:creationId xmlns:a16="http://schemas.microsoft.com/office/drawing/2014/main" id="{13059911-E537-4251-89FF-559213E01519}"/>
              </a:ext>
            </a:extLst>
          </p:cNvPr>
          <p:cNvSpPr>
            <a:spLocks noGrp="1"/>
          </p:cNvSpPr>
          <p:nvPr>
            <p:ph type="ftr" sz="quarter" idx="11"/>
          </p:nvPr>
        </p:nvSpPr>
        <p:spPr>
          <a:xfrm>
            <a:off x="4038599" y="6356350"/>
            <a:ext cx="484789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8018A7DE-845B-4A15-8F58-7D1AC01B5C04}"/>
              </a:ext>
            </a:extLst>
          </p:cNvPr>
          <p:cNvSpPr>
            <a:spLocks noGrp="1"/>
          </p:cNvSpPr>
          <p:nvPr>
            <p:ph type="sldNum" sz="quarter" idx="12"/>
          </p:nvPr>
        </p:nvSpPr>
        <p:spPr>
          <a:xfrm>
            <a:off x="9884978" y="6356350"/>
            <a:ext cx="1468821" cy="365125"/>
          </a:xfrm>
        </p:spPr>
        <p:txBody>
          <a:bodyPr>
            <a:normAutofit/>
          </a:bodyPr>
          <a:lstStyle/>
          <a:p>
            <a:pPr>
              <a:spcAft>
                <a:spcPts val="600"/>
              </a:spcAft>
            </a:pPr>
            <a:fld id="{26241204-226F-475D-9832-892AC5677B62}" type="slidenum">
              <a:rPr lang="en-GB">
                <a:solidFill>
                  <a:prstClr val="black">
                    <a:tint val="75000"/>
                  </a:prstClr>
                </a:solidFill>
              </a:rPr>
              <a:pPr>
                <a:spcAft>
                  <a:spcPts val="600"/>
                </a:spcAft>
              </a:pPr>
              <a:t>3</a:t>
            </a:fld>
            <a:endParaRPr lang="en-GB">
              <a:solidFill>
                <a:prstClr val="black">
                  <a:tint val="75000"/>
                </a:prstClr>
              </a:solidFill>
            </a:endParaRPr>
          </a:p>
        </p:txBody>
      </p:sp>
      <p:graphicFrame>
        <p:nvGraphicFramePr>
          <p:cNvPr id="9" name="Table 6">
            <a:extLst>
              <a:ext uri="{FF2B5EF4-FFF2-40B4-BE49-F238E27FC236}">
                <a16:creationId xmlns:a16="http://schemas.microsoft.com/office/drawing/2014/main" id="{5D6CAE09-0D44-4D51-8CC4-4B1D3FB8A25A}"/>
              </a:ext>
            </a:extLst>
          </p:cNvPr>
          <p:cNvGraphicFramePr>
            <a:graphicFrameLocks/>
          </p:cNvGraphicFramePr>
          <p:nvPr>
            <p:extLst>
              <p:ext uri="{D42A27DB-BD31-4B8C-83A1-F6EECF244321}">
                <p14:modId xmlns:p14="http://schemas.microsoft.com/office/powerpoint/2010/main" val="1506734502"/>
              </p:ext>
            </p:extLst>
          </p:nvPr>
        </p:nvGraphicFramePr>
        <p:xfrm>
          <a:off x="4038600" y="1585330"/>
          <a:ext cx="7188199" cy="2547085"/>
        </p:xfrm>
        <a:graphic>
          <a:graphicData uri="http://schemas.openxmlformats.org/drawingml/2006/table">
            <a:tbl>
              <a:tblPr firstRow="1" bandRow="1">
                <a:tableStyleId>{9D7B26C5-4107-4FEC-AEDC-1716B250A1EF}</a:tableStyleId>
              </a:tblPr>
              <a:tblGrid>
                <a:gridCol w="3675851">
                  <a:extLst>
                    <a:ext uri="{9D8B030D-6E8A-4147-A177-3AD203B41FA5}">
                      <a16:colId xmlns:a16="http://schemas.microsoft.com/office/drawing/2014/main" val="257708567"/>
                    </a:ext>
                  </a:extLst>
                </a:gridCol>
                <a:gridCol w="3512348">
                  <a:extLst>
                    <a:ext uri="{9D8B030D-6E8A-4147-A177-3AD203B41FA5}">
                      <a16:colId xmlns:a16="http://schemas.microsoft.com/office/drawing/2014/main" val="927194985"/>
                    </a:ext>
                  </a:extLst>
                </a:gridCol>
              </a:tblGrid>
              <a:tr h="470890">
                <a:tc>
                  <a:txBody>
                    <a:bodyPr/>
                    <a:lstStyle/>
                    <a:p>
                      <a:r>
                        <a:rPr lang="en-GB" sz="2100"/>
                        <a:t>National Culture</a:t>
                      </a:r>
                    </a:p>
                  </a:txBody>
                  <a:tcPr marL="107020" marR="107020" marT="53510" marB="53510"/>
                </a:tc>
                <a:tc>
                  <a:txBody>
                    <a:bodyPr/>
                    <a:lstStyle/>
                    <a:p>
                      <a:r>
                        <a:rPr lang="en-GB" sz="2100"/>
                        <a:t>Organisational Culture</a:t>
                      </a:r>
                    </a:p>
                  </a:txBody>
                  <a:tcPr marL="107020" marR="107020" marT="53510" marB="53510"/>
                </a:tc>
                <a:extLst>
                  <a:ext uri="{0D108BD9-81ED-4DB2-BD59-A6C34878D82A}">
                    <a16:rowId xmlns:a16="http://schemas.microsoft.com/office/drawing/2014/main" val="2165847853"/>
                  </a:ext>
                </a:extLst>
              </a:tr>
              <a:tr h="2076195">
                <a:tc>
                  <a:txBody>
                    <a:bodyPr/>
                    <a:lstStyle/>
                    <a:p>
                      <a:pPr marL="285750" indent="-285750">
                        <a:buFont typeface="Arial" panose="020B0604020202020204" pitchFamily="34" charset="0"/>
                        <a:buChar char="•"/>
                      </a:pPr>
                      <a:r>
                        <a:rPr lang="en-GB" sz="2100" dirty="0"/>
                        <a:t>Broader</a:t>
                      </a:r>
                    </a:p>
                    <a:p>
                      <a:pPr marL="285750" indent="-285750">
                        <a:buFont typeface="Arial" panose="020B0604020202020204" pitchFamily="34" charset="0"/>
                        <a:buChar char="•"/>
                      </a:pPr>
                      <a:r>
                        <a:rPr lang="en-GB" sz="2100" dirty="0"/>
                        <a:t>More complex</a:t>
                      </a:r>
                    </a:p>
                    <a:p>
                      <a:pPr marL="285750" indent="-285750">
                        <a:buFont typeface="Arial" panose="020B0604020202020204" pitchFamily="34" charset="0"/>
                        <a:buChar char="•"/>
                      </a:pPr>
                      <a:r>
                        <a:rPr lang="en-GB" sz="2100" dirty="0"/>
                        <a:t>Passed from generations</a:t>
                      </a:r>
                    </a:p>
                    <a:p>
                      <a:pPr marL="285750" indent="-285750">
                        <a:buFont typeface="Arial" panose="020B0604020202020204" pitchFamily="34" charset="0"/>
                        <a:buChar char="•"/>
                      </a:pPr>
                      <a:r>
                        <a:rPr lang="en-GB" sz="2100" dirty="0"/>
                        <a:t>Primary and secondary socialisation</a:t>
                      </a:r>
                    </a:p>
                    <a:p>
                      <a:pPr marL="285750" indent="-285750">
                        <a:buFont typeface="Arial" panose="020B0604020202020204" pitchFamily="34" charset="0"/>
                        <a:buChar char="•"/>
                      </a:pPr>
                      <a:r>
                        <a:rPr lang="en-GB" sz="2100" dirty="0"/>
                        <a:t>Difficult to change</a:t>
                      </a:r>
                    </a:p>
                  </a:txBody>
                  <a:tcPr marL="107020" marR="107020" marT="53510" marB="53510"/>
                </a:tc>
                <a:tc>
                  <a:txBody>
                    <a:bodyPr/>
                    <a:lstStyle/>
                    <a:p>
                      <a:pPr marL="285750" indent="-285750">
                        <a:buFont typeface="Arial" panose="020B0604020202020204" pitchFamily="34" charset="0"/>
                        <a:buChar char="•"/>
                      </a:pPr>
                      <a:r>
                        <a:rPr lang="en-GB" sz="2100" dirty="0"/>
                        <a:t>Narrower</a:t>
                      </a:r>
                    </a:p>
                    <a:p>
                      <a:pPr marL="285750" indent="-285750">
                        <a:buFont typeface="Arial" panose="020B0604020202020204" pitchFamily="34" charset="0"/>
                        <a:buChar char="•"/>
                      </a:pPr>
                      <a:r>
                        <a:rPr lang="en-GB" sz="2100" dirty="0"/>
                        <a:t>Manageable</a:t>
                      </a:r>
                    </a:p>
                    <a:p>
                      <a:pPr marL="285750" indent="-285750">
                        <a:buFont typeface="Arial" panose="020B0604020202020204" pitchFamily="34" charset="0"/>
                        <a:buChar char="•"/>
                      </a:pPr>
                      <a:r>
                        <a:rPr lang="en-GB" sz="2100" dirty="0"/>
                        <a:t>Secondary socialisation</a:t>
                      </a:r>
                    </a:p>
                    <a:p>
                      <a:pPr marL="285750" indent="-285750">
                        <a:buFont typeface="Arial" panose="020B0604020202020204" pitchFamily="34" charset="0"/>
                        <a:buChar char="•"/>
                      </a:pPr>
                      <a:r>
                        <a:rPr lang="en-GB" sz="2100" dirty="0"/>
                        <a:t>Subcultures</a:t>
                      </a:r>
                    </a:p>
                    <a:p>
                      <a:pPr marL="285750" indent="-285750">
                        <a:buFont typeface="Arial" panose="020B0604020202020204" pitchFamily="34" charset="0"/>
                        <a:buChar char="•"/>
                      </a:pPr>
                      <a:r>
                        <a:rPr lang="en-GB" sz="2100" dirty="0"/>
                        <a:t>Possible to change with time</a:t>
                      </a:r>
                    </a:p>
                  </a:txBody>
                  <a:tcPr marL="107020" marR="107020" marT="53510" marB="53510"/>
                </a:tc>
                <a:extLst>
                  <a:ext uri="{0D108BD9-81ED-4DB2-BD59-A6C34878D82A}">
                    <a16:rowId xmlns:a16="http://schemas.microsoft.com/office/drawing/2014/main" val="3458091876"/>
                  </a:ext>
                </a:extLst>
              </a:tr>
            </a:tbl>
          </a:graphicData>
        </a:graphic>
      </p:graphicFrame>
    </p:spTree>
    <p:extLst>
      <p:ext uri="{BB962C8B-B14F-4D97-AF65-F5344CB8AC3E}">
        <p14:creationId xmlns:p14="http://schemas.microsoft.com/office/powerpoint/2010/main" val="300681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50366"/>
            <a:ext cx="9202301" cy="1280890"/>
          </a:xfrm>
        </p:spPr>
        <p:txBody>
          <a:bodyPr/>
          <a:lstStyle/>
          <a:p>
            <a:pPr eaLnBrk="1" hangingPunct="1">
              <a:defRPr/>
            </a:pPr>
            <a:r>
              <a:rPr lang="en-US" dirty="0">
                <a:solidFill>
                  <a:srgbClr val="FF0000"/>
                </a:solidFill>
                <a:latin typeface="Arial Black" panose="020B0A04020102020204" pitchFamily="34" charset="0"/>
              </a:rPr>
              <a:t>Organisational Culture</a:t>
            </a:r>
          </a:p>
        </p:txBody>
      </p:sp>
      <p:sp>
        <p:nvSpPr>
          <p:cNvPr id="16387" name="Content Placeholder 2"/>
          <p:cNvSpPr>
            <a:spLocks noGrp="1"/>
          </p:cNvSpPr>
          <p:nvPr>
            <p:ph idx="1"/>
          </p:nvPr>
        </p:nvSpPr>
        <p:spPr>
          <a:xfrm>
            <a:off x="1066800" y="1621632"/>
            <a:ext cx="9645316" cy="4572000"/>
          </a:xfrm>
        </p:spPr>
        <p:txBody>
          <a:bodyPr/>
          <a:lstStyle/>
          <a:p>
            <a:pPr>
              <a:spcBef>
                <a:spcPts val="600"/>
              </a:spcBef>
            </a:pPr>
            <a:r>
              <a:rPr lang="en-US" altLang="en-US" dirty="0"/>
              <a:t>Organisational Culture</a:t>
            </a:r>
          </a:p>
          <a:p>
            <a:pPr lvl="1">
              <a:spcBef>
                <a:spcPts val="63"/>
              </a:spcBef>
            </a:pPr>
            <a:r>
              <a:rPr lang="en-US" altLang="en-US" sz="2000" dirty="0"/>
              <a:t>A common perception held by the organisation’s members; a system of shared meaning</a:t>
            </a:r>
          </a:p>
          <a:p>
            <a:pPr marL="457200" lvl="1" indent="0">
              <a:spcBef>
                <a:spcPts val="63"/>
              </a:spcBef>
              <a:buNone/>
            </a:pPr>
            <a:endParaRPr lang="en-US" altLang="en-US" sz="2000" dirty="0"/>
          </a:p>
          <a:p>
            <a:pPr lvl="1">
              <a:spcBef>
                <a:spcPts val="63"/>
              </a:spcBef>
            </a:pPr>
            <a:r>
              <a:rPr lang="en-US" altLang="en-US" sz="2800" dirty="0"/>
              <a:t>Seven primary characteristics</a:t>
            </a:r>
          </a:p>
          <a:p>
            <a:pPr marL="1371600" lvl="2" indent="-457200">
              <a:spcBef>
                <a:spcPts val="63"/>
              </a:spcBef>
              <a:buFont typeface="Calibri" panose="020F0502020204030204" pitchFamily="34" charset="0"/>
              <a:buAutoNum type="arabicPeriod"/>
            </a:pPr>
            <a:r>
              <a:rPr lang="en-US" altLang="en-US" sz="1900" dirty="0"/>
              <a:t>Innovation and risk taking</a:t>
            </a:r>
          </a:p>
          <a:p>
            <a:pPr marL="1371600" lvl="2" indent="-457200">
              <a:spcBef>
                <a:spcPct val="0"/>
              </a:spcBef>
              <a:buFont typeface="Calibri" panose="020F0502020204030204" pitchFamily="34" charset="0"/>
              <a:buAutoNum type="arabicPeriod"/>
            </a:pPr>
            <a:r>
              <a:rPr lang="en-US" altLang="en-US" sz="1900" dirty="0"/>
              <a:t>Attention to detail</a:t>
            </a:r>
          </a:p>
          <a:p>
            <a:pPr marL="1371600" lvl="2" indent="-457200">
              <a:spcBef>
                <a:spcPct val="0"/>
              </a:spcBef>
              <a:buFont typeface="Calibri" panose="020F0502020204030204" pitchFamily="34" charset="0"/>
              <a:buAutoNum type="arabicPeriod"/>
            </a:pPr>
            <a:r>
              <a:rPr lang="en-US" altLang="en-US" sz="1900" dirty="0"/>
              <a:t>Outcome orientation</a:t>
            </a:r>
          </a:p>
          <a:p>
            <a:pPr marL="1371600" lvl="2" indent="-457200">
              <a:spcBef>
                <a:spcPct val="0"/>
              </a:spcBef>
              <a:buFont typeface="Calibri" panose="020F0502020204030204" pitchFamily="34" charset="0"/>
              <a:buAutoNum type="arabicPeriod"/>
            </a:pPr>
            <a:r>
              <a:rPr lang="en-US" altLang="en-US" sz="1900" dirty="0"/>
              <a:t>People orientation</a:t>
            </a:r>
          </a:p>
          <a:p>
            <a:pPr marL="1371600" lvl="2" indent="-457200">
              <a:spcBef>
                <a:spcPct val="0"/>
              </a:spcBef>
              <a:buFont typeface="Calibri" panose="020F0502020204030204" pitchFamily="34" charset="0"/>
              <a:buAutoNum type="arabicPeriod"/>
            </a:pPr>
            <a:r>
              <a:rPr lang="en-US" altLang="en-US" sz="1900" dirty="0"/>
              <a:t>Team orientation</a:t>
            </a:r>
          </a:p>
          <a:p>
            <a:pPr marL="1371600" lvl="2" indent="-457200">
              <a:spcBef>
                <a:spcPct val="0"/>
              </a:spcBef>
              <a:buFont typeface="Calibri" panose="020F0502020204030204" pitchFamily="34" charset="0"/>
              <a:buAutoNum type="arabicPeriod"/>
            </a:pPr>
            <a:r>
              <a:rPr lang="en-US" altLang="en-US" sz="1900" dirty="0"/>
              <a:t>Aggressiveness</a:t>
            </a:r>
          </a:p>
          <a:p>
            <a:pPr marL="1371600" lvl="2" indent="-457200">
              <a:spcBef>
                <a:spcPct val="0"/>
              </a:spcBef>
              <a:buFont typeface="Calibri" panose="020F0502020204030204" pitchFamily="34" charset="0"/>
              <a:buAutoNum type="arabicPeriod"/>
            </a:pPr>
            <a:r>
              <a:rPr lang="en-US" altLang="en-US" sz="1900" dirty="0"/>
              <a:t>Stability</a:t>
            </a:r>
          </a:p>
        </p:txBody>
      </p:sp>
      <p:sp>
        <p:nvSpPr>
          <p:cNvPr id="3" name="Footer Placeholder 2"/>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52259E02-8505-42C9-A6C1-8205476DE4BC}" type="slidenum">
              <a:rPr lang="en-US" altLang="en-US" sz="1200">
                <a:solidFill>
                  <a:srgbClr val="7F7F7F"/>
                </a:solidFill>
                <a:latin typeface="Calibri" panose="020F0502020204030204" pitchFamily="34" charset="0"/>
              </a:rPr>
              <a:pPr eaLnBrk="1" hangingPunct="1"/>
              <a:t>4</a:t>
            </a:fld>
            <a:endParaRPr lang="en-US" altLang="en-US" sz="1200">
              <a:solidFill>
                <a:srgbClr val="7F7F7F"/>
              </a:solidFill>
              <a:latin typeface="Calibri" panose="020F0502020204030204" pitchFamily="34" charset="0"/>
            </a:endParaRPr>
          </a:p>
        </p:txBody>
      </p:sp>
      <p:pic>
        <p:nvPicPr>
          <p:cNvPr id="16388" name="Picture 2" descr="C:\Users\Bob Stretch\AppData\Local\Microsoft\Windows\Temporary Internet Files\Content.IE5\L7TB6I7L\MCj0149478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124201"/>
            <a:ext cx="373380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08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3" name="Rectangle 135">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4" name="Rectangle 1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66650" y="1332952"/>
            <a:ext cx="3926898" cy="3921176"/>
          </a:xfrm>
        </p:spPr>
        <p:txBody>
          <a:bodyPr anchor="ctr">
            <a:normAutofit/>
          </a:bodyPr>
          <a:lstStyle/>
          <a:p>
            <a:pPr eaLnBrk="1" hangingPunct="1">
              <a:defRPr/>
            </a:pPr>
            <a:r>
              <a:rPr lang="en-US" sz="3800">
                <a:latin typeface="Arial Black" panose="020B0A04020102020204" pitchFamily="34" charset="0"/>
              </a:rPr>
              <a:t>Do Organizations Have Uniform Cultures?</a:t>
            </a:r>
          </a:p>
        </p:txBody>
      </p:sp>
      <p:grpSp>
        <p:nvGrpSpPr>
          <p:cNvPr id="144" name="Group 143">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45"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5"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11650054" y="6403507"/>
            <a:ext cx="457200"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eaLnBrk="1" hangingPunct="1">
              <a:spcAft>
                <a:spcPts val="600"/>
              </a:spcAft>
            </a:pPr>
            <a:fld id="{9C140547-0AC6-4D0C-A85D-7946B2C3C4ED}" type="slidenum">
              <a:rPr lang="en-US" altLang="en-US" smtClean="0">
                <a:solidFill>
                  <a:srgbClr val="002060"/>
                </a:solidFill>
                <a:latin typeface="Calibri" panose="020F0502020204030204" pitchFamily="34" charset="0"/>
              </a:rPr>
              <a:pPr algn="ctr" eaLnBrk="1" hangingPunct="1">
                <a:spcAft>
                  <a:spcPts val="600"/>
                </a:spcAft>
              </a:pPr>
              <a:t>5</a:t>
            </a:fld>
            <a:endParaRPr lang="en-US" altLang="en-US" dirty="0">
              <a:solidFill>
                <a:srgbClr val="002060"/>
              </a:solidFill>
              <a:latin typeface="Calibri" panose="020F0502020204030204" pitchFamily="34" charset="0"/>
            </a:endParaRPr>
          </a:p>
        </p:txBody>
      </p:sp>
      <p:sp>
        <p:nvSpPr>
          <p:cNvPr id="3" name="Footer Placeholder 2"/>
          <p:cNvSpPr>
            <a:spLocks noGrp="1"/>
          </p:cNvSpPr>
          <p:nvPr>
            <p:ph type="ftr" sz="quarter" idx="11"/>
          </p:nvPr>
        </p:nvSpPr>
        <p:spPr>
          <a:xfrm rot="-5400000">
            <a:off x="-945222" y="5281914"/>
            <a:ext cx="2495058" cy="365125"/>
          </a:xfrm>
        </p:spPr>
        <p:txBody>
          <a:bodyPr>
            <a:normAutofit/>
          </a:bodyPr>
          <a:lstStyle/>
          <a:p>
            <a:pPr algn="l"/>
            <a:endParaRPr lang="en-GB">
              <a:solidFill>
                <a:srgbClr val="FFFFFF"/>
              </a:solidFill>
            </a:endParaRPr>
          </a:p>
        </p:txBody>
      </p:sp>
      <p:sp>
        <p:nvSpPr>
          <p:cNvPr id="17411" name="Content Placeholder 2"/>
          <p:cNvSpPr>
            <a:spLocks noGrp="1"/>
          </p:cNvSpPr>
          <p:nvPr>
            <p:ph idx="1"/>
          </p:nvPr>
        </p:nvSpPr>
        <p:spPr>
          <a:xfrm>
            <a:off x="6421120" y="499833"/>
            <a:ext cx="5100320" cy="5581226"/>
          </a:xfrm>
        </p:spPr>
        <p:txBody>
          <a:bodyPr anchor="ctr">
            <a:normAutofit fontScale="92500" lnSpcReduction="10000"/>
          </a:bodyPr>
          <a:lstStyle/>
          <a:p>
            <a:pPr marL="0" indent="0" eaLnBrk="1" hangingPunct="1">
              <a:buNone/>
            </a:pPr>
            <a:r>
              <a:rPr lang="en-US" altLang="en-US" dirty="0"/>
              <a:t>Culture is a descriptive term: it may act as a substitute for formalization</a:t>
            </a:r>
          </a:p>
          <a:p>
            <a:pPr marL="0" indent="0" eaLnBrk="1" hangingPunct="1">
              <a:buNone/>
            </a:pPr>
            <a:endParaRPr lang="en-US" altLang="en-US" dirty="0"/>
          </a:p>
          <a:p>
            <a:pPr eaLnBrk="1" hangingPunct="1"/>
            <a:r>
              <a:rPr lang="en-US" altLang="en-US" sz="2000" dirty="0"/>
              <a:t>Dominant Culture</a:t>
            </a:r>
          </a:p>
          <a:p>
            <a:pPr lvl="1" eaLnBrk="1" hangingPunct="1"/>
            <a:r>
              <a:rPr lang="en-US" altLang="en-US" sz="2000" dirty="0"/>
              <a:t>Expresses the core values that are shared by a majority of the organization’s members</a:t>
            </a:r>
          </a:p>
          <a:p>
            <a:pPr eaLnBrk="1" hangingPunct="1"/>
            <a:r>
              <a:rPr lang="en-US" altLang="en-US" sz="2000" dirty="0"/>
              <a:t>Subcultures</a:t>
            </a:r>
          </a:p>
          <a:p>
            <a:pPr lvl="1" eaLnBrk="1" hangingPunct="1"/>
            <a:r>
              <a:rPr lang="en-US" altLang="en-US" sz="2000" dirty="0"/>
              <a:t>Mini-cultures within an organization, typically defined by department designations and geographical separation</a:t>
            </a:r>
          </a:p>
          <a:p>
            <a:pPr eaLnBrk="1" hangingPunct="1"/>
            <a:r>
              <a:rPr lang="en-US" altLang="en-US" sz="2000" dirty="0"/>
              <a:t>Core Values</a:t>
            </a:r>
          </a:p>
          <a:p>
            <a:pPr lvl="1" eaLnBrk="1" hangingPunct="1"/>
            <a:r>
              <a:rPr lang="en-US" altLang="en-US" sz="2000" dirty="0"/>
              <a:t>The primary or dominant values that are accepted throughout the organization</a:t>
            </a:r>
          </a:p>
          <a:p>
            <a:pPr eaLnBrk="1" hangingPunct="1"/>
            <a:r>
              <a:rPr lang="en-US" altLang="en-US" sz="2000" dirty="0"/>
              <a:t>Strong Culture</a:t>
            </a:r>
          </a:p>
          <a:p>
            <a:pPr lvl="1" eaLnBrk="1" hangingPunct="1"/>
            <a:r>
              <a:rPr lang="en-US" altLang="en-US" sz="2000" dirty="0"/>
              <a:t>A culture in which the core values are intensely held and widely shared</a:t>
            </a:r>
          </a:p>
          <a:p>
            <a:pPr lvl="1" eaLnBrk="1" hangingPunct="1"/>
            <a:endParaRPr lang="en-US" altLang="en-US" sz="2000" dirty="0"/>
          </a:p>
        </p:txBody>
      </p:sp>
      <p:cxnSp>
        <p:nvCxnSpPr>
          <p:cNvPr id="5" name="Straight Connector 4">
            <a:extLst>
              <a:ext uri="{FF2B5EF4-FFF2-40B4-BE49-F238E27FC236}">
                <a16:creationId xmlns:a16="http://schemas.microsoft.com/office/drawing/2014/main" id="{CAEB3D4B-7583-4652-8F95-E807AC357643}"/>
              </a:ext>
            </a:extLst>
          </p:cNvPr>
          <p:cNvCxnSpPr/>
          <p:nvPr/>
        </p:nvCxnSpPr>
        <p:spPr>
          <a:xfrm>
            <a:off x="7716852" y="1401510"/>
            <a:ext cx="4161802" cy="0"/>
          </a:xfrm>
          <a:prstGeom prst="line">
            <a:avLst/>
          </a:prstGeom>
          <a:ln w="57150">
            <a:prstDash val="dashDot"/>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sp>
        <p:nvSpPr>
          <p:cNvPr id="7" name="Oval 6">
            <a:extLst>
              <a:ext uri="{FF2B5EF4-FFF2-40B4-BE49-F238E27FC236}">
                <a16:creationId xmlns:a16="http://schemas.microsoft.com/office/drawing/2014/main" id="{FDFFCE42-3EEF-49AD-B846-A036AC1C0C17}"/>
              </a:ext>
            </a:extLst>
          </p:cNvPr>
          <p:cNvSpPr/>
          <p:nvPr/>
        </p:nvSpPr>
        <p:spPr>
          <a:xfrm>
            <a:off x="7286259" y="1383287"/>
            <a:ext cx="45719" cy="68552"/>
          </a:xfrm>
          <a:prstGeom prst="ellipse">
            <a:avLst/>
          </a:prstGeom>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E54D31AD-C123-44FC-B23A-0BF0CB41E5CD}"/>
              </a:ext>
            </a:extLst>
          </p:cNvPr>
          <p:cNvSpPr/>
          <p:nvPr/>
        </p:nvSpPr>
        <p:spPr>
          <a:xfrm>
            <a:off x="7514160" y="1384685"/>
            <a:ext cx="45719" cy="68552"/>
          </a:xfrm>
          <a:prstGeom prst="ellipse">
            <a:avLst/>
          </a:prstGeom>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BCFE6CF1-7B10-4C2D-949E-CE7650DE56AF}"/>
              </a:ext>
            </a:extLst>
          </p:cNvPr>
          <p:cNvSpPr/>
          <p:nvPr/>
        </p:nvSpPr>
        <p:spPr>
          <a:xfrm>
            <a:off x="6752159" y="1394472"/>
            <a:ext cx="45719" cy="68552"/>
          </a:xfrm>
          <a:prstGeom prst="ellipse">
            <a:avLst/>
          </a:prstGeom>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6D740BA5-806F-49E5-96C1-6C523C604339}"/>
              </a:ext>
            </a:extLst>
          </p:cNvPr>
          <p:cNvSpPr/>
          <p:nvPr/>
        </p:nvSpPr>
        <p:spPr>
          <a:xfrm>
            <a:off x="7055561" y="1395870"/>
            <a:ext cx="45719" cy="68552"/>
          </a:xfrm>
          <a:prstGeom prst="ellipse">
            <a:avLst/>
          </a:prstGeom>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87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6901193" cy="1135737"/>
          </a:xfrm>
        </p:spPr>
        <p:txBody>
          <a:bodyPr>
            <a:normAutofit/>
          </a:bodyPr>
          <a:lstStyle/>
          <a:p>
            <a:pPr eaLnBrk="1" hangingPunct="1">
              <a:defRPr/>
            </a:pPr>
            <a:r>
              <a:rPr lang="en-US" sz="3600">
                <a:latin typeface="Arial Black" panose="020B0A04020102020204" pitchFamily="34" charset="0"/>
              </a:rPr>
              <a:t>What Do Cultures Do?</a:t>
            </a:r>
          </a:p>
        </p:txBody>
      </p:sp>
      <p:sp>
        <p:nvSpPr>
          <p:cNvPr id="18436" name="Content Placeholder 2"/>
          <p:cNvSpPr>
            <a:spLocks noGrp="1"/>
          </p:cNvSpPr>
          <p:nvPr>
            <p:ph idx="1"/>
          </p:nvPr>
        </p:nvSpPr>
        <p:spPr>
          <a:xfrm>
            <a:off x="643468" y="1782981"/>
            <a:ext cx="6901193" cy="4393982"/>
          </a:xfrm>
        </p:spPr>
        <p:txBody>
          <a:bodyPr>
            <a:normAutofit/>
          </a:bodyPr>
          <a:lstStyle/>
          <a:p>
            <a:pPr eaLnBrk="1" hangingPunct="1">
              <a:spcBef>
                <a:spcPct val="50000"/>
              </a:spcBef>
            </a:pPr>
            <a:r>
              <a:rPr lang="en-US" altLang="en-US" sz="2000" dirty="0"/>
              <a:t>Culture’s Functions</a:t>
            </a:r>
          </a:p>
          <a:p>
            <a:pPr marL="914400" lvl="1" indent="-457200">
              <a:spcBef>
                <a:spcPct val="50000"/>
              </a:spcBef>
              <a:buFont typeface="Calibri" panose="020F0502020204030204" pitchFamily="34" charset="0"/>
              <a:buAutoNum type="arabicPeriod"/>
            </a:pPr>
            <a:r>
              <a:rPr lang="en-US" altLang="en-US" sz="2000" dirty="0"/>
              <a:t>Defines the boundary between one organisation and others</a:t>
            </a:r>
          </a:p>
          <a:p>
            <a:pPr marL="914400" lvl="1" indent="-457200">
              <a:spcBef>
                <a:spcPct val="50000"/>
              </a:spcBef>
              <a:buFont typeface="Calibri" panose="020F0502020204030204" pitchFamily="34" charset="0"/>
              <a:buAutoNum type="arabicPeriod"/>
            </a:pPr>
            <a:r>
              <a:rPr lang="en-US" altLang="en-US" sz="2000" dirty="0"/>
              <a:t>Conveys a sense of identity for its members</a:t>
            </a:r>
          </a:p>
          <a:p>
            <a:pPr marL="914400" lvl="1" indent="-457200">
              <a:spcBef>
                <a:spcPct val="50000"/>
              </a:spcBef>
              <a:buFont typeface="Calibri" panose="020F0502020204030204" pitchFamily="34" charset="0"/>
              <a:buAutoNum type="arabicPeriod"/>
            </a:pPr>
            <a:r>
              <a:rPr lang="en-US" altLang="en-US" sz="2000" dirty="0"/>
              <a:t>Facilitates the generation of commitment to something larger than self-interest</a:t>
            </a:r>
          </a:p>
          <a:p>
            <a:pPr marL="914400" lvl="1" indent="-457200">
              <a:spcBef>
                <a:spcPct val="50000"/>
              </a:spcBef>
              <a:buFont typeface="Calibri" panose="020F0502020204030204" pitchFamily="34" charset="0"/>
              <a:buAutoNum type="arabicPeriod"/>
            </a:pPr>
            <a:r>
              <a:rPr lang="en-US" altLang="en-US" sz="2000" dirty="0"/>
              <a:t>Enhances the stability of the social system</a:t>
            </a:r>
          </a:p>
          <a:p>
            <a:pPr marL="914400" lvl="1" indent="-457200">
              <a:spcBef>
                <a:spcPct val="50000"/>
              </a:spcBef>
              <a:buFont typeface="Calibri" panose="020F0502020204030204" pitchFamily="34" charset="0"/>
              <a:buAutoNum type="arabicPeriod"/>
            </a:pPr>
            <a:r>
              <a:rPr lang="en-US" altLang="en-US" sz="2000" dirty="0"/>
              <a:t>Serves as a sense-making and control mechanism for fitting employees in the organisation</a:t>
            </a:r>
          </a:p>
          <a:p>
            <a:pPr marL="914400" lvl="1" indent="-457200">
              <a:spcBef>
                <a:spcPct val="50000"/>
              </a:spcBef>
              <a:buNone/>
            </a:pPr>
            <a:endParaRPr lang="en-US" altLang="en-US" sz="2000" dirty="0"/>
          </a:p>
        </p:txBody>
      </p:sp>
      <p:sp>
        <p:nvSpPr>
          <p:cNvPr id="75" name="Isosceles Triangle 7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3" descr="C:\Users\Bob Stretch\AppData\Local\Microsoft\Windows\Temporary Internet Files\Content.IE5\BQWDG2CY\MCj0413598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69" y="1263157"/>
            <a:ext cx="3428663" cy="43316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80" name="Isosceles Triangle 7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2"/>
          <p:cNvSpPr>
            <a:spLocks noGrp="1"/>
          </p:cNvSpPr>
          <p:nvPr>
            <p:ph type="ftr" sz="quarter" idx="11"/>
          </p:nvPr>
        </p:nvSpPr>
        <p:spPr>
          <a:xfrm>
            <a:off x="4038600" y="6356350"/>
            <a:ext cx="4114800" cy="365125"/>
          </a:xfrm>
        </p:spPr>
        <p:txBody>
          <a:bodyPr>
            <a:normAutofit/>
          </a:bodyPr>
          <a:lstStyle/>
          <a:p>
            <a:endParaRPr lang="en-GB"/>
          </a:p>
        </p:txBody>
      </p:sp>
      <p:sp>
        <p:nvSpPr>
          <p:cNvPr id="8" name="Slide Number Placeholder 7"/>
          <p:cNvSpPr>
            <a:spLocks noGrp="1"/>
          </p:cNvSpPr>
          <p:nvPr>
            <p:ph type="sldNum" sz="quarter" idx="12"/>
          </p:nvPr>
        </p:nvSpPr>
        <p:spPr>
          <a:xfrm>
            <a:off x="8805333" y="6356350"/>
            <a:ext cx="2743200"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1B9C06FB-2FBF-49E1-8AC1-DB436E667083}" type="slidenum">
              <a:rPr lang="en-US" altLang="en-US">
                <a:latin typeface="Calibri" panose="020F0502020204030204" pitchFamily="34" charset="0"/>
              </a:rPr>
              <a:pPr eaLnBrk="1" hangingPunct="1">
                <a:spcAft>
                  <a:spcPts val="600"/>
                </a:spcAft>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19832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9" name="Group 138">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47" name="Freeform: Shape 146">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Shape 147">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0" name="Group 139">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41" name="Group 140">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45" name="Freeform: Shape 144">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Shape 145">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2" name="Group 141">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43" name="Freeform: Shape 142">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Freeform: Shape 143">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p:cNvSpPr>
            <a:spLocks noGrp="1"/>
          </p:cNvSpPr>
          <p:nvPr>
            <p:ph type="title"/>
          </p:nvPr>
        </p:nvSpPr>
        <p:spPr>
          <a:xfrm>
            <a:off x="827088" y="1641752"/>
            <a:ext cx="2655887" cy="3213277"/>
          </a:xfrm>
        </p:spPr>
        <p:txBody>
          <a:bodyPr anchor="t">
            <a:normAutofit/>
          </a:bodyPr>
          <a:lstStyle/>
          <a:p>
            <a:pPr eaLnBrk="1" hangingPunct="1">
              <a:defRPr/>
            </a:pPr>
            <a:r>
              <a:rPr lang="en-US" sz="4000">
                <a:solidFill>
                  <a:schemeClr val="bg1"/>
                </a:solidFill>
                <a:latin typeface="Arial Black" panose="020B0A04020102020204" pitchFamily="34" charset="0"/>
              </a:rPr>
              <a:t>Culture as a Liability</a:t>
            </a:r>
          </a:p>
        </p:txBody>
      </p:sp>
      <p:sp>
        <p:nvSpPr>
          <p:cNvPr id="8" name="Slide Number Placeholder 7"/>
          <p:cNvSpPr>
            <a:spLocks noGrp="1"/>
          </p:cNvSpPr>
          <p:nvPr>
            <p:ph type="sldNum" sz="quarter" idx="12"/>
          </p:nvPr>
        </p:nvSpPr>
        <p:spPr>
          <a:xfrm>
            <a:off x="9475831" y="6247598"/>
            <a:ext cx="2635250" cy="707886"/>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lnSpc>
                <a:spcPct val="90000"/>
              </a:lnSpc>
              <a:spcAft>
                <a:spcPts val="600"/>
              </a:spcAft>
            </a:pPr>
            <a:fld id="{15F59355-1E12-42C5-BF48-CDAAB9A4FDBC}" type="slidenum">
              <a:rPr lang="en-US" altLang="en-US" sz="1800" smtClean="0">
                <a:solidFill>
                  <a:schemeClr val="bg1"/>
                </a:solidFill>
                <a:latin typeface="Calibri" panose="020F0502020204030204" pitchFamily="34" charset="0"/>
              </a:rPr>
              <a:pPr eaLnBrk="1" hangingPunct="1">
                <a:lnSpc>
                  <a:spcPct val="90000"/>
                </a:lnSpc>
                <a:spcAft>
                  <a:spcPts val="600"/>
                </a:spcAft>
              </a:pPr>
              <a:t>7</a:t>
            </a:fld>
            <a:endParaRPr lang="en-US" altLang="en-US" sz="1800" dirty="0">
              <a:solidFill>
                <a:schemeClr val="bg1"/>
              </a:solidFill>
              <a:latin typeface="Calibri" panose="020F0502020204030204" pitchFamily="34" charset="0"/>
            </a:endParaRPr>
          </a:p>
        </p:txBody>
      </p:sp>
      <p:sp>
        <p:nvSpPr>
          <p:cNvPr id="19459" name="Content Placeholder 2"/>
          <p:cNvSpPr>
            <a:spLocks noGrp="1"/>
          </p:cNvSpPr>
          <p:nvPr>
            <p:ph idx="1"/>
          </p:nvPr>
        </p:nvSpPr>
        <p:spPr>
          <a:xfrm>
            <a:off x="5232401" y="1721579"/>
            <a:ext cx="6140449" cy="3952648"/>
          </a:xfrm>
        </p:spPr>
        <p:txBody>
          <a:bodyPr>
            <a:normAutofit/>
          </a:bodyPr>
          <a:lstStyle/>
          <a:p>
            <a:pPr eaLnBrk="1" hangingPunct="1"/>
            <a:r>
              <a:rPr lang="en-US" altLang="en-US" sz="1700">
                <a:solidFill>
                  <a:schemeClr val="bg1">
                    <a:alpha val="80000"/>
                  </a:schemeClr>
                </a:solidFill>
              </a:rPr>
              <a:t>Institutionalization</a:t>
            </a:r>
          </a:p>
          <a:p>
            <a:pPr lvl="1" eaLnBrk="1" hangingPunct="1"/>
            <a:r>
              <a:rPr lang="en-US" altLang="en-US" sz="1700">
                <a:solidFill>
                  <a:schemeClr val="bg1">
                    <a:alpha val="80000"/>
                  </a:schemeClr>
                </a:solidFill>
              </a:rPr>
              <a:t>A company can become institutionalized where it is valued for itself and not for the goods and services it provides</a:t>
            </a:r>
          </a:p>
          <a:p>
            <a:pPr eaLnBrk="1" hangingPunct="1"/>
            <a:r>
              <a:rPr lang="en-US" altLang="en-US" sz="1700">
                <a:solidFill>
                  <a:schemeClr val="bg1">
                    <a:alpha val="80000"/>
                  </a:schemeClr>
                </a:solidFill>
              </a:rPr>
              <a:t>Barrier to change</a:t>
            </a:r>
          </a:p>
          <a:p>
            <a:pPr lvl="1" eaLnBrk="1" hangingPunct="1"/>
            <a:r>
              <a:rPr lang="en-US" altLang="en-US" sz="1700">
                <a:solidFill>
                  <a:schemeClr val="bg1">
                    <a:alpha val="80000"/>
                  </a:schemeClr>
                </a:solidFill>
              </a:rPr>
              <a:t>Occurs when culture’s values are not aligned with the values necessary for rapid change</a:t>
            </a:r>
          </a:p>
          <a:p>
            <a:pPr eaLnBrk="1" hangingPunct="1"/>
            <a:r>
              <a:rPr lang="en-US" altLang="en-US" sz="1700">
                <a:solidFill>
                  <a:schemeClr val="bg1">
                    <a:alpha val="80000"/>
                  </a:schemeClr>
                </a:solidFill>
              </a:rPr>
              <a:t>Barrier to diversity</a:t>
            </a:r>
          </a:p>
          <a:p>
            <a:pPr lvl="1" eaLnBrk="1" hangingPunct="1"/>
            <a:r>
              <a:rPr lang="en-US" altLang="en-US" sz="1700">
                <a:solidFill>
                  <a:schemeClr val="bg1">
                    <a:alpha val="80000"/>
                  </a:schemeClr>
                </a:solidFill>
              </a:rPr>
              <a:t>Strong cultures put considerable pressure on employees to conform,  which may lead to institutionalized bias </a:t>
            </a:r>
          </a:p>
          <a:p>
            <a:pPr eaLnBrk="1" hangingPunct="1"/>
            <a:r>
              <a:rPr lang="en-US" altLang="en-US" sz="1700">
                <a:solidFill>
                  <a:schemeClr val="bg1">
                    <a:alpha val="80000"/>
                  </a:schemeClr>
                </a:solidFill>
              </a:rPr>
              <a:t>Barrier to acquisitions and mergers</a:t>
            </a:r>
          </a:p>
          <a:p>
            <a:pPr lvl="1" eaLnBrk="1" hangingPunct="1"/>
            <a:r>
              <a:rPr lang="en-US" altLang="en-US" sz="1700">
                <a:solidFill>
                  <a:schemeClr val="bg1">
                    <a:alpha val="80000"/>
                  </a:schemeClr>
                </a:solidFill>
              </a:rPr>
              <a:t>Incompatible cultures can destroy an otherwise successful merger</a:t>
            </a:r>
          </a:p>
        </p:txBody>
      </p:sp>
      <p:sp>
        <p:nvSpPr>
          <p:cNvPr id="3" name="Footer Placeholder 2"/>
          <p:cNvSpPr>
            <a:spLocks noGrp="1"/>
          </p:cNvSpPr>
          <p:nvPr>
            <p:ph type="ftr" sz="quarter" idx="11"/>
          </p:nvPr>
        </p:nvSpPr>
        <p:spPr>
          <a:xfrm>
            <a:off x="7859713" y="6025942"/>
            <a:ext cx="3497262" cy="365125"/>
          </a:xfrm>
        </p:spPr>
        <p:txBody>
          <a:bodyPr>
            <a:normAutofit/>
          </a:bodyPr>
          <a:lstStyle/>
          <a:p>
            <a:pPr algn="r"/>
            <a:endParaRPr lang="en-GB" sz="1000">
              <a:solidFill>
                <a:schemeClr val="bg1">
                  <a:alpha val="60000"/>
                </a:schemeClr>
              </a:solidFill>
            </a:endParaRPr>
          </a:p>
        </p:txBody>
      </p:sp>
    </p:spTree>
    <p:extLst>
      <p:ext uri="{BB962C8B-B14F-4D97-AF65-F5344CB8AC3E}">
        <p14:creationId xmlns:p14="http://schemas.microsoft.com/office/powerpoint/2010/main" val="5324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6" name="Rectangle 136">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87" name="Group 138">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0"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88"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89"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4"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490"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6"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6"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7"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62" name="Rectangle 161">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80360" y="841248"/>
            <a:ext cx="6227064" cy="1234440"/>
          </a:xfrm>
        </p:spPr>
        <p:txBody>
          <a:bodyPr anchor="t">
            <a:normAutofit/>
          </a:bodyPr>
          <a:lstStyle/>
          <a:p>
            <a:pPr eaLnBrk="1" hangingPunct="1">
              <a:defRPr/>
            </a:pPr>
            <a:r>
              <a:rPr lang="en-US" sz="4000" b="1">
                <a:solidFill>
                  <a:schemeClr val="accent1"/>
                </a:solidFill>
                <a:latin typeface="Arial Black" panose="020B0A04020102020204" pitchFamily="34" charset="0"/>
              </a:rPr>
              <a:t>How Culture Begins</a:t>
            </a:r>
          </a:p>
        </p:txBody>
      </p:sp>
      <p:sp>
        <p:nvSpPr>
          <p:cNvPr id="11" name="Slide Number Placeholder 10"/>
          <p:cNvSpPr>
            <a:spLocks noGrp="1"/>
          </p:cNvSpPr>
          <p:nvPr>
            <p:ph type="sldNum" sz="quarter" idx="12"/>
          </p:nvPr>
        </p:nvSpPr>
        <p:spPr>
          <a:xfrm>
            <a:off x="10469880" y="320040"/>
            <a:ext cx="9144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55DDC114-ADE8-4A5F-B267-29E60BC0CEA5}" type="slidenum">
              <a:rPr lang="en-US" altLang="en-US" smtClean="0">
                <a:latin typeface="Calibri" panose="020F0502020204030204" pitchFamily="34" charset="0"/>
              </a:rPr>
              <a:pPr eaLnBrk="1" hangingPunct="1">
                <a:spcAft>
                  <a:spcPts val="600"/>
                </a:spcAft>
              </a:pPr>
              <a:t>8</a:t>
            </a:fld>
            <a:endParaRPr lang="en-US" altLang="en-US">
              <a:latin typeface="Calibri" panose="020F0502020204030204" pitchFamily="34" charset="0"/>
            </a:endParaRPr>
          </a:p>
        </p:txBody>
      </p:sp>
      <p:sp>
        <p:nvSpPr>
          <p:cNvPr id="164" name="Isosceles Triangle 163">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0484" name="Content Placeholder 2"/>
          <p:cNvSpPr>
            <a:spLocks noGrp="1"/>
          </p:cNvSpPr>
          <p:nvPr>
            <p:ph idx="1"/>
          </p:nvPr>
        </p:nvSpPr>
        <p:spPr>
          <a:xfrm>
            <a:off x="2880360" y="2249424"/>
            <a:ext cx="6227064" cy="3803904"/>
          </a:xfrm>
        </p:spPr>
        <p:txBody>
          <a:bodyPr>
            <a:normAutofit/>
          </a:bodyPr>
          <a:lstStyle/>
          <a:p>
            <a:pPr eaLnBrk="1" hangingPunct="1">
              <a:spcBef>
                <a:spcPct val="50000"/>
              </a:spcBef>
            </a:pPr>
            <a:r>
              <a:rPr lang="en-US" altLang="en-US" sz="2200"/>
              <a:t>Stems from the actions of the founders:</a:t>
            </a:r>
          </a:p>
          <a:p>
            <a:pPr lvl="1" eaLnBrk="1" hangingPunct="1">
              <a:spcBef>
                <a:spcPct val="50000"/>
              </a:spcBef>
            </a:pPr>
            <a:r>
              <a:rPr lang="en-US" altLang="en-US" sz="2200"/>
              <a:t>Founders hire and keep only employees who think and feel the same way they do.</a:t>
            </a:r>
          </a:p>
          <a:p>
            <a:pPr lvl="1" eaLnBrk="1" hangingPunct="1">
              <a:spcBef>
                <a:spcPct val="50000"/>
              </a:spcBef>
            </a:pPr>
            <a:r>
              <a:rPr lang="en-US" altLang="en-US" sz="2200"/>
              <a:t>Founders indoctrinate and socialize these employees to their way of thinking and feeling.</a:t>
            </a:r>
          </a:p>
          <a:p>
            <a:pPr lvl="1" eaLnBrk="1" hangingPunct="1">
              <a:spcBef>
                <a:spcPct val="50000"/>
              </a:spcBef>
            </a:pPr>
            <a:r>
              <a:rPr lang="en-US" altLang="en-US" sz="2200"/>
              <a:t>The founders’ own behavior acts as a role model that encourages employees to identify with them and thereby internalize their beliefs, values, and assumptions.</a:t>
            </a:r>
          </a:p>
          <a:p>
            <a:pPr eaLnBrk="1" hangingPunct="1"/>
            <a:endParaRPr lang="en-US" altLang="en-US" sz="2200"/>
          </a:p>
        </p:txBody>
      </p:sp>
      <p:sp>
        <p:nvSpPr>
          <p:cNvPr id="3" name="Footer Placeholder 2"/>
          <p:cNvSpPr>
            <a:spLocks noGrp="1"/>
          </p:cNvSpPr>
          <p:nvPr>
            <p:ph type="ftr" sz="quarter" idx="11"/>
          </p:nvPr>
        </p:nvSpPr>
        <p:spPr>
          <a:xfrm>
            <a:off x="2880360" y="6227064"/>
            <a:ext cx="6227064" cy="320040"/>
          </a:xfrm>
        </p:spPr>
        <p:txBody>
          <a:bodyPr>
            <a:normAutofit/>
          </a:bodyPr>
          <a:lstStyle/>
          <a:p>
            <a:pPr algn="l"/>
            <a:endParaRPr lang="en-GB"/>
          </a:p>
        </p:txBody>
      </p:sp>
    </p:spTree>
    <p:extLst>
      <p:ext uri="{BB962C8B-B14F-4D97-AF65-F5344CB8AC3E}">
        <p14:creationId xmlns:p14="http://schemas.microsoft.com/office/powerpoint/2010/main" val="404243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80" y="255141"/>
            <a:ext cx="10803567" cy="1280890"/>
          </a:xfrm>
        </p:spPr>
        <p:txBody>
          <a:bodyPr>
            <a:normAutofit fontScale="90000"/>
          </a:bodyPr>
          <a:lstStyle/>
          <a:p>
            <a:pPr eaLnBrk="1" hangingPunct="1">
              <a:defRPr/>
            </a:pPr>
            <a:r>
              <a:rPr lang="en-US" dirty="0">
                <a:solidFill>
                  <a:srgbClr val="FF0000"/>
                </a:solidFill>
                <a:latin typeface="Arial Black" panose="020B0A04020102020204" pitchFamily="34" charset="0"/>
              </a:rPr>
              <a:t>Stages in the </a:t>
            </a:r>
            <a:r>
              <a:rPr lang="en-US" dirty="0" err="1">
                <a:solidFill>
                  <a:srgbClr val="FF0000"/>
                </a:solidFill>
                <a:latin typeface="Arial Black" panose="020B0A04020102020204" pitchFamily="34" charset="0"/>
              </a:rPr>
              <a:t>Socialisation</a:t>
            </a:r>
            <a:r>
              <a:rPr lang="en-US" dirty="0">
                <a:solidFill>
                  <a:srgbClr val="FF0000"/>
                </a:solidFill>
                <a:latin typeface="Arial Black" panose="020B0A04020102020204" pitchFamily="34" charset="0"/>
              </a:rPr>
              <a:t> Process</a:t>
            </a:r>
          </a:p>
        </p:txBody>
      </p:sp>
      <p:sp>
        <p:nvSpPr>
          <p:cNvPr id="1028" name="Content Placeholder 2"/>
          <p:cNvSpPr>
            <a:spLocks noGrp="1"/>
          </p:cNvSpPr>
          <p:nvPr>
            <p:ph idx="1"/>
          </p:nvPr>
        </p:nvSpPr>
        <p:spPr>
          <a:xfrm>
            <a:off x="805410" y="1333187"/>
            <a:ext cx="9035716" cy="3505200"/>
          </a:xfrm>
        </p:spPr>
        <p:txBody>
          <a:bodyPr>
            <a:normAutofit/>
          </a:bodyPr>
          <a:lstStyle/>
          <a:p>
            <a:pPr eaLnBrk="1" hangingPunct="1">
              <a:lnSpc>
                <a:spcPct val="90000"/>
              </a:lnSpc>
            </a:pPr>
            <a:r>
              <a:rPr lang="en-US" altLang="en-US" sz="2000" dirty="0"/>
              <a:t>Pre-arrival</a:t>
            </a:r>
          </a:p>
          <a:p>
            <a:pPr lvl="1" eaLnBrk="1" hangingPunct="1">
              <a:lnSpc>
                <a:spcPct val="90000"/>
              </a:lnSpc>
            </a:pPr>
            <a:r>
              <a:rPr lang="en-US" altLang="en-US" sz="1800" dirty="0"/>
              <a:t>The period of learning prior to a new employee joining the organization</a:t>
            </a:r>
          </a:p>
          <a:p>
            <a:pPr eaLnBrk="1" hangingPunct="1">
              <a:lnSpc>
                <a:spcPct val="90000"/>
              </a:lnSpc>
            </a:pPr>
            <a:r>
              <a:rPr lang="en-US" altLang="en-US" sz="2000" dirty="0"/>
              <a:t>Encounter</a:t>
            </a:r>
          </a:p>
          <a:p>
            <a:pPr lvl="1" eaLnBrk="1" hangingPunct="1">
              <a:lnSpc>
                <a:spcPct val="90000"/>
              </a:lnSpc>
            </a:pPr>
            <a:r>
              <a:rPr lang="en-US" altLang="en-US" sz="1800" dirty="0"/>
              <a:t>When the new employee sees what the organization is really like and confronts the possibility that expectations and reality may diverge</a:t>
            </a:r>
          </a:p>
          <a:p>
            <a:pPr eaLnBrk="1" hangingPunct="1">
              <a:lnSpc>
                <a:spcPct val="90000"/>
              </a:lnSpc>
            </a:pPr>
            <a:r>
              <a:rPr lang="en-US" altLang="en-US" sz="2000" dirty="0"/>
              <a:t>Metamorphosis </a:t>
            </a:r>
          </a:p>
          <a:p>
            <a:pPr lvl="1" eaLnBrk="1" hangingPunct="1">
              <a:lnSpc>
                <a:spcPct val="90000"/>
              </a:lnSpc>
            </a:pPr>
            <a:r>
              <a:rPr lang="en-US" altLang="en-US" sz="1800" dirty="0"/>
              <a:t>When the new employee changes and adjusts to the work, work group, and organization</a:t>
            </a:r>
          </a:p>
          <a:p>
            <a:pPr eaLnBrk="1" hangingPunct="1">
              <a:lnSpc>
                <a:spcPct val="90000"/>
              </a:lnSpc>
            </a:pPr>
            <a:endParaRPr lang="en-US" altLang="en-US" sz="2000" dirty="0"/>
          </a:p>
        </p:txBody>
      </p:sp>
      <p:sp>
        <p:nvSpPr>
          <p:cNvPr id="3" name="Footer Placeholder 2"/>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2F5FCCAB-794F-4BB2-973B-ED10AEC5436D}" type="slidenum">
              <a:rPr lang="en-US" altLang="en-US" sz="1200">
                <a:solidFill>
                  <a:srgbClr val="7F7F7F"/>
                </a:solidFill>
                <a:latin typeface="Calibri" panose="020F0502020204030204" pitchFamily="34" charset="0"/>
              </a:rPr>
              <a:pPr eaLnBrk="1" hangingPunct="1"/>
              <a:t>9</a:t>
            </a:fld>
            <a:endParaRPr lang="en-US" altLang="en-US" sz="1200">
              <a:solidFill>
                <a:srgbClr val="7F7F7F"/>
              </a:solidFill>
              <a:latin typeface="Calibri" panose="020F0502020204030204" pitchFamily="34"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262243513"/>
              </p:ext>
            </p:extLst>
          </p:nvPr>
        </p:nvGraphicFramePr>
        <p:xfrm>
          <a:off x="1268846" y="4017962"/>
          <a:ext cx="8783638" cy="2703513"/>
        </p:xfrm>
        <a:graphic>
          <a:graphicData uri="http://schemas.openxmlformats.org/presentationml/2006/ole">
            <mc:AlternateContent xmlns:mc="http://schemas.openxmlformats.org/markup-compatibility/2006">
              <mc:Choice xmlns:v="urn:schemas-microsoft-com:vml" Requires="v">
                <p:oleObj name="Photo Editor Photo" r:id="rId3" imgW="7887801" imgH="2381582" progId="MSPhotoEd.3">
                  <p:embed/>
                </p:oleObj>
              </mc:Choice>
              <mc:Fallback>
                <p:oleObj name="Photo Editor Photo" r:id="rId3" imgW="7887801" imgH="2381582" progId="MSPhotoEd.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846" y="4017962"/>
                        <a:ext cx="8783638" cy="2703513"/>
                      </a:xfrm>
                      <a:prstGeom prst="rect">
                        <a:avLst/>
                      </a:prstGeom>
                      <a:solidFill>
                        <a:srgbClr val="FFC000"/>
                      </a:solidFill>
                      <a:ln>
                        <a:solidFill>
                          <a:srgbClr val="FF0000"/>
                        </a:solidFill>
                      </a:ln>
                      <a:effectLst/>
                    </p:spPr>
                  </p:pic>
                </p:oleObj>
              </mc:Fallback>
            </mc:AlternateContent>
          </a:graphicData>
        </a:graphic>
      </p:graphicFrame>
    </p:spTree>
    <p:extLst>
      <p:ext uri="{BB962C8B-B14F-4D97-AF65-F5344CB8AC3E}">
        <p14:creationId xmlns:p14="http://schemas.microsoft.com/office/powerpoint/2010/main" val="412831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2231</Words>
  <Application>Microsoft Office PowerPoint</Application>
  <PresentationFormat>Widescreen</PresentationFormat>
  <Paragraphs>241</Paragraphs>
  <Slides>19</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Aharoni</vt:lpstr>
      <vt:lpstr>Arial</vt:lpstr>
      <vt:lpstr>Arial Black</vt:lpstr>
      <vt:lpstr>Calibri</vt:lpstr>
      <vt:lpstr>Calibri Light</vt:lpstr>
      <vt:lpstr>Times New Roman</vt:lpstr>
      <vt:lpstr>Office Theme</vt:lpstr>
      <vt:lpstr>Photo Editor Photo</vt:lpstr>
      <vt:lpstr>Organisational Culture</vt:lpstr>
      <vt:lpstr>Chapter Learning Objectives</vt:lpstr>
      <vt:lpstr>National vs Organisational Culture</vt:lpstr>
      <vt:lpstr>Organisational Culture</vt:lpstr>
      <vt:lpstr>Do Organizations Have Uniform Cultures?</vt:lpstr>
      <vt:lpstr>What Do Cultures Do?</vt:lpstr>
      <vt:lpstr>Culture as a Liability</vt:lpstr>
      <vt:lpstr>How Culture Begins</vt:lpstr>
      <vt:lpstr>Stages in the Socialisation Process</vt:lpstr>
      <vt:lpstr>Socialisation Programme Options</vt:lpstr>
      <vt:lpstr>How Employees Learn Culture</vt:lpstr>
      <vt:lpstr>Summary: How Organizational Cultures Form</vt:lpstr>
      <vt:lpstr>PowerPoint Presentation</vt:lpstr>
      <vt:lpstr>PowerPoint Presentation</vt:lpstr>
      <vt:lpstr>Creating an Ethical Organizational Culture</vt:lpstr>
      <vt:lpstr>Creating a Positive Organizational Culture</vt:lpstr>
      <vt:lpstr> Global Implications</vt:lpstr>
      <vt:lpstr>Culture as an Intervening Variable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Organisational Culture</dc:title>
  <dc:creator>Sowe</dc:creator>
  <cp:lastModifiedBy>Camilariu</cp:lastModifiedBy>
  <cp:revision>9</cp:revision>
  <dcterms:created xsi:type="dcterms:W3CDTF">2020-11-26T16:15:29Z</dcterms:created>
  <dcterms:modified xsi:type="dcterms:W3CDTF">2021-02-17T16:00:36Z</dcterms:modified>
</cp:coreProperties>
</file>