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20" r:id="rId3"/>
    <p:sldMasterId id="2147483732" r:id="rId4"/>
  </p:sldMasterIdLst>
  <p:notesMasterIdLst>
    <p:notesMasterId r:id="rId25"/>
  </p:notesMasterIdLst>
  <p:sldIdLst>
    <p:sldId id="256" r:id="rId5"/>
    <p:sldId id="258" r:id="rId6"/>
    <p:sldId id="260" r:id="rId7"/>
    <p:sldId id="262" r:id="rId8"/>
    <p:sldId id="263" r:id="rId9"/>
    <p:sldId id="264" r:id="rId10"/>
    <p:sldId id="265" r:id="rId11"/>
    <p:sldId id="266" r:id="rId12"/>
    <p:sldId id="267" r:id="rId13"/>
    <p:sldId id="268" r:id="rId14"/>
    <p:sldId id="269" r:id="rId15"/>
    <p:sldId id="278" r:id="rId16"/>
    <p:sldId id="270" r:id="rId17"/>
    <p:sldId id="272" r:id="rId18"/>
    <p:sldId id="275" r:id="rId19"/>
    <p:sldId id="273" r:id="rId20"/>
    <p:sldId id="274" r:id="rId21"/>
    <p:sldId id="271"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BAB3"/>
    <a:srgbClr val="3B93A3"/>
    <a:srgbClr val="EAF1F7"/>
    <a:srgbClr val="7C8B8F"/>
    <a:srgbClr val="DFDFDF"/>
    <a:srgbClr val="FF8521"/>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88" d="100"/>
          <a:sy n="88" d="100"/>
        </p:scale>
        <p:origin x="396" y="90"/>
      </p:cViewPr>
      <p:guideLst>
        <p:guide orient="horz" pos="2160"/>
        <p:guide pos="2880"/>
      </p:guideLst>
    </p:cSldViewPr>
  </p:slideViewPr>
  <p:notesTextViewPr>
    <p:cViewPr>
      <p:scale>
        <a:sx n="1" d="1"/>
        <a:sy n="1" d="1"/>
      </p:scale>
      <p:origin x="0" y="0"/>
    </p:cViewPr>
  </p:notesTextViewPr>
  <p:sorterViewPr>
    <p:cViewPr>
      <p:scale>
        <a:sx n="100" d="100"/>
        <a:sy n="100" d="100"/>
      </p:scale>
      <p:origin x="0" y="-19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2690E-0980-4C83-9637-CDD8ADFEB208}" type="datetimeFigureOut">
              <a:rPr lang="en-GB" smtClean="0"/>
              <a:t>03/02/2021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BC2DC-7911-40B6-BCCD-3A05D33049F4}" type="slidenum">
              <a:rPr lang="en-GB" smtClean="0"/>
              <a:t>‹#›</a:t>
            </a:fld>
            <a:endParaRPr lang="en-GB"/>
          </a:p>
        </p:txBody>
      </p:sp>
    </p:spTree>
    <p:extLst>
      <p:ext uri="{BB962C8B-B14F-4D97-AF65-F5344CB8AC3E}">
        <p14:creationId xmlns:p14="http://schemas.microsoft.com/office/powerpoint/2010/main" val="2863909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7BC2DC-7911-40B6-BCCD-3A05D33049F4}" type="slidenum">
              <a:rPr lang="en-GB" smtClean="0"/>
              <a:t>3</a:t>
            </a:fld>
            <a:endParaRPr lang="en-GB"/>
          </a:p>
        </p:txBody>
      </p:sp>
    </p:spTree>
    <p:extLst>
      <p:ext uri="{BB962C8B-B14F-4D97-AF65-F5344CB8AC3E}">
        <p14:creationId xmlns:p14="http://schemas.microsoft.com/office/powerpoint/2010/main" val="2361291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7BC2DC-7911-40B6-BCCD-3A05D33049F4}" type="slidenum">
              <a:rPr lang="en-GB" smtClean="0"/>
              <a:t>19</a:t>
            </a:fld>
            <a:endParaRPr lang="en-GB"/>
          </a:p>
        </p:txBody>
      </p:sp>
    </p:spTree>
    <p:extLst>
      <p:ext uri="{BB962C8B-B14F-4D97-AF65-F5344CB8AC3E}">
        <p14:creationId xmlns:p14="http://schemas.microsoft.com/office/powerpoint/2010/main" val="963209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14"/>
          <p:cNvSpPr>
            <a:spLocks noGrp="1"/>
          </p:cNvSpPr>
          <p:nvPr>
            <p:ph type="dt" sz="half" idx="10"/>
          </p:nvPr>
        </p:nvSpPr>
        <p:spPr/>
        <p:txBody>
          <a:bodyPr/>
          <a:lstStyle/>
          <a:p>
            <a:fld id="{131F9E63-1A06-4F5A-B0A3-25D8E76346C7}" type="datetimeFigureOut">
              <a:rPr lang="en-SG" smtClean="0"/>
              <a:pPr/>
              <a:t>3/2/2021</a:t>
            </a:fld>
            <a:endParaRPr lang="en-SG"/>
          </a:p>
        </p:txBody>
      </p:sp>
      <p:sp>
        <p:nvSpPr>
          <p:cNvPr id="16" name="Slide Number Placeholder 15"/>
          <p:cNvSpPr>
            <a:spLocks noGrp="1"/>
          </p:cNvSpPr>
          <p:nvPr>
            <p:ph type="sldNum" sz="quarter" idx="11"/>
          </p:nvPr>
        </p:nvSpPr>
        <p:spPr/>
        <p:txBody>
          <a:bodyPr/>
          <a:lstStyle/>
          <a:p>
            <a:fld id="{8F2FC07F-9B97-41B7-9F04-4C6B12E2111B}" type="slidenum">
              <a:rPr lang="en-SG" smtClean="0"/>
              <a:pPr/>
              <a:t>‹#›</a:t>
            </a:fld>
            <a:endParaRPr lang="en-SG"/>
          </a:p>
        </p:txBody>
      </p:sp>
      <p:sp>
        <p:nvSpPr>
          <p:cNvPr id="17" name="Footer Placeholder 16"/>
          <p:cNvSpPr>
            <a:spLocks noGrp="1"/>
          </p:cNvSpPr>
          <p:nvPr>
            <p:ph type="ftr" sz="quarter" idx="12"/>
          </p:nvPr>
        </p:nvSpPr>
        <p:spPr/>
        <p:txBody>
          <a:bodyPr/>
          <a:lstStyle/>
          <a:p>
            <a:endParaRPr lang="en-SG"/>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131F9E63-1A06-4F5A-B0A3-25D8E76346C7}" type="datetimeFigureOut">
              <a:rPr lang="en-SG" smtClean="0"/>
              <a:pPr/>
              <a:t>3/2/2021</a:t>
            </a:fld>
            <a:endParaRPr lang="en-SG"/>
          </a:p>
        </p:txBody>
      </p:sp>
      <p:sp>
        <p:nvSpPr>
          <p:cNvPr id="15" name="Slide Number Placeholder 14"/>
          <p:cNvSpPr>
            <a:spLocks noGrp="1"/>
          </p:cNvSpPr>
          <p:nvPr>
            <p:ph type="sldNum" sz="quarter" idx="11"/>
          </p:nvPr>
        </p:nvSpPr>
        <p:spPr/>
        <p:txBody>
          <a:bodyPr/>
          <a:lstStyle/>
          <a:p>
            <a:fld id="{8F2FC07F-9B97-41B7-9F04-4C6B12E2111B}" type="slidenum">
              <a:rPr lang="en-SG" smtClean="0"/>
              <a:pPr/>
              <a:t>‹#›</a:t>
            </a:fld>
            <a:endParaRPr lang="en-SG"/>
          </a:p>
        </p:txBody>
      </p:sp>
      <p:sp>
        <p:nvSpPr>
          <p:cNvPr id="16" name="Footer Placeholder 15"/>
          <p:cNvSpPr>
            <a:spLocks noGrp="1"/>
          </p:cNvSpPr>
          <p:nvPr>
            <p:ph type="ftr" sz="quarter" idx="12"/>
          </p:nvPr>
        </p:nvSpPr>
        <p:spPr/>
        <p:txBody>
          <a:bodyPr/>
          <a:lstStyle/>
          <a:p>
            <a:endParaRPr lang="en-SG"/>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11"/>
          <p:cNvSpPr>
            <a:spLocks noGrp="1"/>
          </p:cNvSpPr>
          <p:nvPr>
            <p:ph type="dt" sz="half" idx="10"/>
          </p:nvPr>
        </p:nvSpPr>
        <p:spPr/>
        <p:txBody>
          <a:bodyPr/>
          <a:lstStyle/>
          <a:p>
            <a:fld id="{131F9E63-1A06-4F5A-B0A3-25D8E76346C7}" type="datetimeFigureOut">
              <a:rPr lang="en-SG" smtClean="0"/>
              <a:pPr/>
              <a:t>3/2/2021</a:t>
            </a:fld>
            <a:endParaRPr lang="en-SG"/>
          </a:p>
        </p:txBody>
      </p:sp>
      <p:sp>
        <p:nvSpPr>
          <p:cNvPr id="13" name="Slide Number Placeholder 12"/>
          <p:cNvSpPr>
            <a:spLocks noGrp="1"/>
          </p:cNvSpPr>
          <p:nvPr>
            <p:ph type="sldNum" sz="quarter" idx="11"/>
          </p:nvPr>
        </p:nvSpPr>
        <p:spPr/>
        <p:txBody>
          <a:bodyPr/>
          <a:lstStyle/>
          <a:p>
            <a:fld id="{8F2FC07F-9B97-41B7-9F04-4C6B12E2111B}" type="slidenum">
              <a:rPr lang="en-SG" smtClean="0"/>
              <a:pPr/>
              <a:t>‹#›</a:t>
            </a:fld>
            <a:endParaRPr lang="en-SG"/>
          </a:p>
        </p:txBody>
      </p:sp>
      <p:sp>
        <p:nvSpPr>
          <p:cNvPr id="14" name="Footer Placeholder 13"/>
          <p:cNvSpPr>
            <a:spLocks noGrp="1"/>
          </p:cNvSpPr>
          <p:nvPr>
            <p:ph type="ftr" sz="quarter" idx="12"/>
          </p:nvPr>
        </p:nvSpPr>
        <p:spPr/>
        <p:txBody>
          <a:bodyPr/>
          <a:lstStyle/>
          <a:p>
            <a:endParaRPr lang="en-SG"/>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131F9E63-1A06-4F5A-B0A3-25D8E76346C7}" type="datetimeFigureOut">
              <a:rPr lang="en-SG" smtClean="0"/>
              <a:pPr/>
              <a:t>3/2/2021</a:t>
            </a:fld>
            <a:endParaRPr lang="en-SG"/>
          </a:p>
        </p:txBody>
      </p:sp>
      <p:sp>
        <p:nvSpPr>
          <p:cNvPr id="9" name="Slide Number Placeholder 8"/>
          <p:cNvSpPr>
            <a:spLocks noGrp="1"/>
          </p:cNvSpPr>
          <p:nvPr>
            <p:ph type="sldNum" sz="quarter" idx="11"/>
          </p:nvPr>
        </p:nvSpPr>
        <p:spPr/>
        <p:txBody>
          <a:bodyPr/>
          <a:lstStyle/>
          <a:p>
            <a:fld id="{8F2FC07F-9B97-41B7-9F04-4C6B12E2111B}" type="slidenum">
              <a:rPr lang="en-SG" smtClean="0"/>
              <a:pPr/>
              <a:t>‹#›</a:t>
            </a:fld>
            <a:endParaRPr lang="en-SG"/>
          </a:p>
        </p:txBody>
      </p:sp>
      <p:sp>
        <p:nvSpPr>
          <p:cNvPr id="10" name="Footer Placeholder 9"/>
          <p:cNvSpPr>
            <a:spLocks noGrp="1"/>
          </p:cNvSpPr>
          <p:nvPr>
            <p:ph type="ftr" sz="quarter" idx="12"/>
          </p:nvPr>
        </p:nvSpPr>
        <p:spPr/>
        <p:txBody>
          <a:bodyPr/>
          <a:lstStyle/>
          <a:p>
            <a:endParaRPr lang="en-SG"/>
          </a:p>
        </p:txBody>
      </p:sp>
      <p:sp>
        <p:nvSpPr>
          <p:cNvPr id="11" name="Title 10"/>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en-US"/>
              <a:t>Click to edit Master title style</a:t>
            </a:r>
            <a:endParaRPr lang="en-US" dirty="0"/>
          </a:p>
        </p:txBody>
      </p:sp>
      <p:sp>
        <p:nvSpPr>
          <p:cNvPr id="14" name="Date Placeholder 13"/>
          <p:cNvSpPr>
            <a:spLocks noGrp="1"/>
          </p:cNvSpPr>
          <p:nvPr>
            <p:ph type="dt" sz="half" idx="10"/>
          </p:nvPr>
        </p:nvSpPr>
        <p:spPr/>
        <p:txBody>
          <a:bodyPr/>
          <a:lstStyle/>
          <a:p>
            <a:fld id="{131F9E63-1A06-4F5A-B0A3-25D8E76346C7}" type="datetimeFigureOut">
              <a:rPr lang="en-SG" smtClean="0"/>
              <a:pPr/>
              <a:t>3/2/2021</a:t>
            </a:fld>
            <a:endParaRPr lang="en-SG"/>
          </a:p>
        </p:txBody>
      </p:sp>
      <p:sp>
        <p:nvSpPr>
          <p:cNvPr id="15" name="Slide Number Placeholder 14"/>
          <p:cNvSpPr>
            <a:spLocks noGrp="1"/>
          </p:cNvSpPr>
          <p:nvPr>
            <p:ph type="sldNum" sz="quarter" idx="11"/>
          </p:nvPr>
        </p:nvSpPr>
        <p:spPr/>
        <p:txBody>
          <a:bodyPr/>
          <a:lstStyle/>
          <a:p>
            <a:fld id="{8F2FC07F-9B97-41B7-9F04-4C6B12E2111B}" type="slidenum">
              <a:rPr lang="en-SG" smtClean="0"/>
              <a:pPr/>
              <a:t>‹#›</a:t>
            </a:fld>
            <a:endParaRPr lang="en-SG"/>
          </a:p>
        </p:txBody>
      </p:sp>
      <p:sp>
        <p:nvSpPr>
          <p:cNvPr id="16" name="Footer Placeholder 15"/>
          <p:cNvSpPr>
            <a:spLocks noGrp="1"/>
          </p:cNvSpPr>
          <p:nvPr>
            <p:ph type="ftr" sz="quarter" idx="12"/>
          </p:nvPr>
        </p:nvSpPr>
        <p:spPr/>
        <p:txBody>
          <a:bodyPr/>
          <a:lstStyle/>
          <a:p>
            <a:endParaRPr lang="en-SG"/>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131F9E63-1A06-4F5A-B0A3-25D8E76346C7}" type="datetimeFigureOut">
              <a:rPr lang="en-SG" smtClean="0"/>
              <a:pPr/>
              <a:t>3/2/2021</a:t>
            </a:fld>
            <a:endParaRPr lang="en-SG"/>
          </a:p>
        </p:txBody>
      </p:sp>
      <p:sp>
        <p:nvSpPr>
          <p:cNvPr id="8" name="Slide Number Placeholder 7"/>
          <p:cNvSpPr>
            <a:spLocks noGrp="1"/>
          </p:cNvSpPr>
          <p:nvPr>
            <p:ph type="sldNum" sz="quarter" idx="11"/>
          </p:nvPr>
        </p:nvSpPr>
        <p:spPr/>
        <p:txBody>
          <a:bodyPr/>
          <a:lstStyle/>
          <a:p>
            <a:fld id="{8F2FC07F-9B97-41B7-9F04-4C6B12E2111B}" type="slidenum">
              <a:rPr lang="en-SG" smtClean="0"/>
              <a:pPr/>
              <a:t>‹#›</a:t>
            </a:fld>
            <a:endParaRPr lang="en-SG"/>
          </a:p>
        </p:txBody>
      </p:sp>
      <p:sp>
        <p:nvSpPr>
          <p:cNvPr id="9" name="Footer Placeholder 8"/>
          <p:cNvSpPr>
            <a:spLocks noGrp="1"/>
          </p:cNvSpPr>
          <p:nvPr>
            <p:ph type="ftr" sz="quarter" idx="12"/>
          </p:nvPr>
        </p:nvSpPr>
        <p:spPr/>
        <p:txBody>
          <a:bodyPr/>
          <a:lstStyle/>
          <a:p>
            <a:endParaRPr lang="en-SG"/>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31F9E63-1A06-4F5A-B0A3-25D8E76346C7}" type="datetimeFigureOut">
              <a:rPr lang="en-SG" smtClean="0"/>
              <a:pPr/>
              <a:t>3/2/2021</a:t>
            </a:fld>
            <a:endParaRPr lang="en-SG"/>
          </a:p>
        </p:txBody>
      </p:sp>
      <p:sp>
        <p:nvSpPr>
          <p:cNvPr id="6" name="Slide Number Placeholder 5"/>
          <p:cNvSpPr>
            <a:spLocks noGrp="1"/>
          </p:cNvSpPr>
          <p:nvPr>
            <p:ph type="sldNum" sz="quarter" idx="11"/>
          </p:nvPr>
        </p:nvSpPr>
        <p:spPr/>
        <p:txBody>
          <a:bodyPr/>
          <a:lstStyle/>
          <a:p>
            <a:fld id="{8F2FC07F-9B97-41B7-9F04-4C6B12E2111B}" type="slidenum">
              <a:rPr lang="en-SG" smtClean="0"/>
              <a:pPr/>
              <a:t>‹#›</a:t>
            </a:fld>
            <a:endParaRPr lang="en-SG"/>
          </a:p>
        </p:txBody>
      </p:sp>
      <p:sp>
        <p:nvSpPr>
          <p:cNvPr id="7" name="Footer Placeholder 6"/>
          <p:cNvSpPr>
            <a:spLocks noGrp="1"/>
          </p:cNvSpPr>
          <p:nvPr>
            <p:ph type="ftr" sz="quarter" idx="12"/>
          </p:nvPr>
        </p:nvSpPr>
        <p:spPr/>
        <p:txBody>
          <a:bodyPr/>
          <a:lstStyle/>
          <a:p>
            <a:endParaRPr lang="en-SG"/>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131F9E63-1A06-4F5A-B0A3-25D8E76346C7}" type="datetimeFigureOut">
              <a:rPr lang="en-SG" smtClean="0"/>
              <a:pPr/>
              <a:t>3/2/2021</a:t>
            </a:fld>
            <a:endParaRPr lang="en-SG"/>
          </a:p>
        </p:txBody>
      </p:sp>
      <p:sp>
        <p:nvSpPr>
          <p:cNvPr id="16" name="Slide Number Placeholder 15"/>
          <p:cNvSpPr>
            <a:spLocks noGrp="1"/>
          </p:cNvSpPr>
          <p:nvPr>
            <p:ph type="sldNum" sz="quarter" idx="11"/>
          </p:nvPr>
        </p:nvSpPr>
        <p:spPr/>
        <p:txBody>
          <a:bodyPr/>
          <a:lstStyle/>
          <a:p>
            <a:fld id="{8F2FC07F-9B97-41B7-9F04-4C6B12E2111B}" type="slidenum">
              <a:rPr lang="en-SG" smtClean="0"/>
              <a:pPr/>
              <a:t>‹#›</a:t>
            </a:fld>
            <a:endParaRPr lang="en-SG"/>
          </a:p>
        </p:txBody>
      </p:sp>
      <p:sp>
        <p:nvSpPr>
          <p:cNvPr id="17" name="Footer Placeholder 16"/>
          <p:cNvSpPr>
            <a:spLocks noGrp="1"/>
          </p:cNvSpPr>
          <p:nvPr>
            <p:ph type="ftr" sz="quarter" idx="12"/>
          </p:nvPr>
        </p:nvSpPr>
        <p:spPr/>
        <p:txBody>
          <a:bodyPr/>
          <a:lstStyle/>
          <a:p>
            <a:endParaRPr lang="en-SG"/>
          </a:p>
        </p:txBody>
      </p:sp>
      <p:sp>
        <p:nvSpPr>
          <p:cNvPr id="18" name="Title 1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en-US"/>
              <a:t>Click to edit Master title style</a:t>
            </a:r>
          </a:p>
        </p:txBody>
      </p:sp>
      <p:sp>
        <p:nvSpPr>
          <p:cNvPr id="13" name="Date Placeholder 12"/>
          <p:cNvSpPr>
            <a:spLocks noGrp="1"/>
          </p:cNvSpPr>
          <p:nvPr>
            <p:ph type="dt" sz="half" idx="10"/>
          </p:nvPr>
        </p:nvSpPr>
        <p:spPr/>
        <p:txBody>
          <a:bodyPr/>
          <a:lstStyle/>
          <a:p>
            <a:fld id="{131F9E63-1A06-4F5A-B0A3-25D8E76346C7}" type="datetimeFigureOut">
              <a:rPr lang="en-SG" smtClean="0"/>
              <a:pPr/>
              <a:t>3/2/2021</a:t>
            </a:fld>
            <a:endParaRPr lang="en-SG"/>
          </a:p>
        </p:txBody>
      </p:sp>
      <p:sp>
        <p:nvSpPr>
          <p:cNvPr id="14" name="Slide Number Placeholder 13"/>
          <p:cNvSpPr>
            <a:spLocks noGrp="1"/>
          </p:cNvSpPr>
          <p:nvPr>
            <p:ph type="sldNum" sz="quarter" idx="11"/>
          </p:nvPr>
        </p:nvSpPr>
        <p:spPr/>
        <p:txBody>
          <a:bodyPr/>
          <a:lstStyle/>
          <a:p>
            <a:fld id="{8F2FC07F-9B97-41B7-9F04-4C6B12E2111B}" type="slidenum">
              <a:rPr lang="en-SG" smtClean="0"/>
              <a:pPr/>
              <a:t>‹#›</a:t>
            </a:fld>
            <a:endParaRPr lang="en-SG"/>
          </a:p>
        </p:txBody>
      </p:sp>
      <p:sp>
        <p:nvSpPr>
          <p:cNvPr id="15" name="Footer Placeholder 14"/>
          <p:cNvSpPr>
            <a:spLocks noGrp="1"/>
          </p:cNvSpPr>
          <p:nvPr>
            <p:ph type="ftr" sz="quarter" idx="12"/>
          </p:nvPr>
        </p:nvSpPr>
        <p:spPr/>
        <p:txBody>
          <a:bodyPr/>
          <a:lstStyle/>
          <a:p>
            <a:endParaRPr lang="en-SG"/>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131F9E63-1A06-4F5A-B0A3-25D8E76346C7}" type="datetimeFigureOut">
              <a:rPr lang="en-SG" smtClean="0"/>
              <a:pPr/>
              <a:t>3/2/2021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31F9E63-1A06-4F5A-B0A3-25D8E76346C7}" type="datetimeFigureOut">
              <a:rPr lang="en-SG" smtClean="0"/>
              <a:pPr/>
              <a:t>3/2/2021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1F9E63-1A06-4F5A-B0A3-25D8E76346C7}" type="datetimeFigureOut">
              <a:rPr lang="en-SG" smtClean="0"/>
              <a:pPr/>
              <a:t>3/2/2021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F9E63-1A06-4F5A-B0A3-25D8E76346C7}" type="datetimeFigureOut">
              <a:rPr lang="en-SG" smtClean="0"/>
              <a:pPr/>
              <a:t>3/2/2021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1F9E63-1A06-4F5A-B0A3-25D8E76346C7}" type="datetimeFigureOut">
              <a:rPr lang="en-SG" smtClean="0"/>
              <a:pPr/>
              <a:t>3/2/2021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1F9E63-1A06-4F5A-B0A3-25D8E76346C7}" type="datetimeFigureOut">
              <a:rPr lang="en-SG" smtClean="0"/>
              <a:pPr/>
              <a:t>3/2/2021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5" name="Footer Placeholder 4"/>
          <p:cNvSpPr>
            <a:spLocks noGrp="1"/>
          </p:cNvSpPr>
          <p:nvPr>
            <p:ph type="ftr" sz="quarter" idx="11"/>
          </p:nvPr>
        </p:nvSpPr>
        <p:spPr/>
        <p:txBody>
          <a:bodyPr/>
          <a:lstStyle/>
          <a:p>
            <a:endParaRPr lang="en-SG"/>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8F2FC07F-9B97-41B7-9F04-4C6B12E2111B}" type="slidenum">
              <a:rPr lang="en-SG" smtClean="0"/>
              <a:pPr/>
              <a:t>‹#›</a:t>
            </a:fld>
            <a:endParaRPr lang="en-SG"/>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1F9E63-1A06-4F5A-B0A3-25D8E76346C7}" type="datetimeFigureOut">
              <a:rPr lang="en-SG" smtClean="0"/>
              <a:pPr/>
              <a:t>3/2/2021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1F9E63-1A06-4F5A-B0A3-25D8E76346C7}" type="datetimeFigureOut">
              <a:rPr lang="en-SG" smtClean="0"/>
              <a:pPr/>
              <a:t>3/2/2021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1F9E63-1A06-4F5A-B0A3-25D8E76346C7}" type="datetimeFigureOut">
              <a:rPr lang="en-SG" smtClean="0"/>
              <a:pPr/>
              <a:t>3/2/2021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31F9E63-1A06-4F5A-B0A3-25D8E76346C7}" type="datetimeFigureOut">
              <a:rPr lang="en-SG" smtClean="0"/>
              <a:pPr/>
              <a:t>3/2/2021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31F9E63-1A06-4F5A-B0A3-25D8E76346C7}" type="datetimeFigureOut">
              <a:rPr lang="en-SG" smtClean="0"/>
              <a:pPr/>
              <a:t>3/2/2021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1F9E63-1A06-4F5A-B0A3-25D8E76346C7}" type="datetimeFigureOut">
              <a:rPr lang="en-SG" smtClean="0"/>
              <a:pPr/>
              <a:t>3/2/2021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131F9E63-1A06-4F5A-B0A3-25D8E76346C7}" type="datetimeFigureOut">
              <a:rPr lang="en-SG" smtClean="0"/>
              <a:pPr/>
              <a:t>3/2/2021</a:t>
            </a:fld>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SG"/>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F9E63-1A06-4F5A-B0A3-25D8E76346C7}" type="datetimeFigureOut">
              <a:rPr lang="en-SG" smtClean="0"/>
              <a:pPr/>
              <a:t>3/2/2021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1F9E63-1A06-4F5A-B0A3-25D8E76346C7}" type="datetimeFigureOut">
              <a:rPr lang="en-SG" smtClean="0"/>
              <a:pPr/>
              <a:t>3/2/2021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F2FC07F-9B97-41B7-9F04-4C6B12E2111B}" type="slidenum">
              <a:rPr lang="en-SG" smtClean="0"/>
              <a:pPr/>
              <a:t>‹#›</a:t>
            </a:fld>
            <a:endParaRPr lang="en-SG"/>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1F9E63-1A06-4F5A-B0A3-25D8E76346C7}" type="datetimeFigureOut">
              <a:rPr lang="en-SG" smtClean="0"/>
              <a:pPr/>
              <a:t>3/2/2021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F9E63-1A06-4F5A-B0A3-25D8E76346C7}" type="datetimeFigureOut">
              <a:rPr lang="en-SG" smtClean="0"/>
              <a:pPr/>
              <a:t>3/2/2021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1F9E63-1A06-4F5A-B0A3-25D8E76346C7}" type="datetimeFigureOut">
              <a:rPr lang="en-SG" smtClean="0"/>
              <a:pPr/>
              <a:t>3/2/2021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1F9E63-1A06-4F5A-B0A3-25D8E76346C7}" type="datetimeFigureOut">
              <a:rPr lang="en-SG" smtClean="0"/>
              <a:pPr/>
              <a:t>3/2/2021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31F9E63-1A06-4F5A-B0A3-25D8E76346C7}" type="datetimeFigureOut">
              <a:rPr lang="en-SG" smtClean="0"/>
              <a:pPr/>
              <a:t>3/2/2021</a:t>
            </a:fld>
            <a:endParaRPr lang="en-SG"/>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SG"/>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8F2FC07F-9B97-41B7-9F04-4C6B12E2111B}" type="slidenum">
              <a:rPr lang="en-SG" smtClean="0"/>
              <a:pPr/>
              <a:t>‹#›</a:t>
            </a:fld>
            <a:endParaRPr lang="en-SG"/>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131F9E63-1A06-4F5A-B0A3-25D8E76346C7}" type="datetimeFigureOut">
              <a:rPr lang="en-SG" smtClean="0"/>
              <a:pPr/>
              <a:t>3/2/2021</a:t>
            </a:fld>
            <a:endParaRPr lang="en-SG"/>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SG"/>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8F2FC07F-9B97-41B7-9F04-4C6B12E2111B}" type="slidenum">
              <a:rPr lang="en-SG" smtClean="0"/>
              <a:pPr/>
              <a:t>‹#›</a:t>
            </a:fld>
            <a:endParaRPr lang="en-SG"/>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31F9E63-1A06-4F5A-B0A3-25D8E76346C7}" type="datetimeFigureOut">
              <a:rPr lang="en-SG" smtClean="0"/>
              <a:pPr/>
              <a:t>3/2/2021</a:t>
            </a:fld>
            <a:endParaRPr lang="en-SG"/>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SG"/>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F2FC07F-9B97-41B7-9F04-4C6B12E2111B}" type="slidenum">
              <a:rPr lang="en-SG" smtClean="0"/>
              <a:pPr/>
              <a:t>‹#›</a:t>
            </a:fld>
            <a:endParaRPr lang="en-SG"/>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31F9E63-1A06-4F5A-B0A3-25D8E76346C7}" type="datetimeFigureOut">
              <a:rPr lang="en-SG" smtClean="0"/>
              <a:pPr/>
              <a:t>3/2/2021</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8F2FC07F-9B97-41B7-9F04-4C6B12E2111B}" type="slidenum">
              <a:rPr lang="en-SG" smtClean="0"/>
              <a:pPr/>
              <a:t>‹#›</a:t>
            </a:fld>
            <a:endParaRPr lang="en-SG"/>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40.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40.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siness environ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6438" y="5562600"/>
            <a:ext cx="8305800" cy="1015663"/>
          </a:xfrm>
          <a:prstGeom prst="rect">
            <a:avLst/>
          </a:prstGeom>
          <a:noFill/>
          <a:ln>
            <a:noFill/>
          </a:ln>
        </p:spPr>
        <p:txBody>
          <a:bodyPr wrap="square" lIns="91440" tIns="45720" rIns="91440" bIns="45720">
            <a:spAutoFit/>
            <a:scene3d>
              <a:camera prst="orthographicFront"/>
              <a:lightRig rig="threePt" dir="t"/>
            </a:scene3d>
            <a:sp3d extrusionH="57150">
              <a:bevelT w="38100" h="38100"/>
            </a:sp3d>
          </a:bodyPr>
          <a:lstStyle/>
          <a:p>
            <a:pPr algn="ctr"/>
            <a:r>
              <a:rPr lang="en-US" sz="6000" b="1" spc="50" dirty="0">
                <a:ln w="0"/>
                <a:solidFill>
                  <a:schemeClr val="accent4">
                    <a:lumMod val="40000"/>
                    <a:lumOff val="60000"/>
                  </a:schemeClr>
                </a:solidFill>
                <a:effectLst>
                  <a:outerShdw blurRad="60007" dir="2000400" sy="-30000" kx="-800400" algn="bl" rotWithShape="0">
                    <a:prstClr val="black">
                      <a:alpha val="20000"/>
                    </a:prstClr>
                  </a:outerShdw>
                </a:effectLst>
              </a:rPr>
              <a:t>Business Environment</a:t>
            </a:r>
          </a:p>
        </p:txBody>
      </p:sp>
    </p:spTree>
    <p:extLst>
      <p:ext uri="{BB962C8B-B14F-4D97-AF65-F5344CB8AC3E}">
        <p14:creationId xmlns:p14="http://schemas.microsoft.com/office/powerpoint/2010/main" val="3179773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62" y="101343"/>
            <a:ext cx="9150262" cy="923330"/>
          </a:xfrm>
          <a:prstGeom prst="rect">
            <a:avLst/>
          </a:prstGeom>
          <a:noFill/>
        </p:spPr>
        <p:txBody>
          <a:bodyPr wrap="non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Investors and Stakeholders</a:t>
            </a:r>
          </a:p>
        </p:txBody>
      </p:sp>
      <p:sp>
        <p:nvSpPr>
          <p:cNvPr id="3" name="TextBox 2"/>
          <p:cNvSpPr txBox="1"/>
          <p:nvPr/>
        </p:nvSpPr>
        <p:spPr>
          <a:xfrm>
            <a:off x="609600" y="1948778"/>
            <a:ext cx="3769091" cy="3416320"/>
          </a:xfrm>
          <a:prstGeom prst="rect">
            <a:avLst/>
          </a:prstGeom>
          <a:noFill/>
        </p:spPr>
        <p:txBody>
          <a:bodyPr wrap="square" rtlCol="0">
            <a:spAutoFit/>
          </a:bodyPr>
          <a:lstStyle/>
          <a:p>
            <a:pPr marL="285750" indent="-285750">
              <a:buFont typeface="Arial" pitchFamily="34" charset="0"/>
              <a:buChar char="•"/>
            </a:pPr>
            <a:r>
              <a:rPr lang="en-US" dirty="0">
                <a:latin typeface="Arial" pitchFamily="34" charset="0"/>
                <a:cs typeface="Arial" pitchFamily="34" charset="0"/>
              </a:rPr>
              <a:t> Investors and stakeholders closely monitor every activity of the business.</a:t>
            </a:r>
          </a:p>
          <a:p>
            <a:pPr marL="285750" indent="-285750">
              <a:buFont typeface="Arial" pitchFamily="34" charset="0"/>
              <a:buChar char="•"/>
            </a:pPr>
            <a:endParaRPr lang="en-US" dirty="0">
              <a:latin typeface="Arial" pitchFamily="34" charset="0"/>
              <a:cs typeface="Arial" pitchFamily="34" charset="0"/>
            </a:endParaRPr>
          </a:p>
          <a:p>
            <a:pPr marL="285750" indent="-285750">
              <a:buFont typeface="Arial" pitchFamily="34" charset="0"/>
              <a:buChar char="•"/>
            </a:pPr>
            <a:r>
              <a:rPr lang="en-US" dirty="0">
                <a:latin typeface="Arial" pitchFamily="34" charset="0"/>
                <a:cs typeface="Arial" pitchFamily="34" charset="0"/>
              </a:rPr>
              <a:t>For a business to function properly it needs Investors </a:t>
            </a:r>
          </a:p>
          <a:p>
            <a:pPr marL="285750" indent="-285750">
              <a:buFont typeface="Arial" pitchFamily="34" charset="0"/>
              <a:buChar char="•"/>
            </a:pPr>
            <a:endParaRPr lang="en-US" dirty="0">
              <a:latin typeface="Arial" pitchFamily="34" charset="0"/>
              <a:cs typeface="Arial" pitchFamily="34" charset="0"/>
            </a:endParaRPr>
          </a:p>
          <a:p>
            <a:pPr marL="285750" indent="-285750">
              <a:buFont typeface="Arial" pitchFamily="34" charset="0"/>
              <a:buChar char="•"/>
            </a:pPr>
            <a:r>
              <a:rPr lang="en-US" dirty="0">
                <a:latin typeface="Arial" pitchFamily="34" charset="0"/>
                <a:cs typeface="Arial" pitchFamily="34" charset="0"/>
              </a:rPr>
              <a:t>Investors carefully monitor the activities and influence its decisions since they would like to gain something out of their investments.</a:t>
            </a:r>
            <a:endParaRPr lang="en-SG" dirty="0">
              <a:latin typeface="Arial" pitchFamily="34" charset="0"/>
              <a:cs typeface="Arial" pitchFamily="34" charset="0"/>
            </a:endParaRPr>
          </a:p>
        </p:txBody>
      </p:sp>
      <p:sp>
        <p:nvSpPr>
          <p:cNvPr id="5" name="Rectangle 4">
            <a:extLst>
              <a:ext uri="{FF2B5EF4-FFF2-40B4-BE49-F238E27FC236}">
                <a16:creationId xmlns:a16="http://schemas.microsoft.com/office/drawing/2014/main" id="{F6EFD547-7551-458F-BBB0-05FDC69905B2}"/>
              </a:ext>
            </a:extLst>
          </p:cNvPr>
          <p:cNvSpPr/>
          <p:nvPr/>
        </p:nvSpPr>
        <p:spPr>
          <a:xfrm>
            <a:off x="124619" y="1492902"/>
            <a:ext cx="8888500" cy="4819763"/>
          </a:xfrm>
          <a:prstGeom prst="rect">
            <a:avLst/>
          </a:prstGeom>
          <a:noFill/>
          <a:ln w="28575">
            <a:solidFill>
              <a:srgbClr val="3B9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098" name="Picture 2" descr="Design elements - Business people | Business people clipart ...">
            <a:extLst>
              <a:ext uri="{FF2B5EF4-FFF2-40B4-BE49-F238E27FC236}">
                <a16:creationId xmlns:a16="http://schemas.microsoft.com/office/drawing/2014/main" id="{5A078EA1-58E3-4F9C-8A52-660C574ED971}"/>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4092619" y="1042696"/>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y modern investors face greater challenges than ever before">
            <a:extLst>
              <a:ext uri="{FF2B5EF4-FFF2-40B4-BE49-F238E27FC236}">
                <a16:creationId xmlns:a16="http://schemas.microsoft.com/office/drawing/2014/main" id="{5BF29937-7A34-4CFB-819F-620966A1C5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851"/>
          <a:stretch/>
        </p:blipFill>
        <p:spPr bwMode="auto">
          <a:xfrm>
            <a:off x="4971152" y="2206822"/>
            <a:ext cx="3563248" cy="2667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359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8001" y="908720"/>
            <a:ext cx="6364243" cy="923330"/>
          </a:xfrm>
          <a:prstGeom prst="rect">
            <a:avLst/>
          </a:prstGeom>
          <a:noFill/>
        </p:spPr>
        <p:txBody>
          <a:bodyPr wrap="none" lIns="91440" tIns="45720" rIns="91440" bIns="45720">
            <a:spAutoFit/>
          </a:bodyPr>
          <a:lstStyle/>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rPr>
              <a:t>Macro Environment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TextBox 3"/>
          <p:cNvSpPr txBox="1"/>
          <p:nvPr/>
        </p:nvSpPr>
        <p:spPr>
          <a:xfrm>
            <a:off x="539552" y="2420888"/>
            <a:ext cx="8064896" cy="3785652"/>
          </a:xfrm>
          <a:prstGeom prst="rect">
            <a:avLst/>
          </a:prstGeom>
          <a:noFill/>
        </p:spPr>
        <p:txBody>
          <a:bodyPr wrap="square" rtlCol="0">
            <a:spAutoFit/>
          </a:bodyPr>
          <a:lstStyle/>
          <a:p>
            <a:pPr marL="285750" indent="-285750">
              <a:buFont typeface="Arial" pitchFamily="34" charset="0"/>
              <a:buChar char="•"/>
            </a:pPr>
            <a:r>
              <a:rPr lang="en-US" dirty="0"/>
              <a:t> </a:t>
            </a:r>
            <a:r>
              <a:rPr lang="en-US" sz="2000" dirty="0">
                <a:solidFill>
                  <a:srgbClr val="FFC000"/>
                </a:solidFill>
                <a:latin typeface="Arial" pitchFamily="34" charset="0"/>
                <a:cs typeface="Arial" pitchFamily="34" charset="0"/>
              </a:rPr>
              <a:t>Macro Environment includes all those factors which indirectly influence the business.</a:t>
            </a:r>
          </a:p>
          <a:p>
            <a:pPr marL="285750" indent="-285750">
              <a:buFont typeface="Arial" pitchFamily="34" charset="0"/>
              <a:buChar char="•"/>
            </a:pPr>
            <a:endParaRPr lang="en-US" sz="2000" dirty="0">
              <a:solidFill>
                <a:srgbClr val="FFC000"/>
              </a:solidFill>
              <a:latin typeface="Arial" pitchFamily="34" charset="0"/>
              <a:cs typeface="Arial" pitchFamily="34" charset="0"/>
            </a:endParaRPr>
          </a:p>
          <a:p>
            <a:pPr marL="285750" indent="-285750">
              <a:buFont typeface="Arial" pitchFamily="34" charset="0"/>
              <a:buChar char="•"/>
            </a:pPr>
            <a:r>
              <a:rPr lang="en-US" sz="2000" dirty="0">
                <a:solidFill>
                  <a:srgbClr val="FFC000"/>
                </a:solidFill>
                <a:latin typeface="Arial" pitchFamily="34" charset="0"/>
                <a:cs typeface="Arial" pitchFamily="34" charset="0"/>
              </a:rPr>
              <a:t>It includes :</a:t>
            </a:r>
          </a:p>
          <a:p>
            <a:endParaRPr lang="en-US" sz="2000" dirty="0">
              <a:solidFill>
                <a:srgbClr val="FFC000"/>
              </a:solidFill>
              <a:latin typeface="Arial" pitchFamily="34" charset="0"/>
              <a:cs typeface="Arial" pitchFamily="34" charset="0"/>
            </a:endParaRPr>
          </a:p>
          <a:p>
            <a:pPr marL="342900" indent="-342900">
              <a:buFont typeface="+mj-lt"/>
              <a:buAutoNum type="arabicPeriod"/>
            </a:pPr>
            <a:r>
              <a:rPr lang="en-US" sz="2000" b="1" dirty="0">
                <a:solidFill>
                  <a:srgbClr val="FFFF00"/>
                </a:solidFill>
                <a:latin typeface="Arial" pitchFamily="34" charset="0"/>
                <a:cs typeface="Arial" pitchFamily="34" charset="0"/>
              </a:rPr>
              <a:t>P</a:t>
            </a:r>
            <a:r>
              <a:rPr lang="en-US" sz="2000" dirty="0">
                <a:solidFill>
                  <a:srgbClr val="FFC000"/>
                </a:solidFill>
                <a:latin typeface="Arial" pitchFamily="34" charset="0"/>
                <a:cs typeface="Arial" pitchFamily="34" charset="0"/>
              </a:rPr>
              <a:t>olitical</a:t>
            </a:r>
          </a:p>
          <a:p>
            <a:pPr lvl="1"/>
            <a:r>
              <a:rPr lang="en-US" sz="2000" dirty="0">
                <a:solidFill>
                  <a:srgbClr val="FFC000"/>
                </a:solidFill>
                <a:latin typeface="Arial" pitchFamily="34" charset="0"/>
                <a:cs typeface="Arial" pitchFamily="34" charset="0"/>
              </a:rPr>
              <a:t>International Environment</a:t>
            </a:r>
            <a:endParaRPr lang="en-SG" sz="2000" dirty="0">
              <a:solidFill>
                <a:srgbClr val="FFC000"/>
              </a:solidFill>
            </a:endParaRPr>
          </a:p>
          <a:p>
            <a:pPr marL="342900" indent="-342900">
              <a:buFont typeface="+mj-lt"/>
              <a:buAutoNum type="arabicPeriod"/>
            </a:pPr>
            <a:r>
              <a:rPr lang="en-US" sz="2000" b="1" dirty="0">
                <a:solidFill>
                  <a:srgbClr val="FFFF00"/>
                </a:solidFill>
                <a:latin typeface="Arial" pitchFamily="34" charset="0"/>
                <a:cs typeface="Arial" pitchFamily="34" charset="0"/>
              </a:rPr>
              <a:t>E</a:t>
            </a:r>
            <a:r>
              <a:rPr lang="en-US" sz="2000" dirty="0">
                <a:solidFill>
                  <a:srgbClr val="FFC000"/>
                </a:solidFill>
                <a:latin typeface="Arial" pitchFamily="34" charset="0"/>
                <a:cs typeface="Arial" pitchFamily="34" charset="0"/>
              </a:rPr>
              <a:t>conomic</a:t>
            </a:r>
          </a:p>
          <a:p>
            <a:pPr marL="342900" indent="-342900">
              <a:buFont typeface="+mj-lt"/>
              <a:buAutoNum type="arabicPeriod"/>
            </a:pPr>
            <a:r>
              <a:rPr lang="en-US" sz="2000" b="1" dirty="0">
                <a:solidFill>
                  <a:srgbClr val="FFFF00"/>
                </a:solidFill>
                <a:latin typeface="Arial" pitchFamily="34" charset="0"/>
                <a:cs typeface="Arial" pitchFamily="34" charset="0"/>
              </a:rPr>
              <a:t>S</a:t>
            </a:r>
            <a:r>
              <a:rPr lang="en-US" sz="2000" dirty="0">
                <a:solidFill>
                  <a:srgbClr val="FFC000"/>
                </a:solidFill>
                <a:latin typeface="Arial" pitchFamily="34" charset="0"/>
                <a:cs typeface="Arial" pitchFamily="34" charset="0"/>
              </a:rPr>
              <a:t>ocio-Cultural</a:t>
            </a:r>
          </a:p>
          <a:p>
            <a:pPr marL="342900" indent="-342900">
              <a:buFont typeface="+mj-lt"/>
              <a:buAutoNum type="arabicPeriod"/>
            </a:pPr>
            <a:r>
              <a:rPr lang="en-US" sz="2000" b="1" dirty="0">
                <a:solidFill>
                  <a:srgbClr val="FFFF00"/>
                </a:solidFill>
                <a:latin typeface="Arial" pitchFamily="34" charset="0"/>
                <a:cs typeface="Arial" pitchFamily="34" charset="0"/>
              </a:rPr>
              <a:t>T</a:t>
            </a:r>
            <a:r>
              <a:rPr lang="en-US" sz="2000" dirty="0">
                <a:solidFill>
                  <a:srgbClr val="FFC000"/>
                </a:solidFill>
                <a:latin typeface="Arial" pitchFamily="34" charset="0"/>
                <a:cs typeface="Arial" pitchFamily="34" charset="0"/>
              </a:rPr>
              <a:t>echnological</a:t>
            </a:r>
          </a:p>
          <a:p>
            <a:pPr marL="342900" indent="-342900">
              <a:buFont typeface="+mj-lt"/>
              <a:buAutoNum type="arabicPeriod"/>
            </a:pPr>
            <a:r>
              <a:rPr lang="en-US" sz="2000" b="1" dirty="0">
                <a:solidFill>
                  <a:srgbClr val="FFFF00"/>
                </a:solidFill>
                <a:latin typeface="Arial" pitchFamily="34" charset="0"/>
                <a:cs typeface="Arial" pitchFamily="34" charset="0"/>
              </a:rPr>
              <a:t>E</a:t>
            </a:r>
            <a:r>
              <a:rPr lang="en-US" sz="2000" dirty="0">
                <a:solidFill>
                  <a:srgbClr val="FFC000"/>
                </a:solidFill>
                <a:latin typeface="Arial" pitchFamily="34" charset="0"/>
                <a:cs typeface="Arial" pitchFamily="34" charset="0"/>
              </a:rPr>
              <a:t>nvironmental</a:t>
            </a:r>
          </a:p>
          <a:p>
            <a:pPr marL="342900" indent="-342900">
              <a:buFont typeface="+mj-lt"/>
              <a:buAutoNum type="arabicPeriod"/>
            </a:pPr>
            <a:r>
              <a:rPr lang="en-US" sz="2000" b="1" dirty="0">
                <a:solidFill>
                  <a:srgbClr val="FFFF00"/>
                </a:solidFill>
                <a:latin typeface="Arial" pitchFamily="34" charset="0"/>
                <a:cs typeface="Arial" pitchFamily="34" charset="0"/>
              </a:rPr>
              <a:t>L</a:t>
            </a:r>
            <a:r>
              <a:rPr lang="en-US" sz="2000" dirty="0">
                <a:solidFill>
                  <a:srgbClr val="FFC000"/>
                </a:solidFill>
                <a:latin typeface="Arial" pitchFamily="34" charset="0"/>
                <a:cs typeface="Arial" pitchFamily="34" charset="0"/>
              </a:rPr>
              <a:t>egal </a:t>
            </a:r>
          </a:p>
        </p:txBody>
      </p:sp>
    </p:spTree>
    <p:extLst>
      <p:ext uri="{BB962C8B-B14F-4D97-AF65-F5344CB8AC3E}">
        <p14:creationId xmlns:p14="http://schemas.microsoft.com/office/powerpoint/2010/main" val="4113314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STEL Analysis - Statius Management Services">
            <a:extLst>
              <a:ext uri="{FF2B5EF4-FFF2-40B4-BE49-F238E27FC236}">
                <a16:creationId xmlns:a16="http://schemas.microsoft.com/office/drawing/2014/main" id="{5281567F-833C-404A-841C-69C9244A9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70" y="519631"/>
            <a:ext cx="8040929" cy="64748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19311B9-DCAD-4390-AF8C-CE20C364CCE8}"/>
              </a:ext>
            </a:extLst>
          </p:cNvPr>
          <p:cNvSpPr/>
          <p:nvPr/>
        </p:nvSpPr>
        <p:spPr>
          <a:xfrm>
            <a:off x="762000" y="519631"/>
            <a:ext cx="7536550"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dirty="0">
                <a:ln w="13462">
                  <a:solidFill>
                    <a:schemeClr val="bg1"/>
                  </a:solidFill>
                  <a:prstDash val="solid"/>
                </a:ln>
                <a:solidFill>
                  <a:schemeClr val="tx1">
                    <a:lumMod val="85000"/>
                    <a:lumOff val="15000"/>
                  </a:schemeClr>
                </a:solidFill>
                <a:effectLst>
                  <a:innerShdw blurRad="63500" dist="50800" dir="13500000">
                    <a:prstClr val="black">
                      <a:alpha val="50000"/>
                    </a:prstClr>
                  </a:innerShdw>
                </a:effectLst>
                <a:latin typeface="Arial Black" panose="020B0A04020102020204" pitchFamily="34" charset="0"/>
              </a:rPr>
              <a:t>Macro</a:t>
            </a:r>
            <a:r>
              <a:rPr lang="en-US" sz="5400" dirty="0">
                <a:ln w="18415" cmpd="sng">
                  <a:solidFill>
                    <a:srgbClr val="FFFFFF"/>
                  </a:solidFill>
                  <a:prstDash val="solid"/>
                </a:ln>
                <a:solidFill>
                  <a:srgbClr val="FFFFFF"/>
                </a:solidFill>
                <a:effectLst>
                  <a:innerShdw blurRad="63500" dist="50800" dir="13500000">
                    <a:prstClr val="black">
                      <a:alpha val="50000"/>
                    </a:prstClr>
                  </a:innerShdw>
                </a:effectLst>
                <a:latin typeface="Arial Black" panose="020B0A04020102020204" pitchFamily="34" charset="0"/>
              </a:rPr>
              <a:t> Environment</a:t>
            </a:r>
            <a:endParaRPr lang="en-US" sz="5400" b="0" cap="none" spc="0" dirty="0">
              <a:ln w="18415" cmpd="sng">
                <a:solidFill>
                  <a:srgbClr val="FFFFFF"/>
                </a:solidFill>
                <a:prstDash val="solid"/>
              </a:ln>
              <a:solidFill>
                <a:srgbClr val="FFFFFF"/>
              </a:solidFill>
              <a:effectLst>
                <a:innerShdw blurRad="63500" dist="50800" dir="13500000">
                  <a:prstClr val="black">
                    <a:alpha val="50000"/>
                  </a:prstClr>
                </a:innerShdw>
              </a:effectLst>
              <a:latin typeface="Arial Black" panose="020B0A04020102020204" pitchFamily="34" charset="0"/>
            </a:endParaRPr>
          </a:p>
        </p:txBody>
      </p:sp>
    </p:spTree>
    <p:extLst>
      <p:ext uri="{BB962C8B-B14F-4D97-AF65-F5344CB8AC3E}">
        <p14:creationId xmlns:p14="http://schemas.microsoft.com/office/powerpoint/2010/main" val="3079969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7581" y="836712"/>
            <a:ext cx="7968849"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spc="150" dirty="0">
                <a:ln w="11430"/>
                <a:solidFill>
                  <a:srgbClr val="F8F8F8"/>
                </a:solidFill>
                <a:effectLst>
                  <a:outerShdw blurRad="25400" algn="tl" rotWithShape="0">
                    <a:srgbClr val="000000">
                      <a:alpha val="43000"/>
                    </a:srgbClr>
                  </a:outerShdw>
                </a:effectLst>
              </a:rPr>
              <a:t>Economic Environment</a:t>
            </a:r>
          </a:p>
        </p:txBody>
      </p:sp>
      <p:sp>
        <p:nvSpPr>
          <p:cNvPr id="3" name="TextBox 2"/>
          <p:cNvSpPr txBox="1"/>
          <p:nvPr/>
        </p:nvSpPr>
        <p:spPr>
          <a:xfrm>
            <a:off x="395536" y="2060848"/>
            <a:ext cx="8496944" cy="3447098"/>
          </a:xfrm>
          <a:prstGeom prst="rect">
            <a:avLst/>
          </a:prstGeom>
          <a:noFill/>
        </p:spPr>
        <p:txBody>
          <a:bodyPr wrap="square" rtlCol="0">
            <a:spAutoFit/>
          </a:bodyPr>
          <a:lstStyle/>
          <a:p>
            <a:pPr marL="285750" indent="-285750">
              <a:buFont typeface="Arial" pitchFamily="34" charset="0"/>
              <a:buChar char="•"/>
            </a:pPr>
            <a:r>
              <a:rPr lang="en-US" dirty="0"/>
              <a:t> </a:t>
            </a:r>
            <a:r>
              <a:rPr lang="en-US" sz="2000" dirty="0">
                <a:solidFill>
                  <a:srgbClr val="FFC000"/>
                </a:solidFill>
                <a:latin typeface="Arial" pitchFamily="34" charset="0"/>
                <a:cs typeface="Arial" pitchFamily="34" charset="0"/>
              </a:rPr>
              <a:t>Economic environment comprises of all those economic factors that indirectly affect the business as the business has to keep in mind its economic constraints and system.</a:t>
            </a:r>
          </a:p>
          <a:p>
            <a:pPr marL="285750" indent="-285750">
              <a:buFont typeface="Arial" pitchFamily="34" charset="0"/>
              <a:buChar char="•"/>
            </a:pPr>
            <a:endParaRPr lang="en-US" sz="2000" dirty="0">
              <a:solidFill>
                <a:srgbClr val="FFC000"/>
              </a:solidFill>
              <a:latin typeface="Arial" pitchFamily="34" charset="0"/>
              <a:cs typeface="Arial" pitchFamily="34" charset="0"/>
            </a:endParaRPr>
          </a:p>
          <a:p>
            <a:pPr marL="285750" indent="-285750">
              <a:buFont typeface="Arial" pitchFamily="34" charset="0"/>
              <a:buChar char="•"/>
            </a:pPr>
            <a:r>
              <a:rPr lang="en-US" sz="2000" dirty="0">
                <a:solidFill>
                  <a:srgbClr val="FFC000"/>
                </a:solidFill>
                <a:latin typeface="Arial" pitchFamily="34" charset="0"/>
                <a:cs typeface="Arial" pitchFamily="34" charset="0"/>
              </a:rPr>
              <a:t>It includes:</a:t>
            </a:r>
          </a:p>
          <a:p>
            <a:pPr marL="285750" indent="-285750">
              <a:buFont typeface="Arial" pitchFamily="34" charset="0"/>
              <a:buChar char="•"/>
            </a:pPr>
            <a:endParaRPr lang="en-US" sz="2000" dirty="0">
              <a:solidFill>
                <a:srgbClr val="FFC000"/>
              </a:solidFill>
              <a:latin typeface="Arial" pitchFamily="34" charset="0"/>
              <a:cs typeface="Arial" pitchFamily="34" charset="0"/>
            </a:endParaRPr>
          </a:p>
          <a:p>
            <a:pPr marL="342900" indent="-342900">
              <a:buFont typeface="+mj-lt"/>
              <a:buAutoNum type="arabicPeriod"/>
            </a:pPr>
            <a:r>
              <a:rPr lang="en-US" sz="2000" dirty="0">
                <a:solidFill>
                  <a:srgbClr val="FFC000"/>
                </a:solidFill>
                <a:latin typeface="Arial" pitchFamily="34" charset="0"/>
                <a:cs typeface="Arial" pitchFamily="34" charset="0"/>
              </a:rPr>
              <a:t> Economic System ( Socialist, Capitalist or Mixed Economy)</a:t>
            </a:r>
          </a:p>
          <a:p>
            <a:pPr marL="342900" indent="-342900">
              <a:buFont typeface="+mj-lt"/>
              <a:buAutoNum type="arabicPeriod"/>
            </a:pPr>
            <a:r>
              <a:rPr lang="en-US" sz="2000" dirty="0">
                <a:solidFill>
                  <a:srgbClr val="FFC000"/>
                </a:solidFill>
                <a:latin typeface="Arial" pitchFamily="34" charset="0"/>
                <a:cs typeface="Arial" pitchFamily="34" charset="0"/>
              </a:rPr>
              <a:t> Economic Condition (Inflation or Deflation)</a:t>
            </a:r>
          </a:p>
          <a:p>
            <a:pPr marL="342900" indent="-342900">
              <a:buFont typeface="+mj-lt"/>
              <a:buAutoNum type="arabicPeriod"/>
            </a:pPr>
            <a:r>
              <a:rPr lang="en-US" sz="2000" dirty="0">
                <a:solidFill>
                  <a:srgbClr val="FFC000"/>
                </a:solidFill>
                <a:latin typeface="Arial" pitchFamily="34" charset="0"/>
                <a:cs typeface="Arial" pitchFamily="34" charset="0"/>
              </a:rPr>
              <a:t> Economic Growth</a:t>
            </a:r>
          </a:p>
          <a:p>
            <a:pPr marL="342900" indent="-342900">
              <a:buFont typeface="+mj-lt"/>
              <a:buAutoNum type="arabicPeriod"/>
            </a:pPr>
            <a:r>
              <a:rPr lang="en-US" sz="2000" dirty="0">
                <a:solidFill>
                  <a:srgbClr val="FFC000"/>
                </a:solidFill>
                <a:latin typeface="Arial" pitchFamily="34" charset="0"/>
                <a:cs typeface="Arial" pitchFamily="34" charset="0"/>
              </a:rPr>
              <a:t> Economic Policies ( e.g.: Fiscal Policies, </a:t>
            </a:r>
            <a:r>
              <a:rPr lang="en-US" sz="2000" dirty="0" err="1">
                <a:solidFill>
                  <a:srgbClr val="FFC000"/>
                </a:solidFill>
                <a:latin typeface="Arial" pitchFamily="34" charset="0"/>
                <a:cs typeface="Arial" pitchFamily="34" charset="0"/>
              </a:rPr>
              <a:t>etc</a:t>
            </a:r>
            <a:r>
              <a:rPr lang="en-US" sz="2000" dirty="0">
                <a:solidFill>
                  <a:srgbClr val="FFC000"/>
                </a:solidFill>
                <a:latin typeface="Arial" pitchFamily="34" charset="0"/>
                <a:cs typeface="Arial" pitchFamily="34" charset="0"/>
              </a:rPr>
              <a:t>)</a:t>
            </a:r>
          </a:p>
          <a:p>
            <a:pPr marL="342900" indent="-342900">
              <a:buFont typeface="+mj-lt"/>
              <a:buAutoNum type="arabicPeriod"/>
            </a:pPr>
            <a:r>
              <a:rPr lang="en-US" sz="2000" dirty="0">
                <a:solidFill>
                  <a:srgbClr val="FFC000"/>
                </a:solidFill>
                <a:latin typeface="Arial" pitchFamily="34" charset="0"/>
                <a:cs typeface="Arial" pitchFamily="34" charset="0"/>
              </a:rPr>
              <a:t> Exchange rates and interest rates</a:t>
            </a:r>
            <a:endParaRPr lang="en-SG" dirty="0">
              <a:solidFill>
                <a:srgbClr val="FFC000"/>
              </a:solidFill>
            </a:endParaRPr>
          </a:p>
        </p:txBody>
      </p:sp>
    </p:spTree>
    <p:extLst>
      <p:ext uri="{BB962C8B-B14F-4D97-AF65-F5344CB8AC3E}">
        <p14:creationId xmlns:p14="http://schemas.microsoft.com/office/powerpoint/2010/main" val="536279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565" y="476672"/>
            <a:ext cx="8840882" cy="923330"/>
          </a:xfrm>
          <a:prstGeom prst="rect">
            <a:avLst/>
          </a:prstGeom>
          <a:noFill/>
        </p:spPr>
        <p:txBody>
          <a:bodyPr wrap="none" lIns="91440" tIns="45720" rIns="91440" bIns="45720">
            <a:spAutoFit/>
          </a:bodyPr>
          <a:lstStyle/>
          <a:p>
            <a:pPr algn="ctr"/>
            <a:r>
              <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Socio-Cultural Environment</a:t>
            </a:r>
          </a:p>
        </p:txBody>
      </p:sp>
      <p:sp>
        <p:nvSpPr>
          <p:cNvPr id="3" name="TextBox 2"/>
          <p:cNvSpPr txBox="1"/>
          <p:nvPr/>
        </p:nvSpPr>
        <p:spPr>
          <a:xfrm>
            <a:off x="395536" y="2060848"/>
            <a:ext cx="8280920" cy="4062651"/>
          </a:xfrm>
          <a:prstGeom prst="rect">
            <a:avLst/>
          </a:prstGeom>
          <a:noFill/>
        </p:spPr>
        <p:txBody>
          <a:bodyPr wrap="square" rtlCol="0">
            <a:spAutoFit/>
          </a:bodyPr>
          <a:lstStyle/>
          <a:p>
            <a:pPr marL="285750" indent="-285750">
              <a:buFont typeface="Arial" pitchFamily="34" charset="0"/>
              <a:buChar char="•"/>
            </a:pPr>
            <a:r>
              <a:rPr lang="en-US" dirty="0">
                <a:solidFill>
                  <a:srgbClr val="FFC000"/>
                </a:solidFill>
              </a:rPr>
              <a:t> </a:t>
            </a:r>
            <a:r>
              <a:rPr lang="en-US" sz="2000" dirty="0">
                <a:solidFill>
                  <a:srgbClr val="FFC000"/>
                </a:solidFill>
                <a:latin typeface="Arial" pitchFamily="34" charset="0"/>
                <a:cs typeface="Arial" pitchFamily="34" charset="0"/>
              </a:rPr>
              <a:t>It includes :</a:t>
            </a:r>
          </a:p>
          <a:p>
            <a:endParaRPr lang="en-US" dirty="0">
              <a:solidFill>
                <a:srgbClr val="FFC000"/>
              </a:solidFill>
            </a:endParaRPr>
          </a:p>
          <a:p>
            <a:pPr marL="342900" indent="-342900">
              <a:buFont typeface="+mj-lt"/>
              <a:buAutoNum type="arabicPeriod"/>
            </a:pPr>
            <a:r>
              <a:rPr lang="en-US" dirty="0">
                <a:solidFill>
                  <a:srgbClr val="FFC000"/>
                </a:solidFill>
              </a:rPr>
              <a:t> </a:t>
            </a:r>
            <a:r>
              <a:rPr lang="en-US" sz="2000" dirty="0">
                <a:solidFill>
                  <a:srgbClr val="FFC000"/>
                </a:solidFill>
                <a:latin typeface="Arial" pitchFamily="34" charset="0"/>
                <a:cs typeface="Arial" pitchFamily="34" charset="0"/>
              </a:rPr>
              <a:t>Social and class system</a:t>
            </a:r>
          </a:p>
          <a:p>
            <a:pPr marL="342900" indent="-342900">
              <a:buFont typeface="+mj-lt"/>
              <a:buAutoNum type="arabicPeriod"/>
            </a:pPr>
            <a:r>
              <a:rPr lang="en-US" sz="2000" dirty="0">
                <a:solidFill>
                  <a:srgbClr val="FFC000"/>
                </a:solidFill>
                <a:latin typeface="Arial" pitchFamily="34" charset="0"/>
                <a:cs typeface="Arial" pitchFamily="34" charset="0"/>
              </a:rPr>
              <a:t> Religious beliefs</a:t>
            </a:r>
          </a:p>
          <a:p>
            <a:pPr marL="342900" indent="-342900">
              <a:buFont typeface="+mj-lt"/>
              <a:buAutoNum type="arabicPeriod"/>
            </a:pPr>
            <a:r>
              <a:rPr lang="en-US" sz="2000" dirty="0">
                <a:solidFill>
                  <a:srgbClr val="FFC000"/>
                </a:solidFill>
                <a:latin typeface="Arial" pitchFamily="34" charset="0"/>
                <a:cs typeface="Arial" pitchFamily="34" charset="0"/>
              </a:rPr>
              <a:t> Linguistic Base</a:t>
            </a:r>
          </a:p>
          <a:p>
            <a:pPr marL="342900" indent="-342900">
              <a:buFont typeface="+mj-lt"/>
              <a:buAutoNum type="arabicPeriod"/>
            </a:pPr>
            <a:r>
              <a:rPr lang="en-US" sz="2000" dirty="0">
                <a:solidFill>
                  <a:srgbClr val="FFC000"/>
                </a:solidFill>
                <a:latin typeface="Arial" pitchFamily="34" charset="0"/>
                <a:cs typeface="Arial" pitchFamily="34" charset="0"/>
              </a:rPr>
              <a:t> Racial diversity</a:t>
            </a:r>
          </a:p>
          <a:p>
            <a:pPr marL="342900" indent="-342900">
              <a:buFont typeface="+mj-lt"/>
              <a:buAutoNum type="arabicPeriod"/>
            </a:pPr>
            <a:r>
              <a:rPr lang="en-US" sz="2000" dirty="0">
                <a:solidFill>
                  <a:srgbClr val="FFC000"/>
                </a:solidFill>
                <a:latin typeface="Arial" pitchFamily="34" charset="0"/>
                <a:cs typeface="Arial" pitchFamily="34" charset="0"/>
              </a:rPr>
              <a:t> Social evils</a:t>
            </a:r>
          </a:p>
          <a:p>
            <a:pPr marL="342900" indent="-342900">
              <a:buFont typeface="+mj-lt"/>
              <a:buAutoNum type="arabicPeriod"/>
            </a:pPr>
            <a:endParaRPr lang="en-US" sz="2000" dirty="0">
              <a:solidFill>
                <a:srgbClr val="FFC000"/>
              </a:solidFill>
              <a:latin typeface="Arial" pitchFamily="34" charset="0"/>
              <a:cs typeface="Arial" pitchFamily="34" charset="0"/>
            </a:endParaRPr>
          </a:p>
          <a:p>
            <a:pPr marL="285750" indent="-285750">
              <a:buFont typeface="Arial" pitchFamily="34" charset="0"/>
              <a:buChar char="•"/>
            </a:pPr>
            <a:r>
              <a:rPr lang="en-US" sz="2000" dirty="0">
                <a:solidFill>
                  <a:srgbClr val="FFC000"/>
                </a:solidFill>
                <a:latin typeface="Arial" pitchFamily="34" charset="0"/>
                <a:cs typeface="Arial" pitchFamily="34" charset="0"/>
              </a:rPr>
              <a:t> A business needs to be well versed with the socio-cultural environment because the socio-cultural environment decides the taste and preferences of the people and would create opportunities of threats for the business.</a:t>
            </a:r>
            <a:endParaRPr lang="en-US" dirty="0">
              <a:solidFill>
                <a:srgbClr val="FFC000"/>
              </a:solidFill>
            </a:endParaRPr>
          </a:p>
          <a:p>
            <a:endParaRPr lang="en-US" sz="2000" dirty="0">
              <a:solidFill>
                <a:srgbClr val="FFC000"/>
              </a:solidFill>
              <a:latin typeface="Arial" pitchFamily="34" charset="0"/>
              <a:cs typeface="Arial" pitchFamily="34" charset="0"/>
            </a:endParaRPr>
          </a:p>
        </p:txBody>
      </p:sp>
      <p:sp>
        <p:nvSpPr>
          <p:cNvPr id="4" name="Rectangle 3"/>
          <p:cNvSpPr/>
          <p:nvPr/>
        </p:nvSpPr>
        <p:spPr>
          <a:xfrm>
            <a:off x="395536" y="1417442"/>
            <a:ext cx="1252266" cy="584775"/>
          </a:xfrm>
          <a:prstGeom prst="rect">
            <a:avLst/>
          </a:prstGeom>
        </p:spPr>
        <p:txBody>
          <a:bodyPr wrap="none">
            <a:spAutoFit/>
          </a:bodyPr>
          <a:lstStyle/>
          <a:p>
            <a:r>
              <a:rPr lang="en-US" sz="3200" u="sng" dirty="0">
                <a:ln w="18415" cmpd="sng">
                  <a:solidFill>
                    <a:srgbClr val="FFFFFF"/>
                  </a:solidFill>
                  <a:prstDash val="solid"/>
                </a:ln>
                <a:solidFill>
                  <a:srgbClr val="FFFFFF"/>
                </a:solidFill>
                <a:effectLst>
                  <a:outerShdw blurRad="63500" dir="3600000" algn="tl" rotWithShape="0">
                    <a:srgbClr val="000000">
                      <a:alpha val="70000"/>
                    </a:srgbClr>
                  </a:outerShdw>
                </a:effectLst>
              </a:rPr>
              <a:t>Social</a:t>
            </a:r>
            <a:endParaRPr lang="en-GB" sz="3200" u="sng" dirty="0"/>
          </a:p>
        </p:txBody>
      </p:sp>
    </p:spTree>
    <p:extLst>
      <p:ext uri="{BB962C8B-B14F-4D97-AF65-F5344CB8AC3E}">
        <p14:creationId xmlns:p14="http://schemas.microsoft.com/office/powerpoint/2010/main" val="2299714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565" y="1400002"/>
            <a:ext cx="4636206" cy="584775"/>
          </a:xfrm>
          <a:prstGeom prst="rect">
            <a:avLst/>
          </a:prstGeom>
          <a:noFill/>
        </p:spPr>
        <p:txBody>
          <a:bodyPr wrap="none" lIns="91440" tIns="45720" rIns="91440" bIns="45720">
            <a:spAutoFit/>
          </a:bodyPr>
          <a:lstStyle/>
          <a:p>
            <a:pPr algn="ctr"/>
            <a:r>
              <a:rPr lang="en-US" sz="3200" u="sng" dirty="0">
                <a:ln w="18415" cmpd="sng">
                  <a:solidFill>
                    <a:srgbClr val="FFFFFF"/>
                  </a:solidFill>
                  <a:prstDash val="solid"/>
                </a:ln>
                <a:solidFill>
                  <a:srgbClr val="FFFFFF"/>
                </a:solidFill>
                <a:effectLst>
                  <a:outerShdw blurRad="63500" dir="3600000" algn="tl" rotWithShape="0">
                    <a:srgbClr val="000000">
                      <a:alpha val="70000"/>
                    </a:srgbClr>
                  </a:outerShdw>
                </a:effectLst>
              </a:rPr>
              <a:t>Demographic  / Cultural</a:t>
            </a:r>
            <a:endParaRPr lang="en-US" sz="3200" b="0" u="sng"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503554" y="2323332"/>
            <a:ext cx="8136904" cy="3785652"/>
          </a:xfrm>
          <a:prstGeom prst="rect">
            <a:avLst/>
          </a:prstGeom>
          <a:noFill/>
        </p:spPr>
        <p:txBody>
          <a:bodyPr wrap="square" rtlCol="0">
            <a:spAutoFit/>
          </a:bodyPr>
          <a:lstStyle/>
          <a:p>
            <a:pPr marL="285750" indent="-285750">
              <a:buFont typeface="Arial" pitchFamily="34" charset="0"/>
              <a:buChar char="•"/>
            </a:pPr>
            <a:r>
              <a:rPr lang="en-US" sz="2000" dirty="0">
                <a:solidFill>
                  <a:srgbClr val="FFC000"/>
                </a:solidFill>
                <a:latin typeface="Arial" pitchFamily="34" charset="0"/>
                <a:cs typeface="Arial" pitchFamily="34" charset="0"/>
              </a:rPr>
              <a:t> Demographic Environment includes:</a:t>
            </a:r>
          </a:p>
          <a:p>
            <a:pPr marL="285750" indent="-285750">
              <a:buFont typeface="Arial" pitchFamily="34" charset="0"/>
              <a:buChar char="•"/>
            </a:pPr>
            <a:endParaRPr lang="en-US" sz="2000" dirty="0">
              <a:solidFill>
                <a:srgbClr val="FFC000"/>
              </a:solidFill>
              <a:latin typeface="Arial" pitchFamily="34" charset="0"/>
              <a:cs typeface="Arial" pitchFamily="34" charset="0"/>
            </a:endParaRPr>
          </a:p>
          <a:p>
            <a:pPr marL="457200" indent="-457200">
              <a:buFont typeface="+mj-lt"/>
              <a:buAutoNum type="arabicPeriod"/>
            </a:pPr>
            <a:r>
              <a:rPr lang="en-US" sz="2000" dirty="0">
                <a:solidFill>
                  <a:srgbClr val="FFC000"/>
                </a:solidFill>
                <a:latin typeface="Arial" pitchFamily="34" charset="0"/>
                <a:cs typeface="Arial" pitchFamily="34" charset="0"/>
              </a:rPr>
              <a:t> Population of a country</a:t>
            </a:r>
          </a:p>
          <a:p>
            <a:pPr marL="457200" indent="-457200">
              <a:buFont typeface="+mj-lt"/>
              <a:buAutoNum type="arabicPeriod"/>
            </a:pPr>
            <a:r>
              <a:rPr lang="en-US" sz="2000" dirty="0">
                <a:solidFill>
                  <a:srgbClr val="FFC000"/>
                </a:solidFill>
                <a:latin typeface="Arial" pitchFamily="34" charset="0"/>
                <a:cs typeface="Arial" pitchFamily="34" charset="0"/>
              </a:rPr>
              <a:t> Literacy Rate</a:t>
            </a:r>
          </a:p>
          <a:p>
            <a:pPr marL="457200" indent="-457200">
              <a:buFont typeface="+mj-lt"/>
              <a:buAutoNum type="arabicPeriod"/>
            </a:pPr>
            <a:r>
              <a:rPr lang="en-US" sz="2000" dirty="0">
                <a:solidFill>
                  <a:srgbClr val="FFC000"/>
                </a:solidFill>
                <a:latin typeface="Arial" pitchFamily="34" charset="0"/>
                <a:cs typeface="Arial" pitchFamily="34" charset="0"/>
              </a:rPr>
              <a:t> Birth/Death rate</a:t>
            </a:r>
          </a:p>
          <a:p>
            <a:pPr marL="457200" indent="-457200">
              <a:buFont typeface="+mj-lt"/>
              <a:buAutoNum type="arabicPeriod"/>
            </a:pPr>
            <a:r>
              <a:rPr lang="en-US" sz="2000" dirty="0">
                <a:solidFill>
                  <a:srgbClr val="FFC000"/>
                </a:solidFill>
                <a:latin typeface="Arial" pitchFamily="34" charset="0"/>
                <a:cs typeface="Arial" pitchFamily="34" charset="0"/>
              </a:rPr>
              <a:t> Age classes</a:t>
            </a:r>
          </a:p>
          <a:p>
            <a:pPr marL="457200" indent="-457200">
              <a:buFont typeface="+mj-lt"/>
              <a:buAutoNum type="arabicPeriod"/>
            </a:pPr>
            <a:r>
              <a:rPr lang="en-US" sz="2000" dirty="0">
                <a:solidFill>
                  <a:srgbClr val="FFC000"/>
                </a:solidFill>
                <a:latin typeface="Arial" pitchFamily="34" charset="0"/>
                <a:cs typeface="Arial" pitchFamily="34" charset="0"/>
              </a:rPr>
              <a:t> Standard of living</a:t>
            </a:r>
          </a:p>
          <a:p>
            <a:pPr marL="457200" indent="-457200">
              <a:buFont typeface="+mj-lt"/>
              <a:buAutoNum type="arabicPeriod"/>
            </a:pPr>
            <a:endParaRPr lang="en-US" sz="2000" dirty="0">
              <a:solidFill>
                <a:srgbClr val="FFC000"/>
              </a:solidFill>
              <a:latin typeface="Arial" pitchFamily="34" charset="0"/>
              <a:cs typeface="Arial" pitchFamily="34" charset="0"/>
            </a:endParaRPr>
          </a:p>
          <a:p>
            <a:endParaRPr lang="en-US" sz="2000" dirty="0">
              <a:solidFill>
                <a:srgbClr val="FFC000"/>
              </a:solidFill>
              <a:latin typeface="Arial" pitchFamily="34" charset="0"/>
              <a:cs typeface="Arial" pitchFamily="34" charset="0"/>
            </a:endParaRPr>
          </a:p>
          <a:p>
            <a:pPr marL="342900" indent="-342900">
              <a:buFont typeface="Arial" pitchFamily="34" charset="0"/>
              <a:buChar char="•"/>
            </a:pPr>
            <a:r>
              <a:rPr lang="en-US" sz="2000" dirty="0">
                <a:solidFill>
                  <a:srgbClr val="FFC000"/>
                </a:solidFill>
                <a:latin typeface="Arial" pitchFamily="34" charset="0"/>
                <a:cs typeface="Arial" pitchFamily="34" charset="0"/>
              </a:rPr>
              <a:t> A business needs to know its demographic environment well to tackle and meet its demand well and adjust itself according to the populations’ demand.</a:t>
            </a:r>
          </a:p>
        </p:txBody>
      </p:sp>
      <p:sp>
        <p:nvSpPr>
          <p:cNvPr id="4" name="Rectangle 3"/>
          <p:cNvSpPr/>
          <p:nvPr/>
        </p:nvSpPr>
        <p:spPr>
          <a:xfrm>
            <a:off x="151565" y="476672"/>
            <a:ext cx="8840882" cy="923330"/>
          </a:xfrm>
          <a:prstGeom prst="rect">
            <a:avLst/>
          </a:prstGeom>
          <a:noFill/>
        </p:spPr>
        <p:txBody>
          <a:bodyPr wrap="none" lIns="91440" tIns="45720" rIns="91440" bIns="45720">
            <a:spAutoFit/>
          </a:bodyPr>
          <a:lstStyle/>
          <a:p>
            <a:pPr algn="ctr"/>
            <a:r>
              <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Socio-Cultural Environment</a:t>
            </a:r>
          </a:p>
        </p:txBody>
      </p:sp>
    </p:spTree>
    <p:extLst>
      <p:ext uri="{BB962C8B-B14F-4D97-AF65-F5344CB8AC3E}">
        <p14:creationId xmlns:p14="http://schemas.microsoft.com/office/powerpoint/2010/main" val="3057990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692696"/>
            <a:ext cx="8623515" cy="923330"/>
          </a:xfrm>
          <a:prstGeom prst="rect">
            <a:avLst/>
          </a:prstGeom>
          <a:noFill/>
        </p:spPr>
        <p:txBody>
          <a:bodyPr wrap="none" lIns="91440" tIns="45720" rIns="91440" bIns="45720">
            <a:spAutoFit/>
          </a:bodyPr>
          <a:lstStyle/>
          <a:p>
            <a:pPr algn="ctr"/>
            <a:r>
              <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Technological Environment</a:t>
            </a:r>
          </a:p>
        </p:txBody>
      </p:sp>
      <p:sp>
        <p:nvSpPr>
          <p:cNvPr id="3" name="TextBox 2"/>
          <p:cNvSpPr txBox="1"/>
          <p:nvPr/>
        </p:nvSpPr>
        <p:spPr>
          <a:xfrm>
            <a:off x="602044" y="2564904"/>
            <a:ext cx="7920880" cy="2677656"/>
          </a:xfrm>
          <a:prstGeom prst="rect">
            <a:avLst/>
          </a:prstGeom>
          <a:noFill/>
        </p:spPr>
        <p:txBody>
          <a:bodyPr wrap="square" rtlCol="0">
            <a:spAutoFit/>
          </a:bodyPr>
          <a:lstStyle/>
          <a:p>
            <a:pPr marL="342900" indent="-342900">
              <a:buFont typeface="Arial" pitchFamily="34" charset="0"/>
              <a:buChar char="•"/>
            </a:pPr>
            <a:r>
              <a:rPr lang="en-US" sz="2400" dirty="0">
                <a:solidFill>
                  <a:srgbClr val="FFC000"/>
                </a:solidFill>
                <a:latin typeface="Arial" pitchFamily="34" charset="0"/>
                <a:cs typeface="Arial" pitchFamily="34" charset="0"/>
              </a:rPr>
              <a:t> It is the most dynamic environment of the business since it keeps changing rapidly</a:t>
            </a:r>
            <a:r>
              <a:rPr lang="en-SG" sz="2400" dirty="0">
                <a:solidFill>
                  <a:srgbClr val="FFC000"/>
                </a:solidFill>
                <a:latin typeface="Arial" pitchFamily="34" charset="0"/>
                <a:cs typeface="Arial" pitchFamily="34" charset="0"/>
              </a:rPr>
              <a:t>.</a:t>
            </a:r>
          </a:p>
          <a:p>
            <a:pPr marL="342900" indent="-342900">
              <a:buFont typeface="Arial" pitchFamily="34" charset="0"/>
              <a:buChar char="•"/>
            </a:pPr>
            <a:endParaRPr lang="en-US" sz="2400" dirty="0">
              <a:solidFill>
                <a:srgbClr val="FFC000"/>
              </a:solidFill>
              <a:latin typeface="Arial" pitchFamily="34" charset="0"/>
              <a:cs typeface="Arial" pitchFamily="34" charset="0"/>
            </a:endParaRPr>
          </a:p>
          <a:p>
            <a:pPr marL="342900" indent="-342900">
              <a:buFont typeface="Arial" pitchFamily="34" charset="0"/>
              <a:buChar char="•"/>
            </a:pPr>
            <a:r>
              <a:rPr lang="en-US" sz="2400" dirty="0">
                <a:solidFill>
                  <a:srgbClr val="FFC000"/>
                </a:solidFill>
                <a:latin typeface="Arial" pitchFamily="34" charset="0"/>
                <a:cs typeface="Arial" pitchFamily="34" charset="0"/>
              </a:rPr>
              <a:t>A business needs to promote innovation and needs to change itself with the changing technology to be able to compete well with the competition and take all the advantages over the competitors.</a:t>
            </a:r>
          </a:p>
        </p:txBody>
      </p:sp>
    </p:spTree>
    <p:extLst>
      <p:ext uri="{BB962C8B-B14F-4D97-AF65-F5344CB8AC3E}">
        <p14:creationId xmlns:p14="http://schemas.microsoft.com/office/powerpoint/2010/main" val="757077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6686" y="764704"/>
            <a:ext cx="6790642" cy="923330"/>
          </a:xfrm>
          <a:prstGeom prst="rect">
            <a:avLst/>
          </a:prstGeom>
          <a:noFill/>
        </p:spPr>
        <p:txBody>
          <a:bodyPr wrap="none" lIns="91440" tIns="45720" rIns="91440" bIns="45720">
            <a:spAutoFit/>
          </a:bodyPr>
          <a:lstStyle/>
          <a:p>
            <a:pPr algn="ctr"/>
            <a:r>
              <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Natural Environment</a:t>
            </a:r>
          </a:p>
        </p:txBody>
      </p:sp>
      <p:sp>
        <p:nvSpPr>
          <p:cNvPr id="3" name="TextBox 2"/>
          <p:cNvSpPr txBox="1"/>
          <p:nvPr/>
        </p:nvSpPr>
        <p:spPr>
          <a:xfrm>
            <a:off x="395536" y="2204864"/>
            <a:ext cx="8208912" cy="3785652"/>
          </a:xfrm>
          <a:prstGeom prst="rect">
            <a:avLst/>
          </a:prstGeom>
          <a:noFill/>
        </p:spPr>
        <p:txBody>
          <a:bodyPr wrap="square" rtlCol="0">
            <a:spAutoFit/>
          </a:bodyPr>
          <a:lstStyle/>
          <a:p>
            <a:pPr marL="342900" indent="-342900">
              <a:buFont typeface="Arial" pitchFamily="34" charset="0"/>
              <a:buChar char="•"/>
            </a:pPr>
            <a:r>
              <a:rPr lang="en-US" sz="2400" dirty="0">
                <a:solidFill>
                  <a:srgbClr val="FFC000"/>
                </a:solidFill>
                <a:latin typeface="Arial" pitchFamily="34" charset="0"/>
                <a:cs typeface="Arial" pitchFamily="34" charset="0"/>
              </a:rPr>
              <a:t> It includes:</a:t>
            </a:r>
          </a:p>
          <a:p>
            <a:endParaRPr lang="en-US" sz="2400" dirty="0">
              <a:solidFill>
                <a:srgbClr val="FFC000"/>
              </a:solidFill>
              <a:latin typeface="Arial" pitchFamily="34" charset="0"/>
              <a:cs typeface="Arial" pitchFamily="34" charset="0"/>
            </a:endParaRPr>
          </a:p>
          <a:p>
            <a:pPr marL="457200" indent="-457200">
              <a:buFont typeface="+mj-lt"/>
              <a:buAutoNum type="arabicPeriod"/>
            </a:pPr>
            <a:r>
              <a:rPr lang="en-US" sz="2400" dirty="0">
                <a:solidFill>
                  <a:srgbClr val="FFC000"/>
                </a:solidFill>
                <a:latin typeface="Arial" pitchFamily="34" charset="0"/>
                <a:cs typeface="Arial" pitchFamily="34" charset="0"/>
              </a:rPr>
              <a:t> Climatic Conditions</a:t>
            </a:r>
          </a:p>
          <a:p>
            <a:pPr marL="457200" indent="-457200">
              <a:buFont typeface="+mj-lt"/>
              <a:buAutoNum type="arabicPeriod"/>
            </a:pPr>
            <a:r>
              <a:rPr lang="en-US" sz="2400" dirty="0">
                <a:solidFill>
                  <a:srgbClr val="FFC000"/>
                </a:solidFill>
                <a:latin typeface="Arial" pitchFamily="34" charset="0"/>
                <a:cs typeface="Arial" pitchFamily="34" charset="0"/>
              </a:rPr>
              <a:t>Topographical Features</a:t>
            </a:r>
          </a:p>
          <a:p>
            <a:pPr marL="457200" indent="-457200">
              <a:buFont typeface="+mj-lt"/>
              <a:buAutoNum type="arabicPeriod"/>
            </a:pPr>
            <a:r>
              <a:rPr lang="en-US" sz="2400" dirty="0">
                <a:solidFill>
                  <a:srgbClr val="FFC000"/>
                </a:solidFill>
                <a:latin typeface="Arial" pitchFamily="34" charset="0"/>
                <a:cs typeface="Arial" pitchFamily="34" charset="0"/>
              </a:rPr>
              <a:t>Kind of Soil</a:t>
            </a:r>
          </a:p>
          <a:p>
            <a:pPr marL="457200" indent="-457200">
              <a:buFont typeface="+mj-lt"/>
              <a:buAutoNum type="arabicPeriod"/>
            </a:pPr>
            <a:r>
              <a:rPr lang="en-US" sz="2400" dirty="0">
                <a:solidFill>
                  <a:srgbClr val="FFC000"/>
                </a:solidFill>
                <a:latin typeface="Arial" pitchFamily="34" charset="0"/>
                <a:cs typeface="Arial" pitchFamily="34" charset="0"/>
              </a:rPr>
              <a:t> Weather</a:t>
            </a:r>
          </a:p>
          <a:p>
            <a:pPr marL="457200" indent="-457200">
              <a:buFont typeface="+mj-lt"/>
              <a:buAutoNum type="arabicPeriod"/>
            </a:pPr>
            <a:r>
              <a:rPr lang="en-US" sz="2400" dirty="0">
                <a:solidFill>
                  <a:srgbClr val="FFC000"/>
                </a:solidFill>
                <a:latin typeface="Arial" pitchFamily="34" charset="0"/>
                <a:cs typeface="Arial" pitchFamily="34" charset="0"/>
              </a:rPr>
              <a:t> Natural resources</a:t>
            </a:r>
          </a:p>
          <a:p>
            <a:pPr marL="457200" indent="-457200">
              <a:buFont typeface="+mj-lt"/>
              <a:buAutoNum type="arabicPeriod"/>
            </a:pPr>
            <a:endParaRPr lang="en-US" sz="2400" dirty="0">
              <a:solidFill>
                <a:srgbClr val="FFC000"/>
              </a:solidFill>
              <a:latin typeface="Arial" pitchFamily="34" charset="0"/>
              <a:cs typeface="Arial" pitchFamily="34" charset="0"/>
            </a:endParaRPr>
          </a:p>
          <a:p>
            <a:r>
              <a:rPr lang="en-US" sz="2400" dirty="0">
                <a:solidFill>
                  <a:srgbClr val="FFC000"/>
                </a:solidFill>
                <a:latin typeface="Arial" pitchFamily="34" charset="0"/>
                <a:cs typeface="Arial" pitchFamily="34" charset="0"/>
              </a:rPr>
              <a:t> A business needs to know its natural environment well in order to take advantage of its natural surroundings.</a:t>
            </a:r>
            <a:endParaRPr lang="en-SG" sz="2400" dirty="0">
              <a:solidFill>
                <a:srgbClr val="FFC000"/>
              </a:solidFill>
              <a:latin typeface="Arial" pitchFamily="34" charset="0"/>
              <a:cs typeface="Arial" pitchFamily="34" charset="0"/>
            </a:endParaRPr>
          </a:p>
        </p:txBody>
      </p:sp>
    </p:spTree>
    <p:extLst>
      <p:ext uri="{BB962C8B-B14F-4D97-AF65-F5344CB8AC3E}">
        <p14:creationId xmlns:p14="http://schemas.microsoft.com/office/powerpoint/2010/main" val="2286659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548680"/>
            <a:ext cx="7260322" cy="923330"/>
          </a:xfrm>
          <a:prstGeom prst="rect">
            <a:avLst/>
          </a:prstGeom>
          <a:noFill/>
        </p:spPr>
        <p:txBody>
          <a:bodyPr wrap="none" lIns="91440" tIns="45720" rIns="91440" bIns="45720">
            <a:spAutoFit/>
          </a:bodyPr>
          <a:lstStyle/>
          <a:p>
            <a:pPr algn="ctr"/>
            <a:r>
              <a:rPr lang="en-US" sz="5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Political Environment</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TextBox 2"/>
          <p:cNvSpPr txBox="1"/>
          <p:nvPr/>
        </p:nvSpPr>
        <p:spPr>
          <a:xfrm>
            <a:off x="611560" y="1772816"/>
            <a:ext cx="8208912" cy="3754874"/>
          </a:xfrm>
          <a:prstGeom prst="rect">
            <a:avLst/>
          </a:prstGeom>
          <a:noFill/>
        </p:spPr>
        <p:txBody>
          <a:bodyPr wrap="square" rtlCol="0">
            <a:spAutoFit/>
          </a:bodyPr>
          <a:lstStyle/>
          <a:p>
            <a:r>
              <a:rPr lang="en-US" sz="2000" dirty="0">
                <a:solidFill>
                  <a:srgbClr val="FFC000"/>
                </a:solidFill>
                <a:latin typeface="Arial" pitchFamily="34" charset="0"/>
                <a:cs typeface="Arial" pitchFamily="34" charset="0"/>
              </a:rPr>
              <a:t>Political Environment comprises of :</a:t>
            </a:r>
          </a:p>
          <a:p>
            <a:pPr marL="285750" indent="-285750">
              <a:buFont typeface="Arial" pitchFamily="34" charset="0"/>
              <a:buChar char="•"/>
            </a:pPr>
            <a:endParaRPr lang="en-US" sz="2000" dirty="0">
              <a:solidFill>
                <a:srgbClr val="FFC000"/>
              </a:solidFill>
              <a:latin typeface="Arial" pitchFamily="34" charset="0"/>
              <a:cs typeface="Arial" pitchFamily="34" charset="0"/>
            </a:endParaRP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u="sng" dirty="0">
                <a:solidFill>
                  <a:srgbClr val="FFC000"/>
                </a:solidFill>
                <a:latin typeface="Arial" pitchFamily="34" charset="0"/>
                <a:cs typeface="Arial" pitchFamily="34" charset="0"/>
              </a:rPr>
              <a:t>Legislative:</a:t>
            </a:r>
            <a:r>
              <a:rPr lang="en-US" sz="2000" dirty="0">
                <a:solidFill>
                  <a:srgbClr val="FFC000"/>
                </a:solidFill>
                <a:latin typeface="Arial" pitchFamily="34" charset="0"/>
                <a:cs typeface="Arial" pitchFamily="34" charset="0"/>
              </a:rPr>
              <a:t> it is responsible for  making laws</a:t>
            </a:r>
          </a:p>
          <a:p>
            <a:pPr marL="342900" indent="-342900">
              <a:buFont typeface="+mj-lt"/>
              <a:buAutoNum type="arabicPeriod"/>
            </a:pPr>
            <a:endParaRPr lang="en-US" sz="2000" u="sng" dirty="0">
              <a:solidFill>
                <a:srgbClr val="FFC000"/>
              </a:solidFill>
              <a:latin typeface="Arial" pitchFamily="34" charset="0"/>
              <a:cs typeface="Arial" pitchFamily="34" charset="0"/>
            </a:endParaRPr>
          </a:p>
          <a:p>
            <a:pPr marL="342900" indent="-342900">
              <a:buFont typeface="+mj-lt"/>
              <a:buAutoNum type="arabicPeriod"/>
            </a:pPr>
            <a:r>
              <a:rPr lang="en-US" sz="2000" u="sng" dirty="0">
                <a:solidFill>
                  <a:srgbClr val="FFC000"/>
                </a:solidFill>
                <a:latin typeface="Arial" pitchFamily="34" charset="0"/>
                <a:cs typeface="Arial" pitchFamily="34" charset="0"/>
              </a:rPr>
              <a:t>Executive:</a:t>
            </a:r>
            <a:r>
              <a:rPr lang="en-US" sz="2000" dirty="0">
                <a:solidFill>
                  <a:srgbClr val="FFC000"/>
                </a:solidFill>
                <a:latin typeface="Arial" pitchFamily="34" charset="0"/>
                <a:cs typeface="Arial" pitchFamily="34" charset="0"/>
              </a:rPr>
              <a:t> It implements laws</a:t>
            </a:r>
          </a:p>
          <a:p>
            <a:pPr marL="342900" indent="-342900">
              <a:buFont typeface="+mj-lt"/>
              <a:buAutoNum type="arabicPeriod"/>
            </a:pPr>
            <a:endParaRPr lang="en-US" sz="2000" u="sng" dirty="0">
              <a:solidFill>
                <a:srgbClr val="FFC000"/>
              </a:solidFill>
              <a:latin typeface="Arial" pitchFamily="34" charset="0"/>
              <a:cs typeface="Arial" pitchFamily="34" charset="0"/>
            </a:endParaRPr>
          </a:p>
          <a:p>
            <a:pPr marL="342900" indent="-342900">
              <a:buFont typeface="+mj-lt"/>
              <a:buAutoNum type="arabicPeriod"/>
            </a:pPr>
            <a:r>
              <a:rPr lang="en-US" sz="2000" u="sng" dirty="0">
                <a:solidFill>
                  <a:srgbClr val="FFC000"/>
                </a:solidFill>
                <a:latin typeface="Arial" pitchFamily="34" charset="0"/>
                <a:cs typeface="Arial" pitchFamily="34" charset="0"/>
              </a:rPr>
              <a:t>Judiciary:</a:t>
            </a:r>
            <a:r>
              <a:rPr lang="en-US" sz="2000" dirty="0">
                <a:solidFill>
                  <a:srgbClr val="FFC000"/>
                </a:solidFill>
                <a:latin typeface="Arial" pitchFamily="34" charset="0"/>
                <a:cs typeface="Arial" pitchFamily="34" charset="0"/>
              </a:rPr>
              <a:t> it enforces laws</a:t>
            </a:r>
          </a:p>
          <a:p>
            <a:pPr marL="342900" indent="-342900">
              <a:buFont typeface="+mj-lt"/>
              <a:buAutoNum type="arabicPeriod"/>
            </a:pPr>
            <a:endParaRPr lang="en-US" sz="2000" dirty="0">
              <a:solidFill>
                <a:srgbClr val="FFC000"/>
              </a:solidFill>
              <a:latin typeface="Arial" pitchFamily="34" charset="0"/>
              <a:cs typeface="Arial" pitchFamily="34" charset="0"/>
            </a:endParaRPr>
          </a:p>
          <a:p>
            <a:r>
              <a:rPr lang="en-US" sz="2000" dirty="0">
                <a:solidFill>
                  <a:srgbClr val="FFC000"/>
                </a:solidFill>
                <a:latin typeface="Arial" pitchFamily="34" charset="0"/>
                <a:cs typeface="Arial" pitchFamily="34" charset="0"/>
              </a:rPr>
              <a:t> A business needs to know its political environment well and has to abide by all the rules and laws of the land it functions on. </a:t>
            </a:r>
          </a:p>
          <a:p>
            <a:pPr marL="342900" indent="-342900">
              <a:buFont typeface="+mj-lt"/>
              <a:buAutoNum type="arabicPeriod"/>
            </a:pPr>
            <a:endParaRPr lang="en-US" sz="2000" u="sng" dirty="0">
              <a:solidFill>
                <a:srgbClr val="FFC000"/>
              </a:solidFill>
              <a:latin typeface="Arial" pitchFamily="34" charset="0"/>
              <a:cs typeface="Arial" pitchFamily="34" charset="0"/>
            </a:endParaRPr>
          </a:p>
          <a:p>
            <a:pPr marL="342900" indent="-342900">
              <a:buFont typeface="+mj-lt"/>
              <a:buAutoNum type="arabicPeriod"/>
            </a:pPr>
            <a:endParaRPr lang="en-SG" u="sng" dirty="0"/>
          </a:p>
        </p:txBody>
      </p:sp>
    </p:spTree>
    <p:extLst>
      <p:ext uri="{BB962C8B-B14F-4D97-AF65-F5344CB8AC3E}">
        <p14:creationId xmlns:p14="http://schemas.microsoft.com/office/powerpoint/2010/main" val="2739894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8376011" cy="923330"/>
          </a:xfrm>
          <a:prstGeom prst="rect">
            <a:avLst/>
          </a:prstGeom>
          <a:noFill/>
        </p:spPr>
        <p:txBody>
          <a:bodyPr wrap="none" lIns="91440" tIns="45720" rIns="91440" bIns="45720">
            <a:spAutoFit/>
          </a:bodyPr>
          <a:lstStyle/>
          <a:p>
            <a:pPr algn="ctr"/>
            <a:r>
              <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International Environment</a:t>
            </a:r>
          </a:p>
        </p:txBody>
      </p:sp>
      <p:sp>
        <p:nvSpPr>
          <p:cNvPr id="3" name="TextBox 2"/>
          <p:cNvSpPr txBox="1"/>
          <p:nvPr/>
        </p:nvSpPr>
        <p:spPr>
          <a:xfrm>
            <a:off x="539552" y="2420888"/>
            <a:ext cx="7992888" cy="3046988"/>
          </a:xfrm>
          <a:prstGeom prst="rect">
            <a:avLst/>
          </a:prstGeom>
          <a:noFill/>
        </p:spPr>
        <p:txBody>
          <a:bodyPr wrap="square" rtlCol="0">
            <a:spAutoFit/>
          </a:bodyPr>
          <a:lstStyle/>
          <a:p>
            <a:pPr marL="342900" indent="-342900">
              <a:buFont typeface="Arial" pitchFamily="34" charset="0"/>
              <a:buChar char="•"/>
            </a:pPr>
            <a:r>
              <a:rPr lang="en-US" sz="2000" dirty="0">
                <a:solidFill>
                  <a:srgbClr val="FFC000"/>
                </a:solidFill>
                <a:latin typeface="Arial" pitchFamily="34" charset="0"/>
                <a:cs typeface="Arial" pitchFamily="34" charset="0"/>
              </a:rPr>
              <a:t> </a:t>
            </a:r>
            <a:r>
              <a:rPr lang="en-US" sz="2400" dirty="0">
                <a:solidFill>
                  <a:srgbClr val="FFC000"/>
                </a:solidFill>
                <a:latin typeface="Arial" pitchFamily="34" charset="0"/>
                <a:cs typeface="Arial" pitchFamily="34" charset="0"/>
              </a:rPr>
              <a:t>It includes all the laws related to the Export and Import of commodities, various international policies, Bilateral Treaties, special exchange treaties between countries, international boundaries to trade, etc.</a:t>
            </a:r>
          </a:p>
          <a:p>
            <a:endParaRPr lang="en-US" sz="2400" dirty="0">
              <a:solidFill>
                <a:srgbClr val="FFC000"/>
              </a:solidFill>
              <a:latin typeface="Arial" pitchFamily="34" charset="0"/>
              <a:cs typeface="Arial" pitchFamily="34" charset="0"/>
            </a:endParaRPr>
          </a:p>
          <a:p>
            <a:pPr marL="342900" indent="-342900">
              <a:buFont typeface="Arial" pitchFamily="34" charset="0"/>
              <a:buChar char="•"/>
            </a:pPr>
            <a:r>
              <a:rPr lang="en-US" sz="2400" dirty="0">
                <a:solidFill>
                  <a:srgbClr val="FFC000"/>
                </a:solidFill>
                <a:latin typeface="Arial" pitchFamily="34" charset="0"/>
                <a:cs typeface="Arial" pitchFamily="34" charset="0"/>
              </a:rPr>
              <a:t> It is important for an export and import business to study the international environment well in order to survive and grow in the market.</a:t>
            </a:r>
          </a:p>
        </p:txBody>
      </p:sp>
    </p:spTree>
    <p:extLst>
      <p:ext uri="{BB962C8B-B14F-4D97-AF65-F5344CB8AC3E}">
        <p14:creationId xmlns:p14="http://schemas.microsoft.com/office/powerpoint/2010/main" val="120707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570887"/>
            <a:ext cx="8568952" cy="156966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Definition :  </a:t>
            </a:r>
          </a:p>
          <a:p>
            <a:pPr algn="ctr"/>
            <a:r>
              <a:rPr lang="en-US" sz="4800" b="1" cap="none" spc="0" dirty="0">
                <a:ln w="11430"/>
                <a:solidFill>
                  <a:srgbClr val="FF0000"/>
                </a:solidFill>
                <a:effectLst>
                  <a:glow rad="63500">
                    <a:schemeClr val="accent1">
                      <a:satMod val="175000"/>
                      <a:alpha val="40000"/>
                    </a:schemeClr>
                  </a:glow>
                  <a:outerShdw blurRad="50800" dist="39000" dir="5460000" algn="tl">
                    <a:srgbClr val="000000">
                      <a:alpha val="38000"/>
                    </a:srgbClr>
                  </a:outerShdw>
                </a:effectLst>
                <a:latin typeface="Comic Sans MS" pitchFamily="66" charset="0"/>
              </a:rPr>
              <a:t>Business Environment</a:t>
            </a:r>
          </a:p>
        </p:txBody>
      </p:sp>
      <p:sp>
        <p:nvSpPr>
          <p:cNvPr id="3" name="TextBox 2"/>
          <p:cNvSpPr txBox="1"/>
          <p:nvPr/>
        </p:nvSpPr>
        <p:spPr>
          <a:xfrm>
            <a:off x="467544" y="2438400"/>
            <a:ext cx="7992888" cy="2893100"/>
          </a:xfrm>
          <a:prstGeom prst="rect">
            <a:avLst/>
          </a:prstGeom>
          <a:noFill/>
        </p:spPr>
        <p:txBody>
          <a:bodyPr wrap="square" rtlCol="0">
            <a:spAutoFit/>
          </a:bodyPr>
          <a:lstStyle/>
          <a:p>
            <a:pPr marL="285750" indent="-285750">
              <a:buFont typeface="Arial" pitchFamily="34" charset="0"/>
              <a:buChar char="•"/>
            </a:pPr>
            <a:r>
              <a:rPr lang="en-US" sz="2400" dirty="0">
                <a:solidFill>
                  <a:srgbClr val="CCECFF"/>
                </a:solidFill>
              </a:rPr>
              <a:t>Environment refers to all external factors which have a bearing on the functioning of the business.</a:t>
            </a:r>
          </a:p>
          <a:p>
            <a:pPr marL="285750" indent="-285750">
              <a:buFont typeface="Arial" pitchFamily="34" charset="0"/>
              <a:buChar char="•"/>
            </a:pPr>
            <a:endParaRPr lang="en-US" sz="2400" dirty="0">
              <a:solidFill>
                <a:srgbClr val="CCECFF"/>
              </a:solidFill>
            </a:endParaRPr>
          </a:p>
          <a:p>
            <a:pPr marL="285750" indent="-285750">
              <a:buFont typeface="Arial" pitchFamily="34" charset="0"/>
              <a:buChar char="•"/>
            </a:pPr>
            <a:r>
              <a:rPr lang="en-US" sz="2400" dirty="0">
                <a:solidFill>
                  <a:srgbClr val="CCECFF"/>
                </a:solidFill>
              </a:rPr>
              <a:t>It refers to those aspects of the surroundings of business enterprise and circumstances of business unit which affect or influence its activities and operations and decides its effectiveness.</a:t>
            </a:r>
          </a:p>
          <a:p>
            <a:pPr marL="285750" indent="-285750">
              <a:buFont typeface="Arial" pitchFamily="34" charset="0"/>
              <a:buChar char="•"/>
            </a:pPr>
            <a:endParaRPr lang="en-US" sz="2000" dirty="0"/>
          </a:p>
          <a:p>
            <a:endParaRPr lang="en-SG" dirty="0"/>
          </a:p>
        </p:txBody>
      </p:sp>
    </p:spTree>
    <p:extLst>
      <p:ext uri="{BB962C8B-B14F-4D97-AF65-F5344CB8AC3E}">
        <p14:creationId xmlns:p14="http://schemas.microsoft.com/office/powerpoint/2010/main" val="290795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7704" y="2060848"/>
            <a:ext cx="5171480" cy="1323439"/>
          </a:xfrm>
          <a:prstGeom prst="rect">
            <a:avLst/>
          </a:prstGeom>
          <a:noFill/>
        </p:spPr>
        <p:txBody>
          <a:bodyPr wrap="none" lIns="91440" tIns="45720" rIns="91440" bIns="45720">
            <a:spAutoFit/>
          </a:bodyPr>
          <a:lstStyle/>
          <a:p>
            <a:pPr algn="ctr"/>
            <a:r>
              <a:rPr lang="en-US" sz="8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a:t>
            </a:r>
          </a:p>
        </p:txBody>
      </p:sp>
    </p:spTree>
    <p:extLst>
      <p:ext uri="{BB962C8B-B14F-4D97-AF65-F5344CB8AC3E}">
        <p14:creationId xmlns:p14="http://schemas.microsoft.com/office/powerpoint/2010/main" val="232894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3648" y="303039"/>
            <a:ext cx="6407523"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Micro Environment</a:t>
            </a:r>
          </a:p>
        </p:txBody>
      </p:sp>
      <p:sp>
        <p:nvSpPr>
          <p:cNvPr id="3" name="TextBox 2"/>
          <p:cNvSpPr txBox="1"/>
          <p:nvPr/>
        </p:nvSpPr>
        <p:spPr>
          <a:xfrm>
            <a:off x="243220" y="1371600"/>
            <a:ext cx="8208912" cy="5016758"/>
          </a:xfrm>
          <a:prstGeom prst="rect">
            <a:avLst/>
          </a:prstGeom>
          <a:noFill/>
        </p:spPr>
        <p:txBody>
          <a:bodyPr wrap="square" rtlCol="0">
            <a:spAutoFit/>
          </a:bodyPr>
          <a:lstStyle/>
          <a:p>
            <a:pPr marL="285750" indent="-285750">
              <a:buFont typeface="Arial" pitchFamily="34" charset="0"/>
              <a:buChar char="•"/>
            </a:pPr>
            <a:r>
              <a:rPr lang="en-US" sz="2000" dirty="0">
                <a:latin typeface="Aharoni" pitchFamily="2" charset="-79"/>
                <a:cs typeface="Aharoni" pitchFamily="2" charset="-79"/>
              </a:rPr>
              <a:t>According to Charles Hill and Gareth Jones, </a:t>
            </a:r>
          </a:p>
          <a:p>
            <a:r>
              <a:rPr lang="en-US" sz="2000" dirty="0">
                <a:latin typeface="Aharoni" pitchFamily="2" charset="-79"/>
                <a:cs typeface="Aharoni" pitchFamily="2" charset="-79"/>
              </a:rPr>
              <a:t>            </a:t>
            </a:r>
          </a:p>
          <a:p>
            <a:r>
              <a:rPr lang="en-US" sz="2000" dirty="0">
                <a:latin typeface="Aharoni" pitchFamily="2" charset="-79"/>
                <a:cs typeface="Aharoni" pitchFamily="2" charset="-79"/>
              </a:rPr>
              <a:t>          “ A company’s micro environment consists of elements that directly  affect the company such as competitors, customers and suppliers.”</a:t>
            </a:r>
          </a:p>
          <a:p>
            <a:endParaRPr lang="en-US" sz="2000" dirty="0">
              <a:latin typeface="Aharoni" pitchFamily="2" charset="-79"/>
              <a:cs typeface="Aharoni" pitchFamily="2" charset="-79"/>
            </a:endParaRPr>
          </a:p>
          <a:p>
            <a:pPr marL="285750" indent="-285750">
              <a:buFont typeface="Arial" pitchFamily="34" charset="0"/>
              <a:buChar char="•"/>
            </a:pPr>
            <a:r>
              <a:rPr lang="en-US" sz="2000" dirty="0">
                <a:latin typeface="Aharoni" pitchFamily="2" charset="-79"/>
                <a:cs typeface="Aharoni" pitchFamily="2" charset="-79"/>
              </a:rPr>
              <a:t> Thus, Micro Environment consists of all those factors which directly affect its functioning. It includes :</a:t>
            </a:r>
          </a:p>
          <a:p>
            <a:pPr marL="285750" indent="-285750">
              <a:buFont typeface="Arial" pitchFamily="34" charset="0"/>
              <a:buChar char="•"/>
            </a:pPr>
            <a:endParaRPr lang="en-US" sz="2000" dirty="0">
              <a:latin typeface="Aharoni" pitchFamily="2" charset="-79"/>
              <a:cs typeface="Aharoni" pitchFamily="2" charset="-79"/>
            </a:endParaRPr>
          </a:p>
          <a:p>
            <a:pPr marL="1257300" lvl="2" indent="-342900">
              <a:buFont typeface="+mj-lt"/>
              <a:buAutoNum type="arabicPeriod"/>
            </a:pPr>
            <a:r>
              <a:rPr lang="en-US" sz="2000" dirty="0">
                <a:latin typeface="Aharoni" pitchFamily="2" charset="-79"/>
                <a:cs typeface="Aharoni" pitchFamily="2" charset="-79"/>
              </a:rPr>
              <a:t> Suppliers</a:t>
            </a:r>
          </a:p>
          <a:p>
            <a:pPr marL="1257300" lvl="2" indent="-342900">
              <a:buFont typeface="+mj-lt"/>
              <a:buAutoNum type="arabicPeriod"/>
            </a:pPr>
            <a:r>
              <a:rPr lang="en-US" sz="2000" dirty="0">
                <a:latin typeface="Aharoni" pitchFamily="2" charset="-79"/>
                <a:cs typeface="Aharoni" pitchFamily="2" charset="-79"/>
              </a:rPr>
              <a:t> Competitors</a:t>
            </a:r>
          </a:p>
          <a:p>
            <a:pPr marL="1257300" lvl="2" indent="-342900">
              <a:buFont typeface="+mj-lt"/>
              <a:buAutoNum type="arabicPeriod"/>
            </a:pPr>
            <a:r>
              <a:rPr lang="en-US" sz="2000" dirty="0">
                <a:latin typeface="Aharoni" pitchFamily="2" charset="-79"/>
                <a:cs typeface="Aharoni" pitchFamily="2" charset="-79"/>
              </a:rPr>
              <a:t> Workers</a:t>
            </a:r>
          </a:p>
          <a:p>
            <a:pPr marL="1257300" lvl="2" indent="-342900">
              <a:buFont typeface="+mj-lt"/>
              <a:buAutoNum type="arabicPeriod"/>
            </a:pPr>
            <a:r>
              <a:rPr lang="en-US" sz="2000" dirty="0">
                <a:latin typeface="Aharoni" pitchFamily="2" charset="-79"/>
                <a:cs typeface="Aharoni" pitchFamily="2" charset="-79"/>
              </a:rPr>
              <a:t> Business Associates</a:t>
            </a:r>
          </a:p>
          <a:p>
            <a:pPr marL="1257300" lvl="2" indent="-342900">
              <a:buFont typeface="+mj-lt"/>
              <a:buAutoNum type="arabicPeriod"/>
            </a:pPr>
            <a:r>
              <a:rPr lang="en-US" sz="2000" dirty="0">
                <a:latin typeface="Aharoni" pitchFamily="2" charset="-79"/>
                <a:cs typeface="Aharoni" pitchFamily="2" charset="-79"/>
              </a:rPr>
              <a:t> Customers</a:t>
            </a:r>
          </a:p>
          <a:p>
            <a:pPr marL="1257300" lvl="2" indent="-342900">
              <a:buFont typeface="+mj-lt"/>
              <a:buAutoNum type="arabicPeriod"/>
            </a:pPr>
            <a:r>
              <a:rPr lang="en-US" sz="2000" dirty="0">
                <a:latin typeface="Aharoni" pitchFamily="2" charset="-79"/>
                <a:cs typeface="Aharoni" pitchFamily="2" charset="-79"/>
              </a:rPr>
              <a:t> Investors and Stakeholders</a:t>
            </a:r>
          </a:p>
          <a:p>
            <a:pPr marL="1257300" lvl="2" indent="-342900">
              <a:buFont typeface="+mj-lt"/>
              <a:buAutoNum type="arabicPeriod"/>
            </a:pPr>
            <a:r>
              <a:rPr lang="en-US" sz="2000" dirty="0">
                <a:latin typeface="Aharoni" pitchFamily="2" charset="-79"/>
                <a:cs typeface="Aharoni" pitchFamily="2" charset="-79"/>
              </a:rPr>
              <a:t> Regulating Agencies</a:t>
            </a:r>
          </a:p>
        </p:txBody>
      </p:sp>
      <p:pic>
        <p:nvPicPr>
          <p:cNvPr id="5" name="Picture 4">
            <a:extLst>
              <a:ext uri="{FF2B5EF4-FFF2-40B4-BE49-F238E27FC236}">
                <a16:creationId xmlns:a16="http://schemas.microsoft.com/office/drawing/2014/main" id="{844B6456-2BFB-4DA0-85D7-FEDEDA374C67}"/>
              </a:ext>
            </a:extLst>
          </p:cNvPr>
          <p:cNvPicPr>
            <a:picLocks noChangeAspect="1"/>
          </p:cNvPicPr>
          <p:nvPr/>
        </p:nvPicPr>
        <p:blipFill>
          <a:blip r:embed="rId3"/>
          <a:stretch>
            <a:fillRect/>
          </a:stretch>
        </p:blipFill>
        <p:spPr>
          <a:xfrm>
            <a:off x="5943600" y="3592830"/>
            <a:ext cx="2957180" cy="3234690"/>
          </a:xfrm>
          <a:prstGeom prst="ellipse">
            <a:avLst/>
          </a:prstGeom>
          <a:ln>
            <a:noFill/>
          </a:ln>
          <a:effectLst>
            <a:softEdge rad="112500"/>
          </a:effectLst>
        </p:spPr>
      </p:pic>
    </p:spTree>
    <p:extLst>
      <p:ext uri="{BB962C8B-B14F-4D97-AF65-F5344CB8AC3E}">
        <p14:creationId xmlns:p14="http://schemas.microsoft.com/office/powerpoint/2010/main" val="138586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00" y="152400"/>
            <a:ext cx="3177473" cy="923330"/>
          </a:xfrm>
          <a:prstGeom prst="rect">
            <a:avLst/>
          </a:prstGeom>
          <a:noFill/>
        </p:spPr>
        <p:txBody>
          <a:bodyPr wrap="non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Suppliers</a:t>
            </a:r>
          </a:p>
        </p:txBody>
      </p:sp>
      <p:sp>
        <p:nvSpPr>
          <p:cNvPr id="3" name="TextBox 2"/>
          <p:cNvSpPr txBox="1"/>
          <p:nvPr/>
        </p:nvSpPr>
        <p:spPr>
          <a:xfrm>
            <a:off x="148590" y="2057400"/>
            <a:ext cx="5029200" cy="3477875"/>
          </a:xfrm>
          <a:prstGeom prst="rect">
            <a:avLst/>
          </a:prstGeom>
          <a:noFill/>
        </p:spPr>
        <p:txBody>
          <a:bodyPr wrap="square" rtlCol="0">
            <a:spAutoFit/>
          </a:bodyPr>
          <a:lstStyle/>
          <a:p>
            <a:pPr marL="285750" indent="-285750">
              <a:buFont typeface="Arial" pitchFamily="34" charset="0"/>
              <a:buChar char="•"/>
            </a:pPr>
            <a:r>
              <a:rPr lang="en-US" sz="2000" dirty="0"/>
              <a:t> </a:t>
            </a:r>
            <a:r>
              <a:rPr lang="en-US" sz="2000" dirty="0">
                <a:latin typeface="Arial" pitchFamily="34" charset="0"/>
                <a:cs typeface="Arial" pitchFamily="34" charset="0"/>
              </a:rPr>
              <a:t>Suppliers are the people who supply the inputs to the business. </a:t>
            </a:r>
          </a:p>
          <a:p>
            <a:pPr marL="285750" indent="-285750">
              <a:buFont typeface="Arial" pitchFamily="34" charset="0"/>
              <a:buChar char="•"/>
            </a:pPr>
            <a:endParaRPr lang="en-US" sz="2000" dirty="0">
              <a:latin typeface="Arial" pitchFamily="34" charset="0"/>
              <a:cs typeface="Arial" pitchFamily="34" charset="0"/>
            </a:endParaRPr>
          </a:p>
          <a:p>
            <a:pPr marL="285750" indent="-285750">
              <a:buFont typeface="Arial" pitchFamily="34" charset="0"/>
              <a:buChar char="•"/>
            </a:pPr>
            <a:r>
              <a:rPr lang="en-US" sz="2000" dirty="0">
                <a:latin typeface="Arial" pitchFamily="34" charset="0"/>
                <a:cs typeface="Arial" pitchFamily="34" charset="0"/>
              </a:rPr>
              <a:t>Suppliers hold an important value for a business as the suppliers are responsible for helping a business meet its business demands. </a:t>
            </a:r>
          </a:p>
          <a:p>
            <a:pPr marL="285750" indent="-285750">
              <a:buFont typeface="Arial" pitchFamily="34" charset="0"/>
              <a:buChar char="•"/>
            </a:pPr>
            <a:endParaRPr lang="en-US" sz="2000" dirty="0">
              <a:latin typeface="Arial" pitchFamily="34" charset="0"/>
              <a:cs typeface="Arial" pitchFamily="34" charset="0"/>
            </a:endParaRPr>
          </a:p>
          <a:p>
            <a:pPr marL="285750" indent="-285750">
              <a:buFont typeface="Arial" pitchFamily="34" charset="0"/>
              <a:buChar char="•"/>
            </a:pPr>
            <a:r>
              <a:rPr lang="en-US" sz="2000" dirty="0">
                <a:latin typeface="Arial" pitchFamily="34" charset="0"/>
                <a:cs typeface="Arial" pitchFamily="34" charset="0"/>
              </a:rPr>
              <a:t>A delay by suppliers would result in loss for the business and it would result in customers moving to another business. </a:t>
            </a:r>
            <a:endParaRPr lang="en-SG" sz="2000" dirty="0">
              <a:latin typeface="Arial" pitchFamily="34" charset="0"/>
              <a:cs typeface="Arial" pitchFamily="34" charset="0"/>
            </a:endParaRPr>
          </a:p>
        </p:txBody>
      </p:sp>
      <p:pic>
        <p:nvPicPr>
          <p:cNvPr id="4" name="Picture 3">
            <a:extLst>
              <a:ext uri="{FF2B5EF4-FFF2-40B4-BE49-F238E27FC236}">
                <a16:creationId xmlns:a16="http://schemas.microsoft.com/office/drawing/2014/main" id="{E7D0541A-DA13-4DE3-B997-1193DD49EC4D}"/>
              </a:ext>
            </a:extLst>
          </p:cNvPr>
          <p:cNvPicPr>
            <a:picLocks noChangeAspect="1"/>
          </p:cNvPicPr>
          <p:nvPr/>
        </p:nvPicPr>
        <p:blipFill>
          <a:blip r:embed="rId2"/>
          <a:stretch>
            <a:fillRect/>
          </a:stretch>
        </p:blipFill>
        <p:spPr>
          <a:xfrm>
            <a:off x="5105400" y="2057400"/>
            <a:ext cx="3931690" cy="3347009"/>
          </a:xfrm>
          <a:prstGeom prst="rect">
            <a:avLst/>
          </a:prstGeom>
          <a:ln>
            <a:noFill/>
          </a:ln>
          <a:effectLst>
            <a:softEdge rad="112500"/>
          </a:effectLst>
        </p:spPr>
      </p:pic>
      <p:sp>
        <p:nvSpPr>
          <p:cNvPr id="6" name="Rectangle 5">
            <a:extLst>
              <a:ext uri="{FF2B5EF4-FFF2-40B4-BE49-F238E27FC236}">
                <a16:creationId xmlns:a16="http://schemas.microsoft.com/office/drawing/2014/main" id="{0AC4BB6F-907B-455E-834D-EF5B1912AD74}"/>
              </a:ext>
            </a:extLst>
          </p:cNvPr>
          <p:cNvSpPr/>
          <p:nvPr/>
        </p:nvSpPr>
        <p:spPr>
          <a:xfrm>
            <a:off x="148590" y="1514475"/>
            <a:ext cx="8888500" cy="4581525"/>
          </a:xfrm>
          <a:prstGeom prst="rect">
            <a:avLst/>
          </a:prstGeom>
          <a:noFill/>
          <a:ln w="28575">
            <a:solidFill>
              <a:srgbClr val="FF85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3C7DDFB4-E16A-402A-B0B7-2ABB89BC34CD}"/>
              </a:ext>
            </a:extLst>
          </p:cNvPr>
          <p:cNvSpPr/>
          <p:nvPr/>
        </p:nvSpPr>
        <p:spPr>
          <a:xfrm>
            <a:off x="3774723" y="1075730"/>
            <a:ext cx="1419226" cy="923330"/>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86BFB3B2-D5E4-4C33-A1D5-9386C077E4B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774723" y="1075730"/>
            <a:ext cx="1419225" cy="1085850"/>
          </a:xfrm>
          <a:prstGeom prst="rect">
            <a:avLst/>
          </a:prstGeom>
        </p:spPr>
      </p:pic>
    </p:spTree>
    <p:extLst>
      <p:ext uri="{BB962C8B-B14F-4D97-AF65-F5344CB8AC3E}">
        <p14:creationId xmlns:p14="http://schemas.microsoft.com/office/powerpoint/2010/main" val="65489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372070"/>
            <a:ext cx="6726521" cy="923330"/>
          </a:xfrm>
          <a:prstGeom prst="rect">
            <a:avLst/>
          </a:prstGeom>
          <a:noFill/>
        </p:spPr>
        <p:txBody>
          <a:bodyPr wrap="non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Business Associates</a:t>
            </a:r>
          </a:p>
        </p:txBody>
      </p:sp>
      <p:sp>
        <p:nvSpPr>
          <p:cNvPr id="3" name="TextBox 2"/>
          <p:cNvSpPr txBox="1"/>
          <p:nvPr/>
        </p:nvSpPr>
        <p:spPr>
          <a:xfrm>
            <a:off x="243702" y="2276402"/>
            <a:ext cx="4988924" cy="3785652"/>
          </a:xfrm>
          <a:prstGeom prst="rect">
            <a:avLst/>
          </a:prstGeom>
          <a:noFill/>
        </p:spPr>
        <p:txBody>
          <a:bodyPr wrap="square" rtlCol="0">
            <a:spAutoFit/>
          </a:bodyPr>
          <a:lstStyle/>
          <a:p>
            <a:pPr marL="285750" indent="-285750">
              <a:buFont typeface="Arial" pitchFamily="34" charset="0"/>
              <a:buChar char="•"/>
            </a:pPr>
            <a:r>
              <a:rPr lang="en-US" sz="2400" dirty="0">
                <a:latin typeface="Arial" pitchFamily="34" charset="0"/>
                <a:cs typeface="Arial" pitchFamily="34" charset="0"/>
              </a:rPr>
              <a:t> Business Associates are allies of the business who help the business during the time of the crisis.</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a:latin typeface="Arial" pitchFamily="34" charset="0"/>
                <a:cs typeface="Arial" pitchFamily="34" charset="0"/>
              </a:rPr>
              <a:t>A business needs to have proper allies in order to survive the times of crisis. </a:t>
            </a:r>
          </a:p>
          <a:p>
            <a:pPr marL="285750" indent="-285750">
              <a:buFont typeface="Arial" pitchFamily="34" charset="0"/>
              <a:buChar char="•"/>
            </a:pPr>
            <a:endParaRPr lang="en-US" sz="2400" dirty="0">
              <a:latin typeface="Arial" pitchFamily="34" charset="0"/>
              <a:cs typeface="Arial" pitchFamily="34" charset="0"/>
            </a:endParaRPr>
          </a:p>
          <a:p>
            <a:r>
              <a:rPr lang="en-US" sz="2400" dirty="0">
                <a:latin typeface="Arial" pitchFamily="34" charset="0"/>
                <a:cs typeface="Arial" pitchFamily="34" charset="0"/>
              </a:rPr>
              <a:t> </a:t>
            </a:r>
            <a:endParaRPr lang="en-SG" sz="2400" dirty="0">
              <a:latin typeface="Arial" pitchFamily="34" charset="0"/>
              <a:cs typeface="Arial" pitchFamily="34" charset="0"/>
            </a:endParaRPr>
          </a:p>
        </p:txBody>
      </p:sp>
      <p:pic>
        <p:nvPicPr>
          <p:cNvPr id="4" name="Picture 3">
            <a:extLst>
              <a:ext uri="{FF2B5EF4-FFF2-40B4-BE49-F238E27FC236}">
                <a16:creationId xmlns:a16="http://schemas.microsoft.com/office/drawing/2014/main" id="{01FBAAD6-315E-4CA2-9AF8-E89913ACE2A2}"/>
              </a:ext>
            </a:extLst>
          </p:cNvPr>
          <p:cNvPicPr>
            <a:picLocks noChangeAspect="1"/>
          </p:cNvPicPr>
          <p:nvPr/>
        </p:nvPicPr>
        <p:blipFill>
          <a:blip r:embed="rId2"/>
          <a:stretch>
            <a:fillRect/>
          </a:stretch>
        </p:blipFill>
        <p:spPr>
          <a:xfrm>
            <a:off x="5410200" y="2611918"/>
            <a:ext cx="3463474" cy="2417282"/>
          </a:xfrm>
          <a:prstGeom prst="rect">
            <a:avLst/>
          </a:prstGeom>
          <a:ln>
            <a:noFill/>
          </a:ln>
          <a:effectLst>
            <a:softEdge rad="112500"/>
          </a:effectLst>
        </p:spPr>
      </p:pic>
      <p:sp>
        <p:nvSpPr>
          <p:cNvPr id="6" name="Rectangle 5">
            <a:extLst>
              <a:ext uri="{FF2B5EF4-FFF2-40B4-BE49-F238E27FC236}">
                <a16:creationId xmlns:a16="http://schemas.microsoft.com/office/drawing/2014/main" id="{E2E6EE84-4BEB-4BF8-AF36-58ABE985B621}"/>
              </a:ext>
            </a:extLst>
          </p:cNvPr>
          <p:cNvSpPr/>
          <p:nvPr/>
        </p:nvSpPr>
        <p:spPr>
          <a:xfrm>
            <a:off x="127750" y="1837699"/>
            <a:ext cx="8888500" cy="4029701"/>
          </a:xfrm>
          <a:prstGeom prst="rect">
            <a:avLst/>
          </a:prstGeom>
          <a:noFill/>
          <a:ln w="28575">
            <a:solidFill>
              <a:srgbClr val="EAF1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52F26E25-FFE3-445C-AB95-7B3D8036D18F}"/>
              </a:ext>
            </a:extLst>
          </p:cNvPr>
          <p:cNvPicPr>
            <a:picLocks noChangeAspect="1"/>
          </p:cNvPicPr>
          <p:nvPr/>
        </p:nvPicPr>
        <p:blipFill>
          <a:blip r:embed="rId3"/>
          <a:stretch>
            <a:fillRect/>
          </a:stretch>
        </p:blipFill>
        <p:spPr>
          <a:xfrm>
            <a:off x="4030010" y="1362002"/>
            <a:ext cx="999190" cy="847798"/>
          </a:xfrm>
          <a:prstGeom prst="rect">
            <a:avLst/>
          </a:prstGeom>
        </p:spPr>
      </p:pic>
    </p:spTree>
    <p:extLst>
      <p:ext uri="{BB962C8B-B14F-4D97-AF65-F5344CB8AC3E}">
        <p14:creationId xmlns:p14="http://schemas.microsoft.com/office/powerpoint/2010/main" val="9773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257906"/>
            <a:ext cx="3717685" cy="923330"/>
          </a:xfrm>
          <a:prstGeom prst="rect">
            <a:avLst/>
          </a:prstGeom>
          <a:noFill/>
        </p:spPr>
        <p:txBody>
          <a:bodyPr wrap="none" lIns="91440" tIns="45720" rIns="91440" bIns="45720">
            <a:spAutoFit/>
          </a:bodyPr>
          <a:lstStyle/>
          <a:p>
            <a:pPr algn="ct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Customers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253794" y="2126640"/>
            <a:ext cx="4781694" cy="3785652"/>
          </a:xfrm>
          <a:prstGeom prst="rect">
            <a:avLst/>
          </a:prstGeom>
          <a:noFill/>
        </p:spPr>
        <p:txBody>
          <a:bodyPr wrap="square" rtlCol="0">
            <a:spAutoFit/>
          </a:bodyPr>
          <a:lstStyle/>
          <a:p>
            <a:pPr marL="285750" indent="-285750">
              <a:buFont typeface="Arial" pitchFamily="34" charset="0"/>
              <a:buChar char="•"/>
            </a:pPr>
            <a:r>
              <a:rPr lang="en-US" dirty="0"/>
              <a:t> </a:t>
            </a:r>
            <a:r>
              <a:rPr lang="en-US" sz="2400" dirty="0">
                <a:latin typeface="Arial" pitchFamily="34" charset="0"/>
                <a:cs typeface="Arial" pitchFamily="34" charset="0"/>
              </a:rPr>
              <a:t>Customers are important for the business. </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a:latin typeface="Arial" pitchFamily="34" charset="0"/>
                <a:cs typeface="Arial" pitchFamily="34" charset="0"/>
              </a:rPr>
              <a:t>Thus, a business is very much influenced by the customers’ taste and preference.</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a:latin typeface="Arial" pitchFamily="34" charset="0"/>
                <a:cs typeface="Arial" pitchFamily="34" charset="0"/>
              </a:rPr>
              <a:t> A business needs to take into consideration, the taste and preference of the customers. </a:t>
            </a:r>
            <a:endParaRPr lang="en-SG" sz="2400" dirty="0">
              <a:latin typeface="Arial" pitchFamily="34" charset="0"/>
              <a:cs typeface="Arial" pitchFamily="34" charset="0"/>
            </a:endParaRPr>
          </a:p>
        </p:txBody>
      </p:sp>
      <p:sp>
        <p:nvSpPr>
          <p:cNvPr id="4" name="Rectangle 3">
            <a:extLst>
              <a:ext uri="{FF2B5EF4-FFF2-40B4-BE49-F238E27FC236}">
                <a16:creationId xmlns:a16="http://schemas.microsoft.com/office/drawing/2014/main" id="{1D5778EF-3C29-41BB-9EA4-F3CE19777A3E}"/>
              </a:ext>
            </a:extLst>
          </p:cNvPr>
          <p:cNvSpPr/>
          <p:nvPr/>
        </p:nvSpPr>
        <p:spPr>
          <a:xfrm>
            <a:off x="127750" y="1676400"/>
            <a:ext cx="8888500" cy="4495799"/>
          </a:xfrm>
          <a:prstGeom prst="rect">
            <a:avLst/>
          </a:prstGeom>
          <a:noFill/>
          <a:ln w="28575">
            <a:solidFill>
              <a:srgbClr val="EAF1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B016513B-E373-4084-8632-D93EB5876190}"/>
              </a:ext>
            </a:extLst>
          </p:cNvPr>
          <p:cNvPicPr>
            <a:picLocks noChangeAspect="1"/>
          </p:cNvPicPr>
          <p:nvPr/>
        </p:nvPicPr>
        <p:blipFill>
          <a:blip r:embed="rId2"/>
          <a:stretch>
            <a:fillRect/>
          </a:stretch>
        </p:blipFill>
        <p:spPr>
          <a:xfrm>
            <a:off x="3944392" y="1272938"/>
            <a:ext cx="1255215" cy="806924"/>
          </a:xfrm>
          <a:prstGeom prst="rect">
            <a:avLst/>
          </a:prstGeom>
        </p:spPr>
      </p:pic>
      <p:pic>
        <p:nvPicPr>
          <p:cNvPr id="6" name="Picture 5">
            <a:extLst>
              <a:ext uri="{FF2B5EF4-FFF2-40B4-BE49-F238E27FC236}">
                <a16:creationId xmlns:a16="http://schemas.microsoft.com/office/drawing/2014/main" id="{FE7E735E-5C3C-4766-9CA7-7C2DB9AA5FC1}"/>
              </a:ext>
            </a:extLst>
          </p:cNvPr>
          <p:cNvPicPr>
            <a:picLocks noChangeAspect="1"/>
          </p:cNvPicPr>
          <p:nvPr/>
        </p:nvPicPr>
        <p:blipFill>
          <a:blip r:embed="rId3"/>
          <a:stretch>
            <a:fillRect/>
          </a:stretch>
        </p:blipFill>
        <p:spPr>
          <a:xfrm>
            <a:off x="5035488" y="2466755"/>
            <a:ext cx="3611788" cy="2835423"/>
          </a:xfrm>
          <a:prstGeom prst="rect">
            <a:avLst/>
          </a:prstGeom>
          <a:ln>
            <a:noFill/>
          </a:ln>
          <a:effectLst>
            <a:softEdge rad="112500"/>
          </a:effectLst>
        </p:spPr>
      </p:pic>
    </p:spTree>
    <p:extLst>
      <p:ext uri="{BB962C8B-B14F-4D97-AF65-F5344CB8AC3E}">
        <p14:creationId xmlns:p14="http://schemas.microsoft.com/office/powerpoint/2010/main" val="301078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5036" y="217719"/>
            <a:ext cx="4273927" cy="923330"/>
          </a:xfrm>
          <a:prstGeom prst="rect">
            <a:avLst/>
          </a:prstGeom>
          <a:noFill/>
        </p:spPr>
        <p:txBody>
          <a:bodyPr wrap="none" lIns="91440" tIns="45720" rIns="91440" bIns="45720">
            <a:spAutoFit/>
          </a:bodyPr>
          <a:lstStyle/>
          <a:p>
            <a:pPr algn="ct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Competitors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381001" y="2971800"/>
            <a:ext cx="4876800" cy="3170099"/>
          </a:xfrm>
          <a:prstGeom prst="rect">
            <a:avLst/>
          </a:prstGeom>
          <a:noFill/>
        </p:spPr>
        <p:txBody>
          <a:bodyPr wrap="square" rtlCol="0">
            <a:spAutoFit/>
          </a:bodyPr>
          <a:lstStyle/>
          <a:p>
            <a:pPr marL="285750" indent="-285750">
              <a:buFont typeface="Arial" pitchFamily="34" charset="0"/>
              <a:buChar char="•"/>
            </a:pPr>
            <a:r>
              <a:rPr lang="en-US" sz="2000" dirty="0"/>
              <a:t> </a:t>
            </a:r>
            <a:r>
              <a:rPr lang="en-US" sz="2000" dirty="0">
                <a:latin typeface="Arial" pitchFamily="34" charset="0"/>
                <a:cs typeface="Arial" pitchFamily="34" charset="0"/>
              </a:rPr>
              <a:t>Competitors  play an important role for a business.</a:t>
            </a:r>
          </a:p>
          <a:p>
            <a:pPr marL="285750" indent="-285750">
              <a:buFont typeface="Arial" pitchFamily="34" charset="0"/>
              <a:buChar char="•"/>
            </a:pPr>
            <a:endParaRPr lang="en-US" sz="2000" dirty="0">
              <a:latin typeface="Arial" pitchFamily="34" charset="0"/>
              <a:cs typeface="Arial" pitchFamily="34" charset="0"/>
            </a:endParaRPr>
          </a:p>
          <a:p>
            <a:pPr marL="285750" indent="-285750">
              <a:buFont typeface="Arial" pitchFamily="34" charset="0"/>
              <a:buChar char="•"/>
            </a:pPr>
            <a:r>
              <a:rPr lang="en-US" sz="2000" dirty="0">
                <a:latin typeface="Arial" pitchFamily="34" charset="0"/>
                <a:cs typeface="Arial" pitchFamily="34" charset="0"/>
              </a:rPr>
              <a:t>A business needs to carefully analyze its competitors’ strategies in order to develop counter strategies and deal with the competition well.</a:t>
            </a:r>
          </a:p>
          <a:p>
            <a:pPr marL="285750" indent="-285750">
              <a:buFont typeface="Arial" pitchFamily="34" charset="0"/>
              <a:buChar char="•"/>
            </a:pPr>
            <a:endParaRPr lang="en-US" sz="2000" dirty="0">
              <a:latin typeface="Arial" pitchFamily="34" charset="0"/>
              <a:cs typeface="Arial" pitchFamily="34" charset="0"/>
            </a:endParaRPr>
          </a:p>
          <a:p>
            <a:pPr marL="285750" indent="-285750">
              <a:buFont typeface="Arial" pitchFamily="34" charset="0"/>
              <a:buChar char="•"/>
            </a:pPr>
            <a:r>
              <a:rPr lang="en-US" sz="2000" dirty="0">
                <a:latin typeface="Arial" pitchFamily="34" charset="0"/>
                <a:cs typeface="Arial" pitchFamily="34" charset="0"/>
              </a:rPr>
              <a:t> A competitors strategy when carefully analyzed becomes an opportunity.</a:t>
            </a:r>
            <a:endParaRPr lang="en-SG" sz="2000" dirty="0">
              <a:latin typeface="Arial" pitchFamily="34" charset="0"/>
              <a:cs typeface="Arial" pitchFamily="34" charset="0"/>
            </a:endParaRPr>
          </a:p>
        </p:txBody>
      </p:sp>
      <p:sp>
        <p:nvSpPr>
          <p:cNvPr id="5" name="Rectangle 4">
            <a:extLst>
              <a:ext uri="{FF2B5EF4-FFF2-40B4-BE49-F238E27FC236}">
                <a16:creationId xmlns:a16="http://schemas.microsoft.com/office/drawing/2014/main" id="{B9607CDD-529E-41C2-9FF2-1ACF9D3388EF}"/>
              </a:ext>
            </a:extLst>
          </p:cNvPr>
          <p:cNvSpPr/>
          <p:nvPr/>
        </p:nvSpPr>
        <p:spPr>
          <a:xfrm>
            <a:off x="127750" y="1905000"/>
            <a:ext cx="8888500" cy="4572000"/>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6" name="Picture 2" descr="How To Conduct Effective Competitor Keyword ResearchFabrik Brands">
            <a:extLst>
              <a:ext uri="{FF2B5EF4-FFF2-40B4-BE49-F238E27FC236}">
                <a16:creationId xmlns:a16="http://schemas.microsoft.com/office/drawing/2014/main" id="{82E459E6-A79C-4E2E-B157-EE19A947A5A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9841"/>
          <a:stretch/>
        </p:blipFill>
        <p:spPr bwMode="auto">
          <a:xfrm>
            <a:off x="5509580" y="3232589"/>
            <a:ext cx="3312060" cy="258242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245778D-C268-45A6-895D-970E5EDAB4F7}"/>
              </a:ext>
            </a:extLst>
          </p:cNvPr>
          <p:cNvPicPr>
            <a:picLocks noChangeAspect="1"/>
          </p:cNvPicPr>
          <p:nvPr/>
        </p:nvPicPr>
        <p:blipFill>
          <a:blip r:embed="rId3"/>
          <a:stretch>
            <a:fillRect/>
          </a:stretch>
        </p:blipFill>
        <p:spPr>
          <a:xfrm>
            <a:off x="3635796" y="1382788"/>
            <a:ext cx="2305050" cy="1085850"/>
          </a:xfrm>
          <a:prstGeom prst="rect">
            <a:avLst/>
          </a:prstGeom>
        </p:spPr>
      </p:pic>
    </p:spTree>
    <p:extLst>
      <p:ext uri="{BB962C8B-B14F-4D97-AF65-F5344CB8AC3E}">
        <p14:creationId xmlns:p14="http://schemas.microsoft.com/office/powerpoint/2010/main" val="234936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0330" y="251188"/>
            <a:ext cx="3858749" cy="923330"/>
          </a:xfrm>
          <a:prstGeom prst="rect">
            <a:avLst/>
          </a:prstGeom>
          <a:noFill/>
        </p:spPr>
        <p:txBody>
          <a:bodyPr wrap="non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Employees</a:t>
            </a:r>
          </a:p>
        </p:txBody>
      </p:sp>
      <p:sp>
        <p:nvSpPr>
          <p:cNvPr id="3" name="TextBox 2"/>
          <p:cNvSpPr txBox="1"/>
          <p:nvPr/>
        </p:nvSpPr>
        <p:spPr>
          <a:xfrm>
            <a:off x="245672" y="2286000"/>
            <a:ext cx="4724400" cy="3416320"/>
          </a:xfrm>
          <a:prstGeom prst="rect">
            <a:avLst/>
          </a:prstGeom>
          <a:noFill/>
        </p:spPr>
        <p:txBody>
          <a:bodyPr wrap="square" rtlCol="0">
            <a:spAutoFit/>
          </a:bodyPr>
          <a:lstStyle/>
          <a:p>
            <a:pPr marL="285750" indent="-285750">
              <a:buFont typeface="Arial" pitchFamily="34" charset="0"/>
              <a:buChar char="•"/>
            </a:pPr>
            <a:r>
              <a:rPr lang="en-US" dirty="0">
                <a:latin typeface="Arial" pitchFamily="34" charset="0"/>
                <a:cs typeface="Arial" pitchFamily="34" charset="0"/>
              </a:rPr>
              <a:t> Employees help a business in producing goods to meet the demand.</a:t>
            </a:r>
          </a:p>
          <a:p>
            <a:pPr marL="285750" indent="-285750">
              <a:buFont typeface="Arial" pitchFamily="34" charset="0"/>
              <a:buChar char="•"/>
            </a:pPr>
            <a:endParaRPr lang="en-US" dirty="0">
              <a:latin typeface="Arial" pitchFamily="34" charset="0"/>
              <a:cs typeface="Arial" pitchFamily="34" charset="0"/>
            </a:endParaRPr>
          </a:p>
          <a:p>
            <a:pPr marL="285750" indent="-285750">
              <a:buFont typeface="Arial" pitchFamily="34" charset="0"/>
              <a:buChar char="•"/>
            </a:pPr>
            <a:r>
              <a:rPr lang="en-US" dirty="0">
                <a:latin typeface="Arial" pitchFamily="34" charset="0"/>
                <a:cs typeface="Arial" pitchFamily="34" charset="0"/>
              </a:rPr>
              <a:t>Employees are responsible for production of quality goods and thus are very important for the business</a:t>
            </a:r>
          </a:p>
          <a:p>
            <a:pPr marL="285750" indent="-285750">
              <a:buFont typeface="Arial" pitchFamily="34" charset="0"/>
              <a:buChar char="•"/>
            </a:pPr>
            <a:endParaRPr lang="en-US" dirty="0">
              <a:latin typeface="Arial" pitchFamily="34" charset="0"/>
              <a:cs typeface="Arial" pitchFamily="34" charset="0"/>
            </a:endParaRPr>
          </a:p>
          <a:p>
            <a:pPr marL="285750" indent="-285750">
              <a:buFont typeface="Arial" pitchFamily="34" charset="0"/>
              <a:buChar char="•"/>
            </a:pPr>
            <a:r>
              <a:rPr lang="en-US" dirty="0">
                <a:latin typeface="Arial" pitchFamily="34" charset="0"/>
                <a:cs typeface="Arial" pitchFamily="34" charset="0"/>
              </a:rPr>
              <a:t>A business needs to manage its employees well and keep them satisfied otherwise there would be strikes and lockouts which would effect the business negatively.</a:t>
            </a:r>
            <a:endParaRPr lang="en-SG" dirty="0">
              <a:latin typeface="Arial" pitchFamily="34" charset="0"/>
              <a:cs typeface="Arial" pitchFamily="34" charset="0"/>
            </a:endParaRPr>
          </a:p>
        </p:txBody>
      </p:sp>
      <p:pic>
        <p:nvPicPr>
          <p:cNvPr id="2050" name="Picture 2" descr="BENEFITS OF ANIMATION | Animation company, Digital transformation ...">
            <a:extLst>
              <a:ext uri="{FF2B5EF4-FFF2-40B4-BE49-F238E27FC236}">
                <a16:creationId xmlns:a16="http://schemas.microsoft.com/office/drawing/2014/main" id="{9839BB74-6486-483B-B157-9AAF7F018C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091"/>
          <a:stretch/>
        </p:blipFill>
        <p:spPr bwMode="auto">
          <a:xfrm>
            <a:off x="5087994" y="2438400"/>
            <a:ext cx="3772407" cy="295653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D58F4C5-EFDC-46C3-9725-DB4B3CE853A2}"/>
              </a:ext>
            </a:extLst>
          </p:cNvPr>
          <p:cNvSpPr/>
          <p:nvPr/>
        </p:nvSpPr>
        <p:spPr>
          <a:xfrm>
            <a:off x="127750" y="1615469"/>
            <a:ext cx="8888500" cy="4861531"/>
          </a:xfrm>
          <a:prstGeom prst="rect">
            <a:avLst/>
          </a:prstGeom>
          <a:noFill/>
          <a:ln w="28575">
            <a:solidFill>
              <a:srgbClr val="3B9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6">
            <a:extLst>
              <a:ext uri="{FF2B5EF4-FFF2-40B4-BE49-F238E27FC236}">
                <a16:creationId xmlns:a16="http://schemas.microsoft.com/office/drawing/2014/main" id="{EE78C55D-CFBC-48EC-9ED0-A5A51CC629FB}"/>
              </a:ext>
            </a:extLst>
          </p:cNvPr>
          <p:cNvPicPr>
            <a:picLocks noChangeAspect="1"/>
          </p:cNvPicPr>
          <p:nvPr/>
        </p:nvPicPr>
        <p:blipFill>
          <a:blip r:embed="rId3"/>
          <a:stretch>
            <a:fillRect/>
          </a:stretch>
        </p:blipFill>
        <p:spPr>
          <a:xfrm>
            <a:off x="3429000" y="1231901"/>
            <a:ext cx="1781175" cy="904875"/>
          </a:xfrm>
          <a:prstGeom prst="rect">
            <a:avLst/>
          </a:prstGeom>
        </p:spPr>
      </p:pic>
    </p:spTree>
    <p:extLst>
      <p:ext uri="{BB962C8B-B14F-4D97-AF65-F5344CB8AC3E}">
        <p14:creationId xmlns:p14="http://schemas.microsoft.com/office/powerpoint/2010/main" val="211478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3937" y="405900"/>
            <a:ext cx="7156126" cy="923330"/>
          </a:xfrm>
          <a:prstGeom prst="rect">
            <a:avLst/>
          </a:prstGeom>
          <a:noFill/>
        </p:spPr>
        <p:txBody>
          <a:bodyPr wrap="non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Regulating Agencies</a:t>
            </a:r>
          </a:p>
        </p:txBody>
      </p:sp>
      <p:sp>
        <p:nvSpPr>
          <p:cNvPr id="4" name="TextBox 3"/>
          <p:cNvSpPr txBox="1"/>
          <p:nvPr/>
        </p:nvSpPr>
        <p:spPr>
          <a:xfrm>
            <a:off x="609600" y="2190586"/>
            <a:ext cx="4192091" cy="4431983"/>
          </a:xfrm>
          <a:prstGeom prst="rect">
            <a:avLst/>
          </a:prstGeom>
          <a:noFill/>
        </p:spPr>
        <p:txBody>
          <a:bodyPr wrap="square" rtlCol="0">
            <a:spAutoFit/>
          </a:bodyPr>
          <a:lstStyle/>
          <a:p>
            <a:pPr marL="285750" indent="-285750">
              <a:buFont typeface="Arial" pitchFamily="34" charset="0"/>
              <a:buChar char="•"/>
            </a:pPr>
            <a:r>
              <a:rPr lang="en-US" sz="2400" dirty="0">
                <a:latin typeface="Arial" pitchFamily="34" charset="0"/>
                <a:cs typeface="Arial" pitchFamily="34" charset="0"/>
              </a:rPr>
              <a:t> Regulating agencies are the government agencies responsible for the implementation of the rules and laws related to businesses.</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a:latin typeface="Arial" pitchFamily="34" charset="0"/>
                <a:cs typeface="Arial" pitchFamily="34" charset="0"/>
              </a:rPr>
              <a:t> Regulating agencies ensures that a business abides by all the laws of the state.</a:t>
            </a:r>
          </a:p>
          <a:p>
            <a:endParaRPr lang="en-US" dirty="0"/>
          </a:p>
        </p:txBody>
      </p:sp>
      <p:sp>
        <p:nvSpPr>
          <p:cNvPr id="5" name="Rectangle 4">
            <a:extLst>
              <a:ext uri="{FF2B5EF4-FFF2-40B4-BE49-F238E27FC236}">
                <a16:creationId xmlns:a16="http://schemas.microsoft.com/office/drawing/2014/main" id="{116119FF-DD81-4BBD-9735-55FF9059AD5F}"/>
              </a:ext>
            </a:extLst>
          </p:cNvPr>
          <p:cNvSpPr/>
          <p:nvPr/>
        </p:nvSpPr>
        <p:spPr>
          <a:xfrm>
            <a:off x="127750" y="1676400"/>
            <a:ext cx="8888500" cy="4800600"/>
          </a:xfrm>
          <a:prstGeom prst="rect">
            <a:avLst/>
          </a:prstGeom>
          <a:noFill/>
          <a:ln w="28575">
            <a:solidFill>
              <a:srgbClr val="E1B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074" name="Picture 2" descr="Regulatory agencies of the ICH: Authorities, structures, and ...">
            <a:extLst>
              <a:ext uri="{FF2B5EF4-FFF2-40B4-BE49-F238E27FC236}">
                <a16:creationId xmlns:a16="http://schemas.microsoft.com/office/drawing/2014/main" id="{A8753F03-22B3-4945-A296-DDC30831D98C}"/>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962400" y="1289682"/>
            <a:ext cx="988219" cy="9009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Japan Clinical Research Operations | Service | Regulatory Strategy">
            <a:extLst>
              <a:ext uri="{FF2B5EF4-FFF2-40B4-BE49-F238E27FC236}">
                <a16:creationId xmlns:a16="http://schemas.microsoft.com/office/drawing/2014/main" id="{CD43739E-220C-433A-BFB6-79F8C17388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190586"/>
            <a:ext cx="3552356" cy="3505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93919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3.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4.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955</TotalTime>
  <Words>871</Words>
  <Application>Microsoft Office PowerPoint</Application>
  <PresentationFormat>On-screen Show (4:3)</PresentationFormat>
  <Paragraphs>137</Paragraphs>
  <Slides>20</Slides>
  <Notes>2</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20</vt:i4>
      </vt:variant>
    </vt:vector>
  </HeadingPairs>
  <TitlesOfParts>
    <vt:vector size="36" baseType="lpstr">
      <vt:lpstr>Aharoni</vt:lpstr>
      <vt:lpstr>Arial</vt:lpstr>
      <vt:lpstr>Arial Black</vt:lpstr>
      <vt:lpstr>Arial Narrow</vt:lpstr>
      <vt:lpstr>Book Antiqua</vt:lpstr>
      <vt:lpstr>Calibri</vt:lpstr>
      <vt:lpstr>Century Gothic</vt:lpstr>
      <vt:lpstr>Comic Sans MS</vt:lpstr>
      <vt:lpstr>Georgia</vt:lpstr>
      <vt:lpstr>Palatino Linotype</vt:lpstr>
      <vt:lpstr>Trebuchet MS</vt:lpstr>
      <vt:lpstr>Wingdings</vt:lpstr>
      <vt:lpstr>Slipstream</vt:lpstr>
      <vt:lpstr>Elemental</vt:lpstr>
      <vt:lpstr>Horizon</vt:lpstr>
      <vt:lpstr>Apothecary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Florin Babor</cp:lastModifiedBy>
  <cp:revision>42</cp:revision>
  <dcterms:created xsi:type="dcterms:W3CDTF">2012-10-07T07:06:56Z</dcterms:created>
  <dcterms:modified xsi:type="dcterms:W3CDTF">2021-02-03T18:01:10Z</dcterms:modified>
</cp:coreProperties>
</file>