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sldIdLst>
    <p:sldId id="256" r:id="rId2"/>
    <p:sldId id="288" r:id="rId3"/>
    <p:sldId id="297" r:id="rId4"/>
    <p:sldId id="294" r:id="rId5"/>
    <p:sldId id="287" r:id="rId6"/>
    <p:sldId id="290" r:id="rId7"/>
    <p:sldId id="291" r:id="rId8"/>
    <p:sldId id="292" r:id="rId9"/>
    <p:sldId id="286" r:id="rId10"/>
    <p:sldId id="279" r:id="rId11"/>
    <p:sldId id="281" r:id="rId12"/>
    <p:sldId id="282" r:id="rId13"/>
    <p:sldId id="293" r:id="rId14"/>
    <p:sldId id="296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 autoAdjust="0"/>
    <p:restoredTop sz="93294" autoAdjust="0"/>
  </p:normalViewPr>
  <p:slideViewPr>
    <p:cSldViewPr>
      <p:cViewPr varScale="1">
        <p:scale>
          <a:sx n="106" d="100"/>
          <a:sy n="106" d="100"/>
        </p:scale>
        <p:origin x="17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80F54-15F8-4D3F-BF7D-8C3F958910DE}" type="doc">
      <dgm:prSet loTypeId="urn:microsoft.com/office/officeart/2005/8/layout/vList2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83DBE7E-D66D-457F-8ECC-E5964262C52E}">
      <dgm:prSet/>
      <dgm:spPr/>
      <dgm:t>
        <a:bodyPr/>
        <a:lstStyle/>
        <a:p>
          <a:pPr>
            <a:defRPr cap="all"/>
          </a:pPr>
          <a:r>
            <a:rPr lang="en-US" b="1" dirty="0"/>
            <a:t>Leadership is one of the four functions of management</a:t>
          </a:r>
          <a:endParaRPr lang="en-US" dirty="0"/>
        </a:p>
      </dgm:t>
    </dgm:pt>
    <dgm:pt modelId="{AC00550E-4EFC-46FA-AC1D-A04EF039DED9}" type="parTrans" cxnId="{B700CD4E-45BE-45D2-8B62-17D661C06951}">
      <dgm:prSet/>
      <dgm:spPr/>
      <dgm:t>
        <a:bodyPr/>
        <a:lstStyle/>
        <a:p>
          <a:endParaRPr lang="en-US" sz="1400"/>
        </a:p>
      </dgm:t>
    </dgm:pt>
    <dgm:pt modelId="{1AEAB4DA-A99F-4E37-A3AF-94F28501EB5F}" type="sibTrans" cxnId="{B700CD4E-45BE-45D2-8B62-17D661C06951}">
      <dgm:prSet/>
      <dgm:spPr/>
      <dgm:t>
        <a:bodyPr/>
        <a:lstStyle/>
        <a:p>
          <a:endParaRPr lang="en-US"/>
        </a:p>
      </dgm:t>
    </dgm:pt>
    <dgm:pt modelId="{92259216-6770-44FB-BF1D-45ECA966686B}">
      <dgm:prSet/>
      <dgm:spPr/>
      <dgm:t>
        <a:bodyPr/>
        <a:lstStyle/>
        <a:p>
          <a:pPr>
            <a:defRPr cap="all"/>
          </a:pPr>
          <a:r>
            <a:rPr lang="en-US" b="1" dirty="0"/>
            <a:t>Leadership relies on use of position power and personal power</a:t>
          </a:r>
          <a:endParaRPr lang="en-US" dirty="0"/>
        </a:p>
      </dgm:t>
    </dgm:pt>
    <dgm:pt modelId="{C63C512E-D324-4C8F-965D-D52952FA26E0}" type="parTrans" cxnId="{2211B20C-BA0B-444B-8142-F40F48809286}">
      <dgm:prSet/>
      <dgm:spPr/>
      <dgm:t>
        <a:bodyPr/>
        <a:lstStyle/>
        <a:p>
          <a:endParaRPr lang="en-US" sz="1400"/>
        </a:p>
      </dgm:t>
    </dgm:pt>
    <dgm:pt modelId="{8E941F5D-BD93-4224-9293-887CAC4466D0}" type="sibTrans" cxnId="{2211B20C-BA0B-444B-8142-F40F48809286}">
      <dgm:prSet/>
      <dgm:spPr/>
      <dgm:t>
        <a:bodyPr/>
        <a:lstStyle/>
        <a:p>
          <a:endParaRPr lang="en-US"/>
        </a:p>
      </dgm:t>
    </dgm:pt>
    <dgm:pt modelId="{57B1059D-3293-43E5-B490-F709F8EA5CEF}">
      <dgm:prSet/>
      <dgm:spPr/>
      <dgm:t>
        <a:bodyPr/>
        <a:lstStyle/>
        <a:p>
          <a:pPr>
            <a:defRPr cap="all"/>
          </a:pPr>
          <a:r>
            <a:rPr lang="en-US" b="1" dirty="0"/>
            <a:t>Leadership traits and styles can influence leadership effectiveness </a:t>
          </a:r>
          <a:endParaRPr lang="en-US" dirty="0"/>
        </a:p>
      </dgm:t>
    </dgm:pt>
    <dgm:pt modelId="{CC8B396C-59D5-4B0F-83E8-65E8ADB0C8F1}" type="parTrans" cxnId="{30945E1C-7C19-45BB-8455-60897370BCF4}">
      <dgm:prSet/>
      <dgm:spPr/>
      <dgm:t>
        <a:bodyPr/>
        <a:lstStyle/>
        <a:p>
          <a:endParaRPr lang="en-US" sz="1400"/>
        </a:p>
      </dgm:t>
    </dgm:pt>
    <dgm:pt modelId="{179FE846-261F-410F-8B2D-80BBE2B80702}" type="sibTrans" cxnId="{30945E1C-7C19-45BB-8455-60897370BCF4}">
      <dgm:prSet/>
      <dgm:spPr/>
      <dgm:t>
        <a:bodyPr/>
        <a:lstStyle/>
        <a:p>
          <a:endParaRPr lang="en-US"/>
        </a:p>
      </dgm:t>
    </dgm:pt>
    <dgm:pt modelId="{14783C3C-94EF-4BB2-B98B-EDC02C8ADF0C}">
      <dgm:prSet/>
      <dgm:spPr/>
      <dgm:t>
        <a:bodyPr/>
        <a:lstStyle/>
        <a:p>
          <a:pPr>
            <a:defRPr cap="all"/>
          </a:pPr>
          <a:r>
            <a:rPr lang="en-US" b="1" dirty="0"/>
            <a:t>SIX MAIN LEADERSHIP TRAITS and Their characteristics </a:t>
          </a:r>
          <a:endParaRPr lang="en-US" dirty="0"/>
        </a:p>
      </dgm:t>
    </dgm:pt>
    <dgm:pt modelId="{09C7AD4D-94DD-4F76-A2DC-7157C0BA9607}" type="parTrans" cxnId="{E091A21A-E38C-4835-885C-08DEA502EECC}">
      <dgm:prSet/>
      <dgm:spPr/>
      <dgm:t>
        <a:bodyPr/>
        <a:lstStyle/>
        <a:p>
          <a:endParaRPr lang="en-US" sz="1400"/>
        </a:p>
      </dgm:t>
    </dgm:pt>
    <dgm:pt modelId="{081223C7-121A-4BF6-921B-A571CC8D0AEA}" type="sibTrans" cxnId="{E091A21A-E38C-4835-885C-08DEA502EECC}">
      <dgm:prSet/>
      <dgm:spPr/>
      <dgm:t>
        <a:bodyPr/>
        <a:lstStyle/>
        <a:p>
          <a:endParaRPr lang="en-US"/>
        </a:p>
      </dgm:t>
    </dgm:pt>
    <dgm:pt modelId="{42D3E431-26C4-4126-891C-A7734321197B}">
      <dgm:prSet custT="1"/>
      <dgm:spPr/>
      <dgm:t>
        <a:bodyPr/>
        <a:lstStyle/>
        <a:p>
          <a:r>
            <a:rPr lang="en-GB" sz="1600" b="1" kern="1200" cap="all" dirty="0">
              <a:latin typeface="Arial"/>
              <a:ea typeface="+mn-ea"/>
              <a:cs typeface="+mn-cs"/>
            </a:rPr>
            <a:t>Transactional and Transformational Leadership &amp; War and Peace Leadership </a:t>
          </a:r>
        </a:p>
      </dgm:t>
    </dgm:pt>
    <dgm:pt modelId="{19EAEBB5-C998-4DD9-82AD-A82A4285A12D}" type="parTrans" cxnId="{251EB50F-0602-4025-A090-FF2E7B458581}">
      <dgm:prSet/>
      <dgm:spPr/>
      <dgm:t>
        <a:bodyPr/>
        <a:lstStyle/>
        <a:p>
          <a:endParaRPr lang="en-GB"/>
        </a:p>
      </dgm:t>
    </dgm:pt>
    <dgm:pt modelId="{DC646C85-8A30-4CFD-88E0-E40B0F55FCDF}" type="sibTrans" cxnId="{251EB50F-0602-4025-A090-FF2E7B458581}">
      <dgm:prSet/>
      <dgm:spPr/>
      <dgm:t>
        <a:bodyPr/>
        <a:lstStyle/>
        <a:p>
          <a:endParaRPr lang="en-GB"/>
        </a:p>
      </dgm:t>
    </dgm:pt>
    <dgm:pt modelId="{055F013E-68FD-4B15-996C-95FDF28C05ED}" type="pres">
      <dgm:prSet presAssocID="{49280F54-15F8-4D3F-BF7D-8C3F958910DE}" presName="linear" presStyleCnt="0">
        <dgm:presLayoutVars>
          <dgm:animLvl val="lvl"/>
          <dgm:resizeHandles val="exact"/>
        </dgm:presLayoutVars>
      </dgm:prSet>
      <dgm:spPr/>
    </dgm:pt>
    <dgm:pt modelId="{32CE853A-5C30-4CB3-A2E2-BBCACC6F5289}" type="pres">
      <dgm:prSet presAssocID="{C83DBE7E-D66D-457F-8ECC-E5964262C52E}" presName="parentText" presStyleLbl="node1" presStyleIdx="0" presStyleCnt="5" custScaleY="149320">
        <dgm:presLayoutVars>
          <dgm:chMax val="0"/>
          <dgm:bulletEnabled val="1"/>
        </dgm:presLayoutVars>
      </dgm:prSet>
      <dgm:spPr/>
    </dgm:pt>
    <dgm:pt modelId="{33516435-EEC9-4277-BE01-DA685DB8F1C7}" type="pres">
      <dgm:prSet presAssocID="{1AEAB4DA-A99F-4E37-A3AF-94F28501EB5F}" presName="spacer" presStyleCnt="0"/>
      <dgm:spPr/>
    </dgm:pt>
    <dgm:pt modelId="{116C9F2A-A801-45C4-B4B2-C421A0C1C36D}" type="pres">
      <dgm:prSet presAssocID="{92259216-6770-44FB-BF1D-45ECA966686B}" presName="parentText" presStyleLbl="node1" presStyleIdx="1" presStyleCnt="5" custScaleY="134496">
        <dgm:presLayoutVars>
          <dgm:chMax val="0"/>
          <dgm:bulletEnabled val="1"/>
        </dgm:presLayoutVars>
      </dgm:prSet>
      <dgm:spPr/>
    </dgm:pt>
    <dgm:pt modelId="{B8DB5DED-0718-45FD-A25A-5BCED2EB963F}" type="pres">
      <dgm:prSet presAssocID="{8E941F5D-BD93-4224-9293-887CAC4466D0}" presName="spacer" presStyleCnt="0"/>
      <dgm:spPr/>
    </dgm:pt>
    <dgm:pt modelId="{4E7C3FE0-1A08-4716-8065-C8D021CB8766}" type="pres">
      <dgm:prSet presAssocID="{57B1059D-3293-43E5-B490-F709F8EA5CEF}" presName="parentText" presStyleLbl="node1" presStyleIdx="2" presStyleCnt="5" custScaleY="122263">
        <dgm:presLayoutVars>
          <dgm:chMax val="0"/>
          <dgm:bulletEnabled val="1"/>
        </dgm:presLayoutVars>
      </dgm:prSet>
      <dgm:spPr/>
    </dgm:pt>
    <dgm:pt modelId="{13D423AC-92DC-4441-907D-FD49CFF78C4D}" type="pres">
      <dgm:prSet presAssocID="{179FE846-261F-410F-8B2D-80BBE2B80702}" presName="spacer" presStyleCnt="0"/>
      <dgm:spPr/>
    </dgm:pt>
    <dgm:pt modelId="{52FBCC35-83CC-425F-BD06-09296392FDE8}" type="pres">
      <dgm:prSet presAssocID="{14783C3C-94EF-4BB2-B98B-EDC02C8ADF0C}" presName="parentText" presStyleLbl="node1" presStyleIdx="3" presStyleCnt="5" custScaleY="132624">
        <dgm:presLayoutVars>
          <dgm:chMax val="0"/>
          <dgm:bulletEnabled val="1"/>
        </dgm:presLayoutVars>
      </dgm:prSet>
      <dgm:spPr/>
    </dgm:pt>
    <dgm:pt modelId="{36EB51F4-AD02-44AC-B811-BB9C20B6603D}" type="pres">
      <dgm:prSet presAssocID="{081223C7-121A-4BF6-921B-A571CC8D0AEA}" presName="spacer" presStyleCnt="0"/>
      <dgm:spPr/>
    </dgm:pt>
    <dgm:pt modelId="{CA9B708C-78A9-42FB-97BD-989C8B289593}" type="pres">
      <dgm:prSet presAssocID="{42D3E431-26C4-4126-891C-A7734321197B}" presName="parentText" presStyleLbl="node1" presStyleIdx="4" presStyleCnt="5" custScaleY="118518">
        <dgm:presLayoutVars>
          <dgm:chMax val="0"/>
          <dgm:bulletEnabled val="1"/>
        </dgm:presLayoutVars>
      </dgm:prSet>
      <dgm:spPr/>
    </dgm:pt>
  </dgm:ptLst>
  <dgm:cxnLst>
    <dgm:cxn modelId="{2211B20C-BA0B-444B-8142-F40F48809286}" srcId="{49280F54-15F8-4D3F-BF7D-8C3F958910DE}" destId="{92259216-6770-44FB-BF1D-45ECA966686B}" srcOrd="1" destOrd="0" parTransId="{C63C512E-D324-4C8F-965D-D52952FA26E0}" sibTransId="{8E941F5D-BD93-4224-9293-887CAC4466D0}"/>
    <dgm:cxn modelId="{251EB50F-0602-4025-A090-FF2E7B458581}" srcId="{49280F54-15F8-4D3F-BF7D-8C3F958910DE}" destId="{42D3E431-26C4-4126-891C-A7734321197B}" srcOrd="4" destOrd="0" parTransId="{19EAEBB5-C998-4DD9-82AD-A82A4285A12D}" sibTransId="{DC646C85-8A30-4CFD-88E0-E40B0F55FCDF}"/>
    <dgm:cxn modelId="{E091A21A-E38C-4835-885C-08DEA502EECC}" srcId="{49280F54-15F8-4D3F-BF7D-8C3F958910DE}" destId="{14783C3C-94EF-4BB2-B98B-EDC02C8ADF0C}" srcOrd="3" destOrd="0" parTransId="{09C7AD4D-94DD-4F76-A2DC-7157C0BA9607}" sibTransId="{081223C7-121A-4BF6-921B-A571CC8D0AEA}"/>
    <dgm:cxn modelId="{30945E1C-7C19-45BB-8455-60897370BCF4}" srcId="{49280F54-15F8-4D3F-BF7D-8C3F958910DE}" destId="{57B1059D-3293-43E5-B490-F709F8EA5CEF}" srcOrd="2" destOrd="0" parTransId="{CC8B396C-59D5-4B0F-83E8-65E8ADB0C8F1}" sibTransId="{179FE846-261F-410F-8B2D-80BBE2B80702}"/>
    <dgm:cxn modelId="{FEECAA36-2130-4F2B-981A-DE670E3AA1FD}" type="presOf" srcId="{57B1059D-3293-43E5-B490-F709F8EA5CEF}" destId="{4E7C3FE0-1A08-4716-8065-C8D021CB8766}" srcOrd="0" destOrd="0" presId="urn:microsoft.com/office/officeart/2005/8/layout/vList2"/>
    <dgm:cxn modelId="{4ECFBE4A-AAFE-45B8-8642-7BF3A8F176B1}" type="presOf" srcId="{42D3E431-26C4-4126-891C-A7734321197B}" destId="{CA9B708C-78A9-42FB-97BD-989C8B289593}" srcOrd="0" destOrd="0" presId="urn:microsoft.com/office/officeart/2005/8/layout/vList2"/>
    <dgm:cxn modelId="{5F2B036D-85F7-4B18-B11F-E526914D5E7A}" type="presOf" srcId="{49280F54-15F8-4D3F-BF7D-8C3F958910DE}" destId="{055F013E-68FD-4B15-996C-95FDF28C05ED}" srcOrd="0" destOrd="0" presId="urn:microsoft.com/office/officeart/2005/8/layout/vList2"/>
    <dgm:cxn modelId="{B700CD4E-45BE-45D2-8B62-17D661C06951}" srcId="{49280F54-15F8-4D3F-BF7D-8C3F958910DE}" destId="{C83DBE7E-D66D-457F-8ECC-E5964262C52E}" srcOrd="0" destOrd="0" parTransId="{AC00550E-4EFC-46FA-AC1D-A04EF039DED9}" sibTransId="{1AEAB4DA-A99F-4E37-A3AF-94F28501EB5F}"/>
    <dgm:cxn modelId="{DEB59971-C751-4E76-B785-340DC53B2158}" type="presOf" srcId="{C83DBE7E-D66D-457F-8ECC-E5964262C52E}" destId="{32CE853A-5C30-4CB3-A2E2-BBCACC6F5289}" srcOrd="0" destOrd="0" presId="urn:microsoft.com/office/officeart/2005/8/layout/vList2"/>
    <dgm:cxn modelId="{CAD4CB97-21CE-4403-98DC-89FFD453BE11}" type="presOf" srcId="{14783C3C-94EF-4BB2-B98B-EDC02C8ADF0C}" destId="{52FBCC35-83CC-425F-BD06-09296392FDE8}" srcOrd="0" destOrd="0" presId="urn:microsoft.com/office/officeart/2005/8/layout/vList2"/>
    <dgm:cxn modelId="{120459AC-1EBD-427A-8D39-1EE32F78672C}" type="presOf" srcId="{92259216-6770-44FB-BF1D-45ECA966686B}" destId="{116C9F2A-A801-45C4-B4B2-C421A0C1C36D}" srcOrd="0" destOrd="0" presId="urn:microsoft.com/office/officeart/2005/8/layout/vList2"/>
    <dgm:cxn modelId="{BADE57FA-18CB-47F3-BF34-EC31AE05FF0D}" type="presParOf" srcId="{055F013E-68FD-4B15-996C-95FDF28C05ED}" destId="{32CE853A-5C30-4CB3-A2E2-BBCACC6F5289}" srcOrd="0" destOrd="0" presId="urn:microsoft.com/office/officeart/2005/8/layout/vList2"/>
    <dgm:cxn modelId="{3DEEAFB7-F8D1-43B1-AD8F-8245B614E085}" type="presParOf" srcId="{055F013E-68FD-4B15-996C-95FDF28C05ED}" destId="{33516435-EEC9-4277-BE01-DA685DB8F1C7}" srcOrd="1" destOrd="0" presId="urn:microsoft.com/office/officeart/2005/8/layout/vList2"/>
    <dgm:cxn modelId="{8706F059-CB20-42FF-8D06-ADE669C30110}" type="presParOf" srcId="{055F013E-68FD-4B15-996C-95FDF28C05ED}" destId="{116C9F2A-A801-45C4-B4B2-C421A0C1C36D}" srcOrd="2" destOrd="0" presId="urn:microsoft.com/office/officeart/2005/8/layout/vList2"/>
    <dgm:cxn modelId="{37C9F0BE-717E-4E8F-8DEB-E58B0E228E87}" type="presParOf" srcId="{055F013E-68FD-4B15-996C-95FDF28C05ED}" destId="{B8DB5DED-0718-45FD-A25A-5BCED2EB963F}" srcOrd="3" destOrd="0" presId="urn:microsoft.com/office/officeart/2005/8/layout/vList2"/>
    <dgm:cxn modelId="{A4FDD557-FB3F-4632-B594-803C2A122136}" type="presParOf" srcId="{055F013E-68FD-4B15-996C-95FDF28C05ED}" destId="{4E7C3FE0-1A08-4716-8065-C8D021CB8766}" srcOrd="4" destOrd="0" presId="urn:microsoft.com/office/officeart/2005/8/layout/vList2"/>
    <dgm:cxn modelId="{D41A6700-9E1D-49BB-8ED6-15FFD316B90C}" type="presParOf" srcId="{055F013E-68FD-4B15-996C-95FDF28C05ED}" destId="{13D423AC-92DC-4441-907D-FD49CFF78C4D}" srcOrd="5" destOrd="0" presId="urn:microsoft.com/office/officeart/2005/8/layout/vList2"/>
    <dgm:cxn modelId="{FFA18BF3-0BA5-42C3-B8B9-186815D1B239}" type="presParOf" srcId="{055F013E-68FD-4B15-996C-95FDF28C05ED}" destId="{52FBCC35-83CC-425F-BD06-09296392FDE8}" srcOrd="6" destOrd="0" presId="urn:microsoft.com/office/officeart/2005/8/layout/vList2"/>
    <dgm:cxn modelId="{7DB58FF2-8538-4250-AE79-6153FBFC2A85}" type="presParOf" srcId="{055F013E-68FD-4B15-996C-95FDF28C05ED}" destId="{36EB51F4-AD02-44AC-B811-BB9C20B6603D}" srcOrd="7" destOrd="0" presId="urn:microsoft.com/office/officeart/2005/8/layout/vList2"/>
    <dgm:cxn modelId="{34E0D396-9ECE-4BF4-9FE9-AE6BF702B3E0}" type="presParOf" srcId="{055F013E-68FD-4B15-996C-95FDF28C05ED}" destId="{CA9B708C-78A9-42FB-97BD-989C8B28959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B0651-2637-495A-887A-FEED8F8EF0CC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82370A1-0C53-4025-8FC4-9842CD29D51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/>
            <a:t>Power </a:t>
          </a:r>
        </a:p>
      </dgm:t>
    </dgm:pt>
    <dgm:pt modelId="{74FC8F55-E4D6-445C-A843-D7E8FABBACEC}" type="parTrans" cxnId="{6F600290-533B-4508-A3DB-F86A39EA4C81}">
      <dgm:prSet/>
      <dgm:spPr/>
      <dgm:t>
        <a:bodyPr/>
        <a:lstStyle/>
        <a:p>
          <a:endParaRPr lang="en-US"/>
        </a:p>
      </dgm:t>
    </dgm:pt>
    <dgm:pt modelId="{35244804-22B3-4879-8956-120E1B5F79A1}" type="sibTrans" cxnId="{6F600290-533B-4508-A3DB-F86A39EA4C81}">
      <dgm:prSet/>
      <dgm:spPr/>
      <dgm:t>
        <a:bodyPr/>
        <a:lstStyle/>
        <a:p>
          <a:endParaRPr lang="en-US"/>
        </a:p>
      </dgm:t>
    </dgm:pt>
    <dgm:pt modelId="{F3CAA609-D5E7-43F6-B7D0-2E5CF347EE99}">
      <dgm:prSet/>
      <dgm:spPr/>
      <dgm:t>
        <a:bodyPr/>
        <a:lstStyle/>
        <a:p>
          <a:pPr>
            <a:buNone/>
          </a:pPr>
          <a:r>
            <a:rPr lang="en-US" dirty="0"/>
            <a:t>the ability to get others to do what you want them to do</a:t>
          </a:r>
        </a:p>
      </dgm:t>
    </dgm:pt>
    <dgm:pt modelId="{9FB32767-89F9-41FC-B9E2-21BC71014F9F}" type="parTrans" cxnId="{2A5C5914-2CFB-40DA-9631-A5EABB09E4E8}">
      <dgm:prSet/>
      <dgm:spPr/>
      <dgm:t>
        <a:bodyPr/>
        <a:lstStyle/>
        <a:p>
          <a:endParaRPr lang="en-US"/>
        </a:p>
      </dgm:t>
    </dgm:pt>
    <dgm:pt modelId="{AA68FFAD-9FFE-4DEA-B313-6DC84443AC83}" type="sibTrans" cxnId="{2A5C5914-2CFB-40DA-9631-A5EABB09E4E8}">
      <dgm:prSet/>
      <dgm:spPr/>
      <dgm:t>
        <a:bodyPr/>
        <a:lstStyle/>
        <a:p>
          <a:endParaRPr lang="en-US"/>
        </a:p>
      </dgm:t>
    </dgm:pt>
    <dgm:pt modelId="{4418AA06-8180-4E81-9D95-6CED8690C514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/>
            <a:t>Reward Power</a:t>
          </a:r>
        </a:p>
      </dgm:t>
    </dgm:pt>
    <dgm:pt modelId="{D6233C44-5678-4EED-B0E8-57A58C9DE21A}" type="parTrans" cxnId="{D20A0807-ED34-425A-ADF2-26E3810805A9}">
      <dgm:prSet/>
      <dgm:spPr/>
      <dgm:t>
        <a:bodyPr/>
        <a:lstStyle/>
        <a:p>
          <a:endParaRPr lang="en-US"/>
        </a:p>
      </dgm:t>
    </dgm:pt>
    <dgm:pt modelId="{17CA9E20-5281-447C-89C3-137FF6EE5802}" type="sibTrans" cxnId="{D20A0807-ED34-425A-ADF2-26E3810805A9}">
      <dgm:prSet/>
      <dgm:spPr/>
      <dgm:t>
        <a:bodyPr/>
        <a:lstStyle/>
        <a:p>
          <a:endParaRPr lang="en-US"/>
        </a:p>
      </dgm:t>
    </dgm:pt>
    <dgm:pt modelId="{A9AFCA97-12E5-4926-935C-9505F984279E}">
      <dgm:prSet/>
      <dgm:spPr/>
      <dgm:t>
        <a:bodyPr/>
        <a:lstStyle/>
        <a:p>
          <a:r>
            <a:rPr lang="en-US"/>
            <a:t>The capacity to offer something of value as a means of influencing other people</a:t>
          </a:r>
        </a:p>
      </dgm:t>
    </dgm:pt>
    <dgm:pt modelId="{4C543A10-825D-480C-B5E7-44F90C01FCE6}" type="parTrans" cxnId="{07275F46-9A65-464C-B956-F8D74F00E534}">
      <dgm:prSet/>
      <dgm:spPr/>
      <dgm:t>
        <a:bodyPr/>
        <a:lstStyle/>
        <a:p>
          <a:endParaRPr lang="en-US"/>
        </a:p>
      </dgm:t>
    </dgm:pt>
    <dgm:pt modelId="{71405832-9AC5-49CC-B498-A64B1D079703}" type="sibTrans" cxnId="{07275F46-9A65-464C-B956-F8D74F00E534}">
      <dgm:prSet/>
      <dgm:spPr/>
      <dgm:t>
        <a:bodyPr/>
        <a:lstStyle/>
        <a:p>
          <a:endParaRPr lang="en-US"/>
        </a:p>
      </dgm:t>
    </dgm:pt>
    <dgm:pt modelId="{5EC9C1F8-B386-4337-8FAA-D7DE22CCA878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/>
            <a:t>Coercive Power</a:t>
          </a:r>
        </a:p>
      </dgm:t>
    </dgm:pt>
    <dgm:pt modelId="{FB7F13E2-C6E4-40C7-820A-48C0363CC014}" type="parTrans" cxnId="{04969DCA-F8FB-4844-BFC1-4EA1D3EE31AA}">
      <dgm:prSet/>
      <dgm:spPr/>
      <dgm:t>
        <a:bodyPr/>
        <a:lstStyle/>
        <a:p>
          <a:endParaRPr lang="en-US"/>
        </a:p>
      </dgm:t>
    </dgm:pt>
    <dgm:pt modelId="{E7CEEA05-05E3-45F7-96FA-91432D0E9ED2}" type="sibTrans" cxnId="{04969DCA-F8FB-4844-BFC1-4EA1D3EE31AA}">
      <dgm:prSet/>
      <dgm:spPr/>
      <dgm:t>
        <a:bodyPr/>
        <a:lstStyle/>
        <a:p>
          <a:endParaRPr lang="en-US"/>
        </a:p>
      </dgm:t>
    </dgm:pt>
    <dgm:pt modelId="{35FFA7AB-F353-42A0-A216-DC2D9EF72B77}">
      <dgm:prSet/>
      <dgm:spPr/>
      <dgm:t>
        <a:bodyPr/>
        <a:lstStyle/>
        <a:p>
          <a:r>
            <a:rPr lang="en-US"/>
            <a:t>The capacity to punish or withhold positive outcomes as a means of influencing other people.</a:t>
          </a:r>
        </a:p>
      </dgm:t>
    </dgm:pt>
    <dgm:pt modelId="{506239B9-8DB9-446B-B364-BC8EB1E6D7DA}" type="parTrans" cxnId="{3DFF24F9-8E9C-4396-9BF5-B93276F37FC0}">
      <dgm:prSet/>
      <dgm:spPr/>
      <dgm:t>
        <a:bodyPr/>
        <a:lstStyle/>
        <a:p>
          <a:endParaRPr lang="en-US"/>
        </a:p>
      </dgm:t>
    </dgm:pt>
    <dgm:pt modelId="{E97AA6EF-C9FC-4610-BF8A-0A5084903827}" type="sibTrans" cxnId="{3DFF24F9-8E9C-4396-9BF5-B93276F37FC0}">
      <dgm:prSet/>
      <dgm:spPr/>
      <dgm:t>
        <a:bodyPr/>
        <a:lstStyle/>
        <a:p>
          <a:endParaRPr lang="en-US"/>
        </a:p>
      </dgm:t>
    </dgm:pt>
    <dgm:pt modelId="{DE76E81A-E9E0-48E4-B0DE-6FA741219AFA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/>
            <a:t>Legitimate Power</a:t>
          </a:r>
        </a:p>
      </dgm:t>
    </dgm:pt>
    <dgm:pt modelId="{4CAAB625-0EEA-4C28-AE38-8056C19AD6B5}" type="parTrans" cxnId="{8AF30796-DFFE-447D-8E72-09B0FE51E37F}">
      <dgm:prSet/>
      <dgm:spPr/>
      <dgm:t>
        <a:bodyPr/>
        <a:lstStyle/>
        <a:p>
          <a:endParaRPr lang="en-US"/>
        </a:p>
      </dgm:t>
    </dgm:pt>
    <dgm:pt modelId="{77EA25CB-F405-455F-9F8F-426DCF869BA0}" type="sibTrans" cxnId="{8AF30796-DFFE-447D-8E72-09B0FE51E37F}">
      <dgm:prSet/>
      <dgm:spPr/>
      <dgm:t>
        <a:bodyPr/>
        <a:lstStyle/>
        <a:p>
          <a:endParaRPr lang="en-US"/>
        </a:p>
      </dgm:t>
    </dgm:pt>
    <dgm:pt modelId="{F5B510D1-B82C-4ACD-B1DA-40DA30AB7D90}">
      <dgm:prSet/>
      <dgm:spPr/>
      <dgm:t>
        <a:bodyPr/>
        <a:lstStyle/>
        <a:p>
          <a:r>
            <a:rPr lang="en-US"/>
            <a:t>The capacity to influence other people by virtue of formal authority or the rights of office.</a:t>
          </a:r>
        </a:p>
      </dgm:t>
    </dgm:pt>
    <dgm:pt modelId="{A1C50BB0-88E2-4F96-889F-69765F95B337}" type="parTrans" cxnId="{A6D6B871-BA71-4125-8253-651EA293D535}">
      <dgm:prSet/>
      <dgm:spPr/>
      <dgm:t>
        <a:bodyPr/>
        <a:lstStyle/>
        <a:p>
          <a:endParaRPr lang="en-US"/>
        </a:p>
      </dgm:t>
    </dgm:pt>
    <dgm:pt modelId="{56795AF5-328B-45C4-B133-FBE0AAE9EF75}" type="sibTrans" cxnId="{A6D6B871-BA71-4125-8253-651EA293D535}">
      <dgm:prSet/>
      <dgm:spPr/>
      <dgm:t>
        <a:bodyPr/>
        <a:lstStyle/>
        <a:p>
          <a:endParaRPr lang="en-US"/>
        </a:p>
      </dgm:t>
    </dgm:pt>
    <dgm:pt modelId="{E174C62C-06A6-43E1-B601-0D1E048D75F9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/>
            <a:t>Expert Power </a:t>
          </a:r>
        </a:p>
      </dgm:t>
    </dgm:pt>
    <dgm:pt modelId="{C84FA33B-169A-43BD-B91A-AF9F020B58C7}" type="parTrans" cxnId="{06B5EFDB-75D4-4953-A403-7CFE7056202A}">
      <dgm:prSet/>
      <dgm:spPr/>
      <dgm:t>
        <a:bodyPr/>
        <a:lstStyle/>
        <a:p>
          <a:endParaRPr lang="en-US"/>
        </a:p>
      </dgm:t>
    </dgm:pt>
    <dgm:pt modelId="{264DBB58-2F74-4FFC-8A0A-DA7E4B27415B}" type="sibTrans" cxnId="{06B5EFDB-75D4-4953-A403-7CFE7056202A}">
      <dgm:prSet/>
      <dgm:spPr/>
      <dgm:t>
        <a:bodyPr/>
        <a:lstStyle/>
        <a:p>
          <a:endParaRPr lang="en-US"/>
        </a:p>
      </dgm:t>
    </dgm:pt>
    <dgm:pt modelId="{8D6F0589-9350-4807-B898-876244526F70}">
      <dgm:prSet/>
      <dgm:spPr/>
      <dgm:t>
        <a:bodyPr/>
        <a:lstStyle/>
        <a:p>
          <a:r>
            <a:rPr lang="en-US"/>
            <a:t>The capacity to influence other people by virtue of specialized knowledge.</a:t>
          </a:r>
        </a:p>
      </dgm:t>
    </dgm:pt>
    <dgm:pt modelId="{55DC9785-17C0-40D1-B184-729772DAF0BD}" type="parTrans" cxnId="{7317CEA1-AF06-46F0-B274-857E6E9BDBA9}">
      <dgm:prSet/>
      <dgm:spPr/>
      <dgm:t>
        <a:bodyPr/>
        <a:lstStyle/>
        <a:p>
          <a:endParaRPr lang="en-US"/>
        </a:p>
      </dgm:t>
    </dgm:pt>
    <dgm:pt modelId="{2698C10B-31EA-4B15-AE2D-1043DBDDAFF2}" type="sibTrans" cxnId="{7317CEA1-AF06-46F0-B274-857E6E9BDBA9}">
      <dgm:prSet/>
      <dgm:spPr/>
      <dgm:t>
        <a:bodyPr/>
        <a:lstStyle/>
        <a:p>
          <a:endParaRPr lang="en-US"/>
        </a:p>
      </dgm:t>
    </dgm:pt>
    <dgm:pt modelId="{7476FD57-49FF-4C26-9313-7957864A6450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/>
            <a:t>Referent Power </a:t>
          </a:r>
        </a:p>
      </dgm:t>
    </dgm:pt>
    <dgm:pt modelId="{2C3387F2-0846-4FF6-8F23-B6F13E38B5CE}" type="parTrans" cxnId="{6FE2AAB8-E9F7-4C51-A934-E0080D4DD1D7}">
      <dgm:prSet/>
      <dgm:spPr/>
      <dgm:t>
        <a:bodyPr/>
        <a:lstStyle/>
        <a:p>
          <a:endParaRPr lang="en-US"/>
        </a:p>
      </dgm:t>
    </dgm:pt>
    <dgm:pt modelId="{129A03BB-0868-4495-9A0D-448060431D97}" type="sibTrans" cxnId="{6FE2AAB8-E9F7-4C51-A934-E0080D4DD1D7}">
      <dgm:prSet/>
      <dgm:spPr/>
      <dgm:t>
        <a:bodyPr/>
        <a:lstStyle/>
        <a:p>
          <a:endParaRPr lang="en-US"/>
        </a:p>
      </dgm:t>
    </dgm:pt>
    <dgm:pt modelId="{A983CEE7-E7BD-401E-9B5A-7D1579179B4F}">
      <dgm:prSet/>
      <dgm:spPr/>
      <dgm:t>
        <a:bodyPr/>
        <a:lstStyle/>
        <a:p>
          <a:r>
            <a:rPr lang="en-US"/>
            <a:t>The capacity to influence other people because of their desire to identify personally with you</a:t>
          </a:r>
        </a:p>
      </dgm:t>
    </dgm:pt>
    <dgm:pt modelId="{0283432D-4A59-4783-B5C1-073EF89D3BAA}" type="parTrans" cxnId="{33BB6F2F-30F7-4C2C-BB6D-CAE553C06C3A}">
      <dgm:prSet/>
      <dgm:spPr/>
      <dgm:t>
        <a:bodyPr/>
        <a:lstStyle/>
        <a:p>
          <a:endParaRPr lang="en-US"/>
        </a:p>
      </dgm:t>
    </dgm:pt>
    <dgm:pt modelId="{FBE0B477-3732-49E2-A1D3-F3DD898416B9}" type="sibTrans" cxnId="{33BB6F2F-30F7-4C2C-BB6D-CAE553C06C3A}">
      <dgm:prSet/>
      <dgm:spPr/>
      <dgm:t>
        <a:bodyPr/>
        <a:lstStyle/>
        <a:p>
          <a:endParaRPr lang="en-US"/>
        </a:p>
      </dgm:t>
    </dgm:pt>
    <dgm:pt modelId="{8829AE6D-04FA-4646-B03E-8B7F71672943}" type="pres">
      <dgm:prSet presAssocID="{737B0651-2637-495A-887A-FEED8F8EF0CC}" presName="linear" presStyleCnt="0">
        <dgm:presLayoutVars>
          <dgm:animLvl val="lvl"/>
          <dgm:resizeHandles val="exact"/>
        </dgm:presLayoutVars>
      </dgm:prSet>
      <dgm:spPr/>
    </dgm:pt>
    <dgm:pt modelId="{43334EB8-2CB6-4AC8-A6D9-6D676964EB6B}" type="pres">
      <dgm:prSet presAssocID="{B82370A1-0C53-4025-8FC4-9842CD29D51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E402BBA-695A-4F0E-AF41-3A69E529C19C}" type="pres">
      <dgm:prSet presAssocID="{B82370A1-0C53-4025-8FC4-9842CD29D51B}" presName="childText" presStyleLbl="revTx" presStyleIdx="0" presStyleCnt="6">
        <dgm:presLayoutVars>
          <dgm:bulletEnabled val="1"/>
        </dgm:presLayoutVars>
      </dgm:prSet>
      <dgm:spPr/>
    </dgm:pt>
    <dgm:pt modelId="{4043CBD1-B9BA-421E-8361-5BE2EB43F1AE}" type="pres">
      <dgm:prSet presAssocID="{4418AA06-8180-4E81-9D95-6CED8690C51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EBF78A-D35A-4A32-9527-78DD94E5F049}" type="pres">
      <dgm:prSet presAssocID="{4418AA06-8180-4E81-9D95-6CED8690C514}" presName="childText" presStyleLbl="revTx" presStyleIdx="1" presStyleCnt="6">
        <dgm:presLayoutVars>
          <dgm:bulletEnabled val="1"/>
        </dgm:presLayoutVars>
      </dgm:prSet>
      <dgm:spPr/>
    </dgm:pt>
    <dgm:pt modelId="{90F0F295-69F1-44FB-9169-179AAB22C8BF}" type="pres">
      <dgm:prSet presAssocID="{5EC9C1F8-B386-4337-8FAA-D7DE22CCA87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8E53B52-8474-415A-80FC-884DA4C0E582}" type="pres">
      <dgm:prSet presAssocID="{5EC9C1F8-B386-4337-8FAA-D7DE22CCA878}" presName="childText" presStyleLbl="revTx" presStyleIdx="2" presStyleCnt="6">
        <dgm:presLayoutVars>
          <dgm:bulletEnabled val="1"/>
        </dgm:presLayoutVars>
      </dgm:prSet>
      <dgm:spPr/>
    </dgm:pt>
    <dgm:pt modelId="{4066C954-3692-47D3-96E4-DDF05FE0691F}" type="pres">
      <dgm:prSet presAssocID="{DE76E81A-E9E0-48E4-B0DE-6FA741219AF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FD7768-FD62-401A-AD05-A86F161152D2}" type="pres">
      <dgm:prSet presAssocID="{DE76E81A-E9E0-48E4-B0DE-6FA741219AFA}" presName="childText" presStyleLbl="revTx" presStyleIdx="3" presStyleCnt="6">
        <dgm:presLayoutVars>
          <dgm:bulletEnabled val="1"/>
        </dgm:presLayoutVars>
      </dgm:prSet>
      <dgm:spPr/>
    </dgm:pt>
    <dgm:pt modelId="{B364D74A-D477-425D-98A5-8DA5809E7479}" type="pres">
      <dgm:prSet presAssocID="{E174C62C-06A6-43E1-B601-0D1E048D75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9AFBD4F-F364-45FC-B430-8E320725D50F}" type="pres">
      <dgm:prSet presAssocID="{E174C62C-06A6-43E1-B601-0D1E048D75F9}" presName="childText" presStyleLbl="revTx" presStyleIdx="4" presStyleCnt="6">
        <dgm:presLayoutVars>
          <dgm:bulletEnabled val="1"/>
        </dgm:presLayoutVars>
      </dgm:prSet>
      <dgm:spPr/>
    </dgm:pt>
    <dgm:pt modelId="{BF28DFEF-0E5F-48CA-85C2-7A6780EE6F6E}" type="pres">
      <dgm:prSet presAssocID="{7476FD57-49FF-4C26-9313-7957864A645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59D5952-F550-469F-A753-A9463ECB8C5B}" type="pres">
      <dgm:prSet presAssocID="{7476FD57-49FF-4C26-9313-7957864A6450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D20A0807-ED34-425A-ADF2-26E3810805A9}" srcId="{737B0651-2637-495A-887A-FEED8F8EF0CC}" destId="{4418AA06-8180-4E81-9D95-6CED8690C514}" srcOrd="1" destOrd="0" parTransId="{D6233C44-5678-4EED-B0E8-57A58C9DE21A}" sibTransId="{17CA9E20-5281-447C-89C3-137FF6EE5802}"/>
    <dgm:cxn modelId="{FED11A0A-3E6D-4C01-A531-1DBCB0F14158}" type="presOf" srcId="{F3CAA609-D5E7-43F6-B7D0-2E5CF347EE99}" destId="{EE402BBA-695A-4F0E-AF41-3A69E529C19C}" srcOrd="0" destOrd="0" presId="urn:microsoft.com/office/officeart/2005/8/layout/vList2"/>
    <dgm:cxn modelId="{2A5C5914-2CFB-40DA-9631-A5EABB09E4E8}" srcId="{B82370A1-0C53-4025-8FC4-9842CD29D51B}" destId="{F3CAA609-D5E7-43F6-B7D0-2E5CF347EE99}" srcOrd="0" destOrd="0" parTransId="{9FB32767-89F9-41FC-B9E2-21BC71014F9F}" sibTransId="{AA68FFAD-9FFE-4DEA-B313-6DC84443AC83}"/>
    <dgm:cxn modelId="{5CB6B516-B558-42C8-BB8E-9E03B23C443E}" type="presOf" srcId="{8D6F0589-9350-4807-B898-876244526F70}" destId="{99AFBD4F-F364-45FC-B430-8E320725D50F}" srcOrd="0" destOrd="0" presId="urn:microsoft.com/office/officeart/2005/8/layout/vList2"/>
    <dgm:cxn modelId="{16AFC819-9984-4CD4-ACA4-1CC05ED1B712}" type="presOf" srcId="{A9AFCA97-12E5-4926-935C-9505F984279E}" destId="{50EBF78A-D35A-4A32-9527-78DD94E5F049}" srcOrd="0" destOrd="0" presId="urn:microsoft.com/office/officeart/2005/8/layout/vList2"/>
    <dgm:cxn modelId="{33BB6F2F-30F7-4C2C-BB6D-CAE553C06C3A}" srcId="{7476FD57-49FF-4C26-9313-7957864A6450}" destId="{A983CEE7-E7BD-401E-9B5A-7D1579179B4F}" srcOrd="0" destOrd="0" parTransId="{0283432D-4A59-4783-B5C1-073EF89D3BAA}" sibTransId="{FBE0B477-3732-49E2-A1D3-F3DD898416B9}"/>
    <dgm:cxn modelId="{76792F3E-149C-4BE5-87D6-21AD9869BEBD}" type="presOf" srcId="{737B0651-2637-495A-887A-FEED8F8EF0CC}" destId="{8829AE6D-04FA-4646-B03E-8B7F71672943}" srcOrd="0" destOrd="0" presId="urn:microsoft.com/office/officeart/2005/8/layout/vList2"/>
    <dgm:cxn modelId="{07275F46-9A65-464C-B956-F8D74F00E534}" srcId="{4418AA06-8180-4E81-9D95-6CED8690C514}" destId="{A9AFCA97-12E5-4926-935C-9505F984279E}" srcOrd="0" destOrd="0" parTransId="{4C543A10-825D-480C-B5E7-44F90C01FCE6}" sibTransId="{71405832-9AC5-49CC-B498-A64B1D079703}"/>
    <dgm:cxn modelId="{0E9E6551-F249-4890-940A-5DEEDAFFDE0E}" type="presOf" srcId="{7476FD57-49FF-4C26-9313-7957864A6450}" destId="{BF28DFEF-0E5F-48CA-85C2-7A6780EE6F6E}" srcOrd="0" destOrd="0" presId="urn:microsoft.com/office/officeart/2005/8/layout/vList2"/>
    <dgm:cxn modelId="{15107C51-EB38-4467-9E76-C0576D82AF55}" type="presOf" srcId="{5EC9C1F8-B386-4337-8FAA-D7DE22CCA878}" destId="{90F0F295-69F1-44FB-9169-179AAB22C8BF}" srcOrd="0" destOrd="0" presId="urn:microsoft.com/office/officeart/2005/8/layout/vList2"/>
    <dgm:cxn modelId="{A6D6B871-BA71-4125-8253-651EA293D535}" srcId="{DE76E81A-E9E0-48E4-B0DE-6FA741219AFA}" destId="{F5B510D1-B82C-4ACD-B1DA-40DA30AB7D90}" srcOrd="0" destOrd="0" parTransId="{A1C50BB0-88E2-4F96-889F-69765F95B337}" sibTransId="{56795AF5-328B-45C4-B133-FBE0AAE9EF75}"/>
    <dgm:cxn modelId="{89A69153-E151-4000-9C0A-1D7DA7304AE2}" type="presOf" srcId="{DE76E81A-E9E0-48E4-B0DE-6FA741219AFA}" destId="{4066C954-3692-47D3-96E4-DDF05FE0691F}" srcOrd="0" destOrd="0" presId="urn:microsoft.com/office/officeart/2005/8/layout/vList2"/>
    <dgm:cxn modelId="{145B6354-4C8E-488A-91AB-847BA2841250}" type="presOf" srcId="{A983CEE7-E7BD-401E-9B5A-7D1579179B4F}" destId="{159D5952-F550-469F-A753-A9463ECB8C5B}" srcOrd="0" destOrd="0" presId="urn:microsoft.com/office/officeart/2005/8/layout/vList2"/>
    <dgm:cxn modelId="{6F600290-533B-4508-A3DB-F86A39EA4C81}" srcId="{737B0651-2637-495A-887A-FEED8F8EF0CC}" destId="{B82370A1-0C53-4025-8FC4-9842CD29D51B}" srcOrd="0" destOrd="0" parTransId="{74FC8F55-E4D6-445C-A843-D7E8FABBACEC}" sibTransId="{35244804-22B3-4879-8956-120E1B5F79A1}"/>
    <dgm:cxn modelId="{4BF83795-4BDD-450F-BF7D-F525BE3D5D98}" type="presOf" srcId="{F5B510D1-B82C-4ACD-B1DA-40DA30AB7D90}" destId="{E4FD7768-FD62-401A-AD05-A86F161152D2}" srcOrd="0" destOrd="0" presId="urn:microsoft.com/office/officeart/2005/8/layout/vList2"/>
    <dgm:cxn modelId="{51A64195-7BB3-4AF0-8475-6CD92DC72215}" type="presOf" srcId="{B82370A1-0C53-4025-8FC4-9842CD29D51B}" destId="{43334EB8-2CB6-4AC8-A6D9-6D676964EB6B}" srcOrd="0" destOrd="0" presId="urn:microsoft.com/office/officeart/2005/8/layout/vList2"/>
    <dgm:cxn modelId="{8AF30796-DFFE-447D-8E72-09B0FE51E37F}" srcId="{737B0651-2637-495A-887A-FEED8F8EF0CC}" destId="{DE76E81A-E9E0-48E4-B0DE-6FA741219AFA}" srcOrd="3" destOrd="0" parTransId="{4CAAB625-0EEA-4C28-AE38-8056C19AD6B5}" sibTransId="{77EA25CB-F405-455F-9F8F-426DCF869BA0}"/>
    <dgm:cxn modelId="{7317CEA1-AF06-46F0-B274-857E6E9BDBA9}" srcId="{E174C62C-06A6-43E1-B601-0D1E048D75F9}" destId="{8D6F0589-9350-4807-B898-876244526F70}" srcOrd="0" destOrd="0" parTransId="{55DC9785-17C0-40D1-B184-729772DAF0BD}" sibTransId="{2698C10B-31EA-4B15-AE2D-1043DBDDAFF2}"/>
    <dgm:cxn modelId="{6FE2AAB8-E9F7-4C51-A934-E0080D4DD1D7}" srcId="{737B0651-2637-495A-887A-FEED8F8EF0CC}" destId="{7476FD57-49FF-4C26-9313-7957864A6450}" srcOrd="5" destOrd="0" parTransId="{2C3387F2-0846-4FF6-8F23-B6F13E38B5CE}" sibTransId="{129A03BB-0868-4495-9A0D-448060431D97}"/>
    <dgm:cxn modelId="{04969DCA-F8FB-4844-BFC1-4EA1D3EE31AA}" srcId="{737B0651-2637-495A-887A-FEED8F8EF0CC}" destId="{5EC9C1F8-B386-4337-8FAA-D7DE22CCA878}" srcOrd="2" destOrd="0" parTransId="{FB7F13E2-C6E4-40C7-820A-48C0363CC014}" sibTransId="{E7CEEA05-05E3-45F7-96FA-91432D0E9ED2}"/>
    <dgm:cxn modelId="{B51D1FDB-19AD-4718-B953-920A56BA90A9}" type="presOf" srcId="{35FFA7AB-F353-42A0-A216-DC2D9EF72B77}" destId="{B8E53B52-8474-415A-80FC-884DA4C0E582}" srcOrd="0" destOrd="0" presId="urn:microsoft.com/office/officeart/2005/8/layout/vList2"/>
    <dgm:cxn modelId="{06B5EFDB-75D4-4953-A403-7CFE7056202A}" srcId="{737B0651-2637-495A-887A-FEED8F8EF0CC}" destId="{E174C62C-06A6-43E1-B601-0D1E048D75F9}" srcOrd="4" destOrd="0" parTransId="{C84FA33B-169A-43BD-B91A-AF9F020B58C7}" sibTransId="{264DBB58-2F74-4FFC-8A0A-DA7E4B27415B}"/>
    <dgm:cxn modelId="{9CC6EFDD-E416-4B90-9AB0-E1A7FE507EEC}" type="presOf" srcId="{4418AA06-8180-4E81-9D95-6CED8690C514}" destId="{4043CBD1-B9BA-421E-8361-5BE2EB43F1AE}" srcOrd="0" destOrd="0" presId="urn:microsoft.com/office/officeart/2005/8/layout/vList2"/>
    <dgm:cxn modelId="{3C47DCE5-0049-4FD4-A8A9-3BB3E7385D3D}" type="presOf" srcId="{E174C62C-06A6-43E1-B601-0D1E048D75F9}" destId="{B364D74A-D477-425D-98A5-8DA5809E7479}" srcOrd="0" destOrd="0" presId="urn:microsoft.com/office/officeart/2005/8/layout/vList2"/>
    <dgm:cxn modelId="{3DFF24F9-8E9C-4396-9BF5-B93276F37FC0}" srcId="{5EC9C1F8-B386-4337-8FAA-D7DE22CCA878}" destId="{35FFA7AB-F353-42A0-A216-DC2D9EF72B77}" srcOrd="0" destOrd="0" parTransId="{506239B9-8DB9-446B-B364-BC8EB1E6D7DA}" sibTransId="{E97AA6EF-C9FC-4610-BF8A-0A5084903827}"/>
    <dgm:cxn modelId="{C4D7F895-541B-4B2D-B4B8-5E321ED224A0}" type="presParOf" srcId="{8829AE6D-04FA-4646-B03E-8B7F71672943}" destId="{43334EB8-2CB6-4AC8-A6D9-6D676964EB6B}" srcOrd="0" destOrd="0" presId="urn:microsoft.com/office/officeart/2005/8/layout/vList2"/>
    <dgm:cxn modelId="{F6CEC14C-B506-4F92-8FC1-19BF9E2DD2D4}" type="presParOf" srcId="{8829AE6D-04FA-4646-B03E-8B7F71672943}" destId="{EE402BBA-695A-4F0E-AF41-3A69E529C19C}" srcOrd="1" destOrd="0" presId="urn:microsoft.com/office/officeart/2005/8/layout/vList2"/>
    <dgm:cxn modelId="{BF615FDC-CD21-4F0D-AE4E-8156C9E21DF0}" type="presParOf" srcId="{8829AE6D-04FA-4646-B03E-8B7F71672943}" destId="{4043CBD1-B9BA-421E-8361-5BE2EB43F1AE}" srcOrd="2" destOrd="0" presId="urn:microsoft.com/office/officeart/2005/8/layout/vList2"/>
    <dgm:cxn modelId="{FB0DAA1F-A248-4911-A9BC-2DA8F8A9502F}" type="presParOf" srcId="{8829AE6D-04FA-4646-B03E-8B7F71672943}" destId="{50EBF78A-D35A-4A32-9527-78DD94E5F049}" srcOrd="3" destOrd="0" presId="urn:microsoft.com/office/officeart/2005/8/layout/vList2"/>
    <dgm:cxn modelId="{F345942D-504D-4662-8978-C7F7425B5AEA}" type="presParOf" srcId="{8829AE6D-04FA-4646-B03E-8B7F71672943}" destId="{90F0F295-69F1-44FB-9169-179AAB22C8BF}" srcOrd="4" destOrd="0" presId="urn:microsoft.com/office/officeart/2005/8/layout/vList2"/>
    <dgm:cxn modelId="{8FDCDD9D-E9E6-446E-9EA6-5E6BA14E673C}" type="presParOf" srcId="{8829AE6D-04FA-4646-B03E-8B7F71672943}" destId="{B8E53B52-8474-415A-80FC-884DA4C0E582}" srcOrd="5" destOrd="0" presId="urn:microsoft.com/office/officeart/2005/8/layout/vList2"/>
    <dgm:cxn modelId="{6EAF5B52-81AB-4E6E-8DB5-BA09AC2A6CD7}" type="presParOf" srcId="{8829AE6D-04FA-4646-B03E-8B7F71672943}" destId="{4066C954-3692-47D3-96E4-DDF05FE0691F}" srcOrd="6" destOrd="0" presId="urn:microsoft.com/office/officeart/2005/8/layout/vList2"/>
    <dgm:cxn modelId="{12FF20B9-982A-43D0-939A-0B26E37CDE21}" type="presParOf" srcId="{8829AE6D-04FA-4646-B03E-8B7F71672943}" destId="{E4FD7768-FD62-401A-AD05-A86F161152D2}" srcOrd="7" destOrd="0" presId="urn:microsoft.com/office/officeart/2005/8/layout/vList2"/>
    <dgm:cxn modelId="{91B7D7B2-95C4-4A7D-92D2-BCCE612EE218}" type="presParOf" srcId="{8829AE6D-04FA-4646-B03E-8B7F71672943}" destId="{B364D74A-D477-425D-98A5-8DA5809E7479}" srcOrd="8" destOrd="0" presId="urn:microsoft.com/office/officeart/2005/8/layout/vList2"/>
    <dgm:cxn modelId="{05B7EABE-D123-4C61-AF50-A6AE29B7031E}" type="presParOf" srcId="{8829AE6D-04FA-4646-B03E-8B7F71672943}" destId="{99AFBD4F-F364-45FC-B430-8E320725D50F}" srcOrd="9" destOrd="0" presId="urn:microsoft.com/office/officeart/2005/8/layout/vList2"/>
    <dgm:cxn modelId="{0D57AD8E-4F17-4127-826B-7AB914C4A83C}" type="presParOf" srcId="{8829AE6D-04FA-4646-B03E-8B7F71672943}" destId="{BF28DFEF-0E5F-48CA-85C2-7A6780EE6F6E}" srcOrd="10" destOrd="0" presId="urn:microsoft.com/office/officeart/2005/8/layout/vList2"/>
    <dgm:cxn modelId="{BF02BC36-C513-43CC-B26A-833733CE7C8C}" type="presParOf" srcId="{8829AE6D-04FA-4646-B03E-8B7F71672943}" destId="{159D5952-F550-469F-A753-A9463ECB8C5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E853A-5C30-4CB3-A2E2-BBCACC6F5289}">
      <dsp:nvSpPr>
        <dsp:cNvPr id="0" name=""/>
        <dsp:cNvSpPr/>
      </dsp:nvSpPr>
      <dsp:spPr>
        <a:xfrm>
          <a:off x="0" y="29576"/>
          <a:ext cx="5257800" cy="1306788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Leadership is one of the four functions of management</a:t>
          </a:r>
          <a:endParaRPr lang="en-US" sz="2200" kern="1200" dirty="0"/>
        </a:p>
      </dsp:txBody>
      <dsp:txXfrm>
        <a:off x="63792" y="93368"/>
        <a:ext cx="5130216" cy="1179204"/>
      </dsp:txXfrm>
    </dsp:sp>
    <dsp:sp modelId="{116C9F2A-A801-45C4-B4B2-C421A0C1C36D}">
      <dsp:nvSpPr>
        <dsp:cNvPr id="0" name=""/>
        <dsp:cNvSpPr/>
      </dsp:nvSpPr>
      <dsp:spPr>
        <a:xfrm>
          <a:off x="0" y="1399725"/>
          <a:ext cx="5257800" cy="117705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60997"/>
                <a:satOff val="-3921"/>
                <a:lumOff val="171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160997"/>
                <a:satOff val="-3921"/>
                <a:lumOff val="171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160997"/>
                <a:satOff val="-3921"/>
                <a:lumOff val="171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Leadership relies on use of position power and personal power</a:t>
          </a:r>
          <a:endParaRPr lang="en-US" sz="2200" kern="1200" dirty="0"/>
        </a:p>
      </dsp:txBody>
      <dsp:txXfrm>
        <a:off x="57459" y="1457184"/>
        <a:ext cx="5142882" cy="1062137"/>
      </dsp:txXfrm>
    </dsp:sp>
    <dsp:sp modelId="{4E7C3FE0-1A08-4716-8065-C8D021CB8766}">
      <dsp:nvSpPr>
        <dsp:cNvPr id="0" name=""/>
        <dsp:cNvSpPr/>
      </dsp:nvSpPr>
      <dsp:spPr>
        <a:xfrm>
          <a:off x="0" y="2640140"/>
          <a:ext cx="5257800" cy="1069996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21995"/>
                <a:satOff val="-7842"/>
                <a:lumOff val="34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321995"/>
                <a:satOff val="-7842"/>
                <a:lumOff val="34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321995"/>
                <a:satOff val="-7842"/>
                <a:lumOff val="34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Leadership traits and styles can influence leadership effectiveness </a:t>
          </a:r>
          <a:endParaRPr lang="en-US" sz="2200" kern="1200" dirty="0"/>
        </a:p>
      </dsp:txBody>
      <dsp:txXfrm>
        <a:off x="52233" y="2692373"/>
        <a:ext cx="5153334" cy="965530"/>
      </dsp:txXfrm>
    </dsp:sp>
    <dsp:sp modelId="{52FBCC35-83CC-425F-BD06-09296392FDE8}">
      <dsp:nvSpPr>
        <dsp:cNvPr id="0" name=""/>
        <dsp:cNvSpPr/>
      </dsp:nvSpPr>
      <dsp:spPr>
        <a:xfrm>
          <a:off x="0" y="3773497"/>
          <a:ext cx="5257800" cy="116067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21995"/>
                <a:satOff val="-7842"/>
                <a:lumOff val="34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321995"/>
                <a:satOff val="-7842"/>
                <a:lumOff val="34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321995"/>
                <a:satOff val="-7842"/>
                <a:lumOff val="34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SIX MAIN LEADERSHIP TRAITS and Their characteristics </a:t>
          </a:r>
          <a:endParaRPr lang="en-US" sz="2200" kern="1200" dirty="0"/>
        </a:p>
      </dsp:txBody>
      <dsp:txXfrm>
        <a:off x="56659" y="3830156"/>
        <a:ext cx="5144482" cy="1047354"/>
      </dsp:txXfrm>
    </dsp:sp>
    <dsp:sp modelId="{CA9B708C-78A9-42FB-97BD-989C8B289593}">
      <dsp:nvSpPr>
        <dsp:cNvPr id="0" name=""/>
        <dsp:cNvSpPr/>
      </dsp:nvSpPr>
      <dsp:spPr>
        <a:xfrm>
          <a:off x="0" y="4997530"/>
          <a:ext cx="5257800" cy="103722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60997"/>
                <a:satOff val="-3921"/>
                <a:lumOff val="171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160997"/>
                <a:satOff val="-3921"/>
                <a:lumOff val="171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160997"/>
                <a:satOff val="-3921"/>
                <a:lumOff val="171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cap="all" dirty="0">
              <a:latin typeface="Arial"/>
              <a:ea typeface="+mn-ea"/>
              <a:cs typeface="+mn-cs"/>
            </a:rPr>
            <a:t>Transactional and Transformational Leadership &amp; War and Peace Leadership </a:t>
          </a:r>
        </a:p>
      </dsp:txBody>
      <dsp:txXfrm>
        <a:off x="50633" y="5048163"/>
        <a:ext cx="5156534" cy="935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34EB8-2CB6-4AC8-A6D9-6D676964EB6B}">
      <dsp:nvSpPr>
        <dsp:cNvPr id="0" name=""/>
        <dsp:cNvSpPr/>
      </dsp:nvSpPr>
      <dsp:spPr>
        <a:xfrm>
          <a:off x="0" y="3128"/>
          <a:ext cx="8382000" cy="503685"/>
        </a:xfrm>
        <a:prstGeom prst="round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Power </a:t>
          </a:r>
        </a:p>
      </dsp:txBody>
      <dsp:txXfrm>
        <a:off x="24588" y="27716"/>
        <a:ext cx="8332824" cy="454509"/>
      </dsp:txXfrm>
    </dsp:sp>
    <dsp:sp modelId="{EE402BBA-695A-4F0E-AF41-3A69E529C19C}">
      <dsp:nvSpPr>
        <dsp:cNvPr id="0" name=""/>
        <dsp:cNvSpPr/>
      </dsp:nvSpPr>
      <dsp:spPr>
        <a:xfrm>
          <a:off x="0" y="506813"/>
          <a:ext cx="8382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kern="1200" dirty="0"/>
            <a:t>the ability to get others to do what you want them to do</a:t>
          </a:r>
        </a:p>
      </dsp:txBody>
      <dsp:txXfrm>
        <a:off x="0" y="506813"/>
        <a:ext cx="8382000" cy="347760"/>
      </dsp:txXfrm>
    </dsp:sp>
    <dsp:sp modelId="{4043CBD1-B9BA-421E-8361-5BE2EB43F1AE}">
      <dsp:nvSpPr>
        <dsp:cNvPr id="0" name=""/>
        <dsp:cNvSpPr/>
      </dsp:nvSpPr>
      <dsp:spPr>
        <a:xfrm>
          <a:off x="0" y="854573"/>
          <a:ext cx="8382000" cy="503685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Reward Power</a:t>
          </a:r>
        </a:p>
      </dsp:txBody>
      <dsp:txXfrm>
        <a:off x="24588" y="879161"/>
        <a:ext cx="8332824" cy="454509"/>
      </dsp:txXfrm>
    </dsp:sp>
    <dsp:sp modelId="{50EBF78A-D35A-4A32-9527-78DD94E5F049}">
      <dsp:nvSpPr>
        <dsp:cNvPr id="0" name=""/>
        <dsp:cNvSpPr/>
      </dsp:nvSpPr>
      <dsp:spPr>
        <a:xfrm>
          <a:off x="0" y="1358258"/>
          <a:ext cx="8382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capacity to offer something of value as a means of influencing other people</a:t>
          </a:r>
        </a:p>
      </dsp:txBody>
      <dsp:txXfrm>
        <a:off x="0" y="1358258"/>
        <a:ext cx="8382000" cy="347760"/>
      </dsp:txXfrm>
    </dsp:sp>
    <dsp:sp modelId="{90F0F295-69F1-44FB-9169-179AAB22C8BF}">
      <dsp:nvSpPr>
        <dsp:cNvPr id="0" name=""/>
        <dsp:cNvSpPr/>
      </dsp:nvSpPr>
      <dsp:spPr>
        <a:xfrm>
          <a:off x="0" y="1706018"/>
          <a:ext cx="8382000" cy="503685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Coercive Power</a:t>
          </a:r>
        </a:p>
      </dsp:txBody>
      <dsp:txXfrm>
        <a:off x="24588" y="1730606"/>
        <a:ext cx="8332824" cy="454509"/>
      </dsp:txXfrm>
    </dsp:sp>
    <dsp:sp modelId="{B8E53B52-8474-415A-80FC-884DA4C0E582}">
      <dsp:nvSpPr>
        <dsp:cNvPr id="0" name=""/>
        <dsp:cNvSpPr/>
      </dsp:nvSpPr>
      <dsp:spPr>
        <a:xfrm>
          <a:off x="0" y="2209703"/>
          <a:ext cx="8382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capacity to punish or withhold positive outcomes as a means of influencing other people.</a:t>
          </a:r>
        </a:p>
      </dsp:txBody>
      <dsp:txXfrm>
        <a:off x="0" y="2209703"/>
        <a:ext cx="8382000" cy="347760"/>
      </dsp:txXfrm>
    </dsp:sp>
    <dsp:sp modelId="{4066C954-3692-47D3-96E4-DDF05FE0691F}">
      <dsp:nvSpPr>
        <dsp:cNvPr id="0" name=""/>
        <dsp:cNvSpPr/>
      </dsp:nvSpPr>
      <dsp:spPr>
        <a:xfrm>
          <a:off x="0" y="2557463"/>
          <a:ext cx="8382000" cy="503685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Legitimate Power</a:t>
          </a:r>
        </a:p>
      </dsp:txBody>
      <dsp:txXfrm>
        <a:off x="24588" y="2582051"/>
        <a:ext cx="8332824" cy="454509"/>
      </dsp:txXfrm>
    </dsp:sp>
    <dsp:sp modelId="{E4FD7768-FD62-401A-AD05-A86F161152D2}">
      <dsp:nvSpPr>
        <dsp:cNvPr id="0" name=""/>
        <dsp:cNvSpPr/>
      </dsp:nvSpPr>
      <dsp:spPr>
        <a:xfrm>
          <a:off x="0" y="3061148"/>
          <a:ext cx="8382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capacity to influence other people by virtue of formal authority or the rights of office.</a:t>
          </a:r>
        </a:p>
      </dsp:txBody>
      <dsp:txXfrm>
        <a:off x="0" y="3061148"/>
        <a:ext cx="8382000" cy="347760"/>
      </dsp:txXfrm>
    </dsp:sp>
    <dsp:sp modelId="{B364D74A-D477-425D-98A5-8DA5809E7479}">
      <dsp:nvSpPr>
        <dsp:cNvPr id="0" name=""/>
        <dsp:cNvSpPr/>
      </dsp:nvSpPr>
      <dsp:spPr>
        <a:xfrm>
          <a:off x="0" y="3408908"/>
          <a:ext cx="8382000" cy="503685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Expert Power </a:t>
          </a:r>
        </a:p>
      </dsp:txBody>
      <dsp:txXfrm>
        <a:off x="24588" y="3433496"/>
        <a:ext cx="8332824" cy="454509"/>
      </dsp:txXfrm>
    </dsp:sp>
    <dsp:sp modelId="{99AFBD4F-F364-45FC-B430-8E320725D50F}">
      <dsp:nvSpPr>
        <dsp:cNvPr id="0" name=""/>
        <dsp:cNvSpPr/>
      </dsp:nvSpPr>
      <dsp:spPr>
        <a:xfrm>
          <a:off x="0" y="3912593"/>
          <a:ext cx="8382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capacity to influence other people by virtue of specialized knowledge.</a:t>
          </a:r>
        </a:p>
      </dsp:txBody>
      <dsp:txXfrm>
        <a:off x="0" y="3912593"/>
        <a:ext cx="8382000" cy="347760"/>
      </dsp:txXfrm>
    </dsp:sp>
    <dsp:sp modelId="{BF28DFEF-0E5F-48CA-85C2-7A6780EE6F6E}">
      <dsp:nvSpPr>
        <dsp:cNvPr id="0" name=""/>
        <dsp:cNvSpPr/>
      </dsp:nvSpPr>
      <dsp:spPr>
        <a:xfrm>
          <a:off x="0" y="4260353"/>
          <a:ext cx="8382000" cy="503685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Referent Power </a:t>
          </a:r>
        </a:p>
      </dsp:txBody>
      <dsp:txXfrm>
        <a:off x="24588" y="4284941"/>
        <a:ext cx="8332824" cy="454509"/>
      </dsp:txXfrm>
    </dsp:sp>
    <dsp:sp modelId="{159D5952-F550-469F-A753-A9463ECB8C5B}">
      <dsp:nvSpPr>
        <dsp:cNvPr id="0" name=""/>
        <dsp:cNvSpPr/>
      </dsp:nvSpPr>
      <dsp:spPr>
        <a:xfrm>
          <a:off x="0" y="4764038"/>
          <a:ext cx="8382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capacity to influence other people because of their desire to identify personally with you</a:t>
          </a:r>
        </a:p>
      </dsp:txBody>
      <dsp:txXfrm>
        <a:off x="0" y="4764038"/>
        <a:ext cx="83820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0A61-6FEC-43BE-9FD7-F22F7925732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99755-05C2-489B-B877-49DDA5E4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4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4962-94E2-4307-8BD4-1E712D8C0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58EDF-75E0-4AB3-84B1-0D82024A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DF3B4-1C6A-4621-A385-3F5B955C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AFDF-B0CF-4549-A88D-4E7A92F32FFF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67BC-C3B6-4F53-8126-3294D9BF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64D69-B79C-470F-8C87-00889F7B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0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B129-CE72-4168-9655-E63E7647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430C4-DF10-42AD-BDB4-D52CC79C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59221-B0AE-4DA0-AFE2-C5EFBA2B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BF2-AA56-4406-8B9D-C78A3820799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D706F-9704-4859-B847-97A1C2FA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00B01-F247-440C-857A-C8CCB5D2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6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38A86-8030-4444-981D-1E969CFBB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F034-090F-4E37-AD27-553591DA1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5317-D3A4-4126-8B66-D8051F6D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9ED9-B9C0-478A-AA53-2C15A9D8903F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461A-C24E-4D48-A3FD-5A0403A0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3025-2E83-4AAD-AF54-84A30ACC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4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0911-D978-41AD-BF3C-CC5B8CB0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5137-4E0F-47D8-B4BB-EDB4F6C3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0DA5-5844-4116-BF5C-F7045934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CA2-1EDC-435C-A1D0-47D462DD4AF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C15E-7B9E-430A-91DB-9B8E6C34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CDC3-5ABA-4712-BBE6-4FEE2EC8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857-6AE7-4EFC-A2C4-F545271B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09BBC-D2EB-41BA-8EDE-381AD2430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FBFF-9FCF-4159-AB87-B164F9D0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BDAC-6123-421E-8681-B58E0A491DBB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4734-E4FA-44E9-A617-921D33B8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A6DC4-53A4-48D8-8DA6-EE60740F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9314-ED49-422C-B8EB-9624DB71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F4C0-1331-44F5-8549-C023935E3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2E377-AD5C-41E5-977F-FC5486C4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8FAD9-FE07-4E4C-AF31-44DB95A9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586F-C68C-4DB3-BBD8-E72416C2C5A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9254B-65D4-475B-A1B0-52B5CDE0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34554-977F-4932-90DF-AA04E1B5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18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0065-6D3B-4A65-BCC3-CEE8C693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8537-4F55-4B01-86BB-147CAA56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FDB89-9480-45DD-B336-29AC83BC7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C66FB-C433-48E9-AE50-4D9BF19D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8B8F1-BBA7-45FA-B9B8-BB3F3EDF6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A7278-2588-4CA3-B40C-0CD89744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E2DF-E158-43E4-82A0-154BCCE1869A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CA3DB-8843-479F-A959-E12E0668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1AEE9-C3E6-473A-BD5F-468F0467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2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BE56-2A59-4B9D-B0D8-C81557C5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8058F-34AB-42DA-A6C4-D652CAF6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4528-D1B3-4B12-8345-E221511FD7E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D7235-DB7D-4E1B-9499-DA2CD064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A272-D0AD-4FB2-9E9B-2AE78D4E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F180F-1357-4565-A4BD-928B3BDB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29F2-9254-41F6-AB37-01A7FBE72CE4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C63AD-A763-4F50-9823-4822948B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71F03-E027-449C-890E-E10763E3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525F-FBAD-44B7-AA9A-A77449AD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9647-1BC4-4972-BE29-E8D8D60B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692E3-2C40-4110-994E-B06C86E2D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61DB0-4565-45ED-8889-D79F63CE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D503-39FD-487F-BFD0-FC01E2AA4CCE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97FF9-0371-4DFF-AB9C-1C0687AA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2F32D-CBEE-46F7-8BD9-4353C42D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0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D8BA-A7C9-4B74-A712-D01AFA2B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09A57-6A9B-4146-A889-E7D62E30E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5195-8E55-49F3-A080-4E5153CFF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EBD7-DD02-4A1E-A38B-B1884D11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586F-C68C-4DB3-BBD8-E72416C2C5A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1582B-7625-410A-95DC-993D049F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C646B-9E0E-46AA-AEAF-EF84E95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677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F3972-D762-4A4B-ACF6-3E1B3421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8443-5833-44CC-9921-501C153EA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ABB2-DB75-40FF-ABA3-CE54A5737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586F-C68C-4DB3-BBD8-E72416C2C5A0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AF71-28DB-4915-8F8D-B5FAF298E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F8CB1-996A-4CC6-819E-C79DA69F4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7 Major Leadership Theories Every Manager Should Master">
            <a:extLst>
              <a:ext uri="{FF2B5EF4-FFF2-40B4-BE49-F238E27FC236}">
                <a16:creationId xmlns:a16="http://schemas.microsoft.com/office/drawing/2014/main" id="{C9ECEE1B-04B0-49AC-8885-DF1708D42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3" t="5708" b="3383"/>
          <a:stretch/>
        </p:blipFill>
        <p:spPr bwMode="auto">
          <a:xfrm>
            <a:off x="-1" y="10"/>
            <a:ext cx="65013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91183" y="0"/>
            <a:ext cx="7052817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6450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600">
                <a:latin typeface="Arial Black" panose="020B0A04020102020204" pitchFamily="34" charset="0"/>
              </a:rPr>
              <a:t>Leadership Theories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796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4546920"/>
            <a:ext cx="301752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4148B-F753-44CC-9613-993C96FA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2603" y="6356350"/>
            <a:ext cx="5413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8C7279-BC41-4606-AF81-B28CC8CDC7DE}" type="slidenum">
              <a:rPr lang="en-US" sz="10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45A2A4-690E-42F5-834B-100A176C4E27}"/>
              </a:ext>
            </a:extLst>
          </p:cNvPr>
          <p:cNvSpPr/>
          <p:nvPr/>
        </p:nvSpPr>
        <p:spPr>
          <a:xfrm>
            <a:off x="8362603" y="6096000"/>
            <a:ext cx="324197" cy="123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5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custGeom>
            <a:avLst/>
            <a:gdLst>
              <a:gd name="connsiteX0" fmla="*/ 0 w 7886700"/>
              <a:gd name="connsiteY0" fmla="*/ 0 h 930274"/>
              <a:gd name="connsiteX1" fmla="*/ 657225 w 7886700"/>
              <a:gd name="connsiteY1" fmla="*/ 0 h 930274"/>
              <a:gd name="connsiteX2" fmla="*/ 1472184 w 7886700"/>
              <a:gd name="connsiteY2" fmla="*/ 0 h 930274"/>
              <a:gd name="connsiteX3" fmla="*/ 1892808 w 7886700"/>
              <a:gd name="connsiteY3" fmla="*/ 0 h 930274"/>
              <a:gd name="connsiteX4" fmla="*/ 2707767 w 7886700"/>
              <a:gd name="connsiteY4" fmla="*/ 0 h 930274"/>
              <a:gd name="connsiteX5" fmla="*/ 3207258 w 7886700"/>
              <a:gd name="connsiteY5" fmla="*/ 0 h 930274"/>
              <a:gd name="connsiteX6" fmla="*/ 3706749 w 7886700"/>
              <a:gd name="connsiteY6" fmla="*/ 0 h 930274"/>
              <a:gd name="connsiteX7" fmla="*/ 4442841 w 7886700"/>
              <a:gd name="connsiteY7" fmla="*/ 0 h 930274"/>
              <a:gd name="connsiteX8" fmla="*/ 5257800 w 7886700"/>
              <a:gd name="connsiteY8" fmla="*/ 0 h 930274"/>
              <a:gd name="connsiteX9" fmla="*/ 5836158 w 7886700"/>
              <a:gd name="connsiteY9" fmla="*/ 0 h 930274"/>
              <a:gd name="connsiteX10" fmla="*/ 6256782 w 7886700"/>
              <a:gd name="connsiteY10" fmla="*/ 0 h 930274"/>
              <a:gd name="connsiteX11" fmla="*/ 6914007 w 7886700"/>
              <a:gd name="connsiteY11" fmla="*/ 0 h 930274"/>
              <a:gd name="connsiteX12" fmla="*/ 7886700 w 7886700"/>
              <a:gd name="connsiteY12" fmla="*/ 0 h 930274"/>
              <a:gd name="connsiteX13" fmla="*/ 7886700 w 7886700"/>
              <a:gd name="connsiteY13" fmla="*/ 446532 h 930274"/>
              <a:gd name="connsiteX14" fmla="*/ 7886700 w 7886700"/>
              <a:gd name="connsiteY14" fmla="*/ 930274 h 930274"/>
              <a:gd name="connsiteX15" fmla="*/ 7466076 w 7886700"/>
              <a:gd name="connsiteY15" fmla="*/ 930274 h 930274"/>
              <a:gd name="connsiteX16" fmla="*/ 6651117 w 7886700"/>
              <a:gd name="connsiteY16" fmla="*/ 930274 h 930274"/>
              <a:gd name="connsiteX17" fmla="*/ 5915025 w 7886700"/>
              <a:gd name="connsiteY17" fmla="*/ 930274 h 930274"/>
              <a:gd name="connsiteX18" fmla="*/ 5415534 w 7886700"/>
              <a:gd name="connsiteY18" fmla="*/ 930274 h 930274"/>
              <a:gd name="connsiteX19" fmla="*/ 4600575 w 7886700"/>
              <a:gd name="connsiteY19" fmla="*/ 930274 h 930274"/>
              <a:gd name="connsiteX20" fmla="*/ 3943350 w 7886700"/>
              <a:gd name="connsiteY20" fmla="*/ 930274 h 930274"/>
              <a:gd name="connsiteX21" fmla="*/ 3207258 w 7886700"/>
              <a:gd name="connsiteY21" fmla="*/ 930274 h 930274"/>
              <a:gd name="connsiteX22" fmla="*/ 2550033 w 7886700"/>
              <a:gd name="connsiteY22" fmla="*/ 930274 h 930274"/>
              <a:gd name="connsiteX23" fmla="*/ 1735074 w 7886700"/>
              <a:gd name="connsiteY23" fmla="*/ 930274 h 930274"/>
              <a:gd name="connsiteX24" fmla="*/ 1156716 w 7886700"/>
              <a:gd name="connsiteY24" fmla="*/ 930274 h 930274"/>
              <a:gd name="connsiteX25" fmla="*/ 0 w 7886700"/>
              <a:gd name="connsiteY25" fmla="*/ 930274 h 930274"/>
              <a:gd name="connsiteX26" fmla="*/ 0 w 7886700"/>
              <a:gd name="connsiteY26" fmla="*/ 493045 h 930274"/>
              <a:gd name="connsiteX27" fmla="*/ 0 w 7886700"/>
              <a:gd name="connsiteY27" fmla="*/ 0 h 93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886700" h="930274" fill="none" extrusionOk="0">
                <a:moveTo>
                  <a:pt x="0" y="0"/>
                </a:moveTo>
                <a:cubicBezTo>
                  <a:pt x="307514" y="-15553"/>
                  <a:pt x="332507" y="-25583"/>
                  <a:pt x="657225" y="0"/>
                </a:cubicBezTo>
                <a:cubicBezTo>
                  <a:pt x="981943" y="25583"/>
                  <a:pt x="1213679" y="36469"/>
                  <a:pt x="1472184" y="0"/>
                </a:cubicBezTo>
                <a:cubicBezTo>
                  <a:pt x="1730689" y="-36469"/>
                  <a:pt x="1747045" y="3580"/>
                  <a:pt x="1892808" y="0"/>
                </a:cubicBezTo>
                <a:cubicBezTo>
                  <a:pt x="2038571" y="-3580"/>
                  <a:pt x="2342625" y="-1342"/>
                  <a:pt x="2707767" y="0"/>
                </a:cubicBezTo>
                <a:cubicBezTo>
                  <a:pt x="3072909" y="1342"/>
                  <a:pt x="3060274" y="5991"/>
                  <a:pt x="3207258" y="0"/>
                </a:cubicBezTo>
                <a:cubicBezTo>
                  <a:pt x="3354242" y="-5991"/>
                  <a:pt x="3485945" y="-7014"/>
                  <a:pt x="3706749" y="0"/>
                </a:cubicBezTo>
                <a:cubicBezTo>
                  <a:pt x="3927553" y="7014"/>
                  <a:pt x="4227802" y="23462"/>
                  <a:pt x="4442841" y="0"/>
                </a:cubicBezTo>
                <a:cubicBezTo>
                  <a:pt x="4657880" y="-23462"/>
                  <a:pt x="4980529" y="32303"/>
                  <a:pt x="5257800" y="0"/>
                </a:cubicBezTo>
                <a:cubicBezTo>
                  <a:pt x="5535071" y="-32303"/>
                  <a:pt x="5547936" y="24284"/>
                  <a:pt x="5836158" y="0"/>
                </a:cubicBezTo>
                <a:cubicBezTo>
                  <a:pt x="6124380" y="-24284"/>
                  <a:pt x="6097457" y="6889"/>
                  <a:pt x="6256782" y="0"/>
                </a:cubicBezTo>
                <a:cubicBezTo>
                  <a:pt x="6416107" y="-6889"/>
                  <a:pt x="6597945" y="-8621"/>
                  <a:pt x="6914007" y="0"/>
                </a:cubicBezTo>
                <a:cubicBezTo>
                  <a:pt x="7230069" y="8621"/>
                  <a:pt x="7440936" y="4571"/>
                  <a:pt x="7886700" y="0"/>
                </a:cubicBezTo>
                <a:cubicBezTo>
                  <a:pt x="7903949" y="131325"/>
                  <a:pt x="7879943" y="224863"/>
                  <a:pt x="7886700" y="446532"/>
                </a:cubicBezTo>
                <a:cubicBezTo>
                  <a:pt x="7893457" y="668201"/>
                  <a:pt x="7909838" y="749474"/>
                  <a:pt x="7886700" y="930274"/>
                </a:cubicBezTo>
                <a:cubicBezTo>
                  <a:pt x="7719526" y="930405"/>
                  <a:pt x="7565988" y="910042"/>
                  <a:pt x="7466076" y="930274"/>
                </a:cubicBezTo>
                <a:cubicBezTo>
                  <a:pt x="7366164" y="950506"/>
                  <a:pt x="6906784" y="962024"/>
                  <a:pt x="6651117" y="930274"/>
                </a:cubicBezTo>
                <a:cubicBezTo>
                  <a:pt x="6395450" y="898524"/>
                  <a:pt x="6128603" y="965016"/>
                  <a:pt x="5915025" y="930274"/>
                </a:cubicBezTo>
                <a:cubicBezTo>
                  <a:pt x="5701447" y="895532"/>
                  <a:pt x="5572616" y="920993"/>
                  <a:pt x="5415534" y="930274"/>
                </a:cubicBezTo>
                <a:cubicBezTo>
                  <a:pt x="5258452" y="939555"/>
                  <a:pt x="4862619" y="956540"/>
                  <a:pt x="4600575" y="930274"/>
                </a:cubicBezTo>
                <a:cubicBezTo>
                  <a:pt x="4338531" y="904008"/>
                  <a:pt x="4140346" y="918267"/>
                  <a:pt x="3943350" y="930274"/>
                </a:cubicBezTo>
                <a:cubicBezTo>
                  <a:pt x="3746354" y="942281"/>
                  <a:pt x="3428900" y="942497"/>
                  <a:pt x="3207258" y="930274"/>
                </a:cubicBezTo>
                <a:cubicBezTo>
                  <a:pt x="2985616" y="918051"/>
                  <a:pt x="2862911" y="905469"/>
                  <a:pt x="2550033" y="930274"/>
                </a:cubicBezTo>
                <a:cubicBezTo>
                  <a:pt x="2237156" y="955079"/>
                  <a:pt x="2071894" y="946218"/>
                  <a:pt x="1735074" y="930274"/>
                </a:cubicBezTo>
                <a:cubicBezTo>
                  <a:pt x="1398254" y="914330"/>
                  <a:pt x="1310754" y="926393"/>
                  <a:pt x="1156716" y="930274"/>
                </a:cubicBezTo>
                <a:cubicBezTo>
                  <a:pt x="1002678" y="934155"/>
                  <a:pt x="472300" y="971340"/>
                  <a:pt x="0" y="930274"/>
                </a:cubicBezTo>
                <a:cubicBezTo>
                  <a:pt x="5516" y="825512"/>
                  <a:pt x="5704" y="602963"/>
                  <a:pt x="0" y="493045"/>
                </a:cubicBezTo>
                <a:cubicBezTo>
                  <a:pt x="-5704" y="383127"/>
                  <a:pt x="1997" y="139214"/>
                  <a:pt x="0" y="0"/>
                </a:cubicBezTo>
                <a:close/>
              </a:path>
              <a:path w="7886700" h="930274" stroke="0" extrusionOk="0">
                <a:moveTo>
                  <a:pt x="0" y="0"/>
                </a:moveTo>
                <a:cubicBezTo>
                  <a:pt x="224585" y="27223"/>
                  <a:pt x="304412" y="-4864"/>
                  <a:pt x="578358" y="0"/>
                </a:cubicBezTo>
                <a:cubicBezTo>
                  <a:pt x="852304" y="4864"/>
                  <a:pt x="1038759" y="-23782"/>
                  <a:pt x="1235583" y="0"/>
                </a:cubicBezTo>
                <a:cubicBezTo>
                  <a:pt x="1432408" y="23782"/>
                  <a:pt x="1696282" y="-19068"/>
                  <a:pt x="1971675" y="0"/>
                </a:cubicBezTo>
                <a:cubicBezTo>
                  <a:pt x="2247068" y="19068"/>
                  <a:pt x="2219265" y="8551"/>
                  <a:pt x="2392299" y="0"/>
                </a:cubicBezTo>
                <a:cubicBezTo>
                  <a:pt x="2565333" y="-8551"/>
                  <a:pt x="2942283" y="-26923"/>
                  <a:pt x="3128391" y="0"/>
                </a:cubicBezTo>
                <a:cubicBezTo>
                  <a:pt x="3314499" y="26923"/>
                  <a:pt x="3564805" y="32359"/>
                  <a:pt x="3943350" y="0"/>
                </a:cubicBezTo>
                <a:cubicBezTo>
                  <a:pt x="4321895" y="-32359"/>
                  <a:pt x="4368204" y="23130"/>
                  <a:pt x="4758309" y="0"/>
                </a:cubicBezTo>
                <a:cubicBezTo>
                  <a:pt x="5148414" y="-23130"/>
                  <a:pt x="5098944" y="5497"/>
                  <a:pt x="5257800" y="0"/>
                </a:cubicBezTo>
                <a:cubicBezTo>
                  <a:pt x="5416656" y="-5497"/>
                  <a:pt x="5602718" y="-699"/>
                  <a:pt x="5836158" y="0"/>
                </a:cubicBezTo>
                <a:cubicBezTo>
                  <a:pt x="6069598" y="699"/>
                  <a:pt x="6104905" y="7070"/>
                  <a:pt x="6335649" y="0"/>
                </a:cubicBezTo>
                <a:cubicBezTo>
                  <a:pt x="6566393" y="-7070"/>
                  <a:pt x="6647788" y="-24849"/>
                  <a:pt x="6835140" y="0"/>
                </a:cubicBezTo>
                <a:cubicBezTo>
                  <a:pt x="7022492" y="24849"/>
                  <a:pt x="7111206" y="-8855"/>
                  <a:pt x="7255764" y="0"/>
                </a:cubicBezTo>
                <a:cubicBezTo>
                  <a:pt x="7400322" y="8855"/>
                  <a:pt x="7659546" y="12231"/>
                  <a:pt x="7886700" y="0"/>
                </a:cubicBezTo>
                <a:cubicBezTo>
                  <a:pt x="7884825" y="95287"/>
                  <a:pt x="7876826" y="230247"/>
                  <a:pt x="7886700" y="455834"/>
                </a:cubicBezTo>
                <a:cubicBezTo>
                  <a:pt x="7896574" y="681421"/>
                  <a:pt x="7882354" y="778027"/>
                  <a:pt x="7886700" y="930274"/>
                </a:cubicBezTo>
                <a:cubicBezTo>
                  <a:pt x="7795959" y="920731"/>
                  <a:pt x="7582205" y="928070"/>
                  <a:pt x="7466076" y="930274"/>
                </a:cubicBezTo>
                <a:cubicBezTo>
                  <a:pt x="7349947" y="932478"/>
                  <a:pt x="7026177" y="911459"/>
                  <a:pt x="6887718" y="930274"/>
                </a:cubicBezTo>
                <a:cubicBezTo>
                  <a:pt x="6749259" y="949089"/>
                  <a:pt x="6424922" y="926205"/>
                  <a:pt x="6230493" y="930274"/>
                </a:cubicBezTo>
                <a:cubicBezTo>
                  <a:pt x="6036064" y="934343"/>
                  <a:pt x="5875201" y="944022"/>
                  <a:pt x="5573268" y="930274"/>
                </a:cubicBezTo>
                <a:cubicBezTo>
                  <a:pt x="5271336" y="916526"/>
                  <a:pt x="5238245" y="952405"/>
                  <a:pt x="5073777" y="930274"/>
                </a:cubicBezTo>
                <a:cubicBezTo>
                  <a:pt x="4909309" y="908143"/>
                  <a:pt x="4743284" y="961210"/>
                  <a:pt x="4416552" y="930274"/>
                </a:cubicBezTo>
                <a:cubicBezTo>
                  <a:pt x="4089820" y="899338"/>
                  <a:pt x="3967610" y="933481"/>
                  <a:pt x="3680460" y="930274"/>
                </a:cubicBezTo>
                <a:cubicBezTo>
                  <a:pt x="3393310" y="927067"/>
                  <a:pt x="3257157" y="923876"/>
                  <a:pt x="2865501" y="930274"/>
                </a:cubicBezTo>
                <a:cubicBezTo>
                  <a:pt x="2473845" y="936672"/>
                  <a:pt x="2243216" y="936323"/>
                  <a:pt x="2050542" y="930274"/>
                </a:cubicBezTo>
                <a:cubicBezTo>
                  <a:pt x="1857868" y="924225"/>
                  <a:pt x="1831442" y="920369"/>
                  <a:pt x="1629918" y="930274"/>
                </a:cubicBezTo>
                <a:cubicBezTo>
                  <a:pt x="1428394" y="940179"/>
                  <a:pt x="1280587" y="948740"/>
                  <a:pt x="1130427" y="930274"/>
                </a:cubicBezTo>
                <a:cubicBezTo>
                  <a:pt x="980267" y="911808"/>
                  <a:pt x="827668" y="944489"/>
                  <a:pt x="709803" y="930274"/>
                </a:cubicBezTo>
                <a:cubicBezTo>
                  <a:pt x="591938" y="916059"/>
                  <a:pt x="347717" y="910908"/>
                  <a:pt x="0" y="930274"/>
                </a:cubicBezTo>
                <a:cubicBezTo>
                  <a:pt x="18185" y="726074"/>
                  <a:pt x="8444" y="645838"/>
                  <a:pt x="0" y="455834"/>
                </a:cubicBezTo>
                <a:cubicBezTo>
                  <a:pt x="-8444" y="265830"/>
                  <a:pt x="19757" y="11554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057343429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“Transactional”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This theory of leadership was first described in by sociologist Max Weber, and further explored by Bernard M. Bass in the early 1980s.</a:t>
            </a:r>
          </a:p>
          <a:p>
            <a:pPr algn="just"/>
            <a:r>
              <a:rPr lang="en-US" dirty="0"/>
              <a:t>Transactional theories, also known as management theories, focus on the role of supervision, organisation and group performance. </a:t>
            </a:r>
          </a:p>
          <a:p>
            <a:pPr algn="just"/>
            <a:r>
              <a:rPr lang="en-US" dirty="0"/>
              <a:t>These theories base leadership on a system of rewards and punishments. </a:t>
            </a:r>
          </a:p>
          <a:p>
            <a:pPr algn="just"/>
            <a:r>
              <a:rPr lang="en-US" dirty="0"/>
              <a:t>Managerial theories are often used in business; when employees are successful, they are rewarded; when they fail, they are reprimanded or punished.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C1445-145B-4341-8121-8438048D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FDA5-8CA8-44B9-A7B2-C2836F1C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Assumptions of Transactional Leadership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50589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People perform their best when the chain of command is definite and clear.</a:t>
            </a:r>
          </a:p>
          <a:p>
            <a:pPr algn="just"/>
            <a:r>
              <a:rPr lang="en-US" dirty="0"/>
              <a:t>Workers are motivated by rewards and punishments.</a:t>
            </a:r>
          </a:p>
          <a:p>
            <a:pPr algn="just"/>
            <a:r>
              <a:rPr lang="en-US" dirty="0"/>
              <a:t>Obeying the instructions and commands of the leader is the primary goal of the followers.</a:t>
            </a:r>
          </a:p>
          <a:p>
            <a:pPr algn="just"/>
            <a:r>
              <a:rPr lang="en-US" dirty="0"/>
              <a:t>Subordinates need to be carefully monitored to ensure that expectations are met.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31EE7-9E69-454F-BBDB-180B4739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94DED-1897-4ACD-9A21-5E56E87B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  <a:custGeom>
            <a:avLst/>
            <a:gdLst>
              <a:gd name="connsiteX0" fmla="*/ 0 w 7886700"/>
              <a:gd name="connsiteY0" fmla="*/ 0 h 777874"/>
              <a:gd name="connsiteX1" fmla="*/ 657225 w 7886700"/>
              <a:gd name="connsiteY1" fmla="*/ 0 h 777874"/>
              <a:gd name="connsiteX2" fmla="*/ 1235583 w 7886700"/>
              <a:gd name="connsiteY2" fmla="*/ 0 h 777874"/>
              <a:gd name="connsiteX3" fmla="*/ 1735074 w 7886700"/>
              <a:gd name="connsiteY3" fmla="*/ 0 h 777874"/>
              <a:gd name="connsiteX4" fmla="*/ 2313432 w 7886700"/>
              <a:gd name="connsiteY4" fmla="*/ 0 h 777874"/>
              <a:gd name="connsiteX5" fmla="*/ 2812923 w 7886700"/>
              <a:gd name="connsiteY5" fmla="*/ 0 h 777874"/>
              <a:gd name="connsiteX6" fmla="*/ 3233547 w 7886700"/>
              <a:gd name="connsiteY6" fmla="*/ 0 h 777874"/>
              <a:gd name="connsiteX7" fmla="*/ 3969639 w 7886700"/>
              <a:gd name="connsiteY7" fmla="*/ 0 h 777874"/>
              <a:gd name="connsiteX8" fmla="*/ 4705731 w 7886700"/>
              <a:gd name="connsiteY8" fmla="*/ 0 h 777874"/>
              <a:gd name="connsiteX9" fmla="*/ 5284089 w 7886700"/>
              <a:gd name="connsiteY9" fmla="*/ 0 h 777874"/>
              <a:gd name="connsiteX10" fmla="*/ 5862447 w 7886700"/>
              <a:gd name="connsiteY10" fmla="*/ 0 h 777874"/>
              <a:gd name="connsiteX11" fmla="*/ 6440805 w 7886700"/>
              <a:gd name="connsiteY11" fmla="*/ 0 h 777874"/>
              <a:gd name="connsiteX12" fmla="*/ 7019163 w 7886700"/>
              <a:gd name="connsiteY12" fmla="*/ 0 h 777874"/>
              <a:gd name="connsiteX13" fmla="*/ 7886700 w 7886700"/>
              <a:gd name="connsiteY13" fmla="*/ 0 h 777874"/>
              <a:gd name="connsiteX14" fmla="*/ 7886700 w 7886700"/>
              <a:gd name="connsiteY14" fmla="*/ 396716 h 777874"/>
              <a:gd name="connsiteX15" fmla="*/ 7886700 w 7886700"/>
              <a:gd name="connsiteY15" fmla="*/ 777874 h 777874"/>
              <a:gd name="connsiteX16" fmla="*/ 7308342 w 7886700"/>
              <a:gd name="connsiteY16" fmla="*/ 777874 h 777874"/>
              <a:gd name="connsiteX17" fmla="*/ 6651117 w 7886700"/>
              <a:gd name="connsiteY17" fmla="*/ 777874 h 777874"/>
              <a:gd name="connsiteX18" fmla="*/ 5915025 w 7886700"/>
              <a:gd name="connsiteY18" fmla="*/ 777874 h 777874"/>
              <a:gd name="connsiteX19" fmla="*/ 5178933 w 7886700"/>
              <a:gd name="connsiteY19" fmla="*/ 777874 h 777874"/>
              <a:gd name="connsiteX20" fmla="*/ 4521708 w 7886700"/>
              <a:gd name="connsiteY20" fmla="*/ 777874 h 777874"/>
              <a:gd name="connsiteX21" fmla="*/ 4022217 w 7886700"/>
              <a:gd name="connsiteY21" fmla="*/ 777874 h 777874"/>
              <a:gd name="connsiteX22" fmla="*/ 3364992 w 7886700"/>
              <a:gd name="connsiteY22" fmla="*/ 777874 h 777874"/>
              <a:gd name="connsiteX23" fmla="*/ 2550033 w 7886700"/>
              <a:gd name="connsiteY23" fmla="*/ 777874 h 777874"/>
              <a:gd name="connsiteX24" fmla="*/ 1735074 w 7886700"/>
              <a:gd name="connsiteY24" fmla="*/ 777874 h 777874"/>
              <a:gd name="connsiteX25" fmla="*/ 920115 w 7886700"/>
              <a:gd name="connsiteY25" fmla="*/ 777874 h 777874"/>
              <a:gd name="connsiteX26" fmla="*/ 0 w 7886700"/>
              <a:gd name="connsiteY26" fmla="*/ 777874 h 777874"/>
              <a:gd name="connsiteX27" fmla="*/ 0 w 7886700"/>
              <a:gd name="connsiteY27" fmla="*/ 404494 h 777874"/>
              <a:gd name="connsiteX28" fmla="*/ 0 w 7886700"/>
              <a:gd name="connsiteY28" fmla="*/ 0 h 77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886700" h="777874" fill="none" extrusionOk="0">
                <a:moveTo>
                  <a:pt x="0" y="0"/>
                </a:moveTo>
                <a:cubicBezTo>
                  <a:pt x="312949" y="31070"/>
                  <a:pt x="501591" y="8145"/>
                  <a:pt x="657225" y="0"/>
                </a:cubicBezTo>
                <a:cubicBezTo>
                  <a:pt x="812859" y="-8145"/>
                  <a:pt x="947229" y="-11067"/>
                  <a:pt x="1235583" y="0"/>
                </a:cubicBezTo>
                <a:cubicBezTo>
                  <a:pt x="1523937" y="11067"/>
                  <a:pt x="1615090" y="-13672"/>
                  <a:pt x="1735074" y="0"/>
                </a:cubicBezTo>
                <a:cubicBezTo>
                  <a:pt x="1855058" y="13672"/>
                  <a:pt x="2033820" y="21867"/>
                  <a:pt x="2313432" y="0"/>
                </a:cubicBezTo>
                <a:cubicBezTo>
                  <a:pt x="2593044" y="-21867"/>
                  <a:pt x="2594182" y="3272"/>
                  <a:pt x="2812923" y="0"/>
                </a:cubicBezTo>
                <a:cubicBezTo>
                  <a:pt x="3031664" y="-3272"/>
                  <a:pt x="3118762" y="20535"/>
                  <a:pt x="3233547" y="0"/>
                </a:cubicBezTo>
                <a:cubicBezTo>
                  <a:pt x="3348332" y="-20535"/>
                  <a:pt x="3781941" y="10481"/>
                  <a:pt x="3969639" y="0"/>
                </a:cubicBezTo>
                <a:cubicBezTo>
                  <a:pt x="4157337" y="-10481"/>
                  <a:pt x="4348515" y="-7578"/>
                  <a:pt x="4705731" y="0"/>
                </a:cubicBezTo>
                <a:cubicBezTo>
                  <a:pt x="5062947" y="7578"/>
                  <a:pt x="5145067" y="-2630"/>
                  <a:pt x="5284089" y="0"/>
                </a:cubicBezTo>
                <a:cubicBezTo>
                  <a:pt x="5423111" y="2630"/>
                  <a:pt x="5676895" y="8417"/>
                  <a:pt x="5862447" y="0"/>
                </a:cubicBezTo>
                <a:cubicBezTo>
                  <a:pt x="6047999" y="-8417"/>
                  <a:pt x="6219869" y="-23931"/>
                  <a:pt x="6440805" y="0"/>
                </a:cubicBezTo>
                <a:cubicBezTo>
                  <a:pt x="6661741" y="23931"/>
                  <a:pt x="6822462" y="20835"/>
                  <a:pt x="7019163" y="0"/>
                </a:cubicBezTo>
                <a:cubicBezTo>
                  <a:pt x="7215864" y="-20835"/>
                  <a:pt x="7670618" y="34608"/>
                  <a:pt x="7886700" y="0"/>
                </a:cubicBezTo>
                <a:cubicBezTo>
                  <a:pt x="7906517" y="116396"/>
                  <a:pt x="7883149" y="253659"/>
                  <a:pt x="7886700" y="396716"/>
                </a:cubicBezTo>
                <a:cubicBezTo>
                  <a:pt x="7890251" y="539773"/>
                  <a:pt x="7898424" y="613993"/>
                  <a:pt x="7886700" y="777874"/>
                </a:cubicBezTo>
                <a:cubicBezTo>
                  <a:pt x="7607857" y="796027"/>
                  <a:pt x="7559057" y="790556"/>
                  <a:pt x="7308342" y="777874"/>
                </a:cubicBezTo>
                <a:cubicBezTo>
                  <a:pt x="7057627" y="765192"/>
                  <a:pt x="6972030" y="801069"/>
                  <a:pt x="6651117" y="777874"/>
                </a:cubicBezTo>
                <a:cubicBezTo>
                  <a:pt x="6330204" y="754679"/>
                  <a:pt x="6125503" y="769513"/>
                  <a:pt x="5915025" y="777874"/>
                </a:cubicBezTo>
                <a:cubicBezTo>
                  <a:pt x="5704547" y="786235"/>
                  <a:pt x="5339568" y="811720"/>
                  <a:pt x="5178933" y="777874"/>
                </a:cubicBezTo>
                <a:cubicBezTo>
                  <a:pt x="5018298" y="744028"/>
                  <a:pt x="4678571" y="778731"/>
                  <a:pt x="4521708" y="777874"/>
                </a:cubicBezTo>
                <a:cubicBezTo>
                  <a:pt x="4364846" y="777017"/>
                  <a:pt x="4194965" y="763045"/>
                  <a:pt x="4022217" y="777874"/>
                </a:cubicBezTo>
                <a:cubicBezTo>
                  <a:pt x="3849469" y="792703"/>
                  <a:pt x="3566542" y="806002"/>
                  <a:pt x="3364992" y="777874"/>
                </a:cubicBezTo>
                <a:cubicBezTo>
                  <a:pt x="3163443" y="749746"/>
                  <a:pt x="2855370" y="761307"/>
                  <a:pt x="2550033" y="777874"/>
                </a:cubicBezTo>
                <a:cubicBezTo>
                  <a:pt x="2244696" y="794441"/>
                  <a:pt x="1901688" y="772312"/>
                  <a:pt x="1735074" y="777874"/>
                </a:cubicBezTo>
                <a:cubicBezTo>
                  <a:pt x="1568460" y="783436"/>
                  <a:pt x="1116812" y="796859"/>
                  <a:pt x="920115" y="777874"/>
                </a:cubicBezTo>
                <a:cubicBezTo>
                  <a:pt x="723418" y="758889"/>
                  <a:pt x="328614" y="764852"/>
                  <a:pt x="0" y="777874"/>
                </a:cubicBezTo>
                <a:cubicBezTo>
                  <a:pt x="-9015" y="613134"/>
                  <a:pt x="7087" y="503125"/>
                  <a:pt x="0" y="404494"/>
                </a:cubicBezTo>
                <a:cubicBezTo>
                  <a:pt x="-7087" y="305863"/>
                  <a:pt x="12753" y="90438"/>
                  <a:pt x="0" y="0"/>
                </a:cubicBezTo>
                <a:close/>
              </a:path>
              <a:path w="7886700" h="777874" stroke="0" extrusionOk="0">
                <a:moveTo>
                  <a:pt x="0" y="0"/>
                </a:moveTo>
                <a:cubicBezTo>
                  <a:pt x="360379" y="-1917"/>
                  <a:pt x="413660" y="-24132"/>
                  <a:pt x="814959" y="0"/>
                </a:cubicBezTo>
                <a:cubicBezTo>
                  <a:pt x="1216258" y="24132"/>
                  <a:pt x="1238961" y="9689"/>
                  <a:pt x="1393317" y="0"/>
                </a:cubicBezTo>
                <a:cubicBezTo>
                  <a:pt x="1547673" y="-9689"/>
                  <a:pt x="1782065" y="-20685"/>
                  <a:pt x="1971675" y="0"/>
                </a:cubicBezTo>
                <a:cubicBezTo>
                  <a:pt x="2161285" y="20685"/>
                  <a:pt x="2270804" y="-1066"/>
                  <a:pt x="2550033" y="0"/>
                </a:cubicBezTo>
                <a:cubicBezTo>
                  <a:pt x="2829262" y="1066"/>
                  <a:pt x="2938508" y="2326"/>
                  <a:pt x="3049524" y="0"/>
                </a:cubicBezTo>
                <a:cubicBezTo>
                  <a:pt x="3160540" y="-2326"/>
                  <a:pt x="3505118" y="31325"/>
                  <a:pt x="3706749" y="0"/>
                </a:cubicBezTo>
                <a:cubicBezTo>
                  <a:pt x="3908381" y="-31325"/>
                  <a:pt x="4085794" y="29221"/>
                  <a:pt x="4363974" y="0"/>
                </a:cubicBezTo>
                <a:cubicBezTo>
                  <a:pt x="4642155" y="-29221"/>
                  <a:pt x="4681822" y="11841"/>
                  <a:pt x="4942332" y="0"/>
                </a:cubicBezTo>
                <a:cubicBezTo>
                  <a:pt x="5202842" y="-11841"/>
                  <a:pt x="5258499" y="4433"/>
                  <a:pt x="5362956" y="0"/>
                </a:cubicBezTo>
                <a:cubicBezTo>
                  <a:pt x="5467413" y="-4433"/>
                  <a:pt x="5857423" y="4066"/>
                  <a:pt x="6099048" y="0"/>
                </a:cubicBezTo>
                <a:cubicBezTo>
                  <a:pt x="6340673" y="-4066"/>
                  <a:pt x="6561464" y="38899"/>
                  <a:pt x="6914007" y="0"/>
                </a:cubicBezTo>
                <a:cubicBezTo>
                  <a:pt x="7266550" y="-38899"/>
                  <a:pt x="7431487" y="-6077"/>
                  <a:pt x="7886700" y="0"/>
                </a:cubicBezTo>
                <a:cubicBezTo>
                  <a:pt x="7897592" y="157525"/>
                  <a:pt x="7886584" y="225692"/>
                  <a:pt x="7886700" y="381158"/>
                </a:cubicBezTo>
                <a:cubicBezTo>
                  <a:pt x="7886816" y="536624"/>
                  <a:pt x="7873850" y="610997"/>
                  <a:pt x="7886700" y="777874"/>
                </a:cubicBezTo>
                <a:cubicBezTo>
                  <a:pt x="7718449" y="786812"/>
                  <a:pt x="7561133" y="787557"/>
                  <a:pt x="7466076" y="777874"/>
                </a:cubicBezTo>
                <a:cubicBezTo>
                  <a:pt x="7371019" y="768191"/>
                  <a:pt x="7164794" y="761790"/>
                  <a:pt x="7045452" y="777874"/>
                </a:cubicBezTo>
                <a:cubicBezTo>
                  <a:pt x="6926110" y="793958"/>
                  <a:pt x="6745356" y="766695"/>
                  <a:pt x="6624828" y="777874"/>
                </a:cubicBezTo>
                <a:cubicBezTo>
                  <a:pt x="6504300" y="789053"/>
                  <a:pt x="6198235" y="784074"/>
                  <a:pt x="5967603" y="777874"/>
                </a:cubicBezTo>
                <a:cubicBezTo>
                  <a:pt x="5736971" y="771674"/>
                  <a:pt x="5641807" y="786119"/>
                  <a:pt x="5546979" y="777874"/>
                </a:cubicBezTo>
                <a:cubicBezTo>
                  <a:pt x="5452151" y="769629"/>
                  <a:pt x="4923107" y="818257"/>
                  <a:pt x="4732020" y="777874"/>
                </a:cubicBezTo>
                <a:cubicBezTo>
                  <a:pt x="4540933" y="737491"/>
                  <a:pt x="4363685" y="779355"/>
                  <a:pt x="4153662" y="777874"/>
                </a:cubicBezTo>
                <a:cubicBezTo>
                  <a:pt x="3943639" y="776393"/>
                  <a:pt x="3544807" y="817746"/>
                  <a:pt x="3338703" y="777874"/>
                </a:cubicBezTo>
                <a:cubicBezTo>
                  <a:pt x="3132599" y="738002"/>
                  <a:pt x="2922605" y="788030"/>
                  <a:pt x="2760345" y="777874"/>
                </a:cubicBezTo>
                <a:cubicBezTo>
                  <a:pt x="2598085" y="767718"/>
                  <a:pt x="2339737" y="795179"/>
                  <a:pt x="2181987" y="777874"/>
                </a:cubicBezTo>
                <a:cubicBezTo>
                  <a:pt x="2024237" y="760569"/>
                  <a:pt x="1805288" y="756660"/>
                  <a:pt x="1682496" y="777874"/>
                </a:cubicBezTo>
                <a:cubicBezTo>
                  <a:pt x="1559704" y="799088"/>
                  <a:pt x="1186399" y="779922"/>
                  <a:pt x="1025271" y="777874"/>
                </a:cubicBezTo>
                <a:cubicBezTo>
                  <a:pt x="864143" y="775826"/>
                  <a:pt x="441294" y="751181"/>
                  <a:pt x="0" y="777874"/>
                </a:cubicBezTo>
                <a:cubicBezTo>
                  <a:pt x="9649" y="596974"/>
                  <a:pt x="10656" y="498942"/>
                  <a:pt x="0" y="381158"/>
                </a:cubicBezTo>
                <a:cubicBezTo>
                  <a:pt x="-10656" y="263374"/>
                  <a:pt x="10541" y="14206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02788930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“Transformational”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Relationship theories, also known as transformational theories, focus upon the connections formed between leaders and followers. </a:t>
            </a:r>
          </a:p>
          <a:p>
            <a:pPr algn="just"/>
            <a:r>
              <a:rPr lang="en-US" dirty="0"/>
              <a:t>Transformational leaders motivate and inspire people by helping group members see the importance and higher good of the task. </a:t>
            </a:r>
          </a:p>
          <a:p>
            <a:pPr algn="just"/>
            <a:r>
              <a:rPr lang="en-US" dirty="0"/>
              <a:t>These leaders are focused on the performance of group members, but also want each person to fulfill his or her potential. </a:t>
            </a:r>
          </a:p>
          <a:p>
            <a:pPr algn="just"/>
            <a:r>
              <a:rPr lang="en-US" dirty="0"/>
              <a:t>Leaders with this style often have high ethical and moral standards.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64DAE-1C9D-428A-A50F-5C95E67B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973D-2A9B-4877-8448-47B12DEB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2570-771B-4348-8865-E417DF79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149" y="277197"/>
            <a:ext cx="6143148" cy="1234440"/>
          </a:xfrm>
        </p:spPr>
        <p:txBody>
          <a:bodyPr anchor="t">
            <a:normAutofit/>
          </a:bodyPr>
          <a:lstStyle/>
          <a:p>
            <a:r>
              <a:rPr lang="en-US" altLang="en-US" sz="2700" dirty="0">
                <a:solidFill>
                  <a:schemeClr val="accent1"/>
                </a:solidFill>
              </a:rPr>
              <a:t>LEADERSHIP</a:t>
            </a:r>
            <a:br>
              <a:rPr lang="en-US" altLang="en-US" sz="2700" dirty="0">
                <a:solidFill>
                  <a:schemeClr val="accent1"/>
                </a:solidFill>
              </a:rPr>
            </a:br>
            <a:r>
              <a:rPr lang="en-US" altLang="en-US" sz="2700" dirty="0">
                <a:solidFill>
                  <a:schemeClr val="accent1"/>
                </a:solidFill>
              </a:rPr>
              <a:t>Trends In Leadership Development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1B8A948-72C6-45A0-8DF1-EE33F0BA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8C7279-BC41-4606-AF81-B28CC8CDC7D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B956-951B-4749-A3F8-61E01E2C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64" y="1290862"/>
            <a:ext cx="6747894" cy="485786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Moral Leadership </a:t>
            </a:r>
          </a:p>
          <a:p>
            <a:pPr lvl="1"/>
            <a:r>
              <a:rPr lang="en-US" altLang="en-US" dirty="0"/>
              <a:t>Builds trust from a foundation of personal integrity 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Ethical Leadership </a:t>
            </a:r>
          </a:p>
          <a:p>
            <a:pPr lvl="1"/>
            <a:r>
              <a:rPr lang="en-US" altLang="en-US" dirty="0"/>
              <a:t>Has integrity and appears to others as “good” and “right” by moral standards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Integrity</a:t>
            </a:r>
          </a:p>
          <a:p>
            <a:pPr lvl="1"/>
            <a:r>
              <a:rPr lang="en-US" altLang="en-US" dirty="0"/>
              <a:t>In leadership is honesty, credibility and consistency in putting values into action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Servant</a:t>
            </a:r>
            <a:r>
              <a:rPr lang="en-US" altLang="en-US" sz="1800" dirty="0"/>
              <a:t> Leadership</a:t>
            </a:r>
          </a:p>
          <a:p>
            <a:pPr lvl="1"/>
            <a:r>
              <a:rPr lang="en-US" altLang="en-US" dirty="0"/>
              <a:t>Means serving others, helping them use their talents to help organizations best serve society 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Empowerment</a:t>
            </a:r>
          </a:p>
          <a:p>
            <a:pPr lvl="1"/>
            <a:r>
              <a:rPr lang="en-US" altLang="en-US" dirty="0"/>
              <a:t>Gives employees job freedom and power to influence affairs in the organization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C3D495-6AA9-41BD-938F-6375F9EC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0270" y="6227064"/>
            <a:ext cx="4670298" cy="32004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1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EE8BE9-5E8F-4E54-B5D7-186820F5D6A8}"/>
              </a:ext>
            </a:extLst>
          </p:cNvPr>
          <p:cNvSpPr txBox="1"/>
          <p:nvPr/>
        </p:nvSpPr>
        <p:spPr>
          <a:xfrm>
            <a:off x="228600" y="228600"/>
            <a:ext cx="7239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Foundations For Effective Leadership (Horowitz)</a:t>
            </a:r>
          </a:p>
        </p:txBody>
      </p:sp>
      <p:pic>
        <p:nvPicPr>
          <p:cNvPr id="1026" name="Picture 2" descr="How to transform from a peacetime CEO to a wartime CE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4"/>
          <a:stretch/>
        </p:blipFill>
        <p:spPr bwMode="auto">
          <a:xfrm>
            <a:off x="2594480" y="914399"/>
            <a:ext cx="3425319" cy="590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9351D9-99D5-478E-A734-85DB2154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1C8C0-E192-4079-A633-E5D2F6F3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5" descr="Many question marks on black background">
            <a:extLst>
              <a:ext uri="{FF2B5EF4-FFF2-40B4-BE49-F238E27FC236}">
                <a16:creationId xmlns:a16="http://schemas.microsoft.com/office/drawing/2014/main" id="{6179F3E5-5BA3-4350-968B-11174A6A7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63" t="6482" r="9958" b="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36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E1DAA-D521-4BA4-BF62-84FD1FD3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/>
              <a:t>Question Time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4C049-73F6-4DB2-9C39-6F799617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11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58C7279-BC41-4606-AF81-B28CC8CDC7DE}" type="slidenum">
              <a:rPr lang="en-US" sz="1000" smtClean="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 sz="100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911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640A-53CD-4E57-818F-998D436C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7" y="336471"/>
            <a:ext cx="3471862" cy="136307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LEADERSHIP</a:t>
            </a:r>
            <a:endParaRPr lang="en-GB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0F0F2-4535-45B9-BF55-68DDB96D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AC929-C0AD-49CF-B3E3-EAAB830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85E6E5-9B21-463B-8130-58B83CED6DDB}"/>
              </a:ext>
            </a:extLst>
          </p:cNvPr>
          <p:cNvSpPr txBox="1">
            <a:spLocks noChangeArrowheads="1"/>
          </p:cNvSpPr>
          <p:nvPr/>
        </p:nvSpPr>
        <p:spPr>
          <a:xfrm>
            <a:off x="85067" y="1750358"/>
            <a:ext cx="3471862" cy="44980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br>
              <a:rPr lang="en-US" altLang="en-US" sz="3100" dirty="0">
                <a:solidFill>
                  <a:srgbClr val="FFFFFF"/>
                </a:solidFill>
              </a:rPr>
            </a:br>
            <a:br>
              <a:rPr lang="en-US" altLang="en-US" sz="3100" dirty="0">
                <a:solidFill>
                  <a:srgbClr val="FFFFFF"/>
                </a:solidFill>
              </a:rPr>
            </a:br>
            <a:br>
              <a:rPr lang="en-US" altLang="en-US" sz="3100" dirty="0">
                <a:solidFill>
                  <a:srgbClr val="FFFFFF"/>
                </a:solidFill>
              </a:rPr>
            </a:br>
            <a:r>
              <a:rPr lang="en-US" altLang="en-US" sz="3100" b="1" dirty="0">
                <a:solidFill>
                  <a:srgbClr val="FFFFFF"/>
                </a:solidFill>
              </a:rPr>
              <a:t>Foundations For Effective Leadership</a:t>
            </a:r>
            <a:br>
              <a:rPr lang="en-US" altLang="en-US" sz="3100" dirty="0">
                <a:solidFill>
                  <a:srgbClr val="FFFFFF"/>
                </a:solidFill>
              </a:rPr>
            </a:br>
            <a:br>
              <a:rPr lang="en-US" altLang="en-US" sz="3100" dirty="0">
                <a:solidFill>
                  <a:srgbClr val="FFFFFF"/>
                </a:solidFill>
              </a:rPr>
            </a:br>
            <a:br>
              <a:rPr lang="en-US" altLang="en-US" sz="3100" b="1" dirty="0">
                <a:solidFill>
                  <a:srgbClr val="FFFFFF"/>
                </a:solidFill>
              </a:rPr>
            </a:br>
            <a:endParaRPr lang="en-US" altLang="en-US" sz="3100" b="1" dirty="0">
              <a:solidFill>
                <a:srgbClr val="FFFFFF"/>
              </a:solidFill>
            </a:endParaRPr>
          </a:p>
        </p:txBody>
      </p:sp>
      <p:graphicFrame>
        <p:nvGraphicFramePr>
          <p:cNvPr id="7" name="Rectangle 3">
            <a:extLst>
              <a:ext uri="{FF2B5EF4-FFF2-40B4-BE49-F238E27FC236}">
                <a16:creationId xmlns:a16="http://schemas.microsoft.com/office/drawing/2014/main" id="{932C7B0A-336E-43EA-B16B-61A3361BB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17971"/>
              </p:ext>
            </p:extLst>
          </p:nvPr>
        </p:nvGraphicFramePr>
        <p:xfrm>
          <a:off x="3657600" y="293515"/>
          <a:ext cx="5257800" cy="6064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86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4502" y="589092"/>
            <a:ext cx="4102975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4400" dirty="0">
                <a:latin typeface="Cooper Black" panose="0208090404030B020404" pitchFamily="18" charset="0"/>
              </a:rPr>
              <a:t>What is leadership?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4088" y="2412239"/>
            <a:ext cx="4872712" cy="3522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Leadership is a </a:t>
            </a:r>
            <a:r>
              <a:rPr lang="en-US" altLang="en-US" sz="1600" b="1" dirty="0"/>
              <a:t>transactional process</a:t>
            </a:r>
            <a:r>
              <a:rPr lang="en-US" altLang="en-US" sz="1600" dirty="0"/>
              <a:t>. 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A leader affects and is affected by followers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Leadership is transitional. Within a team leadership moves around the team dependent on the stage of the process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Leadership involves </a:t>
            </a:r>
            <a:r>
              <a:rPr lang="en-US" altLang="en-US" sz="1600" b="1" dirty="0"/>
              <a:t>influence </a:t>
            </a:r>
            <a:r>
              <a:rPr lang="en-US" altLang="en-US" sz="1600" dirty="0"/>
              <a:t>in a </a:t>
            </a:r>
            <a:r>
              <a:rPr lang="en-US" altLang="en-US" sz="1600" b="1" dirty="0"/>
              <a:t>group </a:t>
            </a:r>
            <a:r>
              <a:rPr lang="en-US" altLang="en-US" sz="1600" dirty="0"/>
              <a:t>with a </a:t>
            </a:r>
            <a:r>
              <a:rPr lang="en-US" altLang="en-US" sz="1600" b="1" dirty="0"/>
              <a:t>common purpose</a:t>
            </a:r>
            <a:r>
              <a:rPr lang="en-US" altLang="en-US" sz="1600" dirty="0"/>
              <a:t>. 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Without influence, leadership does not exist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Leadership involves </a:t>
            </a:r>
            <a:r>
              <a:rPr lang="en-US" altLang="en-US" sz="1600" b="1" dirty="0"/>
              <a:t>attaining goals</a:t>
            </a:r>
            <a:r>
              <a:rPr lang="en-US" altLang="en-US" sz="1600" dirty="0"/>
              <a:t> and directing a group of individuals to achieve </a:t>
            </a:r>
          </a:p>
        </p:txBody>
      </p:sp>
      <p:pic>
        <p:nvPicPr>
          <p:cNvPr id="1028" name="Picture 4" descr="Image result for leadership">
            <a:extLst>
              <a:ext uri="{FF2B5EF4-FFF2-40B4-BE49-F238E27FC236}">
                <a16:creationId xmlns:a16="http://schemas.microsoft.com/office/drawing/2014/main" id="{86380E1E-0339-4709-AD37-56B504BBF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6" r="38658"/>
          <a:stretch/>
        </p:blipFill>
        <p:spPr bwMode="auto">
          <a:xfrm>
            <a:off x="4571999" y="10"/>
            <a:ext cx="4593869" cy="6857989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4502" y="5791854"/>
            <a:ext cx="57650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GB" altLang="en-US" sz="2800" dirty="0">
                <a:solidFill>
                  <a:srgbClr val="002060"/>
                </a:solidFill>
                <a:latin typeface="Calibri" panose="020F0502020204030204" pitchFamily="34" charset="0"/>
              </a:rPr>
              <a:t>Leadership is multi-factorial and distinct from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83935-E804-4DA3-BD43-9D3CA798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9605" y="6502746"/>
            <a:ext cx="8743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58C7279-BC41-4606-AF81-B28CC8CDC7DE}" type="slidenum">
              <a:rPr lang="en-US" sz="1200" smtClean="0">
                <a:solidFill>
                  <a:srgbClr val="002060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200" dirty="0">
              <a:solidFill>
                <a:srgbClr val="00206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22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ere live to ready: Articles On Leadership Versus Management">
            <a:extLst>
              <a:ext uri="{FF2B5EF4-FFF2-40B4-BE49-F238E27FC236}">
                <a16:creationId xmlns:a16="http://schemas.microsoft.com/office/drawing/2014/main" id="{DDB53623-F5A0-4E3B-815D-5C14997C0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4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2FCCEDB-3D90-46BD-90B3-7D76D686046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8933497" cy="614363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Leadership Vs Management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7B3E7-24BA-440A-9006-FFCBE888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3A484-E729-472F-90BA-72D44F1F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49BFEB6-5BFD-4AB0-BC75-B16E1DDAD5A0}"/>
              </a:ext>
            </a:extLst>
          </p:cNvPr>
          <p:cNvSpPr txBox="1">
            <a:spLocks noChangeArrowheads="1"/>
          </p:cNvSpPr>
          <p:nvPr/>
        </p:nvSpPr>
        <p:spPr>
          <a:xfrm>
            <a:off x="408623" y="1361182"/>
            <a:ext cx="8720137" cy="10772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en-US" sz="2400" dirty="0"/>
              <a:t>Leadership is one of the four functions of management</a:t>
            </a:r>
          </a:p>
          <a:p>
            <a:endParaRPr lang="en-US" alt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7B8ED0C-2C93-4C03-9883-5593108C4EA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1093"/>
            <a:ext cx="8933497" cy="9144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Foundations For Effective Leadership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90579D-2B76-42AC-84A6-F8E344C1409F}"/>
              </a:ext>
            </a:extLst>
          </p:cNvPr>
          <p:cNvGrpSpPr/>
          <p:nvPr/>
        </p:nvGrpSpPr>
        <p:grpSpPr>
          <a:xfrm>
            <a:off x="604974" y="2187222"/>
            <a:ext cx="8153401" cy="4200832"/>
            <a:chOff x="1403041" y="1447642"/>
            <a:chExt cx="8153401" cy="42008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DFABBE-5C71-4176-9545-DA11A748DFC4}"/>
                </a:ext>
              </a:extLst>
            </p:cNvPr>
            <p:cNvSpPr txBox="1"/>
            <p:nvPr/>
          </p:nvSpPr>
          <p:spPr>
            <a:xfrm>
              <a:off x="4767321" y="3524478"/>
              <a:ext cx="1676398" cy="646331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Management </a:t>
              </a:r>
            </a:p>
            <a:p>
              <a:pPr algn="ctr"/>
              <a:r>
                <a:rPr lang="en-GB" b="1" dirty="0"/>
                <a:t>Process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D96A07-6BCC-4117-85E9-9CBB5341A9EA}"/>
                </a:ext>
              </a:extLst>
            </p:cNvPr>
            <p:cNvSpPr txBox="1"/>
            <p:nvPr/>
          </p:nvSpPr>
          <p:spPr>
            <a:xfrm>
              <a:off x="4004371" y="1447642"/>
              <a:ext cx="2876318" cy="153888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Leading – </a:t>
              </a:r>
              <a:r>
                <a:rPr lang="en-GB" sz="1600" dirty="0"/>
                <a:t>to inspire effort</a:t>
              </a:r>
              <a:endParaRPr lang="en-GB" dirty="0"/>
            </a:p>
            <a:p>
              <a:pPr algn="ctr"/>
              <a:endParaRPr lang="en-GB" sz="12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b="1" dirty="0"/>
                <a:t>Communicate the Vision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b="1" dirty="0"/>
                <a:t>Build enthusiasm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b="1" dirty="0"/>
                <a:t>Motivate commitment and hard work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F2F27C-F5FA-41A0-A006-3DB0F6DAEFF3}"/>
                </a:ext>
              </a:extLst>
            </p:cNvPr>
            <p:cNvSpPr txBox="1"/>
            <p:nvPr/>
          </p:nvSpPr>
          <p:spPr>
            <a:xfrm>
              <a:off x="6983226" y="3309034"/>
              <a:ext cx="2573216" cy="113877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b="1" dirty="0"/>
            </a:p>
            <a:p>
              <a:r>
                <a:rPr lang="en-GB" b="1" dirty="0"/>
                <a:t>Controlling</a:t>
              </a:r>
              <a:r>
                <a:rPr lang="en-GB" dirty="0"/>
                <a:t> – </a:t>
              </a:r>
              <a:r>
                <a:rPr lang="en-GB" sz="1600" dirty="0"/>
                <a:t>to ensure results</a:t>
              </a:r>
            </a:p>
            <a:p>
              <a:endParaRPr lang="en-GB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B0587-009D-4DF8-8011-2DA5FDE608C8}"/>
                </a:ext>
              </a:extLst>
            </p:cNvPr>
            <p:cNvSpPr txBox="1"/>
            <p:nvPr/>
          </p:nvSpPr>
          <p:spPr>
            <a:xfrm>
              <a:off x="4202906" y="4648200"/>
              <a:ext cx="2479249" cy="10002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1400" b="1" dirty="0"/>
            </a:p>
            <a:p>
              <a:r>
                <a:rPr lang="en-GB" b="1" dirty="0"/>
                <a:t>Organising</a:t>
              </a:r>
              <a:r>
                <a:rPr lang="en-GB" dirty="0"/>
                <a:t> – </a:t>
              </a:r>
              <a:r>
                <a:rPr lang="en-GB" sz="1600" dirty="0"/>
                <a:t>to create structures</a:t>
              </a:r>
            </a:p>
            <a:p>
              <a:endParaRPr lang="en-GB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B9C2F9-DB75-472D-B5DF-A6E9D6DB87E8}"/>
                </a:ext>
              </a:extLst>
            </p:cNvPr>
            <p:cNvSpPr txBox="1"/>
            <p:nvPr/>
          </p:nvSpPr>
          <p:spPr>
            <a:xfrm>
              <a:off x="1403041" y="3332966"/>
              <a:ext cx="2864206" cy="1077218"/>
            </a:xfrm>
            <a:prstGeom prst="rect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1400" b="1" dirty="0"/>
            </a:p>
            <a:p>
              <a:r>
                <a:rPr lang="en-GB" b="1" dirty="0"/>
                <a:t>Planning</a:t>
              </a:r>
              <a:r>
                <a:rPr lang="en-GB" sz="1400" b="1" dirty="0"/>
                <a:t> </a:t>
              </a:r>
              <a:r>
                <a:rPr lang="en-GB" dirty="0"/>
                <a:t>– </a:t>
              </a:r>
              <a:r>
                <a:rPr lang="en-GB" sz="1600" dirty="0"/>
                <a:t>to set the directions</a:t>
              </a:r>
            </a:p>
            <a:p>
              <a:endParaRPr lang="en-GB" sz="1600" dirty="0"/>
            </a:p>
          </p:txBody>
        </p:sp>
      </p:grpSp>
      <p:sp>
        <p:nvSpPr>
          <p:cNvPr id="15" name="Right Arrow 2">
            <a:extLst>
              <a:ext uri="{FF2B5EF4-FFF2-40B4-BE49-F238E27FC236}">
                <a16:creationId xmlns:a16="http://schemas.microsoft.com/office/drawing/2014/main" id="{5ED6856A-E02D-4386-A51E-6CA38D82ED34}"/>
              </a:ext>
            </a:extLst>
          </p:cNvPr>
          <p:cNvSpPr/>
          <p:nvPr/>
        </p:nvSpPr>
        <p:spPr bwMode="auto">
          <a:xfrm rot="10800000">
            <a:off x="3517193" y="4507636"/>
            <a:ext cx="373866" cy="2929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Down Arrow 4">
            <a:extLst>
              <a:ext uri="{FF2B5EF4-FFF2-40B4-BE49-F238E27FC236}">
                <a16:creationId xmlns:a16="http://schemas.microsoft.com/office/drawing/2014/main" id="{B950AD71-0C7D-4A69-9987-FCCE0CA65D05}"/>
              </a:ext>
            </a:extLst>
          </p:cNvPr>
          <p:cNvSpPr/>
          <p:nvPr/>
        </p:nvSpPr>
        <p:spPr bwMode="auto">
          <a:xfrm>
            <a:off x="4636519" y="4967068"/>
            <a:ext cx="316279" cy="39158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Down Arrow 11">
            <a:extLst>
              <a:ext uri="{FF2B5EF4-FFF2-40B4-BE49-F238E27FC236}">
                <a16:creationId xmlns:a16="http://schemas.microsoft.com/office/drawing/2014/main" id="{CEDDBFC3-D21A-4D3E-B6C8-4E2480354D74}"/>
              </a:ext>
            </a:extLst>
          </p:cNvPr>
          <p:cNvSpPr/>
          <p:nvPr/>
        </p:nvSpPr>
        <p:spPr bwMode="auto">
          <a:xfrm flipV="1">
            <a:off x="4622451" y="3799413"/>
            <a:ext cx="316279" cy="38191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ight Arrow 12">
            <a:extLst>
              <a:ext uri="{FF2B5EF4-FFF2-40B4-BE49-F238E27FC236}">
                <a16:creationId xmlns:a16="http://schemas.microsoft.com/office/drawing/2014/main" id="{33B23574-6B45-4903-BA69-73D49B61FE33}"/>
              </a:ext>
            </a:extLst>
          </p:cNvPr>
          <p:cNvSpPr/>
          <p:nvPr/>
        </p:nvSpPr>
        <p:spPr bwMode="auto">
          <a:xfrm>
            <a:off x="5713382" y="4507636"/>
            <a:ext cx="373866" cy="2929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0B87DD-BE24-4D69-B200-228601EA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967CD-3A91-41B6-AACA-C161B548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7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3">
            <a:extLst>
              <a:ext uri="{FF2B5EF4-FFF2-40B4-BE49-F238E27FC236}">
                <a16:creationId xmlns:a16="http://schemas.microsoft.com/office/drawing/2014/main" id="{064A1AE8-6AE7-434B-B430-5D9AC25EE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475989"/>
              </p:ext>
            </p:extLst>
          </p:nvPr>
        </p:nvGraphicFramePr>
        <p:xfrm>
          <a:off x="685800" y="1039812"/>
          <a:ext cx="8382000" cy="5114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7B70E44-F025-4F5A-9122-62E03DC040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23837"/>
            <a:ext cx="8933497" cy="233363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Foundations For Effective Leadership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DB690-3FC0-4867-BCC1-40FADF78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487FF-56B1-433F-A509-F172F0A4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33B7914-1313-43E7-B62B-BB5926485F6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524000"/>
            <a:ext cx="7774064" cy="45336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2060"/>
                </a:solidFill>
              </a:rPr>
              <a:t>Managerial Power = Position Power + Personal Power 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Power of the POSITION: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Based on things managers can offer to others.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Rewards: "If you do what I ask, I'll give you a reward."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Coercion: "If you don't do what I ask, I'll punish you."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Legitimacy: "Because I am the boss; you must do as I ask." 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Power of the PERSON: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Based on how managers are viewed by others.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Expertise—as a source of special knowledge and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information.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Reference—as a person with whom others like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to identify.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224575-1D60-44A4-A9FC-D4A77DC05AA9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23837"/>
            <a:ext cx="8400097" cy="9144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Foundations For Effective Leadership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E8642-4EA1-4786-868F-DAC9AB9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293F1-CF84-44ED-BF1B-CD49715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C937FBC-0C30-40F1-878B-D283EB42F92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82981"/>
            <a:ext cx="6705601" cy="4393982"/>
          </a:xfrm>
          <a:prstGeom prst="rect">
            <a:avLst/>
          </a:prstGeom>
        </p:spPr>
        <p:txBody>
          <a:bodyPr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Font typeface="Wingdings 2"/>
              <a:buNone/>
            </a:pPr>
            <a:r>
              <a:rPr lang="en-US" altLang="en-US" sz="2000" dirty="0"/>
              <a:t>The recurring pattern of behaviors exhibited by a leader</a:t>
            </a:r>
          </a:p>
          <a:p>
            <a:pPr marL="457200" lvl="1" indent="0">
              <a:lnSpc>
                <a:spcPct val="90000"/>
              </a:lnSpc>
              <a:buFont typeface="Wingdings 2"/>
              <a:buNone/>
            </a:pP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GB" sz="2000" dirty="0"/>
              <a:t>Authoritarian</a:t>
            </a:r>
            <a:r>
              <a:rPr lang="en-US" altLang="en-US" sz="2000" dirty="0"/>
              <a:t> Style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Acts in unilateral command and control fashion</a:t>
            </a:r>
          </a:p>
          <a:p>
            <a:pPr marL="1371600" lvl="3" indent="0">
              <a:lnSpc>
                <a:spcPct val="90000"/>
              </a:lnSpc>
              <a:buFont typeface="Wingdings 2"/>
              <a:buNone/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Democratic Style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Encourages participation with an emphasis on both task accomplishments and development of people</a:t>
            </a:r>
          </a:p>
          <a:p>
            <a:pPr marL="1371600" lvl="3" indent="0">
              <a:lnSpc>
                <a:spcPct val="90000"/>
              </a:lnSpc>
              <a:buFont typeface="Wingdings 2"/>
              <a:buNone/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Laissez-faire Style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Is low on both tasks and people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  <p:pic>
        <p:nvPicPr>
          <p:cNvPr id="4" name="Picture 3" descr="Kurt Lewin - 'Field Theory Rule' - The Tavistock Institute">
            <a:extLst>
              <a:ext uri="{FF2B5EF4-FFF2-40B4-BE49-F238E27FC236}">
                <a16:creationId xmlns:a16="http://schemas.microsoft.com/office/drawing/2014/main" id="{651587F6-F1D6-4482-9A45-1CA237375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05600" y="2590800"/>
            <a:ext cx="2125828" cy="25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0FF9C-9476-4217-B945-861D6CCE1B38}"/>
              </a:ext>
            </a:extLst>
          </p:cNvPr>
          <p:cNvSpPr txBox="1"/>
          <p:nvPr/>
        </p:nvSpPr>
        <p:spPr>
          <a:xfrm>
            <a:off x="30480" y="400342"/>
            <a:ext cx="8679028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Font typeface="Wingdings 2"/>
              <a:buNone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Leadership Style According to</a:t>
            </a:r>
          </a:p>
          <a:p>
            <a:pPr marL="0" indent="0">
              <a:lnSpc>
                <a:spcPct val="90000"/>
              </a:lnSpc>
              <a:buFont typeface="Wingdings 2"/>
              <a:buNone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Kurt Lewin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22DFC-C6E8-441B-90D8-B9E3E17E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864F4-1055-4AD2-9ECE-0F2919D7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935"/>
            <a:ext cx="5772150" cy="731265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Leadership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014" y="941832"/>
            <a:ext cx="9067800" cy="3858768"/>
          </a:xfrm>
        </p:spPr>
        <p:txBody>
          <a:bodyPr>
            <a:noAutofit/>
          </a:bodyPr>
          <a:lstStyle/>
          <a:p>
            <a:pPr marL="550926" indent="-514350"/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“Great Man” </a:t>
            </a:r>
          </a:p>
          <a:p>
            <a:pPr lvl="1"/>
            <a:r>
              <a:rPr lang="en-US" sz="1400" dirty="0"/>
              <a:t>Often</a:t>
            </a:r>
            <a:r>
              <a:rPr lang="en-US" sz="1400" u="none" strike="noStrike" dirty="0">
                <a:effectLst/>
              </a:rPr>
              <a:t> portray great leaders as heroic, mythic and destined to rise to leadership when needed.</a:t>
            </a:r>
          </a:p>
          <a:p>
            <a:pPr lvl="1"/>
            <a:r>
              <a:rPr lang="en-US" sz="1400" u="none" strike="noStrike" dirty="0">
                <a:effectLst/>
              </a:rPr>
              <a:t>Supports the notion that great leaders are born and not made.</a:t>
            </a:r>
          </a:p>
          <a:p>
            <a:pPr marL="322326" indent="-285750"/>
            <a:endParaRPr lang="en-US" sz="700" dirty="0"/>
          </a:p>
          <a:p>
            <a:pPr marL="550926" indent="-514350"/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Trait</a:t>
            </a:r>
          </a:p>
          <a:p>
            <a:pPr lvl="1"/>
            <a:r>
              <a:rPr lang="en-US" sz="1400" dirty="0"/>
              <a:t>Assumes that people inherit certain qualities and traits that make them better suited to leadership. </a:t>
            </a:r>
          </a:p>
          <a:p>
            <a:pPr lvl="1"/>
            <a:r>
              <a:rPr lang="en-US" sz="1400" dirty="0"/>
              <a:t>the most common criticisms of trait theory center on the fact that traits are often poor predictors of behaviour. </a:t>
            </a:r>
          </a:p>
          <a:p>
            <a:pPr marL="322326" indent="-285750"/>
            <a:endParaRPr lang="en-US" sz="600" dirty="0"/>
          </a:p>
          <a:p>
            <a:pPr marL="550926" indent="-514350"/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Behavioural</a:t>
            </a:r>
          </a:p>
          <a:p>
            <a:pPr lvl="1"/>
            <a:r>
              <a:rPr lang="en-US" sz="1400" dirty="0"/>
              <a:t>Based upon the belief that great leaders are made, not born and people can </a:t>
            </a:r>
            <a:r>
              <a:rPr lang="en-US" sz="1400" i="1" dirty="0"/>
              <a:t>learn</a:t>
            </a:r>
            <a:r>
              <a:rPr lang="en-US" sz="1400" dirty="0"/>
              <a:t> to become leaders through teaching and observation.</a:t>
            </a:r>
          </a:p>
          <a:p>
            <a:pPr marL="322326" indent="-285750"/>
            <a:endParaRPr lang="en-US" sz="600" dirty="0"/>
          </a:p>
          <a:p>
            <a:pPr marL="550926" indent="-514350"/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Participative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suggest that the ideal leadership style is one that takes the input of others into account. However, the leader retains the right to allow the input of others.</a:t>
            </a:r>
          </a:p>
          <a:p>
            <a:pPr marL="322326" indent="-285750"/>
            <a:endParaRPr lang="en-US" sz="600" dirty="0"/>
          </a:p>
          <a:p>
            <a:pPr marL="550926" indent="-514350"/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Situational</a:t>
            </a:r>
          </a:p>
          <a:p>
            <a:pPr lvl="1"/>
            <a:r>
              <a:rPr lang="en-US" sz="1400" dirty="0"/>
              <a:t>Propose that leaders choose the best course of action based upon situational variables. </a:t>
            </a:r>
          </a:p>
          <a:p>
            <a:pPr lvl="1"/>
            <a:r>
              <a:rPr lang="en-US" sz="1400" dirty="0"/>
              <a:t>Different styles of leadership may be more appropriate for certain types of decision-making.</a:t>
            </a:r>
          </a:p>
          <a:p>
            <a:pPr marL="550926" indent="-514350"/>
            <a:endParaRPr lang="en-US" sz="600" dirty="0"/>
          </a:p>
          <a:p>
            <a:pPr marL="550926" indent="-514350"/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Contingency</a:t>
            </a:r>
          </a:p>
          <a:p>
            <a:pPr lvl="1"/>
            <a:r>
              <a:rPr lang="en-US" sz="1400" dirty="0"/>
              <a:t>Focus on particular variables related to the environment that might determine which particular style of leadership is best suited for the situation. </a:t>
            </a:r>
          </a:p>
          <a:p>
            <a:pPr lvl="1"/>
            <a:r>
              <a:rPr lang="en-US" sz="1400" dirty="0"/>
              <a:t>According to this theory, no leadership style is best in all situation</a:t>
            </a:r>
          </a:p>
          <a:p>
            <a:pPr marL="322326" indent="-285750"/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3E3E4-133A-4BD5-A76E-43CCF07B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7386" y="640080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8C7279-BC41-4606-AF81-B28CC8CDC7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3F52F2-1429-402D-953A-7A63A2EC032F}"/>
              </a:ext>
            </a:extLst>
          </p:cNvPr>
          <p:cNvCxnSpPr/>
          <p:nvPr/>
        </p:nvCxnSpPr>
        <p:spPr>
          <a:xfrm>
            <a:off x="76200" y="685800"/>
            <a:ext cx="3657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87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969</Words>
  <Application>Microsoft Office PowerPoint</Application>
  <PresentationFormat>On-screen Show 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Cooper Black</vt:lpstr>
      <vt:lpstr>Wingdings</vt:lpstr>
      <vt:lpstr>Wingdings 2</vt:lpstr>
      <vt:lpstr>Office Theme</vt:lpstr>
      <vt:lpstr>Leadership Theories</vt:lpstr>
      <vt:lpstr>LEADERSHIP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Leadership Theories</vt:lpstr>
      <vt:lpstr>“Transactional” theory</vt:lpstr>
      <vt:lpstr>Basic Assumptions of Transactional Leadership</vt:lpstr>
      <vt:lpstr>“Transformational” theory</vt:lpstr>
      <vt:lpstr>LEADERSHIP Trends In Leadership Development</vt:lpstr>
      <vt:lpstr>PowerPoint Presentation</vt:lpstr>
      <vt:lpstr>Question Time</vt:lpstr>
    </vt:vector>
  </TitlesOfParts>
  <Company>Bismarck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Theory</dc:title>
  <dc:creator>Jessica DeVaal</dc:creator>
  <cp:lastModifiedBy>Camilariu</cp:lastModifiedBy>
  <cp:revision>35</cp:revision>
  <dcterms:created xsi:type="dcterms:W3CDTF">2011-08-20T00:30:04Z</dcterms:created>
  <dcterms:modified xsi:type="dcterms:W3CDTF">2021-02-19T12:35:01Z</dcterms:modified>
</cp:coreProperties>
</file>