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Lst>
  <p:sldIdLst>
    <p:sldId id="256" r:id="rId2"/>
    <p:sldId id="257" r:id="rId3"/>
    <p:sldId id="272" r:id="rId4"/>
    <p:sldId id="258" r:id="rId5"/>
    <p:sldId id="259" r:id="rId6"/>
    <p:sldId id="261" r:id="rId7"/>
    <p:sldId id="263" r:id="rId8"/>
    <p:sldId id="262" r:id="rId9"/>
    <p:sldId id="270" r:id="rId10"/>
    <p:sldId id="260" r:id="rId11"/>
    <p:sldId id="264" r:id="rId12"/>
    <p:sldId id="265" r:id="rId13"/>
    <p:sldId id="266" r:id="rId14"/>
    <p:sldId id="268" r:id="rId15"/>
    <p:sldId id="271" r:id="rId16"/>
    <p:sldId id="269"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814" autoAdjust="0"/>
    <p:restoredTop sz="94660"/>
  </p:normalViewPr>
  <p:slideViewPr>
    <p:cSldViewPr snapToGrid="0">
      <p:cViewPr varScale="1">
        <p:scale>
          <a:sx n="74" d="100"/>
          <a:sy n="74" d="100"/>
        </p:scale>
        <p:origin x="72" y="5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03CB87E-4591-47A1-9046-CF63F17215EF}" type="datetime2">
              <a:rPr lang="en-US" smtClean="0"/>
              <a:t>Tuesday, May 18, 2021</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r>
              <a:rPr lang="en-US"/>
              <a:t>Sample Footer Text</a:t>
            </a:r>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3A4F6043-7A67-491B-98BC-F933DED7226D}"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16681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A17F0E-8070-4DFE-A821-9A699EDBAD7E}" type="datetime2">
              <a:rPr lang="en-US" smtClean="0"/>
              <a:t>Tuesday, May 18, 2021</a:t>
            </a:fld>
            <a:endParaRPr lang="en-US"/>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3A4F6043-7A67-491B-98BC-F933DED7226D}" type="slidenum">
              <a:rPr lang="en-US" smtClean="0"/>
              <a:pPr/>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43025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8D34AE-C7BF-46E5-A968-01C6641F6476}" type="datetime2">
              <a:rPr lang="en-US" smtClean="0"/>
              <a:t>Tuesday, May 18, 2021</a:t>
            </a:fld>
            <a:endParaRPr lang="en-US"/>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3A4F6043-7A67-491B-98BC-F933DED7226D}" type="slidenum">
              <a:rPr lang="en-US" smtClean="0"/>
              <a:pPr/>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285058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3DE70B-B772-416E-A790-995760B1742E}" type="datetime2">
              <a:rPr lang="en-US" smtClean="0"/>
              <a:t>Tuesday, May 18, 2021</a:t>
            </a:fld>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3A4F6043-7A67-491B-98BC-F933DED7226D}" type="slidenum">
              <a:rPr lang="en-US" smtClean="0"/>
              <a:pPr/>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568394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6760CDE-A6F1-4138-AF12-ED09E8E5FB6B}" type="datetime2">
              <a:rPr lang="en-US" smtClean="0"/>
              <a:t>Tuesday, May 18, 2021</a:t>
            </a:fld>
            <a:endParaRPr lang="en-US"/>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3A4F6043-7A67-491B-98BC-F933DED7226D}" type="slidenum">
              <a:rPr lang="en-US" smtClean="0"/>
              <a:pPr/>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636982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B15F8B1-DB7B-4D28-A97D-40FB2DD1EF78}" type="datetime2">
              <a:rPr lang="en-US" smtClean="0"/>
              <a:t>Tuesday, May 18, 2021</a:t>
            </a:fld>
            <a:endParaRPr lang="en-US"/>
          </a:p>
        </p:txBody>
      </p:sp>
      <p:sp>
        <p:nvSpPr>
          <p:cNvPr id="6" name="Footer Placeholder 5"/>
          <p:cNvSpPr>
            <a:spLocks noGrp="1"/>
          </p:cNvSpPr>
          <p:nvPr>
            <p:ph type="ftr" sz="quarter" idx="11"/>
          </p:nvPr>
        </p:nvSpPr>
        <p:spPr/>
        <p:txBody>
          <a:bodyPr/>
          <a:lstStyle/>
          <a:p>
            <a:r>
              <a:rPr lang="en-US"/>
              <a:t>Sample Footer Text</a:t>
            </a:r>
          </a:p>
        </p:txBody>
      </p:sp>
      <p:sp>
        <p:nvSpPr>
          <p:cNvPr id="7" name="Slide Number Placeholder 6"/>
          <p:cNvSpPr>
            <a:spLocks noGrp="1"/>
          </p:cNvSpPr>
          <p:nvPr>
            <p:ph type="sldNum" sz="quarter" idx="12"/>
          </p:nvPr>
        </p:nvSpPr>
        <p:spPr/>
        <p:txBody>
          <a:bodyPr/>
          <a:lstStyle/>
          <a:p>
            <a:fld id="{3A4F6043-7A67-491B-98BC-F933DED7226D}" type="slidenum">
              <a:rPr lang="en-US" smtClean="0"/>
              <a:pPr/>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740923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4039161-23B8-4738-9069-73EBE8884FDD}" type="datetime2">
              <a:rPr lang="en-US" smtClean="0"/>
              <a:t>Tuesday, May 18, 2021</a:t>
            </a:fld>
            <a:endParaRPr lang="en-US"/>
          </a:p>
        </p:txBody>
      </p:sp>
      <p:sp>
        <p:nvSpPr>
          <p:cNvPr id="8" name="Footer Placeholder 7"/>
          <p:cNvSpPr>
            <a:spLocks noGrp="1"/>
          </p:cNvSpPr>
          <p:nvPr>
            <p:ph type="ftr" sz="quarter" idx="11"/>
          </p:nvPr>
        </p:nvSpPr>
        <p:spPr/>
        <p:txBody>
          <a:bodyPr/>
          <a:lstStyle/>
          <a:p>
            <a:r>
              <a:rPr lang="en-US"/>
              <a:t>Sample Footer Text</a:t>
            </a:r>
          </a:p>
        </p:txBody>
      </p:sp>
      <p:sp>
        <p:nvSpPr>
          <p:cNvPr id="9" name="Slide Number Placeholder 8"/>
          <p:cNvSpPr>
            <a:spLocks noGrp="1"/>
          </p:cNvSpPr>
          <p:nvPr>
            <p:ph type="sldNum" sz="quarter" idx="12"/>
          </p:nvPr>
        </p:nvSpPr>
        <p:spPr/>
        <p:txBody>
          <a:bodyPr/>
          <a:lstStyle/>
          <a:p>
            <a:fld id="{3A4F6043-7A67-491B-98BC-F933DED7226D}" type="slidenum">
              <a:rPr lang="en-US" smtClean="0"/>
              <a:pPr/>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717123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A994D44-7693-499F-AC6C-11696134FE3F}" type="datetime2">
              <a:rPr lang="en-US" smtClean="0"/>
              <a:t>Tuesday, May 18, 2021</a:t>
            </a:fld>
            <a:endParaRPr lang="en-US"/>
          </a:p>
        </p:txBody>
      </p:sp>
      <p:sp>
        <p:nvSpPr>
          <p:cNvPr id="4" name="Footer Placeholder 3"/>
          <p:cNvSpPr>
            <a:spLocks noGrp="1"/>
          </p:cNvSpPr>
          <p:nvPr>
            <p:ph type="ftr" sz="quarter" idx="11"/>
          </p:nvPr>
        </p:nvSpPr>
        <p:spPr/>
        <p:txBody>
          <a:bodyPr/>
          <a:lstStyle/>
          <a:p>
            <a:r>
              <a:rPr lang="en-US"/>
              <a:t>Sample Footer Text</a:t>
            </a:r>
          </a:p>
        </p:txBody>
      </p:sp>
      <p:sp>
        <p:nvSpPr>
          <p:cNvPr id="5" name="Slide Number Placeholder 4"/>
          <p:cNvSpPr>
            <a:spLocks noGrp="1"/>
          </p:cNvSpPr>
          <p:nvPr>
            <p:ph type="sldNum" sz="quarter" idx="12"/>
          </p:nvPr>
        </p:nvSpPr>
        <p:spPr/>
        <p:txBody>
          <a:bodyPr/>
          <a:lstStyle/>
          <a:p>
            <a:fld id="{3A4F6043-7A67-491B-98BC-F933DED7226D}" type="slidenum">
              <a:rPr lang="en-US" smtClean="0"/>
              <a:pPr/>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980528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3AF2AE-472C-4EF3-ABB2-24BAA9AE3CF7}" type="datetime2">
              <a:rPr lang="en-US" smtClean="0"/>
              <a:t>Tuesday, May 18, 2021</a:t>
            </a:fld>
            <a:endParaRPr lang="en-US"/>
          </a:p>
        </p:txBody>
      </p:sp>
      <p:sp>
        <p:nvSpPr>
          <p:cNvPr id="3" name="Footer Placeholder 2"/>
          <p:cNvSpPr>
            <a:spLocks noGrp="1"/>
          </p:cNvSpPr>
          <p:nvPr>
            <p:ph type="ftr" sz="quarter" idx="11"/>
          </p:nvPr>
        </p:nvSpPr>
        <p:spPr/>
        <p:txBody>
          <a:bodyPr/>
          <a:lstStyle/>
          <a:p>
            <a:r>
              <a:rPr lang="en-US"/>
              <a:t>Sample Footer Text</a:t>
            </a:r>
          </a:p>
        </p:txBody>
      </p:sp>
      <p:sp>
        <p:nvSpPr>
          <p:cNvPr id="4" name="Slide Number Placeholder 3"/>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6062382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AEA162C-A7C1-4263-9453-1BAFF8C39559}" type="datetime2">
              <a:rPr lang="en-US" smtClean="0"/>
              <a:t>Tuesday, May 18, 2021</a:t>
            </a:fld>
            <a:endParaRPr lang="en-US"/>
          </a:p>
        </p:txBody>
      </p:sp>
      <p:sp>
        <p:nvSpPr>
          <p:cNvPr id="6" name="Footer Placeholder 5"/>
          <p:cNvSpPr>
            <a:spLocks noGrp="1"/>
          </p:cNvSpPr>
          <p:nvPr>
            <p:ph type="ftr" sz="quarter" idx="11"/>
          </p:nvPr>
        </p:nvSpPr>
        <p:spPr/>
        <p:txBody>
          <a:bodyPr/>
          <a:lstStyle/>
          <a:p>
            <a:r>
              <a:rPr lang="en-US"/>
              <a:t>Sample Footer Text</a:t>
            </a:r>
          </a:p>
        </p:txBody>
      </p:sp>
      <p:sp>
        <p:nvSpPr>
          <p:cNvPr id="7" name="Slide Number Placeholder 6"/>
          <p:cNvSpPr>
            <a:spLocks noGrp="1"/>
          </p:cNvSpPr>
          <p:nvPr>
            <p:ph type="sldNum" sz="quarter" idx="12"/>
          </p:nvPr>
        </p:nvSpPr>
        <p:spPr/>
        <p:txBody>
          <a:bodyPr/>
          <a:lstStyle/>
          <a:p>
            <a:fld id="{3A4F6043-7A67-491B-98BC-F933DED7226D}" type="slidenum">
              <a:rPr lang="en-US" smtClean="0"/>
              <a:pPr/>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252206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64DF6793-3458-4587-8168-65F0C37A92D2}" type="datetime2">
              <a:rPr lang="en-US" smtClean="0"/>
              <a:t>Tuesday, May 18, 2021</a:t>
            </a:fld>
            <a:endParaRPr lang="en-US"/>
          </a:p>
        </p:txBody>
      </p:sp>
      <p:sp>
        <p:nvSpPr>
          <p:cNvPr id="6" name="Footer Placeholder 5"/>
          <p:cNvSpPr>
            <a:spLocks noGrp="1"/>
          </p:cNvSpPr>
          <p:nvPr>
            <p:ph type="ftr" sz="quarter" idx="11"/>
          </p:nvPr>
        </p:nvSpPr>
        <p:spPr>
          <a:xfrm>
            <a:off x="1447382" y="318640"/>
            <a:ext cx="5541004" cy="320931"/>
          </a:xfrm>
        </p:spPr>
        <p:txBody>
          <a:bodyPr/>
          <a:lstStyle/>
          <a:p>
            <a:r>
              <a:rPr lang="en-US"/>
              <a:t>Sample Footer Text</a:t>
            </a:r>
          </a:p>
        </p:txBody>
      </p:sp>
      <p:sp>
        <p:nvSpPr>
          <p:cNvPr id="7" name="Slide Number Placeholder 6"/>
          <p:cNvSpPr>
            <a:spLocks noGrp="1"/>
          </p:cNvSpPr>
          <p:nvPr>
            <p:ph type="sldNum" sz="quarter" idx="12"/>
          </p:nvPr>
        </p:nvSpPr>
        <p:spPr/>
        <p:txBody>
          <a:bodyPr/>
          <a:lstStyle/>
          <a:p>
            <a:fld id="{3A4F6043-7A67-491B-98BC-F933DED7226D}" type="slidenum">
              <a:rPr lang="en-US" smtClean="0"/>
              <a:pPr/>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000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E8352ED3-3C46-4C9A-9738-67B2D875E7E2}" type="datetime2">
              <a:rPr lang="en-US" smtClean="0"/>
              <a:pPr/>
              <a:t>Tuesday, May 18, 2021</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a:t>Sample Footer Text</a:t>
            </a:r>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3A4F6043-7A67-491B-98BC-F933DED7226D}" type="slidenum">
              <a:rPr lang="en-US" smtClean="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3539788"/>
      </p:ext>
    </p:extLst>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hf sldNum="0"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BB03B-2052-450F-8D05-B62B59B9AC82}"/>
              </a:ext>
            </a:extLst>
          </p:cNvPr>
          <p:cNvSpPr>
            <a:spLocks noGrp="1"/>
          </p:cNvSpPr>
          <p:nvPr>
            <p:ph type="ctrTitle"/>
          </p:nvPr>
        </p:nvSpPr>
        <p:spPr>
          <a:xfrm>
            <a:off x="4995333" y="562449"/>
            <a:ext cx="6688666" cy="2457477"/>
          </a:xfrm>
        </p:spPr>
        <p:txBody>
          <a:bodyPr anchor="b">
            <a:normAutofit/>
          </a:bodyPr>
          <a:lstStyle/>
          <a:p>
            <a:pPr algn="l"/>
            <a:r>
              <a:rPr lang="en-GB" sz="4800" dirty="0"/>
              <a:t>Assignment Review</a:t>
            </a:r>
          </a:p>
        </p:txBody>
      </p:sp>
      <p:sp>
        <p:nvSpPr>
          <p:cNvPr id="3" name="Subtitle 2">
            <a:extLst>
              <a:ext uri="{FF2B5EF4-FFF2-40B4-BE49-F238E27FC236}">
                <a16:creationId xmlns:a16="http://schemas.microsoft.com/office/drawing/2014/main" id="{38D8B2A3-17BF-4D07-9602-DBA94AD1BF71}"/>
              </a:ext>
            </a:extLst>
          </p:cNvPr>
          <p:cNvSpPr>
            <a:spLocks noGrp="1"/>
          </p:cNvSpPr>
          <p:nvPr>
            <p:ph type="subTitle" idx="1"/>
          </p:nvPr>
        </p:nvSpPr>
        <p:spPr>
          <a:xfrm>
            <a:off x="2468235" y="3530055"/>
            <a:ext cx="5054196" cy="1794782"/>
          </a:xfrm>
        </p:spPr>
        <p:txBody>
          <a:bodyPr>
            <a:normAutofit/>
          </a:bodyPr>
          <a:lstStyle/>
          <a:p>
            <a:pPr algn="l"/>
            <a:r>
              <a:rPr lang="en-GB" sz="2200" dirty="0"/>
              <a:t>Context of Business</a:t>
            </a:r>
          </a:p>
        </p:txBody>
      </p:sp>
      <p:sp>
        <p:nvSpPr>
          <p:cNvPr id="4" name="Rectangle 3">
            <a:extLst>
              <a:ext uri="{FF2B5EF4-FFF2-40B4-BE49-F238E27FC236}">
                <a16:creationId xmlns:a16="http://schemas.microsoft.com/office/drawing/2014/main" id="{6E72592E-2FD2-4048-B777-6C9E0411E8E1}"/>
              </a:ext>
            </a:extLst>
          </p:cNvPr>
          <p:cNvSpPr/>
          <p:nvPr/>
        </p:nvSpPr>
        <p:spPr>
          <a:xfrm>
            <a:off x="3283141" y="4233427"/>
            <a:ext cx="7243521" cy="923330"/>
          </a:xfrm>
          <a:prstGeom prst="rect">
            <a:avLst/>
          </a:prstGeom>
          <a:noFill/>
        </p:spPr>
        <p:txBody>
          <a:bodyPr wrap="none" lIns="91440" tIns="45720" rIns="91440" bIns="45720">
            <a:spAutoFit/>
          </a:bodyPr>
          <a:lstStyle/>
          <a:p>
            <a:pPr algn="ctr"/>
            <a:r>
              <a:rPr lang="en-US" sz="5400" b="0" cap="none" spc="0" dirty="0">
                <a:ln w="0"/>
                <a:solidFill>
                  <a:schemeClr val="accent1"/>
                </a:solidFill>
                <a:effectLst>
                  <a:outerShdw blurRad="38100" dist="25400" dir="5400000" algn="ctr" rotWithShape="0">
                    <a:srgbClr val="6E747A">
                      <a:alpha val="43000"/>
                    </a:srgbClr>
                  </a:outerShdw>
                </a:effectLst>
              </a:rPr>
              <a:t>Deadline – 5</a:t>
            </a:r>
            <a:r>
              <a:rPr lang="en-US" sz="5400" b="0" cap="none" spc="0" baseline="30000" dirty="0">
                <a:ln w="0"/>
                <a:solidFill>
                  <a:schemeClr val="accent1"/>
                </a:solidFill>
                <a:effectLst>
                  <a:outerShdw blurRad="38100" dist="25400" dir="5400000" algn="ctr" rotWithShape="0">
                    <a:srgbClr val="6E747A">
                      <a:alpha val="43000"/>
                    </a:srgbClr>
                  </a:outerShdw>
                </a:effectLst>
              </a:rPr>
              <a:t>th</a:t>
            </a:r>
            <a:r>
              <a:rPr lang="en-US" sz="5400" b="0" cap="none" spc="0" dirty="0">
                <a:ln w="0"/>
                <a:solidFill>
                  <a:schemeClr val="accent1"/>
                </a:solidFill>
                <a:effectLst>
                  <a:outerShdw blurRad="38100" dist="25400" dir="5400000" algn="ctr" rotWithShape="0">
                    <a:srgbClr val="6E747A">
                      <a:alpha val="43000"/>
                    </a:srgbClr>
                  </a:outerShdw>
                </a:effectLst>
              </a:rPr>
              <a:t> JULY 2021</a:t>
            </a:r>
          </a:p>
        </p:txBody>
      </p:sp>
    </p:spTree>
    <p:extLst>
      <p:ext uri="{BB962C8B-B14F-4D97-AF65-F5344CB8AC3E}">
        <p14:creationId xmlns:p14="http://schemas.microsoft.com/office/powerpoint/2010/main" val="6023750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A11A5-A326-4C99-B5FE-CC35B61151D9}"/>
              </a:ext>
            </a:extLst>
          </p:cNvPr>
          <p:cNvSpPr>
            <a:spLocks noGrp="1"/>
          </p:cNvSpPr>
          <p:nvPr>
            <p:ph type="title"/>
          </p:nvPr>
        </p:nvSpPr>
        <p:spPr>
          <a:xfrm>
            <a:off x="0" y="21659"/>
            <a:ext cx="12192000" cy="1325563"/>
          </a:xfrm>
        </p:spPr>
        <p:txBody>
          <a:bodyPr>
            <a:noAutofit/>
          </a:bodyPr>
          <a:lstStyle/>
          <a:p>
            <a:r>
              <a:rPr lang="en-GB" sz="2400" dirty="0"/>
              <a:t>Question 2:  </a:t>
            </a:r>
            <a:r>
              <a:rPr lang="en-GB" sz="2400" cap="none" dirty="0">
                <a:effectLst/>
                <a:latin typeface="Times New Roman" panose="02020603050405020304" pitchFamily="18" charset="0"/>
                <a:ea typeface="Times New Roman" panose="02020603050405020304" pitchFamily="18" charset="0"/>
                <a:cs typeface="Times New Roman" panose="02020603050405020304" pitchFamily="18" charset="0"/>
              </a:rPr>
              <a:t>From the analysis in task 1, in your opinion, evaluate how the changes in PESTEL factors has influenced the opportunities and threats business. </a:t>
            </a:r>
            <a:br>
              <a:rPr lang="en-GB" sz="2400" cap="none"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GB" sz="2400" cap="none" dirty="0">
                <a:effectLst/>
                <a:latin typeface="Times New Roman" panose="02020603050405020304" pitchFamily="18" charset="0"/>
                <a:ea typeface="Times New Roman" panose="02020603050405020304" pitchFamily="18" charset="0"/>
                <a:cs typeface="Times New Roman" panose="02020603050405020304" pitchFamily="18" charset="0"/>
              </a:rPr>
            </a:br>
            <a:r>
              <a:rPr lang="en-GB" sz="2400" cap="none" dirty="0">
                <a:effectLst/>
                <a:latin typeface="Times New Roman" panose="02020603050405020304" pitchFamily="18" charset="0"/>
                <a:ea typeface="Times New Roman" panose="02020603050405020304" pitchFamily="18" charset="0"/>
                <a:cs typeface="Times New Roman" panose="02020603050405020304" pitchFamily="18" charset="0"/>
              </a:rPr>
              <a:t>Critically comment on how the company is addressing their strengths to negate threats and weakness affecting their opportunities. (20%)</a:t>
            </a:r>
            <a:br>
              <a:rPr lang="en-GB" sz="2400" cap="none" dirty="0">
                <a:effectLst/>
                <a:latin typeface="Calibri" panose="020F0502020204030204" pitchFamily="34" charset="0"/>
                <a:ea typeface="Times New Roman" panose="02020603050405020304" pitchFamily="18" charset="0"/>
                <a:cs typeface="Times New Roman" panose="02020603050405020304" pitchFamily="18" charset="0"/>
              </a:rPr>
            </a:br>
            <a:endParaRPr lang="en-GB" sz="2400" dirty="0"/>
          </a:p>
        </p:txBody>
      </p:sp>
      <p:sp>
        <p:nvSpPr>
          <p:cNvPr id="3" name="Content Placeholder 2">
            <a:extLst>
              <a:ext uri="{FF2B5EF4-FFF2-40B4-BE49-F238E27FC236}">
                <a16:creationId xmlns:a16="http://schemas.microsoft.com/office/drawing/2014/main" id="{77011768-30E9-4C60-9792-0CBE58B16A22}"/>
              </a:ext>
            </a:extLst>
          </p:cNvPr>
          <p:cNvSpPr>
            <a:spLocks noGrp="1"/>
          </p:cNvSpPr>
          <p:nvPr>
            <p:ph idx="1"/>
          </p:nvPr>
        </p:nvSpPr>
        <p:spPr>
          <a:xfrm>
            <a:off x="1333085" y="2037600"/>
            <a:ext cx="10543031" cy="4030692"/>
          </a:xfrm>
        </p:spPr>
        <p:txBody>
          <a:bodyPr>
            <a:normAutofit lnSpcReduction="10000"/>
          </a:bodyPr>
          <a:lstStyle/>
          <a:p>
            <a:r>
              <a:rPr lang="en-GB" dirty="0"/>
              <a:t>You need to show the link between SWOT and PESTEL</a:t>
            </a:r>
          </a:p>
          <a:p>
            <a:r>
              <a:rPr lang="en-GB" dirty="0"/>
              <a:t>You will find relationship between Opportunities and Threats with PESTEL</a:t>
            </a:r>
          </a:p>
          <a:p>
            <a:endParaRPr lang="en-GB" dirty="0"/>
          </a:p>
          <a:p>
            <a:r>
              <a:rPr lang="en-GB" b="1" dirty="0"/>
              <a:t>Example</a:t>
            </a:r>
            <a:r>
              <a:rPr lang="en-GB" dirty="0"/>
              <a:t> </a:t>
            </a:r>
          </a:p>
          <a:p>
            <a:pPr lvl="1"/>
            <a:r>
              <a:rPr lang="en-GB" dirty="0"/>
              <a:t>Economic opportunities</a:t>
            </a:r>
          </a:p>
          <a:p>
            <a:pPr lvl="1"/>
            <a:r>
              <a:rPr lang="en-GB" dirty="0"/>
              <a:t>Economic threats</a:t>
            </a:r>
          </a:p>
          <a:p>
            <a:pPr lvl="1"/>
            <a:r>
              <a:rPr lang="en-GB" dirty="0"/>
              <a:t>Technology opportunities</a:t>
            </a:r>
          </a:p>
          <a:p>
            <a:pPr lvl="1"/>
            <a:r>
              <a:rPr lang="en-GB" dirty="0"/>
              <a:t>Social threats</a:t>
            </a:r>
          </a:p>
          <a:p>
            <a:pPr marL="457200" lvl="1" indent="0">
              <a:buNone/>
            </a:pPr>
            <a:endParaRPr lang="en-GB" dirty="0"/>
          </a:p>
          <a:p>
            <a:pPr marL="457200" lvl="1" indent="0">
              <a:buNone/>
            </a:pPr>
            <a:r>
              <a:rPr lang="en-GB" dirty="0"/>
              <a:t>This you present in paragraphs  </a:t>
            </a:r>
          </a:p>
          <a:p>
            <a:pPr lvl="1"/>
            <a:endParaRPr lang="en-GB" dirty="0"/>
          </a:p>
          <a:p>
            <a:endParaRPr lang="en-GB" dirty="0"/>
          </a:p>
        </p:txBody>
      </p:sp>
    </p:spTree>
    <p:extLst>
      <p:ext uri="{BB962C8B-B14F-4D97-AF65-F5344CB8AC3E}">
        <p14:creationId xmlns:p14="http://schemas.microsoft.com/office/powerpoint/2010/main" val="12644603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D87D6-DE53-41E2-A257-A6D4BC54DBAA}"/>
              </a:ext>
            </a:extLst>
          </p:cNvPr>
          <p:cNvSpPr>
            <a:spLocks noGrp="1"/>
          </p:cNvSpPr>
          <p:nvPr>
            <p:ph type="title"/>
          </p:nvPr>
        </p:nvSpPr>
        <p:spPr>
          <a:xfrm>
            <a:off x="238299" y="183125"/>
            <a:ext cx="11715401" cy="1325563"/>
          </a:xfrm>
        </p:spPr>
        <p:txBody>
          <a:bodyPr>
            <a:noAutofit/>
          </a:bodyPr>
          <a:lstStyle/>
          <a:p>
            <a:r>
              <a:rPr lang="en-GB" sz="2800" dirty="0"/>
              <a:t>Question 3: </a:t>
            </a:r>
            <a:r>
              <a:rPr lang="en-GB" sz="2800" cap="none" dirty="0">
                <a:effectLst/>
                <a:latin typeface="Times New Roman" panose="02020603050405020304" pitchFamily="18" charset="0"/>
                <a:ea typeface="Times New Roman" panose="02020603050405020304" pitchFamily="18" charset="0"/>
                <a:cs typeface="Times New Roman" panose="02020603050405020304" pitchFamily="18" charset="0"/>
              </a:rPr>
              <a:t>Compare and contrast the different styles of leadership. Comment on the current leadership and management style at chosen business. (20%)</a:t>
            </a:r>
            <a:br>
              <a:rPr lang="en-GB" sz="2800" dirty="0">
                <a:effectLst/>
                <a:latin typeface="Calibri" panose="020F0502020204030204" pitchFamily="34" charset="0"/>
                <a:ea typeface="Times New Roman" panose="02020603050405020304" pitchFamily="18" charset="0"/>
                <a:cs typeface="Times New Roman" panose="02020603050405020304" pitchFamily="18" charset="0"/>
              </a:rPr>
            </a:br>
            <a:endParaRPr lang="en-GB" sz="2800" dirty="0"/>
          </a:p>
        </p:txBody>
      </p:sp>
      <p:sp>
        <p:nvSpPr>
          <p:cNvPr id="3" name="Content Placeholder 2">
            <a:extLst>
              <a:ext uri="{FF2B5EF4-FFF2-40B4-BE49-F238E27FC236}">
                <a16:creationId xmlns:a16="http://schemas.microsoft.com/office/drawing/2014/main" id="{15D6F6E0-3F14-4FEF-AA50-9E50153AB162}"/>
              </a:ext>
            </a:extLst>
          </p:cNvPr>
          <p:cNvSpPr>
            <a:spLocks noGrp="1"/>
          </p:cNvSpPr>
          <p:nvPr>
            <p:ph idx="1"/>
          </p:nvPr>
        </p:nvSpPr>
        <p:spPr>
          <a:xfrm>
            <a:off x="885444" y="1229288"/>
            <a:ext cx="10725357" cy="4609480"/>
          </a:xfrm>
        </p:spPr>
        <p:txBody>
          <a:bodyPr>
            <a:normAutofit fontScale="85000" lnSpcReduction="10000"/>
          </a:bodyPr>
          <a:lstStyle/>
          <a:p>
            <a:r>
              <a:rPr lang="en-GB" dirty="0">
                <a:latin typeface="Abadi Extra Light" panose="020B0604020202020204" pitchFamily="34" charset="0"/>
              </a:rPr>
              <a:t>You need to describe types of leadership and discuss if they are suitable for the company or not. With theory and evidence through application of theory.</a:t>
            </a:r>
          </a:p>
          <a:p>
            <a:endParaRPr lang="en-GB" b="1" dirty="0">
              <a:latin typeface="Abadi Extra Light" panose="020B0604020202020204" pitchFamily="34" charset="0"/>
            </a:endParaRPr>
          </a:p>
          <a:p>
            <a:r>
              <a:rPr lang="en-GB" b="1" dirty="0">
                <a:latin typeface="Abadi Extra Light" panose="020B0604020202020204" pitchFamily="34" charset="0"/>
              </a:rPr>
              <a:t>For example :</a:t>
            </a:r>
            <a:r>
              <a:rPr lang="en-GB" dirty="0">
                <a:latin typeface="Abadi Extra Light" panose="020B0604020202020204" pitchFamily="34" charset="0"/>
              </a:rPr>
              <a:t> Describe autocratic theory and its characteristics, and apply to chosen company of if it would suit or not.</a:t>
            </a:r>
          </a:p>
          <a:p>
            <a:endParaRPr lang="en-GB" b="1" dirty="0">
              <a:latin typeface="Abadi Extra Light" panose="020B0604020202020204" pitchFamily="34" charset="0"/>
            </a:endParaRPr>
          </a:p>
          <a:p>
            <a:r>
              <a:rPr lang="en-GB" b="1" dirty="0">
                <a:latin typeface="Abadi Extra Light" panose="020B0604020202020204" pitchFamily="34" charset="0"/>
              </a:rPr>
              <a:t>Suggested Leadership Styles</a:t>
            </a:r>
          </a:p>
          <a:p>
            <a:pPr lvl="1"/>
            <a:r>
              <a:rPr lang="en-GB" sz="2400" dirty="0">
                <a:latin typeface="Abadi Extra Light" panose="020B0604020202020204" pitchFamily="34" charset="0"/>
              </a:rPr>
              <a:t>Autocratic                                      </a:t>
            </a:r>
            <a:r>
              <a:rPr lang="en-GB" sz="1900" b="1" dirty="0">
                <a:latin typeface="Abadi Extra Light" panose="020B0604020202020204" pitchFamily="34" charset="0"/>
              </a:rPr>
              <a:t>DO NOT USE </a:t>
            </a:r>
            <a:r>
              <a:rPr lang="en-GB" sz="1900" b="1" dirty="0">
                <a:solidFill>
                  <a:srgbClr val="FF0000"/>
                </a:solidFill>
                <a:latin typeface="Abadi Extra Light" panose="020B0604020202020204" pitchFamily="34" charset="0"/>
              </a:rPr>
              <a:t>Great Man Theory, Traits Theory, Behavioural theory</a:t>
            </a:r>
          </a:p>
          <a:p>
            <a:pPr lvl="1"/>
            <a:r>
              <a:rPr lang="en-GB" sz="2400" dirty="0">
                <a:latin typeface="Abadi Extra Light" panose="020B0604020202020204" pitchFamily="34" charset="0"/>
              </a:rPr>
              <a:t>Democratic</a:t>
            </a:r>
          </a:p>
          <a:p>
            <a:pPr lvl="1"/>
            <a:r>
              <a:rPr lang="en-GB" sz="2400" dirty="0">
                <a:latin typeface="Abadi Extra Light" panose="020B0604020202020204" pitchFamily="34" charset="0"/>
              </a:rPr>
              <a:t>Delegative</a:t>
            </a:r>
          </a:p>
          <a:p>
            <a:pPr lvl="1"/>
            <a:r>
              <a:rPr lang="en-GB" sz="2400" dirty="0">
                <a:latin typeface="Abadi Extra Light" panose="020B0604020202020204" pitchFamily="34" charset="0"/>
              </a:rPr>
              <a:t>Transactional </a:t>
            </a:r>
          </a:p>
          <a:p>
            <a:pPr lvl="1"/>
            <a:r>
              <a:rPr lang="en-GB" sz="2400" dirty="0">
                <a:latin typeface="Abadi Extra Light" panose="020B0604020202020204" pitchFamily="34" charset="0"/>
              </a:rPr>
              <a:t>Transformational</a:t>
            </a:r>
          </a:p>
        </p:txBody>
      </p:sp>
      <p:cxnSp>
        <p:nvCxnSpPr>
          <p:cNvPr id="5" name="Straight Connector 4"/>
          <p:cNvCxnSpPr/>
          <p:nvPr/>
        </p:nvCxnSpPr>
        <p:spPr>
          <a:xfrm flipV="1">
            <a:off x="5212080" y="4015047"/>
            <a:ext cx="6176356" cy="8313"/>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315696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4B8B0-707B-423E-997E-DFD1EDD78B91}"/>
              </a:ext>
            </a:extLst>
          </p:cNvPr>
          <p:cNvSpPr>
            <a:spLocks noGrp="1"/>
          </p:cNvSpPr>
          <p:nvPr>
            <p:ph type="title"/>
          </p:nvPr>
        </p:nvSpPr>
        <p:spPr>
          <a:xfrm>
            <a:off x="139700" y="163210"/>
            <a:ext cx="11912600" cy="1325563"/>
          </a:xfrm>
        </p:spPr>
        <p:txBody>
          <a:bodyPr>
            <a:noAutofit/>
          </a:bodyPr>
          <a:lstStyle/>
          <a:p>
            <a:r>
              <a:rPr lang="en-GB" sz="2800" dirty="0"/>
              <a:t>Question 4: </a:t>
            </a:r>
            <a:r>
              <a:rPr lang="en-GB" sz="2800" cap="none" dirty="0">
                <a:effectLst/>
                <a:latin typeface="Times New Roman" panose="02020603050405020304" pitchFamily="18" charset="0"/>
                <a:ea typeface="Times New Roman" panose="02020603050405020304" pitchFamily="18" charset="0"/>
                <a:cs typeface="Times New Roman" panose="02020603050405020304" pitchFamily="18" charset="0"/>
              </a:rPr>
              <a:t>Recommend a suitable leadership style that will match their management style and help the chosen business grow further. Justify your choice using appropriate literature. (20%)</a:t>
            </a:r>
            <a:br>
              <a:rPr lang="en-GB" sz="2800" dirty="0">
                <a:effectLst/>
                <a:latin typeface="Calibri" panose="020F0502020204030204" pitchFamily="34" charset="0"/>
                <a:ea typeface="Times New Roman" panose="02020603050405020304" pitchFamily="18" charset="0"/>
                <a:cs typeface="Times New Roman" panose="02020603050405020304" pitchFamily="18" charset="0"/>
              </a:rPr>
            </a:br>
            <a:endParaRPr lang="en-GB" sz="2800" dirty="0"/>
          </a:p>
        </p:txBody>
      </p:sp>
      <p:sp>
        <p:nvSpPr>
          <p:cNvPr id="3" name="Content Placeholder 2">
            <a:extLst>
              <a:ext uri="{FF2B5EF4-FFF2-40B4-BE49-F238E27FC236}">
                <a16:creationId xmlns:a16="http://schemas.microsoft.com/office/drawing/2014/main" id="{F4189A39-FFE5-4FB2-AFA1-4B2C41CAFA44}"/>
              </a:ext>
            </a:extLst>
          </p:cNvPr>
          <p:cNvSpPr>
            <a:spLocks noGrp="1"/>
          </p:cNvSpPr>
          <p:nvPr>
            <p:ph idx="1"/>
          </p:nvPr>
        </p:nvSpPr>
        <p:spPr>
          <a:xfrm>
            <a:off x="1651000" y="1825625"/>
            <a:ext cx="9312656" cy="4206383"/>
          </a:xfrm>
        </p:spPr>
        <p:txBody>
          <a:bodyPr/>
          <a:lstStyle/>
          <a:p>
            <a:r>
              <a:rPr lang="en-GB" dirty="0"/>
              <a:t>Recommend style(s) of leadership that you feel will be suitable for the company. </a:t>
            </a:r>
          </a:p>
          <a:p>
            <a:endParaRPr lang="en-GB" dirty="0"/>
          </a:p>
          <a:p>
            <a:r>
              <a:rPr lang="en-GB" dirty="0"/>
              <a:t>You need to say why the style is ideal for them and can be more than one style. </a:t>
            </a:r>
          </a:p>
          <a:p>
            <a:endParaRPr lang="en-GB" dirty="0"/>
          </a:p>
          <a:p>
            <a:r>
              <a:rPr lang="en-GB" dirty="0"/>
              <a:t>You can also bring in your understanding of the leadership that suit the current business environment (optional – war and peace leadership) </a:t>
            </a:r>
          </a:p>
        </p:txBody>
      </p:sp>
    </p:spTree>
    <p:extLst>
      <p:ext uri="{BB962C8B-B14F-4D97-AF65-F5344CB8AC3E}">
        <p14:creationId xmlns:p14="http://schemas.microsoft.com/office/powerpoint/2010/main" val="17328348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57299-0082-408D-9202-0F9199E67B74}"/>
              </a:ext>
            </a:extLst>
          </p:cNvPr>
          <p:cNvSpPr>
            <a:spLocks noGrp="1"/>
          </p:cNvSpPr>
          <p:nvPr>
            <p:ph type="title"/>
          </p:nvPr>
        </p:nvSpPr>
        <p:spPr>
          <a:xfrm>
            <a:off x="299545" y="365125"/>
            <a:ext cx="11600355" cy="1325563"/>
          </a:xfrm>
        </p:spPr>
        <p:txBody>
          <a:bodyPr>
            <a:noAutofit/>
          </a:bodyPr>
          <a:lstStyle/>
          <a:p>
            <a:r>
              <a:rPr lang="en-GB" sz="2800" dirty="0"/>
              <a:t>Question 5: </a:t>
            </a:r>
            <a:r>
              <a:rPr lang="en-GB" sz="2800" dirty="0">
                <a:effectLst/>
                <a:latin typeface="Calibri" panose="020F0502020204030204" pitchFamily="34" charset="0"/>
                <a:ea typeface="SimSun" panose="02010600030101010101" pitchFamily="2" charset="-122"/>
              </a:rPr>
              <a:t>Critically comment on their Corporate Social Responsibilities in the processes using evidence from your research </a:t>
            </a:r>
            <a:r>
              <a:rPr lang="en-GB" sz="2800" cap="none" dirty="0">
                <a:effectLst/>
                <a:latin typeface="Times New Roman" panose="02020603050405020304" pitchFamily="18" charset="0"/>
                <a:ea typeface="Times New Roman" panose="02020603050405020304" pitchFamily="18" charset="0"/>
                <a:cs typeface="Times New Roman" panose="02020603050405020304" pitchFamily="18" charset="0"/>
              </a:rPr>
              <a:t>(20%) </a:t>
            </a:r>
            <a:br>
              <a:rPr lang="en-GB" sz="2800" dirty="0">
                <a:effectLst/>
                <a:latin typeface="Calibri" panose="020F0502020204030204" pitchFamily="34" charset="0"/>
                <a:ea typeface="Times New Roman" panose="02020603050405020304" pitchFamily="18" charset="0"/>
                <a:cs typeface="Times New Roman" panose="02020603050405020304" pitchFamily="18" charset="0"/>
              </a:rPr>
            </a:br>
            <a:endParaRPr lang="en-GB" sz="2800" dirty="0"/>
          </a:p>
        </p:txBody>
      </p:sp>
      <p:sp>
        <p:nvSpPr>
          <p:cNvPr id="3" name="Content Placeholder 2">
            <a:extLst>
              <a:ext uri="{FF2B5EF4-FFF2-40B4-BE49-F238E27FC236}">
                <a16:creationId xmlns:a16="http://schemas.microsoft.com/office/drawing/2014/main" id="{7A252EF5-3F0C-49C9-BE98-F71B025B4347}"/>
              </a:ext>
            </a:extLst>
          </p:cNvPr>
          <p:cNvSpPr>
            <a:spLocks noGrp="1"/>
          </p:cNvSpPr>
          <p:nvPr>
            <p:ph idx="1"/>
          </p:nvPr>
        </p:nvSpPr>
        <p:spPr>
          <a:xfrm>
            <a:off x="1663700" y="1825625"/>
            <a:ext cx="9299956" cy="4206383"/>
          </a:xfrm>
        </p:spPr>
        <p:txBody>
          <a:bodyPr/>
          <a:lstStyle/>
          <a:p>
            <a:r>
              <a:rPr lang="en-GB" dirty="0"/>
              <a:t>Find some CSR actions /  activities and discuss them as </a:t>
            </a:r>
          </a:p>
          <a:p>
            <a:pPr marL="0" indent="0">
              <a:buNone/>
            </a:pPr>
            <a:endParaRPr lang="en-GB" dirty="0"/>
          </a:p>
          <a:p>
            <a:pPr lvl="1"/>
            <a:r>
              <a:rPr lang="en-GB" dirty="0"/>
              <a:t>Responsiveness</a:t>
            </a:r>
          </a:p>
          <a:p>
            <a:pPr lvl="1"/>
            <a:r>
              <a:rPr lang="en-GB" dirty="0"/>
              <a:t>Responsibility</a:t>
            </a:r>
          </a:p>
          <a:p>
            <a:pPr lvl="1"/>
            <a:r>
              <a:rPr lang="en-GB" dirty="0"/>
              <a:t>Obligation</a:t>
            </a:r>
          </a:p>
          <a:p>
            <a:pPr lvl="1"/>
            <a:endParaRPr lang="en-GB" dirty="0"/>
          </a:p>
          <a:p>
            <a:pPr marL="228600" lvl="1">
              <a:spcBef>
                <a:spcPts val="1000"/>
              </a:spcBef>
            </a:pPr>
            <a:r>
              <a:rPr lang="en-GB" sz="2000" dirty="0"/>
              <a:t>Do their CSR activities help them in their business goals?</a:t>
            </a:r>
          </a:p>
          <a:p>
            <a:pPr lvl="1"/>
            <a:endParaRPr lang="en-GB" dirty="0"/>
          </a:p>
          <a:p>
            <a:pPr lvl="1"/>
            <a:endParaRPr lang="en-GB" dirty="0"/>
          </a:p>
        </p:txBody>
      </p:sp>
    </p:spTree>
    <p:extLst>
      <p:ext uri="{BB962C8B-B14F-4D97-AF65-F5344CB8AC3E}">
        <p14:creationId xmlns:p14="http://schemas.microsoft.com/office/powerpoint/2010/main" val="10538939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13469-11A9-4F61-B40A-DDCD0539D10E}"/>
              </a:ext>
            </a:extLst>
          </p:cNvPr>
          <p:cNvSpPr>
            <a:spLocks noGrp="1"/>
          </p:cNvSpPr>
          <p:nvPr>
            <p:ph type="title"/>
          </p:nvPr>
        </p:nvSpPr>
        <p:spPr/>
        <p:txBody>
          <a:bodyPr>
            <a:normAutofit/>
          </a:bodyPr>
          <a:lstStyle/>
          <a:p>
            <a:r>
              <a:rPr lang="en-GB" dirty="0"/>
              <a:t>Structure</a:t>
            </a:r>
            <a:br>
              <a:rPr lang="en-GB" dirty="0"/>
            </a:br>
            <a:endParaRPr lang="en-GB" dirty="0"/>
          </a:p>
        </p:txBody>
      </p:sp>
      <p:sp>
        <p:nvSpPr>
          <p:cNvPr id="3" name="Content Placeholder 2">
            <a:extLst>
              <a:ext uri="{FF2B5EF4-FFF2-40B4-BE49-F238E27FC236}">
                <a16:creationId xmlns:a16="http://schemas.microsoft.com/office/drawing/2014/main" id="{A11C28B6-C9DF-42B4-AF84-D3FC9ADFBC4D}"/>
              </a:ext>
            </a:extLst>
          </p:cNvPr>
          <p:cNvSpPr>
            <a:spLocks noGrp="1"/>
          </p:cNvSpPr>
          <p:nvPr>
            <p:ph idx="1"/>
          </p:nvPr>
        </p:nvSpPr>
        <p:spPr>
          <a:xfrm>
            <a:off x="951470" y="1853754"/>
            <a:ext cx="10218424" cy="4206383"/>
          </a:xfrm>
        </p:spPr>
        <p:txBody>
          <a:bodyPr>
            <a:normAutofit fontScale="92500" lnSpcReduction="10000"/>
          </a:bodyPr>
          <a:lstStyle/>
          <a:p>
            <a:pPr marL="252000"/>
            <a:r>
              <a:rPr lang="en-GB" dirty="0"/>
              <a:t>Cover page</a:t>
            </a:r>
          </a:p>
          <a:p>
            <a:pPr marL="252000"/>
            <a:r>
              <a:rPr lang="en-GB" dirty="0"/>
              <a:t>Executive Summary</a:t>
            </a:r>
          </a:p>
          <a:p>
            <a:pPr marL="252000"/>
            <a:r>
              <a:rPr lang="en-GB" dirty="0"/>
              <a:t>Table of Contents</a:t>
            </a:r>
          </a:p>
          <a:p>
            <a:pPr marL="252000"/>
            <a:r>
              <a:rPr lang="en-GB" dirty="0"/>
              <a:t>Introduction (including the company profile ) -100-200 words</a:t>
            </a:r>
          </a:p>
          <a:p>
            <a:pPr marL="252000"/>
            <a:r>
              <a:rPr lang="en-GB" dirty="0"/>
              <a:t>Question 1 to 5 – appropriate word count as indicated in brackets (max 600 words. each)</a:t>
            </a:r>
          </a:p>
          <a:p>
            <a:pPr marL="252000"/>
            <a:r>
              <a:rPr lang="en-GB" dirty="0"/>
              <a:t>Conclusion (100-200 words)</a:t>
            </a:r>
          </a:p>
          <a:p>
            <a:pPr marL="252000"/>
            <a:endParaRPr lang="en-GB" dirty="0"/>
          </a:p>
          <a:p>
            <a:pPr marL="252000"/>
            <a:r>
              <a:rPr lang="en-GB" i="1" dirty="0">
                <a:solidFill>
                  <a:srgbClr val="0070C0"/>
                </a:solidFill>
              </a:rPr>
              <a:t>SWOT / PESTEL can be in paragraphs or entirely bullet points</a:t>
            </a:r>
          </a:p>
          <a:p>
            <a:pPr marL="252000"/>
            <a:r>
              <a:rPr lang="en-GB" i="1" dirty="0">
                <a:solidFill>
                  <a:srgbClr val="0070C0"/>
                </a:solidFill>
              </a:rPr>
              <a:t>Assignment should have evidence of reading theory, and application of theory</a:t>
            </a:r>
          </a:p>
          <a:p>
            <a:pPr marL="252000"/>
            <a:endParaRPr lang="en-GB" dirty="0"/>
          </a:p>
          <a:p>
            <a:pPr marL="252000"/>
            <a:endParaRPr lang="en-GB" dirty="0"/>
          </a:p>
        </p:txBody>
      </p:sp>
      <p:sp>
        <p:nvSpPr>
          <p:cNvPr id="4" name="TextBox 3">
            <a:extLst>
              <a:ext uri="{FF2B5EF4-FFF2-40B4-BE49-F238E27FC236}">
                <a16:creationId xmlns:a16="http://schemas.microsoft.com/office/drawing/2014/main" id="{97BF2162-17C0-4215-BE12-32BFF2BF0A84}"/>
              </a:ext>
            </a:extLst>
          </p:cNvPr>
          <p:cNvSpPr txBox="1"/>
          <p:nvPr/>
        </p:nvSpPr>
        <p:spPr>
          <a:xfrm>
            <a:off x="3962400" y="6200487"/>
            <a:ext cx="5506636" cy="584775"/>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GB" sz="3200" dirty="0"/>
              <a:t>Max word count </a:t>
            </a:r>
            <a:r>
              <a:rPr lang="en-GB" sz="3200" b="1" dirty="0"/>
              <a:t>3000</a:t>
            </a:r>
            <a:r>
              <a:rPr lang="en-GB" sz="3200" dirty="0"/>
              <a:t> words</a:t>
            </a:r>
          </a:p>
        </p:txBody>
      </p:sp>
    </p:spTree>
    <p:extLst>
      <p:ext uri="{BB962C8B-B14F-4D97-AF65-F5344CB8AC3E}">
        <p14:creationId xmlns:p14="http://schemas.microsoft.com/office/powerpoint/2010/main" val="25754459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A34C7-CF14-44B0-B08B-F33BEC40F1C7}"/>
              </a:ext>
            </a:extLst>
          </p:cNvPr>
          <p:cNvSpPr>
            <a:spLocks noGrp="1"/>
          </p:cNvSpPr>
          <p:nvPr>
            <p:ph type="title"/>
          </p:nvPr>
        </p:nvSpPr>
        <p:spPr>
          <a:xfrm>
            <a:off x="4177717" y="713079"/>
            <a:ext cx="8470806" cy="1049235"/>
          </a:xfrm>
        </p:spPr>
        <p:txBody>
          <a:bodyPr/>
          <a:lstStyle/>
          <a:p>
            <a:r>
              <a:rPr lang="en-GB" dirty="0"/>
              <a:t>University NAME</a:t>
            </a:r>
          </a:p>
        </p:txBody>
      </p:sp>
      <p:sp>
        <p:nvSpPr>
          <p:cNvPr id="3" name="Content Placeholder 2">
            <a:extLst>
              <a:ext uri="{FF2B5EF4-FFF2-40B4-BE49-F238E27FC236}">
                <a16:creationId xmlns:a16="http://schemas.microsoft.com/office/drawing/2014/main" id="{C47804A1-4BF3-4F7D-93C8-3BEF644EF405}"/>
              </a:ext>
            </a:extLst>
          </p:cNvPr>
          <p:cNvSpPr>
            <a:spLocks noGrp="1"/>
          </p:cNvSpPr>
          <p:nvPr>
            <p:ph idx="1"/>
          </p:nvPr>
        </p:nvSpPr>
        <p:spPr>
          <a:xfrm>
            <a:off x="1698171" y="1853754"/>
            <a:ext cx="8194088" cy="3450613"/>
          </a:xfrm>
        </p:spPr>
        <p:txBody>
          <a:bodyPr>
            <a:normAutofit fontScale="85000" lnSpcReduction="20000"/>
          </a:bodyPr>
          <a:lstStyle/>
          <a:p>
            <a:pPr marL="0" indent="0" algn="ctr">
              <a:buNone/>
            </a:pPr>
            <a:r>
              <a:rPr lang="en-GB" dirty="0"/>
              <a:t>Context of Business</a:t>
            </a:r>
          </a:p>
          <a:p>
            <a:pPr marL="0" indent="0" algn="ctr">
              <a:buNone/>
            </a:pPr>
            <a:endParaRPr lang="en-GB" dirty="0"/>
          </a:p>
          <a:p>
            <a:pPr marL="0" indent="0" algn="ctr">
              <a:buNone/>
            </a:pPr>
            <a:r>
              <a:rPr lang="en-GB" dirty="0"/>
              <a:t>&lt;Company&gt; Case Study</a:t>
            </a:r>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r>
              <a:rPr lang="en-GB" dirty="0"/>
              <a:t>Name</a:t>
            </a:r>
          </a:p>
          <a:p>
            <a:pPr marL="0" indent="0">
              <a:buNone/>
            </a:pPr>
            <a:r>
              <a:rPr lang="en-GB" dirty="0"/>
              <a:t>ID</a:t>
            </a:r>
          </a:p>
        </p:txBody>
      </p:sp>
    </p:spTree>
    <p:extLst>
      <p:ext uri="{BB962C8B-B14F-4D97-AF65-F5344CB8AC3E}">
        <p14:creationId xmlns:p14="http://schemas.microsoft.com/office/powerpoint/2010/main" val="13982064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DD826-F44A-42C8-A190-D36B820619E7}"/>
              </a:ext>
            </a:extLst>
          </p:cNvPr>
          <p:cNvSpPr>
            <a:spLocks noGrp="1"/>
          </p:cNvSpPr>
          <p:nvPr>
            <p:ph type="title"/>
          </p:nvPr>
        </p:nvSpPr>
        <p:spPr/>
        <p:txBody>
          <a:bodyPr/>
          <a:lstStyle/>
          <a:p>
            <a:r>
              <a:rPr lang="en-GB" dirty="0"/>
              <a:t>FAQ</a:t>
            </a:r>
          </a:p>
        </p:txBody>
      </p:sp>
      <p:sp>
        <p:nvSpPr>
          <p:cNvPr id="3" name="Content Placeholder 2">
            <a:extLst>
              <a:ext uri="{FF2B5EF4-FFF2-40B4-BE49-F238E27FC236}">
                <a16:creationId xmlns:a16="http://schemas.microsoft.com/office/drawing/2014/main" id="{1172FE78-D44E-4993-BE0B-BFD741F71BD3}"/>
              </a:ext>
            </a:extLst>
          </p:cNvPr>
          <p:cNvSpPr>
            <a:spLocks noGrp="1"/>
          </p:cNvSpPr>
          <p:nvPr>
            <p:ph idx="1"/>
          </p:nvPr>
        </p:nvSpPr>
        <p:spPr>
          <a:xfrm>
            <a:off x="1536700" y="1825625"/>
            <a:ext cx="9426956" cy="4206383"/>
          </a:xfrm>
        </p:spPr>
        <p:txBody>
          <a:bodyPr/>
          <a:lstStyle/>
          <a:p>
            <a:r>
              <a:rPr lang="en-GB" dirty="0">
                <a:latin typeface="Garamond" panose="02020404030301010803" pitchFamily="18" charset="0"/>
              </a:rPr>
              <a:t>Number of references –at least 6</a:t>
            </a:r>
          </a:p>
          <a:p>
            <a:r>
              <a:rPr lang="en-GB" dirty="0">
                <a:latin typeface="Garamond" panose="02020404030301010803" pitchFamily="18" charset="0"/>
              </a:rPr>
              <a:t>References should be Harvard referencing</a:t>
            </a:r>
          </a:p>
          <a:p>
            <a:r>
              <a:rPr lang="en-GB" dirty="0">
                <a:latin typeface="Garamond" panose="02020404030301010803" pitchFamily="18" charset="0"/>
              </a:rPr>
              <a:t>Executive Summary mandatory</a:t>
            </a:r>
          </a:p>
          <a:p>
            <a:r>
              <a:rPr lang="en-GB" dirty="0">
                <a:latin typeface="Garamond" panose="02020404030301010803" pitchFamily="18" charset="0"/>
              </a:rPr>
              <a:t>Table of Contents – compulsory</a:t>
            </a:r>
          </a:p>
          <a:p>
            <a:r>
              <a:rPr lang="en-GB" dirty="0">
                <a:latin typeface="Garamond" panose="02020404030301010803" pitchFamily="18" charset="0"/>
              </a:rPr>
              <a:t>Headings need not be numbered</a:t>
            </a:r>
          </a:p>
          <a:p>
            <a:r>
              <a:rPr lang="en-GB" dirty="0">
                <a:latin typeface="Garamond" panose="02020404030301010803" pitchFamily="18" charset="0"/>
              </a:rPr>
              <a:t>Text – normal font size – Times New Roman size 12. Calibri or Garamond accepted. No other fonts acceptable.</a:t>
            </a:r>
          </a:p>
          <a:p>
            <a:r>
              <a:rPr lang="en-GB" dirty="0">
                <a:latin typeface="Garamond" panose="02020404030301010803" pitchFamily="18" charset="0"/>
              </a:rPr>
              <a:t>Layout must be clear and consistent. 1.15 spacing or 1.5 spacing fine.</a:t>
            </a:r>
          </a:p>
          <a:p>
            <a:endParaRPr lang="en-GB" dirty="0"/>
          </a:p>
        </p:txBody>
      </p:sp>
    </p:spTree>
    <p:extLst>
      <p:ext uri="{BB962C8B-B14F-4D97-AF65-F5344CB8AC3E}">
        <p14:creationId xmlns:p14="http://schemas.microsoft.com/office/powerpoint/2010/main" val="17316049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62233-7893-4FDC-BE35-70FD00166F29}"/>
              </a:ext>
            </a:extLst>
          </p:cNvPr>
          <p:cNvSpPr>
            <a:spLocks noGrp="1"/>
          </p:cNvSpPr>
          <p:nvPr>
            <p:ph type="title"/>
          </p:nvPr>
        </p:nvSpPr>
        <p:spPr/>
        <p:txBody>
          <a:bodyPr/>
          <a:lstStyle/>
          <a:p>
            <a:r>
              <a:rPr lang="en-GB" dirty="0"/>
              <a:t>Before you start</a:t>
            </a:r>
          </a:p>
        </p:txBody>
      </p:sp>
      <p:pic>
        <p:nvPicPr>
          <p:cNvPr id="4" name="Content Placeholder 3">
            <a:extLst>
              <a:ext uri="{FF2B5EF4-FFF2-40B4-BE49-F238E27FC236}">
                <a16:creationId xmlns:a16="http://schemas.microsoft.com/office/drawing/2014/main" id="{26367CAB-539B-436E-A011-8043570311D2}"/>
              </a:ext>
            </a:extLst>
          </p:cNvPr>
          <p:cNvPicPr>
            <a:picLocks noGrp="1" noChangeAspect="1"/>
          </p:cNvPicPr>
          <p:nvPr>
            <p:ph idx="1"/>
          </p:nvPr>
        </p:nvPicPr>
        <p:blipFill>
          <a:blip r:embed="rId2"/>
          <a:stretch>
            <a:fillRect/>
          </a:stretch>
        </p:blipFill>
        <p:spPr>
          <a:xfrm>
            <a:off x="2000593" y="2158370"/>
            <a:ext cx="6875823" cy="3354060"/>
          </a:xfrm>
          <a:prstGeom prst="rect">
            <a:avLst/>
          </a:prstGeom>
        </p:spPr>
      </p:pic>
      <p:pic>
        <p:nvPicPr>
          <p:cNvPr id="5" name="Picture 4">
            <a:extLst>
              <a:ext uri="{FF2B5EF4-FFF2-40B4-BE49-F238E27FC236}">
                <a16:creationId xmlns:a16="http://schemas.microsoft.com/office/drawing/2014/main" id="{A49CACDB-072B-4D5B-803A-3A6CE57AAE2D}"/>
              </a:ext>
            </a:extLst>
          </p:cNvPr>
          <p:cNvPicPr>
            <a:picLocks noChangeAspect="1"/>
          </p:cNvPicPr>
          <p:nvPr/>
        </p:nvPicPr>
        <p:blipFill>
          <a:blip r:embed="rId3"/>
          <a:stretch>
            <a:fillRect/>
          </a:stretch>
        </p:blipFill>
        <p:spPr>
          <a:xfrm>
            <a:off x="8876416" y="2158370"/>
            <a:ext cx="2639326" cy="3368095"/>
          </a:xfrm>
          <a:prstGeom prst="rect">
            <a:avLst/>
          </a:prstGeom>
        </p:spPr>
      </p:pic>
    </p:spTree>
    <p:extLst>
      <p:ext uri="{BB962C8B-B14F-4D97-AF65-F5344CB8AC3E}">
        <p14:creationId xmlns:p14="http://schemas.microsoft.com/office/powerpoint/2010/main" val="31868779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A2890-109E-4358-B941-8318BB3EABFC}"/>
              </a:ext>
            </a:extLst>
          </p:cNvPr>
          <p:cNvSpPr>
            <a:spLocks noGrp="1"/>
          </p:cNvSpPr>
          <p:nvPr>
            <p:ph type="title"/>
          </p:nvPr>
        </p:nvSpPr>
        <p:spPr/>
        <p:txBody>
          <a:bodyPr/>
          <a:lstStyle/>
          <a:p>
            <a:r>
              <a:rPr lang="en-GB" dirty="0"/>
              <a:t>Task</a:t>
            </a:r>
          </a:p>
        </p:txBody>
      </p:sp>
      <p:sp>
        <p:nvSpPr>
          <p:cNvPr id="3" name="Content Placeholder 2">
            <a:extLst>
              <a:ext uri="{FF2B5EF4-FFF2-40B4-BE49-F238E27FC236}">
                <a16:creationId xmlns:a16="http://schemas.microsoft.com/office/drawing/2014/main" id="{A76D68CF-3C36-45DD-B7B9-7299E939A809}"/>
              </a:ext>
            </a:extLst>
          </p:cNvPr>
          <p:cNvSpPr>
            <a:spLocks noGrp="1"/>
          </p:cNvSpPr>
          <p:nvPr>
            <p:ph idx="1"/>
          </p:nvPr>
        </p:nvSpPr>
        <p:spPr/>
        <p:txBody>
          <a:bodyPr>
            <a:normAutofit fontScale="85000" lnSpcReduction="20000"/>
          </a:bodyPr>
          <a:lstStyle/>
          <a:p>
            <a:pPr marL="0" indent="0" algn="just">
              <a:spcAft>
                <a:spcPts val="1000"/>
              </a:spcAft>
              <a:buNone/>
              <a:tabLst>
                <a:tab pos="457200" algn="l"/>
              </a:tabLst>
            </a:pPr>
            <a:r>
              <a:rPr lang="en-GB" sz="1800" dirty="0">
                <a:effectLst/>
                <a:latin typeface="Calibri" panose="020F0502020204030204" pitchFamily="34" charset="0"/>
                <a:ea typeface="SimSun" panose="02010600030101010101" pitchFamily="2" charset="-122"/>
                <a:cs typeface="Calibri" panose="020F0502020204030204" pitchFamily="34" charset="0"/>
              </a:rPr>
              <a:t>For this assignment, you are required to select an airline based in Europe and perform the following tasks.</a:t>
            </a:r>
            <a:endParaRPr lang="en-GB" sz="1800" dirty="0">
              <a:effectLst/>
              <a:latin typeface="Calibri" panose="020F0502020204030204" pitchFamily="34" charset="0"/>
              <a:ea typeface="SimSun" panose="02010600030101010101" pitchFamily="2" charset="-122"/>
              <a:cs typeface="Times New Roman" panose="02020603050405020304" pitchFamily="18" charset="0"/>
            </a:endParaRPr>
          </a:p>
          <a:p>
            <a:pPr marL="342900" lvl="0" indent="-342900" algn="l">
              <a:lnSpc>
                <a:spcPct val="115000"/>
              </a:lnSpc>
              <a:buFont typeface="+mj-lt"/>
              <a:buAutoNum type="arabicPeriod"/>
              <a:tabLst>
                <a:tab pos="270510" algn="l"/>
                <a:tab pos="457200" algn="l"/>
              </a:tabLst>
            </a:pPr>
            <a:r>
              <a:rPr lang="en-GB" sz="1800" dirty="0">
                <a:effectLst/>
                <a:latin typeface="Calibri" panose="020F0502020204030204" pitchFamily="34" charset="0"/>
                <a:ea typeface="SimSun" panose="02010600030101010101" pitchFamily="2" charset="-122"/>
                <a:cs typeface="Calibri" panose="020F0502020204030204" pitchFamily="34" charset="0"/>
              </a:rPr>
              <a:t>Perform a SWOT and PESTEL analysis for chosen company (10%)</a:t>
            </a:r>
            <a:endParaRPr lang="en-GB" sz="1800" dirty="0">
              <a:latin typeface="Calibri" panose="020F0502020204030204" pitchFamily="34" charset="0"/>
              <a:ea typeface="SimSun" panose="02010600030101010101" pitchFamily="2" charset="-122"/>
              <a:cs typeface="Times New Roman" panose="02020603050405020304" pitchFamily="18" charset="0"/>
            </a:endParaRPr>
          </a:p>
          <a:p>
            <a:pPr marL="342900" lvl="0" indent="-342900" algn="l">
              <a:lnSpc>
                <a:spcPct val="115000"/>
              </a:lnSpc>
              <a:buFont typeface="+mj-lt"/>
              <a:buAutoNum type="arabicPeriod"/>
              <a:tabLst>
                <a:tab pos="270510" algn="l"/>
                <a:tab pos="457200" algn="l"/>
              </a:tabLst>
            </a:pPr>
            <a:r>
              <a:rPr lang="en-GB" sz="1800" dirty="0">
                <a:effectLst/>
                <a:latin typeface="Calibri" panose="020F0502020204030204" pitchFamily="34" charset="0"/>
                <a:ea typeface="SimSun" panose="02010600030101010101" pitchFamily="2" charset="-122"/>
                <a:cs typeface="Calibri" panose="020F0502020204030204" pitchFamily="34" charset="0"/>
              </a:rPr>
              <a:t>From the analysis in task 1, in your opinion, evaluate how the changes in PESTEL factors has influenced the Opportunities and Threats business. Critically comment on how the company is addressing their Strengths to negate Threats and Weakness affecting their Opportunities. (20%)</a:t>
            </a:r>
            <a:endParaRPr lang="en-GB" sz="1800" dirty="0">
              <a:effectLst/>
              <a:latin typeface="Calibri" panose="020F0502020204030204" pitchFamily="34" charset="0"/>
              <a:ea typeface="SimSun" panose="02010600030101010101" pitchFamily="2" charset="-122"/>
              <a:cs typeface="Times New Roman" panose="02020603050405020304" pitchFamily="18" charset="0"/>
            </a:endParaRPr>
          </a:p>
          <a:p>
            <a:pPr marL="342900" lvl="0" indent="-342900" algn="just">
              <a:lnSpc>
                <a:spcPct val="115000"/>
              </a:lnSpc>
              <a:buFont typeface="+mj-lt"/>
              <a:buAutoNum type="arabicPeriod"/>
              <a:tabLst>
                <a:tab pos="270510" algn="l"/>
                <a:tab pos="457200" algn="l"/>
              </a:tabLst>
            </a:pPr>
            <a:r>
              <a:rPr lang="en-GB" sz="1800" dirty="0">
                <a:effectLst/>
                <a:latin typeface="Calibri" panose="020F0502020204030204" pitchFamily="34" charset="0"/>
                <a:ea typeface="SimSun" panose="02010600030101010101" pitchFamily="2" charset="-122"/>
                <a:cs typeface="Calibri" panose="020F0502020204030204" pitchFamily="34" charset="0"/>
              </a:rPr>
              <a:t>Compare and contrast the different styles of leadership. Comment on the appropriate leadership and management style at the chosen business. (20%)</a:t>
            </a:r>
            <a:endParaRPr lang="en-GB" sz="1800" dirty="0">
              <a:effectLst/>
              <a:latin typeface="Calibri" panose="020F0502020204030204" pitchFamily="34" charset="0"/>
              <a:ea typeface="SimSun" panose="02010600030101010101" pitchFamily="2" charset="-122"/>
              <a:cs typeface="Times New Roman" panose="02020603050405020304" pitchFamily="18" charset="0"/>
            </a:endParaRPr>
          </a:p>
          <a:p>
            <a:pPr marL="342900" lvl="0" indent="-342900" algn="just">
              <a:lnSpc>
                <a:spcPct val="115000"/>
              </a:lnSpc>
              <a:buFont typeface="+mj-lt"/>
              <a:buAutoNum type="arabicPeriod"/>
              <a:tabLst>
                <a:tab pos="270510" algn="l"/>
                <a:tab pos="457200" algn="l"/>
              </a:tabLst>
            </a:pPr>
            <a:r>
              <a:rPr lang="en-GB" sz="1800" dirty="0">
                <a:effectLst/>
                <a:latin typeface="Calibri" panose="020F0502020204030204" pitchFamily="34" charset="0"/>
                <a:ea typeface="SimSun" panose="02010600030101010101" pitchFamily="2" charset="-122"/>
                <a:cs typeface="Calibri" panose="020F0502020204030204" pitchFamily="34" charset="0"/>
              </a:rPr>
              <a:t>Recommend a suitable leadership style that will help them meet their business objectives. Justify your choice using appropriate literature. (10%),</a:t>
            </a:r>
            <a:endParaRPr lang="en-GB" sz="1800" dirty="0">
              <a:effectLst/>
              <a:latin typeface="Calibri" panose="020F0502020204030204" pitchFamily="34" charset="0"/>
              <a:ea typeface="SimSun" panose="02010600030101010101" pitchFamily="2" charset="-122"/>
              <a:cs typeface="Times New Roman" panose="02020603050405020304" pitchFamily="18" charset="0"/>
            </a:endParaRPr>
          </a:p>
          <a:p>
            <a:pPr marL="342900" lvl="0" indent="-342900" algn="just">
              <a:lnSpc>
                <a:spcPct val="115000"/>
              </a:lnSpc>
              <a:spcAft>
                <a:spcPts val="1000"/>
              </a:spcAft>
              <a:buFont typeface="+mj-lt"/>
              <a:buAutoNum type="arabicPeriod"/>
              <a:tabLst>
                <a:tab pos="270510" algn="l"/>
                <a:tab pos="457200" algn="l"/>
              </a:tabLst>
            </a:pPr>
            <a:r>
              <a:rPr lang="en-GB" sz="1800" dirty="0">
                <a:effectLst/>
                <a:latin typeface="Calibri" panose="020F0502020204030204" pitchFamily="34" charset="0"/>
                <a:ea typeface="SimSun" panose="02010600030101010101" pitchFamily="2" charset="-122"/>
              </a:rPr>
              <a:t>Critically comment on their Corporate Social Responsibilities in the processes using evidence from your research</a:t>
            </a:r>
            <a:r>
              <a:rPr lang="en-GB" sz="1800" dirty="0">
                <a:effectLst/>
                <a:latin typeface="Calibri" panose="020F0502020204030204" pitchFamily="34" charset="0"/>
                <a:ea typeface="SimSun" panose="02010600030101010101" pitchFamily="2" charset="-122"/>
                <a:cs typeface="Calibri" panose="020F0502020204030204" pitchFamily="34" charset="0"/>
              </a:rPr>
              <a:t>. (20%).</a:t>
            </a:r>
          </a:p>
          <a:p>
            <a:pPr marL="0" indent="0">
              <a:buNone/>
            </a:pPr>
            <a:endParaRPr lang="en-GB" dirty="0"/>
          </a:p>
        </p:txBody>
      </p:sp>
    </p:spTree>
    <p:extLst>
      <p:ext uri="{BB962C8B-B14F-4D97-AF65-F5344CB8AC3E}">
        <p14:creationId xmlns:p14="http://schemas.microsoft.com/office/powerpoint/2010/main" val="11267926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074" name="Picture 2" descr="Strength Clipart , Png Download , Free Transparent Clipart - ClipartKey">
            <a:extLst>
              <a:ext uri="{FF2B5EF4-FFF2-40B4-BE49-F238E27FC236}">
                <a16:creationId xmlns:a16="http://schemas.microsoft.com/office/drawing/2014/main" id="{227CCFA5-B578-49EB-9F09-097E5BD9F8BB}"/>
              </a:ext>
            </a:extLst>
          </p:cNvPr>
          <p:cNvPicPr>
            <a:picLocks noChangeAspect="1" noChangeArrowheads="1"/>
          </p:cNvPicPr>
          <p:nvPr/>
        </p:nvPicPr>
        <p:blipFill>
          <a:blip r:embed="rId2">
            <a:alphaModFix amt="35000"/>
            <a:extLst>
              <a:ext uri="{BEBA8EAE-BF5A-486C-A8C5-ECC9F3942E4B}">
                <a14:imgProps xmlns:a14="http://schemas.microsoft.com/office/drawing/2010/main">
                  <a14:imgLayer r:embed="rId3">
                    <a14:imgEffect>
                      <a14:artisticPencilGrayscale/>
                    </a14:imgEffect>
                  </a14:imgLayer>
                </a14:imgProps>
              </a:ext>
              <a:ext uri="{28A0092B-C50C-407E-A947-70E740481C1C}">
                <a14:useLocalDpi xmlns:a14="http://schemas.microsoft.com/office/drawing/2010/main" val="0"/>
              </a:ext>
            </a:extLst>
          </a:blip>
          <a:stretch>
            <a:fillRect/>
          </a:stretch>
        </p:blipFill>
        <p:spPr bwMode="auto">
          <a:xfrm>
            <a:off x="3168821" y="1402872"/>
            <a:ext cx="5848261" cy="4645915"/>
          </a:xfrm>
          <a:prstGeom prst="rect">
            <a:avLst/>
          </a:prstGeom>
          <a:noFill/>
          <a:extLst>
            <a:ext uri="{909E8E84-426E-40DD-AFC4-6F175D3DCCD1}">
              <a14:hiddenFill xmlns:a14="http://schemas.microsoft.com/office/drawing/2010/main">
                <a:solidFill>
                  <a:srgbClr val="FFFFFF"/>
                </a:solidFill>
              </a14:hiddenFill>
            </a:ext>
          </a:extLst>
        </p:spPr>
      </p:pic>
      <p:sp>
        <p:nvSpPr>
          <p:cNvPr id="17" name="Title 1">
            <a:extLst>
              <a:ext uri="{FF2B5EF4-FFF2-40B4-BE49-F238E27FC236}">
                <a16:creationId xmlns:a16="http://schemas.microsoft.com/office/drawing/2014/main" id="{2ABC002C-336C-45E9-944C-E2ED0624A15E}"/>
              </a:ext>
            </a:extLst>
          </p:cNvPr>
          <p:cNvSpPr txBox="1">
            <a:spLocks/>
          </p:cNvSpPr>
          <p:nvPr/>
        </p:nvSpPr>
        <p:spPr>
          <a:xfrm>
            <a:off x="5022774" y="1724724"/>
            <a:ext cx="3843794" cy="839746"/>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5200" kern="1200">
                <a:solidFill>
                  <a:schemeClr val="tx2"/>
                </a:solidFill>
                <a:latin typeface="+mj-lt"/>
                <a:ea typeface="+mj-ea"/>
                <a:cs typeface="+mj-cs"/>
              </a:defRPr>
            </a:lvl1pPr>
          </a:lstStyle>
          <a:p>
            <a:r>
              <a:rPr lang="en-GB" sz="4800" dirty="0">
                <a:solidFill>
                  <a:srgbClr val="0070C0"/>
                </a:solidFill>
              </a:rPr>
              <a:t>Strengths</a:t>
            </a:r>
          </a:p>
        </p:txBody>
      </p:sp>
      <p:sp>
        <p:nvSpPr>
          <p:cNvPr id="2" name="Title 1">
            <a:extLst>
              <a:ext uri="{FF2B5EF4-FFF2-40B4-BE49-F238E27FC236}">
                <a16:creationId xmlns:a16="http://schemas.microsoft.com/office/drawing/2014/main" id="{681D8A8D-9228-4FCF-B24C-BEBFED5B37AA}"/>
              </a:ext>
            </a:extLst>
          </p:cNvPr>
          <p:cNvSpPr>
            <a:spLocks noGrp="1"/>
          </p:cNvSpPr>
          <p:nvPr>
            <p:ph type="title"/>
          </p:nvPr>
        </p:nvSpPr>
        <p:spPr>
          <a:xfrm>
            <a:off x="3953758" y="1052310"/>
            <a:ext cx="5370576" cy="839746"/>
          </a:xfrm>
        </p:spPr>
        <p:txBody>
          <a:bodyPr anchor="b">
            <a:normAutofit/>
          </a:bodyPr>
          <a:lstStyle/>
          <a:p>
            <a:r>
              <a:rPr lang="en-GB" sz="4000" dirty="0">
                <a:solidFill>
                  <a:srgbClr val="FF0000"/>
                </a:solidFill>
              </a:rPr>
              <a:t>SWOT Analysis</a:t>
            </a:r>
          </a:p>
        </p:txBody>
      </p:sp>
      <p:sp>
        <p:nvSpPr>
          <p:cNvPr id="3" name="Content Placeholder 2">
            <a:extLst>
              <a:ext uri="{FF2B5EF4-FFF2-40B4-BE49-F238E27FC236}">
                <a16:creationId xmlns:a16="http://schemas.microsoft.com/office/drawing/2014/main" id="{A8ED8B7C-3386-4C61-8632-D0B295635B4F}"/>
              </a:ext>
            </a:extLst>
          </p:cNvPr>
          <p:cNvSpPr>
            <a:spLocks noGrp="1"/>
          </p:cNvSpPr>
          <p:nvPr>
            <p:ph idx="1"/>
          </p:nvPr>
        </p:nvSpPr>
        <p:spPr>
          <a:xfrm>
            <a:off x="1897794" y="2359682"/>
            <a:ext cx="8902575" cy="3095445"/>
          </a:xfrm>
        </p:spPr>
        <p:txBody>
          <a:bodyPr anchor="t">
            <a:normAutofit/>
          </a:bodyPr>
          <a:lstStyle/>
          <a:p>
            <a:pPr marL="0" indent="0">
              <a:buNone/>
            </a:pPr>
            <a:r>
              <a:rPr lang="en-GB" dirty="0">
                <a:solidFill>
                  <a:schemeClr val="tx1"/>
                </a:solidFill>
              </a:rPr>
              <a:t>What are the internal Strategic factors that even their competitors consider to be their positives</a:t>
            </a:r>
          </a:p>
          <a:p>
            <a:endParaRPr lang="en-GB" dirty="0">
              <a:solidFill>
                <a:schemeClr val="tx1"/>
              </a:solidFill>
            </a:endParaRPr>
          </a:p>
          <a:p>
            <a:pPr marL="0" indent="0">
              <a:buNone/>
            </a:pPr>
            <a:r>
              <a:rPr lang="en-GB" dirty="0">
                <a:solidFill>
                  <a:schemeClr val="tx1"/>
                </a:solidFill>
              </a:rPr>
              <a:t>Example:</a:t>
            </a:r>
          </a:p>
          <a:p>
            <a:pPr marL="0" indent="0">
              <a:buNone/>
            </a:pPr>
            <a:endParaRPr lang="en-GB" dirty="0">
              <a:solidFill>
                <a:schemeClr val="tx1"/>
              </a:solidFill>
            </a:endParaRPr>
          </a:p>
          <a:p>
            <a:r>
              <a:rPr lang="en-GB" dirty="0">
                <a:solidFill>
                  <a:schemeClr val="tx1"/>
                </a:solidFill>
              </a:rPr>
              <a:t> A strong and easily recognisable brand name</a:t>
            </a:r>
          </a:p>
        </p:txBody>
      </p:sp>
      <p:sp>
        <p:nvSpPr>
          <p:cNvPr id="13" name="TextBox 12">
            <a:extLst>
              <a:ext uri="{FF2B5EF4-FFF2-40B4-BE49-F238E27FC236}">
                <a16:creationId xmlns:a16="http://schemas.microsoft.com/office/drawing/2014/main" id="{D4A67E7F-5CBF-4E5B-9C69-3DB77BD71FD1}"/>
              </a:ext>
            </a:extLst>
          </p:cNvPr>
          <p:cNvSpPr txBox="1"/>
          <p:nvPr/>
        </p:nvSpPr>
        <p:spPr>
          <a:xfrm>
            <a:off x="478171" y="98376"/>
            <a:ext cx="11417165" cy="1051955"/>
          </a:xfrm>
          <a:prstGeom prst="rect">
            <a:avLst/>
          </a:prstGeom>
          <a:noFill/>
        </p:spPr>
        <p:txBody>
          <a:bodyPr wrap="square">
            <a:spAutoFit/>
          </a:bodyPr>
          <a:lstStyle/>
          <a:p>
            <a:pPr marL="342900" lvl="0" indent="-342900" algn="ctr">
              <a:lnSpc>
                <a:spcPct val="115000"/>
              </a:lnSpc>
              <a:spcAft>
                <a:spcPts val="1000"/>
              </a:spcAft>
              <a:tabLst>
                <a:tab pos="270510" algn="l"/>
              </a:tabLst>
            </a:pPr>
            <a:r>
              <a:rPr lang="en-GB" sz="2800" b="1" dirty="0">
                <a:effectLst/>
                <a:latin typeface="Times New Roman" panose="02020603050405020304" pitchFamily="18" charset="0"/>
                <a:ea typeface="Times New Roman" panose="02020603050405020304" pitchFamily="18" charset="0"/>
                <a:cs typeface="Times New Roman" panose="02020603050405020304" pitchFamily="18" charset="0"/>
              </a:rPr>
              <a:t>QUESTION 1: Perform a SWOT and PESTEL analysis for chosen company. (20%)</a:t>
            </a:r>
            <a:endParaRPr lang="en-GB" sz="2800" b="1"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278315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098" name="Picture 2" descr="Free Weakness Cliparts, Download Free Clip Art, Free Clip Art on Clipart  Library">
            <a:extLst>
              <a:ext uri="{FF2B5EF4-FFF2-40B4-BE49-F238E27FC236}">
                <a16:creationId xmlns:a16="http://schemas.microsoft.com/office/drawing/2014/main" id="{501A33A3-0A8A-4665-8D06-33BD3DC83D0D}"/>
              </a:ext>
            </a:extLst>
          </p:cNvPr>
          <p:cNvPicPr>
            <a:picLocks noChangeAspect="1" noChangeArrowheads="1"/>
          </p:cNvPicPr>
          <p:nvPr/>
        </p:nvPicPr>
        <p:blipFill>
          <a:blip r:embed="rId2">
            <a:alphaModFix amt="35000"/>
            <a:extLst>
              <a:ext uri="{28A0092B-C50C-407E-A947-70E740481C1C}">
                <a14:useLocalDpi xmlns:a14="http://schemas.microsoft.com/office/drawing/2010/main" val="0"/>
              </a:ext>
            </a:extLst>
          </a:blip>
          <a:stretch>
            <a:fillRect/>
          </a:stretch>
        </p:blipFill>
        <p:spPr bwMode="auto">
          <a:xfrm>
            <a:off x="5036801" y="1879560"/>
            <a:ext cx="6460089" cy="4283319"/>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a:extLst>
              <a:ext uri="{FF2B5EF4-FFF2-40B4-BE49-F238E27FC236}">
                <a16:creationId xmlns:a16="http://schemas.microsoft.com/office/drawing/2014/main" id="{AD441342-E479-454A-9DD4-2395D4C143BA}"/>
              </a:ext>
            </a:extLst>
          </p:cNvPr>
          <p:cNvSpPr txBox="1">
            <a:spLocks/>
          </p:cNvSpPr>
          <p:nvPr/>
        </p:nvSpPr>
        <p:spPr>
          <a:xfrm>
            <a:off x="4761037" y="1092964"/>
            <a:ext cx="3843794" cy="839746"/>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5200" kern="1200">
                <a:solidFill>
                  <a:schemeClr val="tx2"/>
                </a:solidFill>
                <a:latin typeface="+mj-lt"/>
                <a:ea typeface="+mj-ea"/>
                <a:cs typeface="+mj-cs"/>
              </a:defRPr>
            </a:lvl1pPr>
          </a:lstStyle>
          <a:p>
            <a:pPr>
              <a:spcAft>
                <a:spcPts val="600"/>
              </a:spcAft>
            </a:pPr>
            <a:r>
              <a:rPr lang="en-GB" sz="4800" dirty="0">
                <a:solidFill>
                  <a:srgbClr val="0070C0"/>
                </a:solidFill>
              </a:rPr>
              <a:t>Weaknesses</a:t>
            </a:r>
          </a:p>
        </p:txBody>
      </p:sp>
      <p:sp>
        <p:nvSpPr>
          <p:cNvPr id="7" name="Content Placeholder 2">
            <a:extLst>
              <a:ext uri="{FF2B5EF4-FFF2-40B4-BE49-F238E27FC236}">
                <a16:creationId xmlns:a16="http://schemas.microsoft.com/office/drawing/2014/main" id="{2919597A-C360-4772-A3BD-1DF374786A2E}"/>
              </a:ext>
            </a:extLst>
          </p:cNvPr>
          <p:cNvSpPr txBox="1">
            <a:spLocks/>
          </p:cNvSpPr>
          <p:nvPr/>
        </p:nvSpPr>
        <p:spPr>
          <a:xfrm>
            <a:off x="1897794" y="2359682"/>
            <a:ext cx="8902575" cy="3095445"/>
          </a:xfrm>
          <a:prstGeom prst="rect">
            <a:avLst/>
          </a:prstGeom>
        </p:spPr>
        <p:txBody>
          <a:bodyPr vert="horz" lIns="91440" tIns="45720" rIns="91440" bIns="45720" rtlCol="0" anchor="t">
            <a:normAutofit/>
          </a:bodyPr>
          <a:lstStyle>
            <a:lvl1pPr marL="228600" indent="-228600" algn="l" defTabSz="914400" rtl="0" eaLnBrk="1" latinLnBrk="0" hangingPunct="1">
              <a:lnSpc>
                <a:spcPct val="100000"/>
              </a:lnSpc>
              <a:spcBef>
                <a:spcPts val="1000"/>
              </a:spcBef>
              <a:buClr>
                <a:schemeClr val="accent2"/>
              </a:buClr>
              <a:buFont typeface="Wingdings 2" panose="05020102010507070707" pitchFamily="18" charset="2"/>
              <a:buChar char=""/>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Clr>
                <a:schemeClr val="accent2"/>
              </a:buClr>
              <a:buFont typeface="Wingdings 2" panose="05020102010507070707" pitchFamily="18" charset="2"/>
              <a:buChar char=""/>
              <a:defRPr sz="22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Clr>
                <a:schemeClr val="accent2"/>
              </a:buClr>
              <a:buFont typeface="Wingdings 2" panose="05020102010507070707" pitchFamily="18" charset="2"/>
              <a:buChar char=""/>
              <a:defRPr sz="16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Clr>
                <a:schemeClr val="accent2"/>
              </a:buClr>
              <a:buFont typeface="Wingdings 2" panose="05020102010507070707" pitchFamily="18" charset="2"/>
              <a:buChar char=""/>
              <a:defRPr sz="14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Clr>
                <a:schemeClr val="accent2"/>
              </a:buClr>
              <a:buFont typeface="Wingdings 2" panose="05020102010507070707" pitchFamily="18" charset="2"/>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2" panose="05020102010507070707" pitchFamily="18" charset="2"/>
              <a:buNone/>
            </a:pPr>
            <a:r>
              <a:rPr lang="en-GB" dirty="0">
                <a:solidFill>
                  <a:schemeClr val="tx1"/>
                </a:solidFill>
              </a:rPr>
              <a:t>What are the internal Strategic factors that is holding them back</a:t>
            </a:r>
          </a:p>
          <a:p>
            <a:endParaRPr lang="en-GB" dirty="0">
              <a:solidFill>
                <a:schemeClr val="tx1"/>
              </a:solidFill>
            </a:endParaRPr>
          </a:p>
          <a:p>
            <a:pPr marL="0" indent="0">
              <a:buFont typeface="Wingdings 2" panose="05020102010507070707" pitchFamily="18" charset="2"/>
              <a:buNone/>
            </a:pPr>
            <a:r>
              <a:rPr lang="en-GB" dirty="0">
                <a:solidFill>
                  <a:schemeClr val="tx1"/>
                </a:solidFill>
              </a:rPr>
              <a:t>Example:</a:t>
            </a:r>
          </a:p>
          <a:p>
            <a:pPr marL="0" indent="0">
              <a:buFont typeface="Wingdings 2" panose="05020102010507070707" pitchFamily="18" charset="2"/>
              <a:buNone/>
            </a:pPr>
            <a:endParaRPr lang="en-GB" dirty="0">
              <a:solidFill>
                <a:schemeClr val="tx1"/>
              </a:solidFill>
            </a:endParaRPr>
          </a:p>
          <a:p>
            <a:r>
              <a:rPr lang="en-GB" dirty="0">
                <a:solidFill>
                  <a:schemeClr val="tx1"/>
                </a:solidFill>
              </a:rPr>
              <a:t> An easily imitable business model</a:t>
            </a:r>
          </a:p>
        </p:txBody>
      </p:sp>
      <p:sp>
        <p:nvSpPr>
          <p:cNvPr id="15" name="Title 1">
            <a:extLst>
              <a:ext uri="{FF2B5EF4-FFF2-40B4-BE49-F238E27FC236}">
                <a16:creationId xmlns:a16="http://schemas.microsoft.com/office/drawing/2014/main" id="{6DB340EA-2BC7-4D83-AC49-4D691B8B5270}"/>
              </a:ext>
            </a:extLst>
          </p:cNvPr>
          <p:cNvSpPr>
            <a:spLocks noGrp="1"/>
          </p:cNvSpPr>
          <p:nvPr>
            <p:ph type="title"/>
          </p:nvPr>
        </p:nvSpPr>
        <p:spPr>
          <a:xfrm>
            <a:off x="335185" y="406455"/>
            <a:ext cx="5370576" cy="839746"/>
          </a:xfrm>
        </p:spPr>
        <p:txBody>
          <a:bodyPr anchor="b">
            <a:normAutofit/>
          </a:bodyPr>
          <a:lstStyle/>
          <a:p>
            <a:r>
              <a:rPr lang="en-GB" sz="4800" dirty="0">
                <a:solidFill>
                  <a:schemeClr val="tx1"/>
                </a:solidFill>
              </a:rPr>
              <a:t>SWOT Analysis</a:t>
            </a:r>
          </a:p>
        </p:txBody>
      </p:sp>
    </p:spTree>
    <p:extLst>
      <p:ext uri="{BB962C8B-B14F-4D97-AF65-F5344CB8AC3E}">
        <p14:creationId xmlns:p14="http://schemas.microsoft.com/office/powerpoint/2010/main" val="8836111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D441342-E479-454A-9DD4-2395D4C143BA}"/>
              </a:ext>
            </a:extLst>
          </p:cNvPr>
          <p:cNvSpPr txBox="1">
            <a:spLocks/>
          </p:cNvSpPr>
          <p:nvPr/>
        </p:nvSpPr>
        <p:spPr>
          <a:xfrm>
            <a:off x="4625569" y="1052152"/>
            <a:ext cx="3843794" cy="839746"/>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5200" kern="1200">
                <a:solidFill>
                  <a:schemeClr val="tx2"/>
                </a:solidFill>
                <a:latin typeface="+mj-lt"/>
                <a:ea typeface="+mj-ea"/>
                <a:cs typeface="+mj-cs"/>
              </a:defRPr>
            </a:lvl1pPr>
          </a:lstStyle>
          <a:p>
            <a:pPr>
              <a:spcAft>
                <a:spcPts val="600"/>
              </a:spcAft>
            </a:pPr>
            <a:r>
              <a:rPr lang="en-GB" sz="4800" dirty="0">
                <a:solidFill>
                  <a:srgbClr val="0070C0"/>
                </a:solidFill>
              </a:rPr>
              <a:t>Opportunities</a:t>
            </a:r>
          </a:p>
        </p:txBody>
      </p:sp>
      <p:sp>
        <p:nvSpPr>
          <p:cNvPr id="7" name="Content Placeholder 2">
            <a:extLst>
              <a:ext uri="{FF2B5EF4-FFF2-40B4-BE49-F238E27FC236}">
                <a16:creationId xmlns:a16="http://schemas.microsoft.com/office/drawing/2014/main" id="{2919597A-C360-4772-A3BD-1DF374786A2E}"/>
              </a:ext>
            </a:extLst>
          </p:cNvPr>
          <p:cNvSpPr txBox="1">
            <a:spLocks/>
          </p:cNvSpPr>
          <p:nvPr/>
        </p:nvSpPr>
        <p:spPr>
          <a:xfrm>
            <a:off x="1897794" y="2359682"/>
            <a:ext cx="8902575" cy="3095445"/>
          </a:xfrm>
          <a:prstGeom prst="rect">
            <a:avLst/>
          </a:prstGeom>
        </p:spPr>
        <p:txBody>
          <a:bodyPr vert="horz" lIns="91440" tIns="45720" rIns="91440" bIns="45720" rtlCol="0" anchor="t">
            <a:normAutofit/>
          </a:bodyPr>
          <a:lstStyle>
            <a:lvl1pPr marL="228600" indent="-228600" algn="l" defTabSz="914400" rtl="0" eaLnBrk="1" latinLnBrk="0" hangingPunct="1">
              <a:lnSpc>
                <a:spcPct val="100000"/>
              </a:lnSpc>
              <a:spcBef>
                <a:spcPts val="1000"/>
              </a:spcBef>
              <a:buClr>
                <a:schemeClr val="accent2"/>
              </a:buClr>
              <a:buFont typeface="Wingdings 2" panose="05020102010507070707" pitchFamily="18" charset="2"/>
              <a:buChar char=""/>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Clr>
                <a:schemeClr val="accent2"/>
              </a:buClr>
              <a:buFont typeface="Wingdings 2" panose="05020102010507070707" pitchFamily="18" charset="2"/>
              <a:buChar char=""/>
              <a:defRPr sz="22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Clr>
                <a:schemeClr val="accent2"/>
              </a:buClr>
              <a:buFont typeface="Wingdings 2" panose="05020102010507070707" pitchFamily="18" charset="2"/>
              <a:buChar char=""/>
              <a:defRPr sz="16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Clr>
                <a:schemeClr val="accent2"/>
              </a:buClr>
              <a:buFont typeface="Wingdings 2" panose="05020102010507070707" pitchFamily="18" charset="2"/>
              <a:buChar char=""/>
              <a:defRPr sz="14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Clr>
                <a:schemeClr val="accent2"/>
              </a:buClr>
              <a:buFont typeface="Wingdings 2" panose="05020102010507070707" pitchFamily="18" charset="2"/>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2" panose="05020102010507070707" pitchFamily="18" charset="2"/>
              <a:buNone/>
            </a:pPr>
            <a:r>
              <a:rPr lang="en-GB" dirty="0">
                <a:solidFill>
                  <a:schemeClr val="tx1"/>
                </a:solidFill>
              </a:rPr>
              <a:t>What are the External Strategic factors that can provide new openings and advantages</a:t>
            </a:r>
          </a:p>
          <a:p>
            <a:endParaRPr lang="en-GB" dirty="0">
              <a:solidFill>
                <a:schemeClr val="tx1"/>
              </a:solidFill>
            </a:endParaRPr>
          </a:p>
          <a:p>
            <a:pPr marL="0" indent="0">
              <a:buFont typeface="Wingdings 2" panose="05020102010507070707" pitchFamily="18" charset="2"/>
              <a:buNone/>
            </a:pPr>
            <a:r>
              <a:rPr lang="en-GB" dirty="0">
                <a:solidFill>
                  <a:schemeClr val="tx1"/>
                </a:solidFill>
              </a:rPr>
              <a:t>Example:</a:t>
            </a:r>
          </a:p>
          <a:p>
            <a:pPr marL="0" indent="0">
              <a:buFont typeface="Wingdings 2" panose="05020102010507070707" pitchFamily="18" charset="2"/>
              <a:buNone/>
            </a:pPr>
            <a:endParaRPr lang="en-GB" dirty="0">
              <a:solidFill>
                <a:schemeClr val="tx1"/>
              </a:solidFill>
            </a:endParaRPr>
          </a:p>
          <a:p>
            <a:r>
              <a:rPr lang="en-GB" dirty="0">
                <a:solidFill>
                  <a:schemeClr val="tx1"/>
                </a:solidFill>
              </a:rPr>
              <a:t> new locations, partnerships</a:t>
            </a:r>
          </a:p>
        </p:txBody>
      </p:sp>
      <p:sp>
        <p:nvSpPr>
          <p:cNvPr id="15" name="Title 1">
            <a:extLst>
              <a:ext uri="{FF2B5EF4-FFF2-40B4-BE49-F238E27FC236}">
                <a16:creationId xmlns:a16="http://schemas.microsoft.com/office/drawing/2014/main" id="{6DB340EA-2BC7-4D83-AC49-4D691B8B5270}"/>
              </a:ext>
            </a:extLst>
          </p:cNvPr>
          <p:cNvSpPr>
            <a:spLocks noGrp="1"/>
          </p:cNvSpPr>
          <p:nvPr>
            <p:ph type="title"/>
          </p:nvPr>
        </p:nvSpPr>
        <p:spPr>
          <a:xfrm>
            <a:off x="250518" y="340155"/>
            <a:ext cx="5370576" cy="839746"/>
          </a:xfrm>
        </p:spPr>
        <p:txBody>
          <a:bodyPr anchor="b">
            <a:normAutofit/>
          </a:bodyPr>
          <a:lstStyle/>
          <a:p>
            <a:r>
              <a:rPr lang="en-GB" sz="4800" dirty="0">
                <a:solidFill>
                  <a:schemeClr val="tx1"/>
                </a:solidFill>
              </a:rPr>
              <a:t>SWOT Analysis</a:t>
            </a:r>
          </a:p>
        </p:txBody>
      </p:sp>
      <p:pic>
        <p:nvPicPr>
          <p:cNvPr id="5122" name="Picture 2" descr="SWOT Analysis Opportunities: Definition &amp; Examples">
            <a:extLst>
              <a:ext uri="{FF2B5EF4-FFF2-40B4-BE49-F238E27FC236}">
                <a16:creationId xmlns:a16="http://schemas.microsoft.com/office/drawing/2014/main" id="{F35CE0C5-F3C4-4B7E-A02B-67C46F35DEAE}"/>
              </a:ext>
            </a:extLst>
          </p:cNvPr>
          <p:cNvPicPr>
            <a:picLocks noChangeAspect="1" noChangeArrowheads="1"/>
          </p:cNvPicPr>
          <p:nvPr/>
        </p:nvPicPr>
        <p:blipFill>
          <a:blip r:embed="rId2">
            <a:alphaModFix amt="50000"/>
            <a:extLst>
              <a:ext uri="{28A0092B-C50C-407E-A947-70E740481C1C}">
                <a14:useLocalDpi xmlns:a14="http://schemas.microsoft.com/office/drawing/2010/main" val="0"/>
              </a:ext>
            </a:extLst>
          </a:blip>
          <a:srcRect/>
          <a:stretch>
            <a:fillRect/>
          </a:stretch>
        </p:blipFill>
        <p:spPr bwMode="auto">
          <a:xfrm>
            <a:off x="6889019" y="3295250"/>
            <a:ext cx="4364550" cy="28718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82319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D441342-E479-454A-9DD4-2395D4C143BA}"/>
              </a:ext>
            </a:extLst>
          </p:cNvPr>
          <p:cNvSpPr txBox="1">
            <a:spLocks/>
          </p:cNvSpPr>
          <p:nvPr/>
        </p:nvSpPr>
        <p:spPr>
          <a:xfrm>
            <a:off x="5050484" y="1151005"/>
            <a:ext cx="3843794" cy="839746"/>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5200" kern="1200">
                <a:solidFill>
                  <a:schemeClr val="tx2"/>
                </a:solidFill>
                <a:latin typeface="+mj-lt"/>
                <a:ea typeface="+mj-ea"/>
                <a:cs typeface="+mj-cs"/>
              </a:defRPr>
            </a:lvl1pPr>
          </a:lstStyle>
          <a:p>
            <a:pPr>
              <a:spcAft>
                <a:spcPts val="600"/>
              </a:spcAft>
            </a:pPr>
            <a:r>
              <a:rPr lang="en-GB" sz="4800" dirty="0">
                <a:solidFill>
                  <a:srgbClr val="0070C0"/>
                </a:solidFill>
              </a:rPr>
              <a:t>Threats</a:t>
            </a:r>
          </a:p>
        </p:txBody>
      </p:sp>
      <p:sp>
        <p:nvSpPr>
          <p:cNvPr id="7" name="Content Placeholder 2">
            <a:extLst>
              <a:ext uri="{FF2B5EF4-FFF2-40B4-BE49-F238E27FC236}">
                <a16:creationId xmlns:a16="http://schemas.microsoft.com/office/drawing/2014/main" id="{2919597A-C360-4772-A3BD-1DF374786A2E}"/>
              </a:ext>
            </a:extLst>
          </p:cNvPr>
          <p:cNvSpPr txBox="1">
            <a:spLocks/>
          </p:cNvSpPr>
          <p:nvPr/>
        </p:nvSpPr>
        <p:spPr>
          <a:xfrm>
            <a:off x="1897794" y="2359682"/>
            <a:ext cx="8902575" cy="3095445"/>
          </a:xfrm>
          <a:prstGeom prst="rect">
            <a:avLst/>
          </a:prstGeom>
        </p:spPr>
        <p:txBody>
          <a:bodyPr vert="horz" lIns="91440" tIns="45720" rIns="91440" bIns="45720" rtlCol="0" anchor="t">
            <a:normAutofit/>
          </a:bodyPr>
          <a:lstStyle>
            <a:lvl1pPr marL="228600" indent="-228600" algn="l" defTabSz="914400" rtl="0" eaLnBrk="1" latinLnBrk="0" hangingPunct="1">
              <a:lnSpc>
                <a:spcPct val="100000"/>
              </a:lnSpc>
              <a:spcBef>
                <a:spcPts val="1000"/>
              </a:spcBef>
              <a:buClr>
                <a:schemeClr val="accent2"/>
              </a:buClr>
              <a:buFont typeface="Wingdings 2" panose="05020102010507070707" pitchFamily="18" charset="2"/>
              <a:buChar char=""/>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Clr>
                <a:schemeClr val="accent2"/>
              </a:buClr>
              <a:buFont typeface="Wingdings 2" panose="05020102010507070707" pitchFamily="18" charset="2"/>
              <a:buChar char=""/>
              <a:defRPr sz="22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Clr>
                <a:schemeClr val="accent2"/>
              </a:buClr>
              <a:buFont typeface="Wingdings 2" panose="05020102010507070707" pitchFamily="18" charset="2"/>
              <a:buChar char=""/>
              <a:defRPr sz="16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Clr>
                <a:schemeClr val="accent2"/>
              </a:buClr>
              <a:buFont typeface="Wingdings 2" panose="05020102010507070707" pitchFamily="18" charset="2"/>
              <a:buChar char=""/>
              <a:defRPr sz="14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Clr>
                <a:schemeClr val="accent2"/>
              </a:buClr>
              <a:buFont typeface="Wingdings 2" panose="05020102010507070707" pitchFamily="18" charset="2"/>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2" panose="05020102010507070707" pitchFamily="18" charset="2"/>
              <a:buNone/>
            </a:pPr>
            <a:r>
              <a:rPr lang="en-GB" dirty="0">
                <a:solidFill>
                  <a:schemeClr val="tx1"/>
                </a:solidFill>
              </a:rPr>
              <a:t>What are the External Strategic factors that can be dangerous for the business</a:t>
            </a:r>
          </a:p>
          <a:p>
            <a:endParaRPr lang="en-GB" dirty="0">
              <a:solidFill>
                <a:schemeClr val="tx1"/>
              </a:solidFill>
            </a:endParaRPr>
          </a:p>
          <a:p>
            <a:pPr marL="0" indent="0">
              <a:buFont typeface="Wingdings 2" panose="05020102010507070707" pitchFamily="18" charset="2"/>
              <a:buNone/>
            </a:pPr>
            <a:r>
              <a:rPr lang="en-GB" dirty="0">
                <a:solidFill>
                  <a:schemeClr val="tx1"/>
                </a:solidFill>
              </a:rPr>
              <a:t>Example:</a:t>
            </a:r>
          </a:p>
          <a:p>
            <a:pPr marL="0" indent="0">
              <a:buFont typeface="Wingdings 2" panose="05020102010507070707" pitchFamily="18" charset="2"/>
              <a:buNone/>
            </a:pPr>
            <a:endParaRPr lang="en-GB" dirty="0">
              <a:solidFill>
                <a:schemeClr val="tx1"/>
              </a:solidFill>
            </a:endParaRPr>
          </a:p>
          <a:p>
            <a:r>
              <a:rPr lang="en-GB" dirty="0">
                <a:solidFill>
                  <a:schemeClr val="tx1"/>
                </a:solidFill>
              </a:rPr>
              <a:t>competitors </a:t>
            </a:r>
          </a:p>
        </p:txBody>
      </p:sp>
      <p:sp>
        <p:nvSpPr>
          <p:cNvPr id="15" name="Title 1">
            <a:extLst>
              <a:ext uri="{FF2B5EF4-FFF2-40B4-BE49-F238E27FC236}">
                <a16:creationId xmlns:a16="http://schemas.microsoft.com/office/drawing/2014/main" id="{6DB340EA-2BC7-4D83-AC49-4D691B8B5270}"/>
              </a:ext>
            </a:extLst>
          </p:cNvPr>
          <p:cNvSpPr>
            <a:spLocks noGrp="1"/>
          </p:cNvSpPr>
          <p:nvPr>
            <p:ph type="title"/>
          </p:nvPr>
        </p:nvSpPr>
        <p:spPr>
          <a:xfrm>
            <a:off x="216652" y="416000"/>
            <a:ext cx="5370576" cy="839746"/>
          </a:xfrm>
        </p:spPr>
        <p:txBody>
          <a:bodyPr anchor="b">
            <a:normAutofit/>
          </a:bodyPr>
          <a:lstStyle/>
          <a:p>
            <a:r>
              <a:rPr lang="en-GB" sz="4800" dirty="0">
                <a:solidFill>
                  <a:schemeClr val="tx1"/>
                </a:solidFill>
              </a:rPr>
              <a:t>SWOT Analysis</a:t>
            </a:r>
          </a:p>
        </p:txBody>
      </p:sp>
      <p:pic>
        <p:nvPicPr>
          <p:cNvPr id="6146" name="Picture 2" descr="9 top hospital IT threats in 2019 - HealthManagement.org">
            <a:extLst>
              <a:ext uri="{FF2B5EF4-FFF2-40B4-BE49-F238E27FC236}">
                <a16:creationId xmlns:a16="http://schemas.microsoft.com/office/drawing/2014/main" id="{D415011A-696E-4561-8FD9-B0BC346FB3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94278" y="3331493"/>
            <a:ext cx="2143125"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36542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FD893-D982-40BC-B05B-B5CA7AA03506}"/>
              </a:ext>
            </a:extLst>
          </p:cNvPr>
          <p:cNvSpPr>
            <a:spLocks noGrp="1"/>
          </p:cNvSpPr>
          <p:nvPr>
            <p:ph type="title"/>
          </p:nvPr>
        </p:nvSpPr>
        <p:spPr>
          <a:xfrm>
            <a:off x="173517" y="105140"/>
            <a:ext cx="5228215" cy="1568416"/>
          </a:xfrm>
        </p:spPr>
        <p:txBody>
          <a:bodyPr vert="horz" lIns="91440" tIns="45720" rIns="91440" bIns="45720" rtlCol="0" anchor="b">
            <a:normAutofit/>
          </a:bodyPr>
          <a:lstStyle/>
          <a:p>
            <a:r>
              <a:rPr lang="en-US" sz="4800" dirty="0"/>
              <a:t>PESTEL factors</a:t>
            </a:r>
          </a:p>
        </p:txBody>
      </p:sp>
      <p:pic>
        <p:nvPicPr>
          <p:cNvPr id="4" name="Picture 3">
            <a:extLst>
              <a:ext uri="{FF2B5EF4-FFF2-40B4-BE49-F238E27FC236}">
                <a16:creationId xmlns:a16="http://schemas.microsoft.com/office/drawing/2014/main" id="{79CB310D-14D8-4291-9A41-5ACD0DEF3328}"/>
              </a:ext>
            </a:extLst>
          </p:cNvPr>
          <p:cNvPicPr>
            <a:picLocks noChangeAspect="1"/>
          </p:cNvPicPr>
          <p:nvPr/>
        </p:nvPicPr>
        <p:blipFill>
          <a:blip r:embed="rId2"/>
          <a:stretch>
            <a:fillRect/>
          </a:stretch>
        </p:blipFill>
        <p:spPr>
          <a:xfrm>
            <a:off x="4368800" y="1948230"/>
            <a:ext cx="5581120" cy="4069408"/>
          </a:xfrm>
          <a:prstGeom prst="rect">
            <a:avLst/>
          </a:prstGeom>
        </p:spPr>
      </p:pic>
    </p:spTree>
    <p:extLst>
      <p:ext uri="{BB962C8B-B14F-4D97-AF65-F5344CB8AC3E}">
        <p14:creationId xmlns:p14="http://schemas.microsoft.com/office/powerpoint/2010/main" val="39274575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CF1FC-B4BE-4AFD-9465-1CF4D621B132}"/>
              </a:ext>
            </a:extLst>
          </p:cNvPr>
          <p:cNvSpPr>
            <a:spLocks noGrp="1"/>
          </p:cNvSpPr>
          <p:nvPr>
            <p:ph type="title"/>
          </p:nvPr>
        </p:nvSpPr>
        <p:spPr/>
        <p:txBody>
          <a:bodyPr/>
          <a:lstStyle/>
          <a:p>
            <a:r>
              <a:rPr lang="en-GB" dirty="0"/>
              <a:t>Presenting the ideas</a:t>
            </a:r>
          </a:p>
        </p:txBody>
      </p:sp>
      <p:sp>
        <p:nvSpPr>
          <p:cNvPr id="3" name="Content Placeholder 2">
            <a:extLst>
              <a:ext uri="{FF2B5EF4-FFF2-40B4-BE49-F238E27FC236}">
                <a16:creationId xmlns:a16="http://schemas.microsoft.com/office/drawing/2014/main" id="{65B3E612-A457-41E0-A593-29FC55298DC4}"/>
              </a:ext>
            </a:extLst>
          </p:cNvPr>
          <p:cNvSpPr>
            <a:spLocks noGrp="1"/>
          </p:cNvSpPr>
          <p:nvPr>
            <p:ph idx="1"/>
          </p:nvPr>
        </p:nvSpPr>
        <p:spPr>
          <a:xfrm>
            <a:off x="485664" y="1853754"/>
            <a:ext cx="6211349" cy="5004246"/>
          </a:xfrm>
        </p:spPr>
        <p:txBody>
          <a:bodyPr>
            <a:normAutofit/>
          </a:bodyPr>
          <a:lstStyle/>
          <a:p>
            <a:pPr marL="0" indent="0">
              <a:buNone/>
            </a:pPr>
            <a:r>
              <a:rPr lang="en-GB" b="1" dirty="0"/>
              <a:t>SWOT Factors</a:t>
            </a:r>
          </a:p>
          <a:p>
            <a:pPr marL="0" indent="0">
              <a:buNone/>
            </a:pPr>
            <a:r>
              <a:rPr lang="en-GB" sz="1600" b="1" dirty="0"/>
              <a:t>    Strengths</a:t>
            </a:r>
          </a:p>
          <a:p>
            <a:r>
              <a:rPr lang="en-GB" sz="1600" dirty="0"/>
              <a:t>Well-known Brand: The company has presence in over….</a:t>
            </a:r>
          </a:p>
          <a:p>
            <a:r>
              <a:rPr lang="en-GB" sz="1600" dirty="0"/>
              <a:t>Financially Strong: ….</a:t>
            </a:r>
          </a:p>
          <a:p>
            <a:pPr marL="0" indent="0">
              <a:buNone/>
            </a:pPr>
            <a:r>
              <a:rPr lang="en-GB" sz="1600" dirty="0"/>
              <a:t>….</a:t>
            </a:r>
          </a:p>
          <a:p>
            <a:pPr marL="0" indent="0">
              <a:buNone/>
            </a:pPr>
            <a:r>
              <a:rPr lang="en-GB" sz="1600" b="1" dirty="0"/>
              <a:t>  Weaknesses</a:t>
            </a:r>
          </a:p>
          <a:p>
            <a:pPr>
              <a:buFont typeface="Arial" panose="020B0604020202020204" pitchFamily="34" charset="0"/>
              <a:buChar char="•"/>
            </a:pPr>
            <a:r>
              <a:rPr lang="en-GB" sz="1600" dirty="0"/>
              <a:t>….</a:t>
            </a:r>
          </a:p>
          <a:p>
            <a:pPr>
              <a:buFont typeface="Arial" panose="020B0604020202020204" pitchFamily="34" charset="0"/>
              <a:buChar char="•"/>
            </a:pPr>
            <a:endParaRPr lang="en-GB" sz="1600" dirty="0"/>
          </a:p>
          <a:p>
            <a:pPr marL="0" indent="0">
              <a:buNone/>
            </a:pPr>
            <a:endParaRPr lang="en-GB" sz="1600" dirty="0"/>
          </a:p>
          <a:p>
            <a:pPr marL="0" indent="0">
              <a:buNone/>
            </a:pPr>
            <a:r>
              <a:rPr lang="en-GB" sz="1600" dirty="0"/>
              <a:t>Same with PESTEL</a:t>
            </a:r>
          </a:p>
        </p:txBody>
      </p:sp>
      <p:graphicFrame>
        <p:nvGraphicFramePr>
          <p:cNvPr id="4" name="Table 4">
            <a:extLst>
              <a:ext uri="{FF2B5EF4-FFF2-40B4-BE49-F238E27FC236}">
                <a16:creationId xmlns:a16="http://schemas.microsoft.com/office/drawing/2014/main" id="{C0A4B28C-1365-4002-9371-2F0EBF53FA94}"/>
              </a:ext>
            </a:extLst>
          </p:cNvPr>
          <p:cNvGraphicFramePr>
            <a:graphicFrameLocks noGrp="1"/>
          </p:cNvGraphicFramePr>
          <p:nvPr>
            <p:extLst>
              <p:ext uri="{D42A27DB-BD31-4B8C-83A1-F6EECF244321}">
                <p14:modId xmlns:p14="http://schemas.microsoft.com/office/powerpoint/2010/main" val="662677724"/>
              </p:ext>
            </p:extLst>
          </p:nvPr>
        </p:nvGraphicFramePr>
        <p:xfrm>
          <a:off x="7161613" y="1925486"/>
          <a:ext cx="3815008" cy="1833880"/>
        </p:xfrm>
        <a:graphic>
          <a:graphicData uri="http://schemas.openxmlformats.org/drawingml/2006/table">
            <a:tbl>
              <a:tblPr firstRow="1" bandRow="1">
                <a:tableStyleId>{5C22544A-7EE6-4342-B048-85BDC9FD1C3A}</a:tableStyleId>
              </a:tblPr>
              <a:tblGrid>
                <a:gridCol w="1805904">
                  <a:extLst>
                    <a:ext uri="{9D8B030D-6E8A-4147-A177-3AD203B41FA5}">
                      <a16:colId xmlns:a16="http://schemas.microsoft.com/office/drawing/2014/main" val="4160263515"/>
                    </a:ext>
                  </a:extLst>
                </a:gridCol>
                <a:gridCol w="2009104">
                  <a:extLst>
                    <a:ext uri="{9D8B030D-6E8A-4147-A177-3AD203B41FA5}">
                      <a16:colId xmlns:a16="http://schemas.microsoft.com/office/drawing/2014/main" val="2468586253"/>
                    </a:ext>
                  </a:extLst>
                </a:gridCol>
              </a:tblGrid>
              <a:tr h="370840">
                <a:tc>
                  <a:txBody>
                    <a:bodyPr/>
                    <a:lstStyle/>
                    <a:p>
                      <a:r>
                        <a:rPr lang="en-GB" dirty="0"/>
                        <a:t>Strengths</a:t>
                      </a:r>
                    </a:p>
                  </a:txBody>
                  <a:tcPr/>
                </a:tc>
                <a:tc>
                  <a:txBody>
                    <a:bodyPr/>
                    <a:lstStyle/>
                    <a:p>
                      <a:r>
                        <a:rPr lang="en-GB" dirty="0"/>
                        <a:t>Weaknesses</a:t>
                      </a:r>
                    </a:p>
                  </a:txBody>
                  <a:tcPr/>
                </a:tc>
                <a:extLst>
                  <a:ext uri="{0D108BD9-81ED-4DB2-BD59-A6C34878D82A}">
                    <a16:rowId xmlns:a16="http://schemas.microsoft.com/office/drawing/2014/main" val="3743622828"/>
                  </a:ext>
                </a:extLst>
              </a:tr>
              <a:tr h="370840">
                <a:tc>
                  <a:txBody>
                    <a:bodyPr/>
                    <a:lstStyle/>
                    <a:p>
                      <a:r>
                        <a:rPr lang="en-GB" dirty="0"/>
                        <a:t>1</a:t>
                      </a:r>
                    </a:p>
                    <a:p>
                      <a:r>
                        <a:rPr lang="en-GB" dirty="0"/>
                        <a:t>2</a:t>
                      </a:r>
                    </a:p>
                    <a:p>
                      <a:r>
                        <a:rPr lang="en-GB" dirty="0"/>
                        <a:t>3</a:t>
                      </a:r>
                    </a:p>
                    <a:p>
                      <a:r>
                        <a:rPr lang="en-GB" dirty="0"/>
                        <a:t>4</a:t>
                      </a:r>
                    </a:p>
                    <a:p>
                      <a:endParaRPr lang="en-GB" dirty="0"/>
                    </a:p>
                  </a:txBody>
                  <a:tcPr/>
                </a:tc>
                <a:tc>
                  <a:txBody>
                    <a:bodyPr/>
                    <a:lstStyle/>
                    <a:p>
                      <a:r>
                        <a:rPr lang="en-GB" dirty="0"/>
                        <a:t>1</a:t>
                      </a:r>
                    </a:p>
                    <a:p>
                      <a:r>
                        <a:rPr lang="en-GB" dirty="0"/>
                        <a:t>2</a:t>
                      </a:r>
                    </a:p>
                    <a:p>
                      <a:r>
                        <a:rPr lang="en-GB" dirty="0"/>
                        <a:t>3</a:t>
                      </a:r>
                    </a:p>
                    <a:p>
                      <a:r>
                        <a:rPr lang="en-GB" dirty="0"/>
                        <a:t>4</a:t>
                      </a:r>
                    </a:p>
                    <a:p>
                      <a:r>
                        <a:rPr lang="en-GB" dirty="0"/>
                        <a:t>5</a:t>
                      </a:r>
                    </a:p>
                  </a:txBody>
                  <a:tcPr/>
                </a:tc>
                <a:extLst>
                  <a:ext uri="{0D108BD9-81ED-4DB2-BD59-A6C34878D82A}">
                    <a16:rowId xmlns:a16="http://schemas.microsoft.com/office/drawing/2014/main" val="3201846858"/>
                  </a:ext>
                </a:extLst>
              </a:tr>
            </a:tbl>
          </a:graphicData>
        </a:graphic>
      </p:graphicFrame>
      <p:graphicFrame>
        <p:nvGraphicFramePr>
          <p:cNvPr id="5" name="Table 4">
            <a:extLst>
              <a:ext uri="{FF2B5EF4-FFF2-40B4-BE49-F238E27FC236}">
                <a16:creationId xmlns:a16="http://schemas.microsoft.com/office/drawing/2014/main" id="{B49FAA62-0256-4DBE-9C90-4A83C42597F8}"/>
              </a:ext>
            </a:extLst>
          </p:cNvPr>
          <p:cNvGraphicFramePr>
            <a:graphicFrameLocks noGrp="1"/>
          </p:cNvGraphicFramePr>
          <p:nvPr>
            <p:extLst>
              <p:ext uri="{D42A27DB-BD31-4B8C-83A1-F6EECF244321}">
                <p14:modId xmlns:p14="http://schemas.microsoft.com/office/powerpoint/2010/main" val="2759959505"/>
              </p:ext>
            </p:extLst>
          </p:nvPr>
        </p:nvGraphicFramePr>
        <p:xfrm>
          <a:off x="7161613" y="3785627"/>
          <a:ext cx="3815008" cy="1828800"/>
        </p:xfrm>
        <a:graphic>
          <a:graphicData uri="http://schemas.openxmlformats.org/drawingml/2006/table">
            <a:tbl>
              <a:tblPr firstRow="1" bandRow="1">
                <a:tableStyleId>{5C22544A-7EE6-4342-B048-85BDC9FD1C3A}</a:tableStyleId>
              </a:tblPr>
              <a:tblGrid>
                <a:gridCol w="1805904">
                  <a:extLst>
                    <a:ext uri="{9D8B030D-6E8A-4147-A177-3AD203B41FA5}">
                      <a16:colId xmlns:a16="http://schemas.microsoft.com/office/drawing/2014/main" val="4160263515"/>
                    </a:ext>
                  </a:extLst>
                </a:gridCol>
                <a:gridCol w="2009104">
                  <a:extLst>
                    <a:ext uri="{9D8B030D-6E8A-4147-A177-3AD203B41FA5}">
                      <a16:colId xmlns:a16="http://schemas.microsoft.com/office/drawing/2014/main" val="2468586253"/>
                    </a:ext>
                  </a:extLst>
                </a:gridCol>
              </a:tblGrid>
              <a:tr h="0">
                <a:tc>
                  <a:txBody>
                    <a:bodyPr/>
                    <a:lstStyle/>
                    <a:p>
                      <a:r>
                        <a:rPr lang="en-GB" dirty="0"/>
                        <a:t>Opportunities</a:t>
                      </a:r>
                    </a:p>
                  </a:txBody>
                  <a:tcPr/>
                </a:tc>
                <a:tc>
                  <a:txBody>
                    <a:bodyPr/>
                    <a:lstStyle/>
                    <a:p>
                      <a:r>
                        <a:rPr lang="en-GB" dirty="0"/>
                        <a:t>Threats</a:t>
                      </a:r>
                    </a:p>
                  </a:txBody>
                  <a:tcPr/>
                </a:tc>
                <a:extLst>
                  <a:ext uri="{0D108BD9-81ED-4DB2-BD59-A6C34878D82A}">
                    <a16:rowId xmlns:a16="http://schemas.microsoft.com/office/drawing/2014/main" val="3743622828"/>
                  </a:ext>
                </a:extLst>
              </a:tr>
              <a:tr h="370840">
                <a:tc>
                  <a:txBody>
                    <a:bodyPr/>
                    <a:lstStyle/>
                    <a:p>
                      <a:r>
                        <a:rPr lang="en-GB" dirty="0"/>
                        <a:t>1</a:t>
                      </a:r>
                    </a:p>
                    <a:p>
                      <a:r>
                        <a:rPr lang="en-GB" dirty="0"/>
                        <a:t>2</a:t>
                      </a:r>
                    </a:p>
                    <a:p>
                      <a:r>
                        <a:rPr lang="en-GB" dirty="0"/>
                        <a:t>3</a:t>
                      </a:r>
                    </a:p>
                    <a:p>
                      <a:r>
                        <a:rPr lang="en-GB" dirty="0"/>
                        <a:t>4</a:t>
                      </a:r>
                    </a:p>
                    <a:p>
                      <a:r>
                        <a:rPr lang="en-GB" dirty="0"/>
                        <a:t>5</a:t>
                      </a:r>
                    </a:p>
                  </a:txBody>
                  <a:tcPr/>
                </a:tc>
                <a:tc>
                  <a:txBody>
                    <a:bodyPr/>
                    <a:lstStyle/>
                    <a:p>
                      <a:r>
                        <a:rPr lang="en-GB" dirty="0"/>
                        <a:t>1</a:t>
                      </a:r>
                    </a:p>
                    <a:p>
                      <a:r>
                        <a:rPr lang="en-GB" dirty="0"/>
                        <a:t>2</a:t>
                      </a:r>
                    </a:p>
                    <a:p>
                      <a:r>
                        <a:rPr lang="en-GB" dirty="0"/>
                        <a:t>3</a:t>
                      </a:r>
                    </a:p>
                    <a:p>
                      <a:endParaRPr lang="en-GB" dirty="0"/>
                    </a:p>
                  </a:txBody>
                  <a:tcPr/>
                </a:tc>
                <a:extLst>
                  <a:ext uri="{0D108BD9-81ED-4DB2-BD59-A6C34878D82A}">
                    <a16:rowId xmlns:a16="http://schemas.microsoft.com/office/drawing/2014/main" val="3201846858"/>
                  </a:ext>
                </a:extLst>
              </a:tr>
            </a:tbl>
          </a:graphicData>
        </a:graphic>
      </p:graphicFrame>
    </p:spTree>
    <p:extLst>
      <p:ext uri="{BB962C8B-B14F-4D97-AF65-F5344CB8AC3E}">
        <p14:creationId xmlns:p14="http://schemas.microsoft.com/office/powerpoint/2010/main" val="3036516242"/>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9574</TotalTime>
  <Words>792</Words>
  <Application>Microsoft Office PowerPoint</Application>
  <PresentationFormat>Widescreen</PresentationFormat>
  <Paragraphs>138</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Abadi Extra Light</vt:lpstr>
      <vt:lpstr>Arial</vt:lpstr>
      <vt:lpstr>Calibri</vt:lpstr>
      <vt:lpstr>Garamond</vt:lpstr>
      <vt:lpstr>Gill Sans MT</vt:lpstr>
      <vt:lpstr>Times New Roman</vt:lpstr>
      <vt:lpstr>Wingdings 2</vt:lpstr>
      <vt:lpstr>Gallery</vt:lpstr>
      <vt:lpstr>Assignment Review</vt:lpstr>
      <vt:lpstr>Before you start</vt:lpstr>
      <vt:lpstr>Task</vt:lpstr>
      <vt:lpstr>SWOT Analysis</vt:lpstr>
      <vt:lpstr>SWOT Analysis</vt:lpstr>
      <vt:lpstr>SWOT Analysis</vt:lpstr>
      <vt:lpstr>SWOT Analysis</vt:lpstr>
      <vt:lpstr>PESTEL factors</vt:lpstr>
      <vt:lpstr>Presenting the ideas</vt:lpstr>
      <vt:lpstr>Question 2:  From the analysis in task 1, in your opinion, evaluate how the changes in PESTEL factors has influenced the opportunities and threats business.   Critically comment on how the company is addressing their strengths to negate threats and weakness affecting their opportunities. (20%) </vt:lpstr>
      <vt:lpstr>Question 3: Compare and contrast the different styles of leadership. Comment on the current leadership and management style at chosen business. (20%) </vt:lpstr>
      <vt:lpstr>Question 4: Recommend a suitable leadership style that will match their management style and help the chosen business grow further. Justify your choice using appropriate literature. (20%) </vt:lpstr>
      <vt:lpstr>Question 5: Critically comment on their Corporate Social Responsibilities in the processes using evidence from your research (20%)  </vt:lpstr>
      <vt:lpstr>Structure </vt:lpstr>
      <vt:lpstr>University NAME</vt:lpstr>
      <vt:lpstr>FAQ</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Assignment Review</dc:title>
  <dc:creator>Badrezzine</dc:creator>
  <cp:lastModifiedBy>Alex home</cp:lastModifiedBy>
  <cp:revision>40</cp:revision>
  <dcterms:created xsi:type="dcterms:W3CDTF">2020-11-17T16:17:49Z</dcterms:created>
  <dcterms:modified xsi:type="dcterms:W3CDTF">2021-05-20T11:43:44Z</dcterms:modified>
</cp:coreProperties>
</file>