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74" r:id="rId5"/>
    <p:sldId id="276" r:id="rId6"/>
    <p:sldId id="277" r:id="rId7"/>
    <p:sldId id="259" r:id="rId8"/>
    <p:sldId id="258" r:id="rId9"/>
    <p:sldId id="260" r:id="rId10"/>
    <p:sldId id="275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90" d="100"/>
          <a:sy n="90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3B9C4-1A33-4517-90F7-26ED13B4BB60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CE5EB145-7753-4A66-B71A-0E0B4BD932B7}">
      <dgm:prSet phldrT="[Text]" custT="1"/>
      <dgm:spPr/>
      <dgm:t>
        <a:bodyPr/>
        <a:lstStyle/>
        <a:p>
          <a:r>
            <a:rPr lang="en-GB" sz="2400" dirty="0"/>
            <a:t>Classic</a:t>
          </a:r>
        </a:p>
      </dgm:t>
    </dgm:pt>
    <dgm:pt modelId="{EF9EAD9A-6897-4D5D-967C-44F4A3D5C9B4}" type="parTrans" cxnId="{59101B26-4D59-493B-85F2-6019B2AE0AE4}">
      <dgm:prSet/>
      <dgm:spPr/>
      <dgm:t>
        <a:bodyPr/>
        <a:lstStyle/>
        <a:p>
          <a:endParaRPr lang="en-GB"/>
        </a:p>
      </dgm:t>
    </dgm:pt>
    <dgm:pt modelId="{E403B8BD-CB7C-4C76-8DDC-1D00A598ADA5}" type="sibTrans" cxnId="{59101B26-4D59-493B-85F2-6019B2AE0AE4}">
      <dgm:prSet/>
      <dgm:spPr/>
      <dgm:t>
        <a:bodyPr/>
        <a:lstStyle/>
        <a:p>
          <a:endParaRPr lang="en-GB"/>
        </a:p>
      </dgm:t>
    </dgm:pt>
    <dgm:pt modelId="{DAB09821-3A61-44EE-A12B-A9EDC09C09C1}">
      <dgm:prSet phldrT="[Text]"/>
      <dgm:spPr/>
      <dgm:t>
        <a:bodyPr/>
        <a:lstStyle/>
        <a:p>
          <a:r>
            <a:rPr lang="en-GB" dirty="0"/>
            <a:t>Immigration largely encouraged and promise of citizenship extended to  newcomers</a:t>
          </a:r>
        </a:p>
      </dgm:t>
    </dgm:pt>
    <dgm:pt modelId="{7324A991-C822-4C74-B262-0FA7061C6997}" type="parTrans" cxnId="{F560F698-BC0C-45FA-A95B-B76929B48B2A}">
      <dgm:prSet/>
      <dgm:spPr/>
      <dgm:t>
        <a:bodyPr/>
        <a:lstStyle/>
        <a:p>
          <a:endParaRPr lang="en-GB"/>
        </a:p>
      </dgm:t>
    </dgm:pt>
    <dgm:pt modelId="{6CFB5A92-849F-414A-B449-BBBAA27B5D5D}" type="sibTrans" cxnId="{F560F698-BC0C-45FA-A95B-B76929B48B2A}">
      <dgm:prSet/>
      <dgm:spPr/>
      <dgm:t>
        <a:bodyPr/>
        <a:lstStyle/>
        <a:p>
          <a:endParaRPr lang="en-GB"/>
        </a:p>
      </dgm:t>
    </dgm:pt>
    <dgm:pt modelId="{7B4BD39E-9812-407F-AD20-52BE6B799936}">
      <dgm:prSet phldrT="[Text]" custT="1"/>
      <dgm:spPr/>
      <dgm:t>
        <a:bodyPr/>
        <a:lstStyle/>
        <a:p>
          <a:r>
            <a:rPr lang="en-GB" sz="2400" dirty="0"/>
            <a:t>Colonial</a:t>
          </a:r>
          <a:endParaRPr lang="en-GB" sz="3300" dirty="0"/>
        </a:p>
      </dgm:t>
    </dgm:pt>
    <dgm:pt modelId="{EE9AB224-FA4D-4E27-8AB0-C80B05D560C8}" type="parTrans" cxnId="{4DB0A072-8292-4F54-8F7A-287607526EF8}">
      <dgm:prSet/>
      <dgm:spPr/>
      <dgm:t>
        <a:bodyPr/>
        <a:lstStyle/>
        <a:p>
          <a:endParaRPr lang="en-GB"/>
        </a:p>
      </dgm:t>
    </dgm:pt>
    <dgm:pt modelId="{92D6BD2D-5BE1-4011-B4E5-752BDD9FB104}" type="sibTrans" cxnId="{4DB0A072-8292-4F54-8F7A-287607526EF8}">
      <dgm:prSet/>
      <dgm:spPr/>
      <dgm:t>
        <a:bodyPr/>
        <a:lstStyle/>
        <a:p>
          <a:endParaRPr lang="en-GB"/>
        </a:p>
      </dgm:t>
    </dgm:pt>
    <dgm:pt modelId="{42DC142F-44E2-4BE2-9E8D-57D96E69D9DE}">
      <dgm:prSet phldrT="[Text]"/>
      <dgm:spPr/>
      <dgm:t>
        <a:bodyPr/>
        <a:lstStyle/>
        <a:p>
          <a:r>
            <a:rPr lang="en-GB" dirty="0"/>
            <a:t>France and UK in particular favoured immigrants from former colonies</a:t>
          </a:r>
        </a:p>
      </dgm:t>
    </dgm:pt>
    <dgm:pt modelId="{5A07DE00-2B0C-4C49-A624-7BEF4815E886}" type="parTrans" cxnId="{DA783485-7EE8-427C-B7CE-D1C27976E43F}">
      <dgm:prSet/>
      <dgm:spPr/>
      <dgm:t>
        <a:bodyPr/>
        <a:lstStyle/>
        <a:p>
          <a:endParaRPr lang="en-GB"/>
        </a:p>
      </dgm:t>
    </dgm:pt>
    <dgm:pt modelId="{DAD8FF43-EE18-4C0B-933D-15CA93A0A0FD}" type="sibTrans" cxnId="{DA783485-7EE8-427C-B7CE-D1C27976E43F}">
      <dgm:prSet/>
      <dgm:spPr/>
      <dgm:t>
        <a:bodyPr/>
        <a:lstStyle/>
        <a:p>
          <a:endParaRPr lang="en-GB"/>
        </a:p>
      </dgm:t>
    </dgm:pt>
    <dgm:pt modelId="{7AC7116F-4FF0-48F8-96F8-490AF4499A40}">
      <dgm:prSet phldrT="[Text]"/>
      <dgm:spPr/>
      <dgm:t>
        <a:bodyPr/>
        <a:lstStyle/>
        <a:p>
          <a:r>
            <a:rPr lang="en-GB" dirty="0"/>
            <a:t>Large number of immigrants post WWII to Britain from Commonwealth  countries (India and Jamaica) reflected this pattern</a:t>
          </a:r>
        </a:p>
      </dgm:t>
    </dgm:pt>
    <dgm:pt modelId="{7A29C0F6-3B95-4DA0-990B-EC51DE256955}" type="parTrans" cxnId="{5A120E82-45BB-49B5-A2E1-C39158431782}">
      <dgm:prSet/>
      <dgm:spPr/>
      <dgm:t>
        <a:bodyPr/>
        <a:lstStyle/>
        <a:p>
          <a:endParaRPr lang="en-GB"/>
        </a:p>
      </dgm:t>
    </dgm:pt>
    <dgm:pt modelId="{AFB8EFD4-7D11-423F-B6FD-BDAE30960344}" type="sibTrans" cxnId="{5A120E82-45BB-49B5-A2E1-C39158431782}">
      <dgm:prSet/>
      <dgm:spPr/>
      <dgm:t>
        <a:bodyPr/>
        <a:lstStyle/>
        <a:p>
          <a:endParaRPr lang="en-GB"/>
        </a:p>
      </dgm:t>
    </dgm:pt>
    <dgm:pt modelId="{A5303755-824F-4F15-93BB-56C2830DE03E}">
      <dgm:prSet phldrT="[Text]" custT="1"/>
      <dgm:spPr/>
      <dgm:t>
        <a:bodyPr/>
        <a:lstStyle/>
        <a:p>
          <a:r>
            <a:rPr lang="en-GB" sz="2400" dirty="0"/>
            <a:t>Guest workers</a:t>
          </a:r>
        </a:p>
      </dgm:t>
    </dgm:pt>
    <dgm:pt modelId="{73A937A1-EEFD-4B37-A0B2-717F6B0BE706}" type="parTrans" cxnId="{04216AF6-EC2C-43E2-BECD-1554186510EB}">
      <dgm:prSet/>
      <dgm:spPr/>
      <dgm:t>
        <a:bodyPr/>
        <a:lstStyle/>
        <a:p>
          <a:endParaRPr lang="en-GB"/>
        </a:p>
      </dgm:t>
    </dgm:pt>
    <dgm:pt modelId="{0FE172E3-E0BF-466D-A67D-CC4678468A8A}" type="sibTrans" cxnId="{04216AF6-EC2C-43E2-BECD-1554186510EB}">
      <dgm:prSet/>
      <dgm:spPr/>
      <dgm:t>
        <a:bodyPr/>
        <a:lstStyle/>
        <a:p>
          <a:endParaRPr lang="en-GB"/>
        </a:p>
      </dgm:t>
    </dgm:pt>
    <dgm:pt modelId="{0651817D-38BC-480B-BE25-447E746D8327}">
      <dgm:prSet phldrT="[Text]"/>
      <dgm:spPr/>
      <dgm:t>
        <a:bodyPr/>
        <a:lstStyle/>
        <a:p>
          <a:r>
            <a:rPr lang="en-GB" dirty="0"/>
            <a:t>Immigrants admitted on a temporary basis to fulfil demands in labour market</a:t>
          </a:r>
        </a:p>
      </dgm:t>
    </dgm:pt>
    <dgm:pt modelId="{C5EF5000-2372-46BF-8A6D-D0B012A85E33}" type="parTrans" cxnId="{69384EAF-A941-4D35-A954-595254B3A2BB}">
      <dgm:prSet/>
      <dgm:spPr/>
      <dgm:t>
        <a:bodyPr/>
        <a:lstStyle/>
        <a:p>
          <a:endParaRPr lang="en-GB"/>
        </a:p>
      </dgm:t>
    </dgm:pt>
    <dgm:pt modelId="{969F8759-8D79-4E88-A4B2-49BF9371837D}" type="sibTrans" cxnId="{69384EAF-A941-4D35-A954-595254B3A2BB}">
      <dgm:prSet/>
      <dgm:spPr/>
      <dgm:t>
        <a:bodyPr/>
        <a:lstStyle/>
        <a:p>
          <a:endParaRPr lang="en-GB"/>
        </a:p>
      </dgm:t>
    </dgm:pt>
    <dgm:pt modelId="{5C065BA1-34FD-4B91-B11C-36489B8EAA4E}">
      <dgm:prSet phldrT="[Text]" custT="1"/>
      <dgm:spPr/>
      <dgm:t>
        <a:bodyPr/>
        <a:lstStyle/>
        <a:p>
          <a:r>
            <a:rPr lang="en-GB" sz="2400" dirty="0"/>
            <a:t>Illegal forms</a:t>
          </a:r>
        </a:p>
      </dgm:t>
    </dgm:pt>
    <dgm:pt modelId="{06954F7E-3A18-472E-8CFA-72DE25FC5A6F}" type="parTrans" cxnId="{C8E94A6B-5556-44FB-AD92-1E3D60E50510}">
      <dgm:prSet/>
      <dgm:spPr/>
      <dgm:t>
        <a:bodyPr/>
        <a:lstStyle/>
        <a:p>
          <a:endParaRPr lang="en-GB"/>
        </a:p>
      </dgm:t>
    </dgm:pt>
    <dgm:pt modelId="{9BDDAD3E-8BC8-4CD0-873B-C617CB234C89}" type="sibTrans" cxnId="{C8E94A6B-5556-44FB-AD92-1E3D60E50510}">
      <dgm:prSet/>
      <dgm:spPr/>
      <dgm:t>
        <a:bodyPr/>
        <a:lstStyle/>
        <a:p>
          <a:endParaRPr lang="en-GB"/>
        </a:p>
      </dgm:t>
    </dgm:pt>
    <dgm:pt modelId="{F8362C56-3E84-4F8D-9FB2-DD3F81167DAD}">
      <dgm:prSet phldrT="[Text]"/>
      <dgm:spPr/>
      <dgm:t>
        <a:bodyPr/>
        <a:lstStyle/>
        <a:p>
          <a:r>
            <a:rPr lang="en-GB" dirty="0"/>
            <a:t>Increasingly common</a:t>
          </a:r>
        </a:p>
      </dgm:t>
    </dgm:pt>
    <dgm:pt modelId="{392A34BA-8DD9-4FE5-9772-08EDDD062715}" type="parTrans" cxnId="{DCC02097-9F0B-4C01-9E14-FFD0C216FEC2}">
      <dgm:prSet/>
      <dgm:spPr/>
      <dgm:t>
        <a:bodyPr/>
        <a:lstStyle/>
        <a:p>
          <a:endParaRPr lang="en-GB"/>
        </a:p>
      </dgm:t>
    </dgm:pt>
    <dgm:pt modelId="{6438F33E-F71F-4AB8-B51F-A0B0AC955548}" type="sibTrans" cxnId="{DCC02097-9F0B-4C01-9E14-FFD0C216FEC2}">
      <dgm:prSet/>
      <dgm:spPr/>
      <dgm:t>
        <a:bodyPr/>
        <a:lstStyle/>
        <a:p>
          <a:endParaRPr lang="en-GB"/>
        </a:p>
      </dgm:t>
    </dgm:pt>
    <dgm:pt modelId="{B07BE1EA-BD0D-486B-B049-91A71D8985A8}">
      <dgm:prSet phldrT="[Text]"/>
      <dgm:spPr/>
      <dgm:t>
        <a:bodyPr/>
        <a:lstStyle/>
        <a:p>
          <a:r>
            <a:rPr lang="en-GB" dirty="0"/>
            <a:t>Live illegally in a country outside of official society</a:t>
          </a:r>
        </a:p>
      </dgm:t>
    </dgm:pt>
    <dgm:pt modelId="{A2CFD368-A94D-4E3B-AF08-EBC79C441CD5}" type="parTrans" cxnId="{E4EA744E-F305-49AE-BDA3-629735F62133}">
      <dgm:prSet/>
      <dgm:spPr/>
      <dgm:t>
        <a:bodyPr/>
        <a:lstStyle/>
        <a:p>
          <a:endParaRPr lang="en-GB"/>
        </a:p>
      </dgm:t>
    </dgm:pt>
    <dgm:pt modelId="{CA32C9B3-7EBF-4905-BC6A-D5517613B837}" type="sibTrans" cxnId="{E4EA744E-F305-49AE-BDA3-629735F62133}">
      <dgm:prSet/>
      <dgm:spPr/>
      <dgm:t>
        <a:bodyPr/>
        <a:lstStyle/>
        <a:p>
          <a:endParaRPr lang="en-GB"/>
        </a:p>
      </dgm:t>
    </dgm:pt>
    <dgm:pt modelId="{31ED54E1-899F-466C-849E-8B891F4B1EAF}">
      <dgm:prSet phldrT="[Text]"/>
      <dgm:spPr/>
      <dgm:t>
        <a:bodyPr/>
        <a:lstStyle/>
        <a:p>
          <a:r>
            <a:rPr lang="en-GB" dirty="0"/>
            <a:t>E.g. Mexican ‘illegal aliens’ in Southern American states </a:t>
          </a:r>
        </a:p>
      </dgm:t>
    </dgm:pt>
    <dgm:pt modelId="{AB1BA728-0C15-46C8-8B5A-6DDB029F1414}" type="parTrans" cxnId="{B0D2C645-0276-475F-A9F7-3AB698BC9134}">
      <dgm:prSet/>
      <dgm:spPr/>
      <dgm:t>
        <a:bodyPr/>
        <a:lstStyle/>
        <a:p>
          <a:endParaRPr lang="en-GB"/>
        </a:p>
      </dgm:t>
    </dgm:pt>
    <dgm:pt modelId="{093A6974-8F2A-4F40-BD7F-457B10E1540F}" type="sibTrans" cxnId="{B0D2C645-0276-475F-A9F7-3AB698BC9134}">
      <dgm:prSet/>
      <dgm:spPr/>
      <dgm:t>
        <a:bodyPr/>
        <a:lstStyle/>
        <a:p>
          <a:endParaRPr lang="en-GB"/>
        </a:p>
      </dgm:t>
    </dgm:pt>
    <dgm:pt modelId="{8E7AE336-C2F3-4360-9A3D-44ADA1E597F6}">
      <dgm:prSet phldrT="[Text]"/>
      <dgm:spPr/>
      <dgm:t>
        <a:bodyPr/>
        <a:lstStyle/>
        <a:p>
          <a:r>
            <a:rPr lang="en-GB" dirty="0"/>
            <a:t>Not granted permanent citizenship</a:t>
          </a:r>
        </a:p>
      </dgm:t>
    </dgm:pt>
    <dgm:pt modelId="{A6C2E2B8-E302-4CB8-A2DF-6892D5D1B070}" type="parTrans" cxnId="{8F961085-53A0-421B-8D66-8F425A5E16AF}">
      <dgm:prSet/>
      <dgm:spPr/>
      <dgm:t>
        <a:bodyPr/>
        <a:lstStyle/>
        <a:p>
          <a:endParaRPr lang="en-GB"/>
        </a:p>
      </dgm:t>
    </dgm:pt>
    <dgm:pt modelId="{73D4ACA1-DD2A-4D1C-8413-ADA679818293}" type="sibTrans" cxnId="{8F961085-53A0-421B-8D66-8F425A5E16AF}">
      <dgm:prSet/>
      <dgm:spPr/>
      <dgm:t>
        <a:bodyPr/>
        <a:lstStyle/>
        <a:p>
          <a:endParaRPr lang="en-GB"/>
        </a:p>
      </dgm:t>
    </dgm:pt>
    <dgm:pt modelId="{23676A77-8D1F-4EC0-9BED-17DD2EF84860}">
      <dgm:prSet phldrT="[Text]"/>
      <dgm:spPr/>
      <dgm:t>
        <a:bodyPr/>
        <a:lstStyle/>
        <a:p>
          <a:r>
            <a:rPr lang="en-GB" dirty="0"/>
            <a:t>Restrictions and quotas limit annual intake</a:t>
          </a:r>
        </a:p>
      </dgm:t>
    </dgm:pt>
    <dgm:pt modelId="{B376BCAA-2B3C-4D2B-8C6F-CD47142BE789}" type="parTrans" cxnId="{B9382FEE-1962-40CF-94D9-65963CCBF557}">
      <dgm:prSet/>
      <dgm:spPr/>
      <dgm:t>
        <a:bodyPr/>
        <a:lstStyle/>
        <a:p>
          <a:endParaRPr lang="en-GB"/>
        </a:p>
      </dgm:t>
    </dgm:pt>
    <dgm:pt modelId="{4E2E025E-904F-4AD9-BE4F-37F5275322E3}" type="sibTrans" cxnId="{B9382FEE-1962-40CF-94D9-65963CCBF557}">
      <dgm:prSet/>
      <dgm:spPr/>
      <dgm:t>
        <a:bodyPr/>
        <a:lstStyle/>
        <a:p>
          <a:endParaRPr lang="en-GB"/>
        </a:p>
      </dgm:t>
    </dgm:pt>
    <dgm:pt modelId="{C464FF6C-A091-4006-B43B-28D65B61B86E}">
      <dgm:prSet phldrT="[Text]"/>
      <dgm:spPr/>
      <dgm:t>
        <a:bodyPr/>
        <a:lstStyle/>
        <a:p>
          <a:r>
            <a:rPr lang="en-GB" dirty="0"/>
            <a:t>Countries such as USA, Australia and Canada traditionally followed this pattern</a:t>
          </a:r>
        </a:p>
      </dgm:t>
    </dgm:pt>
    <dgm:pt modelId="{FA81D7E6-0F66-4E99-AC80-6C983EF764C4}" type="parTrans" cxnId="{A0B72B06-F197-4FE8-9FA6-EFF5B476F238}">
      <dgm:prSet/>
      <dgm:spPr/>
      <dgm:t>
        <a:bodyPr/>
        <a:lstStyle/>
        <a:p>
          <a:endParaRPr lang="en-GB"/>
        </a:p>
      </dgm:t>
    </dgm:pt>
    <dgm:pt modelId="{34A91E72-DD3B-4CF7-B8B1-FD59CF0AF33E}" type="sibTrans" cxnId="{A0B72B06-F197-4FE8-9FA6-EFF5B476F238}">
      <dgm:prSet/>
      <dgm:spPr/>
      <dgm:t>
        <a:bodyPr/>
        <a:lstStyle/>
        <a:p>
          <a:endParaRPr lang="en-GB"/>
        </a:p>
      </dgm:t>
    </dgm:pt>
    <dgm:pt modelId="{988AA7D4-848B-458C-A5DB-E1773F9E7A91}" type="pres">
      <dgm:prSet presAssocID="{BF03B9C4-1A33-4517-90F7-26ED13B4BB60}" presName="Name0" presStyleCnt="0">
        <dgm:presLayoutVars>
          <dgm:dir/>
          <dgm:animLvl val="lvl"/>
          <dgm:resizeHandles val="exact"/>
        </dgm:presLayoutVars>
      </dgm:prSet>
      <dgm:spPr/>
    </dgm:pt>
    <dgm:pt modelId="{3CC095A2-DC1E-4BD7-A532-060ADCE6F74A}" type="pres">
      <dgm:prSet presAssocID="{CE5EB145-7753-4A66-B71A-0E0B4BD932B7}" presName="linNode" presStyleCnt="0"/>
      <dgm:spPr/>
    </dgm:pt>
    <dgm:pt modelId="{F3DA186D-66D7-43FA-97E4-ADC0EAC363BD}" type="pres">
      <dgm:prSet presAssocID="{CE5EB145-7753-4A66-B71A-0E0B4BD932B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B08633-AC86-4984-8333-B2E59ABE78DF}" type="pres">
      <dgm:prSet presAssocID="{CE5EB145-7753-4A66-B71A-0E0B4BD932B7}" presName="descendantText" presStyleLbl="alignAccFollowNode1" presStyleIdx="0" presStyleCnt="4">
        <dgm:presLayoutVars>
          <dgm:bulletEnabled val="1"/>
        </dgm:presLayoutVars>
      </dgm:prSet>
      <dgm:spPr/>
    </dgm:pt>
    <dgm:pt modelId="{4E2A3FCF-3A59-4BFD-B7AC-DC76FC2B28A0}" type="pres">
      <dgm:prSet presAssocID="{E403B8BD-CB7C-4C76-8DDC-1D00A598ADA5}" presName="sp" presStyleCnt="0"/>
      <dgm:spPr/>
    </dgm:pt>
    <dgm:pt modelId="{690ED337-9D5D-48F2-A27D-F536B41CD169}" type="pres">
      <dgm:prSet presAssocID="{7B4BD39E-9812-407F-AD20-52BE6B799936}" presName="linNode" presStyleCnt="0"/>
      <dgm:spPr/>
    </dgm:pt>
    <dgm:pt modelId="{9F290E81-DB2B-4444-AB05-B2849DDC7AC9}" type="pres">
      <dgm:prSet presAssocID="{7B4BD39E-9812-407F-AD20-52BE6B7999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6B471EC-249F-4BF4-B81B-3A698C772F10}" type="pres">
      <dgm:prSet presAssocID="{7B4BD39E-9812-407F-AD20-52BE6B799936}" presName="descendantText" presStyleLbl="alignAccFollowNode1" presStyleIdx="1" presStyleCnt="4">
        <dgm:presLayoutVars>
          <dgm:bulletEnabled val="1"/>
        </dgm:presLayoutVars>
      </dgm:prSet>
      <dgm:spPr/>
    </dgm:pt>
    <dgm:pt modelId="{C5DFDF1D-AF7B-4AE4-B287-265EE81F9222}" type="pres">
      <dgm:prSet presAssocID="{92D6BD2D-5BE1-4011-B4E5-752BDD9FB104}" presName="sp" presStyleCnt="0"/>
      <dgm:spPr/>
    </dgm:pt>
    <dgm:pt modelId="{54F1A399-D629-4DAC-96E1-85671AF9760D}" type="pres">
      <dgm:prSet presAssocID="{A5303755-824F-4F15-93BB-56C2830DE03E}" presName="linNode" presStyleCnt="0"/>
      <dgm:spPr/>
    </dgm:pt>
    <dgm:pt modelId="{B465B507-2E2D-4CC5-BA73-64FE9779C8FC}" type="pres">
      <dgm:prSet presAssocID="{A5303755-824F-4F15-93BB-56C2830DE03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5CF1469-0849-4D0A-97E4-A3222F4A1E24}" type="pres">
      <dgm:prSet presAssocID="{A5303755-824F-4F15-93BB-56C2830DE03E}" presName="descendantText" presStyleLbl="alignAccFollowNode1" presStyleIdx="2" presStyleCnt="4">
        <dgm:presLayoutVars>
          <dgm:bulletEnabled val="1"/>
        </dgm:presLayoutVars>
      </dgm:prSet>
      <dgm:spPr/>
    </dgm:pt>
    <dgm:pt modelId="{072D5356-437A-46AB-846A-BF2A8A80428F}" type="pres">
      <dgm:prSet presAssocID="{0FE172E3-E0BF-466D-A67D-CC4678468A8A}" presName="sp" presStyleCnt="0"/>
      <dgm:spPr/>
    </dgm:pt>
    <dgm:pt modelId="{B8BC078F-8818-480C-AC60-BA2474E7B615}" type="pres">
      <dgm:prSet presAssocID="{5C065BA1-34FD-4B91-B11C-36489B8EAA4E}" presName="linNode" presStyleCnt="0"/>
      <dgm:spPr/>
    </dgm:pt>
    <dgm:pt modelId="{5D64FAFC-C84B-43B9-B390-899DC3AE53E7}" type="pres">
      <dgm:prSet presAssocID="{5C065BA1-34FD-4B91-B11C-36489B8EAA4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4FF7E38-4299-40DE-A8F8-7990BBE166EF}" type="pres">
      <dgm:prSet presAssocID="{5C065BA1-34FD-4B91-B11C-36489B8EAA4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0B72B06-F197-4FE8-9FA6-EFF5B476F238}" srcId="{CE5EB145-7753-4A66-B71A-0E0B4BD932B7}" destId="{C464FF6C-A091-4006-B43B-28D65B61B86E}" srcOrd="2" destOrd="0" parTransId="{FA81D7E6-0F66-4E99-AC80-6C983EF764C4}" sibTransId="{34A91E72-DD3B-4CF7-B8B1-FD59CF0AF33E}"/>
    <dgm:cxn modelId="{710AD113-A22F-4A3A-B1E7-DD58DF4A0D80}" type="presOf" srcId="{8E7AE336-C2F3-4360-9A3D-44ADA1E597F6}" destId="{85CF1469-0849-4D0A-97E4-A3222F4A1E24}" srcOrd="0" destOrd="1" presId="urn:microsoft.com/office/officeart/2005/8/layout/vList5"/>
    <dgm:cxn modelId="{A4D2E713-3C56-4A1E-87C2-8B561E29A393}" type="presOf" srcId="{7AC7116F-4FF0-48F8-96F8-490AF4499A40}" destId="{B6B471EC-249F-4BF4-B81B-3A698C772F10}" srcOrd="0" destOrd="1" presId="urn:microsoft.com/office/officeart/2005/8/layout/vList5"/>
    <dgm:cxn modelId="{59101B26-4D59-493B-85F2-6019B2AE0AE4}" srcId="{BF03B9C4-1A33-4517-90F7-26ED13B4BB60}" destId="{CE5EB145-7753-4A66-B71A-0E0B4BD932B7}" srcOrd="0" destOrd="0" parTransId="{EF9EAD9A-6897-4D5D-967C-44F4A3D5C9B4}" sibTransId="{E403B8BD-CB7C-4C76-8DDC-1D00A598ADA5}"/>
    <dgm:cxn modelId="{382DEE3D-ACAB-4A6D-B247-E0B1D6918037}" type="presOf" srcId="{23676A77-8D1F-4EC0-9BED-17DD2EF84860}" destId="{BCB08633-AC86-4984-8333-B2E59ABE78DF}" srcOrd="0" destOrd="1" presId="urn:microsoft.com/office/officeart/2005/8/layout/vList5"/>
    <dgm:cxn modelId="{B0D2C645-0276-475F-A9F7-3AB698BC9134}" srcId="{5C065BA1-34FD-4B91-B11C-36489B8EAA4E}" destId="{31ED54E1-899F-466C-849E-8B891F4B1EAF}" srcOrd="2" destOrd="0" parTransId="{AB1BA728-0C15-46C8-8B5A-6DDB029F1414}" sibTransId="{093A6974-8F2A-4F40-BD7F-457B10E1540F}"/>
    <dgm:cxn modelId="{C8E94A6B-5556-44FB-AD92-1E3D60E50510}" srcId="{BF03B9C4-1A33-4517-90F7-26ED13B4BB60}" destId="{5C065BA1-34FD-4B91-B11C-36489B8EAA4E}" srcOrd="3" destOrd="0" parTransId="{06954F7E-3A18-472E-8CFA-72DE25FC5A6F}" sibTransId="{9BDDAD3E-8BC8-4CD0-873B-C617CB234C89}"/>
    <dgm:cxn modelId="{A698FF6D-9AED-474B-B0C1-07F15D422521}" type="presOf" srcId="{5C065BA1-34FD-4B91-B11C-36489B8EAA4E}" destId="{5D64FAFC-C84B-43B9-B390-899DC3AE53E7}" srcOrd="0" destOrd="0" presId="urn:microsoft.com/office/officeart/2005/8/layout/vList5"/>
    <dgm:cxn modelId="{E4EA744E-F305-49AE-BDA3-629735F62133}" srcId="{5C065BA1-34FD-4B91-B11C-36489B8EAA4E}" destId="{B07BE1EA-BD0D-486B-B049-91A71D8985A8}" srcOrd="1" destOrd="0" parTransId="{A2CFD368-A94D-4E3B-AF08-EBC79C441CD5}" sibTransId="{CA32C9B3-7EBF-4905-BC6A-D5517613B837}"/>
    <dgm:cxn modelId="{4DB0A072-8292-4F54-8F7A-287607526EF8}" srcId="{BF03B9C4-1A33-4517-90F7-26ED13B4BB60}" destId="{7B4BD39E-9812-407F-AD20-52BE6B799936}" srcOrd="1" destOrd="0" parTransId="{EE9AB224-FA4D-4E27-8AB0-C80B05D560C8}" sibTransId="{92D6BD2D-5BE1-4011-B4E5-752BDD9FB104}"/>
    <dgm:cxn modelId="{2FCC9874-4514-4445-A06C-D0C123AB9206}" type="presOf" srcId="{BF03B9C4-1A33-4517-90F7-26ED13B4BB60}" destId="{988AA7D4-848B-458C-A5DB-E1773F9E7A91}" srcOrd="0" destOrd="0" presId="urn:microsoft.com/office/officeart/2005/8/layout/vList5"/>
    <dgm:cxn modelId="{5D0E7C79-8AA5-46A9-B62E-4D1818D9A984}" type="presOf" srcId="{DAB09821-3A61-44EE-A12B-A9EDC09C09C1}" destId="{BCB08633-AC86-4984-8333-B2E59ABE78DF}" srcOrd="0" destOrd="0" presId="urn:microsoft.com/office/officeart/2005/8/layout/vList5"/>
    <dgm:cxn modelId="{5A120E82-45BB-49B5-A2E1-C39158431782}" srcId="{7B4BD39E-9812-407F-AD20-52BE6B799936}" destId="{7AC7116F-4FF0-48F8-96F8-490AF4499A40}" srcOrd="1" destOrd="0" parTransId="{7A29C0F6-3B95-4DA0-990B-EC51DE256955}" sibTransId="{AFB8EFD4-7D11-423F-B6FD-BDAE30960344}"/>
    <dgm:cxn modelId="{8F961085-53A0-421B-8D66-8F425A5E16AF}" srcId="{A5303755-824F-4F15-93BB-56C2830DE03E}" destId="{8E7AE336-C2F3-4360-9A3D-44ADA1E597F6}" srcOrd="1" destOrd="0" parTransId="{A6C2E2B8-E302-4CB8-A2DF-6892D5D1B070}" sibTransId="{73D4ACA1-DD2A-4D1C-8413-ADA679818293}"/>
    <dgm:cxn modelId="{DA783485-7EE8-427C-B7CE-D1C27976E43F}" srcId="{7B4BD39E-9812-407F-AD20-52BE6B799936}" destId="{42DC142F-44E2-4BE2-9E8D-57D96E69D9DE}" srcOrd="0" destOrd="0" parTransId="{5A07DE00-2B0C-4C49-A624-7BEF4815E886}" sibTransId="{DAD8FF43-EE18-4C0B-933D-15CA93A0A0FD}"/>
    <dgm:cxn modelId="{B45BCD8B-FB5D-43B5-B0D7-FDDC7F52F0B6}" type="presOf" srcId="{F8362C56-3E84-4F8D-9FB2-DD3F81167DAD}" destId="{04FF7E38-4299-40DE-A8F8-7990BBE166EF}" srcOrd="0" destOrd="0" presId="urn:microsoft.com/office/officeart/2005/8/layout/vList5"/>
    <dgm:cxn modelId="{0BE9E992-45D4-4639-B96A-E3E9A59A449F}" type="presOf" srcId="{A5303755-824F-4F15-93BB-56C2830DE03E}" destId="{B465B507-2E2D-4CC5-BA73-64FE9779C8FC}" srcOrd="0" destOrd="0" presId="urn:microsoft.com/office/officeart/2005/8/layout/vList5"/>
    <dgm:cxn modelId="{A90E9696-54FA-4717-9F12-51B1F70834B9}" type="presOf" srcId="{7B4BD39E-9812-407F-AD20-52BE6B799936}" destId="{9F290E81-DB2B-4444-AB05-B2849DDC7AC9}" srcOrd="0" destOrd="0" presId="urn:microsoft.com/office/officeart/2005/8/layout/vList5"/>
    <dgm:cxn modelId="{8BD19996-7AAC-42F2-897F-3C5F3C1BDC1A}" type="presOf" srcId="{B07BE1EA-BD0D-486B-B049-91A71D8985A8}" destId="{04FF7E38-4299-40DE-A8F8-7990BBE166EF}" srcOrd="0" destOrd="1" presId="urn:microsoft.com/office/officeart/2005/8/layout/vList5"/>
    <dgm:cxn modelId="{DCC02097-9F0B-4C01-9E14-FFD0C216FEC2}" srcId="{5C065BA1-34FD-4B91-B11C-36489B8EAA4E}" destId="{F8362C56-3E84-4F8D-9FB2-DD3F81167DAD}" srcOrd="0" destOrd="0" parTransId="{392A34BA-8DD9-4FE5-9772-08EDDD062715}" sibTransId="{6438F33E-F71F-4AB8-B51F-A0B0AC955548}"/>
    <dgm:cxn modelId="{F560F698-BC0C-45FA-A95B-B76929B48B2A}" srcId="{CE5EB145-7753-4A66-B71A-0E0B4BD932B7}" destId="{DAB09821-3A61-44EE-A12B-A9EDC09C09C1}" srcOrd="0" destOrd="0" parTransId="{7324A991-C822-4C74-B262-0FA7061C6997}" sibTransId="{6CFB5A92-849F-414A-B449-BBBAA27B5D5D}"/>
    <dgm:cxn modelId="{4B4F6EA1-0AA1-4254-A42E-3D9EF2F34211}" type="presOf" srcId="{0651817D-38BC-480B-BE25-447E746D8327}" destId="{85CF1469-0849-4D0A-97E4-A3222F4A1E24}" srcOrd="0" destOrd="0" presId="urn:microsoft.com/office/officeart/2005/8/layout/vList5"/>
    <dgm:cxn modelId="{69384EAF-A941-4D35-A954-595254B3A2BB}" srcId="{A5303755-824F-4F15-93BB-56C2830DE03E}" destId="{0651817D-38BC-480B-BE25-447E746D8327}" srcOrd="0" destOrd="0" parTransId="{C5EF5000-2372-46BF-8A6D-D0B012A85E33}" sibTransId="{969F8759-8D79-4E88-A4B2-49BF9371837D}"/>
    <dgm:cxn modelId="{AF819DC5-FFFE-45C8-B685-1B68952D1B95}" type="presOf" srcId="{C464FF6C-A091-4006-B43B-28D65B61B86E}" destId="{BCB08633-AC86-4984-8333-B2E59ABE78DF}" srcOrd="0" destOrd="2" presId="urn:microsoft.com/office/officeart/2005/8/layout/vList5"/>
    <dgm:cxn modelId="{AE28A9C7-B614-4168-AD5B-C2727DE12E7A}" type="presOf" srcId="{CE5EB145-7753-4A66-B71A-0E0B4BD932B7}" destId="{F3DA186D-66D7-43FA-97E4-ADC0EAC363BD}" srcOrd="0" destOrd="0" presId="urn:microsoft.com/office/officeart/2005/8/layout/vList5"/>
    <dgm:cxn modelId="{8F1DA0DF-2E12-4680-B037-9366C0C8F101}" type="presOf" srcId="{31ED54E1-899F-466C-849E-8B891F4B1EAF}" destId="{04FF7E38-4299-40DE-A8F8-7990BBE166EF}" srcOrd="0" destOrd="2" presId="urn:microsoft.com/office/officeart/2005/8/layout/vList5"/>
    <dgm:cxn modelId="{B9382FEE-1962-40CF-94D9-65963CCBF557}" srcId="{CE5EB145-7753-4A66-B71A-0E0B4BD932B7}" destId="{23676A77-8D1F-4EC0-9BED-17DD2EF84860}" srcOrd="1" destOrd="0" parTransId="{B376BCAA-2B3C-4D2B-8C6F-CD47142BE789}" sibTransId="{4E2E025E-904F-4AD9-BE4F-37F5275322E3}"/>
    <dgm:cxn modelId="{04216AF6-EC2C-43E2-BECD-1554186510EB}" srcId="{BF03B9C4-1A33-4517-90F7-26ED13B4BB60}" destId="{A5303755-824F-4F15-93BB-56C2830DE03E}" srcOrd="2" destOrd="0" parTransId="{73A937A1-EEFD-4B37-A0B2-717F6B0BE706}" sibTransId="{0FE172E3-E0BF-466D-A67D-CC4678468A8A}"/>
    <dgm:cxn modelId="{4190C9F7-EF44-4CCA-98CA-BB36D390D485}" type="presOf" srcId="{42DC142F-44E2-4BE2-9E8D-57D96E69D9DE}" destId="{B6B471EC-249F-4BF4-B81B-3A698C772F10}" srcOrd="0" destOrd="0" presId="urn:microsoft.com/office/officeart/2005/8/layout/vList5"/>
    <dgm:cxn modelId="{D8DCAFBE-F01B-4192-BE73-A633C0A0B2BC}" type="presParOf" srcId="{988AA7D4-848B-458C-A5DB-E1773F9E7A91}" destId="{3CC095A2-DC1E-4BD7-A532-060ADCE6F74A}" srcOrd="0" destOrd="0" presId="urn:microsoft.com/office/officeart/2005/8/layout/vList5"/>
    <dgm:cxn modelId="{05B3D5C6-AE53-4331-9C4F-08E018797EF2}" type="presParOf" srcId="{3CC095A2-DC1E-4BD7-A532-060ADCE6F74A}" destId="{F3DA186D-66D7-43FA-97E4-ADC0EAC363BD}" srcOrd="0" destOrd="0" presId="urn:microsoft.com/office/officeart/2005/8/layout/vList5"/>
    <dgm:cxn modelId="{458390C3-6979-48A3-B200-CECF6425DA6F}" type="presParOf" srcId="{3CC095A2-DC1E-4BD7-A532-060ADCE6F74A}" destId="{BCB08633-AC86-4984-8333-B2E59ABE78DF}" srcOrd="1" destOrd="0" presId="urn:microsoft.com/office/officeart/2005/8/layout/vList5"/>
    <dgm:cxn modelId="{205AAEE4-EA8E-473A-A93A-6FDCE0FAD02A}" type="presParOf" srcId="{988AA7D4-848B-458C-A5DB-E1773F9E7A91}" destId="{4E2A3FCF-3A59-4BFD-B7AC-DC76FC2B28A0}" srcOrd="1" destOrd="0" presId="urn:microsoft.com/office/officeart/2005/8/layout/vList5"/>
    <dgm:cxn modelId="{D6932B82-892F-4351-BB78-CC75C4A6C3D9}" type="presParOf" srcId="{988AA7D4-848B-458C-A5DB-E1773F9E7A91}" destId="{690ED337-9D5D-48F2-A27D-F536B41CD169}" srcOrd="2" destOrd="0" presId="urn:microsoft.com/office/officeart/2005/8/layout/vList5"/>
    <dgm:cxn modelId="{7F0C7D5A-A53F-4E1A-B92F-3B515C8901C0}" type="presParOf" srcId="{690ED337-9D5D-48F2-A27D-F536B41CD169}" destId="{9F290E81-DB2B-4444-AB05-B2849DDC7AC9}" srcOrd="0" destOrd="0" presId="urn:microsoft.com/office/officeart/2005/8/layout/vList5"/>
    <dgm:cxn modelId="{D4EF0B4E-9233-4BDB-BC3C-2CEBD277D578}" type="presParOf" srcId="{690ED337-9D5D-48F2-A27D-F536B41CD169}" destId="{B6B471EC-249F-4BF4-B81B-3A698C772F10}" srcOrd="1" destOrd="0" presId="urn:microsoft.com/office/officeart/2005/8/layout/vList5"/>
    <dgm:cxn modelId="{C6AD7179-CFBC-476C-BB04-F8CC30E66BC7}" type="presParOf" srcId="{988AA7D4-848B-458C-A5DB-E1773F9E7A91}" destId="{C5DFDF1D-AF7B-4AE4-B287-265EE81F9222}" srcOrd="3" destOrd="0" presId="urn:microsoft.com/office/officeart/2005/8/layout/vList5"/>
    <dgm:cxn modelId="{4B0B7B68-1689-4FBC-87AD-21524A6F64E7}" type="presParOf" srcId="{988AA7D4-848B-458C-A5DB-E1773F9E7A91}" destId="{54F1A399-D629-4DAC-96E1-85671AF9760D}" srcOrd="4" destOrd="0" presId="urn:microsoft.com/office/officeart/2005/8/layout/vList5"/>
    <dgm:cxn modelId="{35050538-6C01-4B38-A71B-092AADCA24A7}" type="presParOf" srcId="{54F1A399-D629-4DAC-96E1-85671AF9760D}" destId="{B465B507-2E2D-4CC5-BA73-64FE9779C8FC}" srcOrd="0" destOrd="0" presId="urn:microsoft.com/office/officeart/2005/8/layout/vList5"/>
    <dgm:cxn modelId="{FAF83A6E-50E3-4EE6-97E6-F3A52544B211}" type="presParOf" srcId="{54F1A399-D629-4DAC-96E1-85671AF9760D}" destId="{85CF1469-0849-4D0A-97E4-A3222F4A1E24}" srcOrd="1" destOrd="0" presId="urn:microsoft.com/office/officeart/2005/8/layout/vList5"/>
    <dgm:cxn modelId="{70DC9E40-FC29-4705-875D-6AF66ACEA2F3}" type="presParOf" srcId="{988AA7D4-848B-458C-A5DB-E1773F9E7A91}" destId="{072D5356-437A-46AB-846A-BF2A8A80428F}" srcOrd="5" destOrd="0" presId="urn:microsoft.com/office/officeart/2005/8/layout/vList5"/>
    <dgm:cxn modelId="{1FF0DF58-416A-4025-BCB5-C8C72DB32D9A}" type="presParOf" srcId="{988AA7D4-848B-458C-A5DB-E1773F9E7A91}" destId="{B8BC078F-8818-480C-AC60-BA2474E7B615}" srcOrd="6" destOrd="0" presId="urn:microsoft.com/office/officeart/2005/8/layout/vList5"/>
    <dgm:cxn modelId="{ECBEA0C9-2168-4D62-B36E-95D673847190}" type="presParOf" srcId="{B8BC078F-8818-480C-AC60-BA2474E7B615}" destId="{5D64FAFC-C84B-43B9-B390-899DC3AE53E7}" srcOrd="0" destOrd="0" presId="urn:microsoft.com/office/officeart/2005/8/layout/vList5"/>
    <dgm:cxn modelId="{BDF5786C-5A27-4D64-8F53-4E57A3EACD83}" type="presParOf" srcId="{B8BC078F-8818-480C-AC60-BA2474E7B615}" destId="{04FF7E38-4299-40DE-A8F8-7990BBE166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8633-AC86-4984-8333-B2E59ABE78DF}">
      <dsp:nvSpPr>
        <dsp:cNvPr id="0" name=""/>
        <dsp:cNvSpPr/>
      </dsp:nvSpPr>
      <dsp:spPr>
        <a:xfrm rot="5400000">
          <a:off x="4771904" y="-1861043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Immigration largely encouraged and promise of citizenship extended to  newcomers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Restrictions and quotas limit annual intake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Countries such as USA, Australia and Canada traditionally followed this pattern</a:t>
          </a:r>
        </a:p>
      </dsp:txBody>
      <dsp:txXfrm rot="-5400000">
        <a:off x="2785781" y="172932"/>
        <a:ext cx="4904647" cy="884549"/>
      </dsp:txXfrm>
    </dsp:sp>
    <dsp:sp modelId="{F3DA186D-66D7-43FA-97E4-ADC0EAC363BD}">
      <dsp:nvSpPr>
        <dsp:cNvPr id="0" name=""/>
        <dsp:cNvSpPr/>
      </dsp:nvSpPr>
      <dsp:spPr>
        <a:xfrm>
          <a:off x="0" y="2547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Classic</a:t>
          </a:r>
        </a:p>
      </dsp:txBody>
      <dsp:txXfrm>
        <a:off x="59815" y="62362"/>
        <a:ext cx="2666151" cy="1105687"/>
      </dsp:txXfrm>
    </dsp:sp>
    <dsp:sp modelId="{B6B471EC-249F-4BF4-B81B-3A698C772F10}">
      <dsp:nvSpPr>
        <dsp:cNvPr id="0" name=""/>
        <dsp:cNvSpPr/>
      </dsp:nvSpPr>
      <dsp:spPr>
        <a:xfrm rot="5400000">
          <a:off x="4771904" y="-574460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France and UK in particular favoured immigrants from former colonies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Large number of immigrants post WWII to Britain from Commonwealth  countries (India and Jamaica) reflected this pattern</a:t>
          </a:r>
        </a:p>
      </dsp:txBody>
      <dsp:txXfrm rot="-5400000">
        <a:off x="2785781" y="1459515"/>
        <a:ext cx="4904647" cy="884549"/>
      </dsp:txXfrm>
    </dsp:sp>
    <dsp:sp modelId="{9F290E81-DB2B-4444-AB05-B2849DDC7AC9}">
      <dsp:nvSpPr>
        <dsp:cNvPr id="0" name=""/>
        <dsp:cNvSpPr/>
      </dsp:nvSpPr>
      <dsp:spPr>
        <a:xfrm>
          <a:off x="0" y="1289130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Colonial</a:t>
          </a:r>
          <a:endParaRPr lang="en-GB" sz="3300" kern="1200" dirty="0"/>
        </a:p>
      </dsp:txBody>
      <dsp:txXfrm>
        <a:off x="59815" y="1348945"/>
        <a:ext cx="2666151" cy="1105687"/>
      </dsp:txXfrm>
    </dsp:sp>
    <dsp:sp modelId="{85CF1469-0849-4D0A-97E4-A3222F4A1E24}">
      <dsp:nvSpPr>
        <dsp:cNvPr id="0" name=""/>
        <dsp:cNvSpPr/>
      </dsp:nvSpPr>
      <dsp:spPr>
        <a:xfrm rot="5400000">
          <a:off x="4771904" y="712122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Immigrants admitted on a temporary basis to fulfil demands in labour market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Not granted permanent citizenship</a:t>
          </a:r>
        </a:p>
      </dsp:txBody>
      <dsp:txXfrm rot="-5400000">
        <a:off x="2785781" y="2746097"/>
        <a:ext cx="4904647" cy="884549"/>
      </dsp:txXfrm>
    </dsp:sp>
    <dsp:sp modelId="{B465B507-2E2D-4CC5-BA73-64FE9779C8FC}">
      <dsp:nvSpPr>
        <dsp:cNvPr id="0" name=""/>
        <dsp:cNvSpPr/>
      </dsp:nvSpPr>
      <dsp:spPr>
        <a:xfrm>
          <a:off x="0" y="2575713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Guest workers</a:t>
          </a:r>
        </a:p>
      </dsp:txBody>
      <dsp:txXfrm>
        <a:off x="59815" y="2635528"/>
        <a:ext cx="2666151" cy="1105687"/>
      </dsp:txXfrm>
    </dsp:sp>
    <dsp:sp modelId="{04FF7E38-4299-40DE-A8F8-7990BBE166EF}">
      <dsp:nvSpPr>
        <dsp:cNvPr id="0" name=""/>
        <dsp:cNvSpPr/>
      </dsp:nvSpPr>
      <dsp:spPr>
        <a:xfrm rot="5400000">
          <a:off x="4771904" y="1998704"/>
          <a:ext cx="980253" cy="495249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Increasingly common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Live illegally in a country outside of official society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E.g. Mexican ‘illegal aliens’ in Southern American states </a:t>
          </a:r>
        </a:p>
      </dsp:txBody>
      <dsp:txXfrm rot="-5400000">
        <a:off x="2785781" y="4032679"/>
        <a:ext cx="4904647" cy="884549"/>
      </dsp:txXfrm>
    </dsp:sp>
    <dsp:sp modelId="{5D64FAFC-C84B-43B9-B390-899DC3AE53E7}">
      <dsp:nvSpPr>
        <dsp:cNvPr id="0" name=""/>
        <dsp:cNvSpPr/>
      </dsp:nvSpPr>
      <dsp:spPr>
        <a:xfrm>
          <a:off x="0" y="3862296"/>
          <a:ext cx="2785781" cy="122531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Illegal forms</a:t>
          </a:r>
        </a:p>
      </dsp:txBody>
      <dsp:txXfrm>
        <a:off x="59815" y="3922111"/>
        <a:ext cx="2666151" cy="1105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education/clips/ztsr4w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8CBAA-D3F0-41EE-BA2B-331077913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GB" sz="5100"/>
              <a:t>Globalisation </a:t>
            </a:r>
            <a:br>
              <a:rPr lang="en-GB" sz="5100"/>
            </a:br>
            <a:r>
              <a:rPr lang="en-GB" sz="5100"/>
              <a:t>and </a:t>
            </a:r>
            <a:br>
              <a:rPr lang="en-GB" sz="5100"/>
            </a:br>
            <a:r>
              <a:rPr lang="en-GB" sz="5100"/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4C7E-6A8B-4817-AF30-23EC3B10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Guru Srinivasan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C1E32050-C95A-4610-BFDD-7702AA6D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269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7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C76-6366-4C50-948D-BC057381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 imperialism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027EA-9F32-40E6-97FB-7FF27AD8893C}"/>
              </a:ext>
            </a:extLst>
          </p:cNvPr>
          <p:cNvSpPr txBox="1"/>
          <p:nvPr/>
        </p:nvSpPr>
        <p:spPr>
          <a:xfrm>
            <a:off x="855260" y="1915557"/>
            <a:ext cx="10481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Global media dominated by the USA (and to an extent Europe); traditionally, western forms of media and media agencies have control of the industry and spread their messages globally from North (USA/UK) to South (developing nations) with little contra-flow in the opposite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So called ‘Hypodermic needle’ theory or ‘magic bullet’ whereby the media penetrates and influences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 dirty="0"/>
              <a:t>Sport is an excellent example of the effect of globalisation and the media; local sports not covered by global media are cast aside in favour of global popular sports such as football, baseball etc., consistently shown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788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67B-BF62-4729-A919-77FFC5F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Globalisation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77DC-29B5-473B-BAAF-D11C6B9E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Technology driven digital divide into three stages:</a:t>
            </a:r>
          </a:p>
          <a:p>
            <a:pPr lvl="1"/>
            <a:r>
              <a:rPr lang="en-US" dirty="0"/>
              <a:t>The economic divide</a:t>
            </a:r>
          </a:p>
          <a:p>
            <a:pPr lvl="1"/>
            <a:r>
              <a:rPr lang="en-US" dirty="0"/>
              <a:t>The usability divide</a:t>
            </a:r>
          </a:p>
          <a:p>
            <a:pPr lvl="1"/>
            <a:r>
              <a:rPr lang="en-US" dirty="0"/>
              <a:t>The empowerment divide</a:t>
            </a:r>
          </a:p>
          <a:p>
            <a:r>
              <a:rPr lang="en-US" b="1" dirty="0"/>
              <a:t>Economic Divide</a:t>
            </a:r>
            <a:r>
              <a:rPr lang="en-US" dirty="0"/>
              <a:t>: The idea that some people can afford to have a computer and Internet access while others cannot. Tim Berners-Lee put forward case for Universal Rights for Internet access following impact of technology during the current covid-19 crisis</a:t>
            </a:r>
          </a:p>
          <a:p>
            <a:r>
              <a:rPr lang="en-US" b="1" dirty="0"/>
              <a:t>Usability Divide</a:t>
            </a:r>
            <a:r>
              <a:rPr lang="en-US" dirty="0"/>
              <a:t>: “technology remains so complicated that many people couldn’t use a computer even if they got one for free.” Even for those who can use a computer, accessing all the benefits of having one is beyond their understanding. </a:t>
            </a:r>
          </a:p>
          <a:p>
            <a:r>
              <a:rPr lang="en-US" b="1" dirty="0"/>
              <a:t>Empowerment divide</a:t>
            </a:r>
            <a:r>
              <a:rPr lang="en-US" dirty="0"/>
              <a:t>: It is the most difficult to solve. It is concerned with how we use technology to empower ourselves. Very few users truly understand the power that digital technologies can give them.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B049-0930-4D3C-9B9E-50C869AA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Nationalism v </a:t>
            </a:r>
            <a:r>
              <a:rPr lang="en-GB" dirty="0" err="1"/>
              <a:t>GLobalism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1ED1-D54A-452B-A185-7C10CDE9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Globalism: The belief ‘that nation-states and local cultures are being eroded by a homogenous global culture and economy’ (Moore, Chapman and Aiken, 2009, p.117)</a:t>
            </a:r>
          </a:p>
          <a:p>
            <a:pPr eaLnBrk="1" hangingPunct="1"/>
            <a:r>
              <a:rPr lang="en-GB" altLang="en-US" sz="2400" dirty="0"/>
              <a:t>Patriotism: Means being devoted to one’s country; literally to the ‘Fatherland’</a:t>
            </a:r>
          </a:p>
          <a:p>
            <a:pPr eaLnBrk="1" hangingPunct="1"/>
            <a:r>
              <a:rPr lang="en-GB" altLang="en-US" sz="2400" dirty="0"/>
              <a:t>Nationalism: ‘[I]</a:t>
            </a:r>
            <a:r>
              <a:rPr lang="en-GB" altLang="en-US" sz="2400" dirty="0" err="1"/>
              <a:t>ntense</a:t>
            </a:r>
            <a:r>
              <a:rPr lang="en-GB" altLang="en-US" sz="2400" dirty="0"/>
              <a:t> commitment felt by a people toward a nation-state... commonly expressed in citizens’ acts and ways of thinking reflecting loyalty to one’s nation’ (</a:t>
            </a:r>
            <a:r>
              <a:rPr lang="en-GB" altLang="en-US" sz="2400" dirty="0" err="1"/>
              <a:t>Margonis</a:t>
            </a:r>
            <a:r>
              <a:rPr lang="en-GB" altLang="en-US" sz="2400" dirty="0"/>
              <a:t>, 1996)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6FD8D-90F4-4F6E-9E75-4FFB4E8FFD56}"/>
              </a:ext>
            </a:extLst>
          </p:cNvPr>
          <p:cNvSpPr txBox="1"/>
          <p:nvPr/>
        </p:nvSpPr>
        <p:spPr>
          <a:xfrm>
            <a:off x="3022305" y="2285470"/>
            <a:ext cx="6129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230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CBCE9A-5FF0-4C71-98DD-96510F76043F}"/>
              </a:ext>
            </a:extLst>
          </p:cNvPr>
          <p:cNvSpPr/>
          <p:nvPr/>
        </p:nvSpPr>
        <p:spPr>
          <a:xfrm>
            <a:off x="4868741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sayanora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00406-618D-4493-AC7F-57980E9CCB83}"/>
              </a:ext>
            </a:extLst>
          </p:cNvPr>
          <p:cNvSpPr/>
          <p:nvPr/>
        </p:nvSpPr>
        <p:spPr>
          <a:xfrm rot="20603547">
            <a:off x="1823820" y="2265310"/>
            <a:ext cx="3411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oogle Sans"/>
              </a:rPr>
              <a:t>la </a:t>
            </a:r>
            <a:r>
              <a:rPr lang="en-GB" sz="5400" b="1" i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oogle Sans"/>
              </a:rPr>
              <a:t>revedere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D42A1-9289-441E-BAEE-14AE7FDDB41F}"/>
              </a:ext>
            </a:extLst>
          </p:cNvPr>
          <p:cNvSpPr/>
          <p:nvPr/>
        </p:nvSpPr>
        <p:spPr>
          <a:xfrm rot="1750657">
            <a:off x="7298119" y="3415412"/>
            <a:ext cx="18428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br>
              <a:rPr lang="en-GB" sz="5400" b="1" dirty="0">
                <a:ln/>
                <a:solidFill>
                  <a:schemeClr val="accent3"/>
                </a:solidFill>
              </a:rPr>
            </a:br>
            <a:r>
              <a:rPr lang="en-GB" sz="5400" b="1" i="0" dirty="0" err="1">
                <a:ln/>
                <a:solidFill>
                  <a:schemeClr val="accent3"/>
                </a:solidFill>
                <a:latin typeface="Google Sans"/>
              </a:rPr>
              <a:t>Tchau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6E6B7-495E-4DC8-8B64-825DC42423DB}"/>
              </a:ext>
            </a:extLst>
          </p:cNvPr>
          <p:cNvSpPr txBox="1"/>
          <p:nvPr/>
        </p:nvSpPr>
        <p:spPr>
          <a:xfrm rot="360322">
            <a:off x="2476540" y="4858505"/>
            <a:ext cx="5695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altLang="en-US" sz="7200" b="1" i="0" u="none" strike="noStrike" normalizeH="0" baseline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Google Sans"/>
                <a:cs typeface="Arial" panose="020B0604020202020204" pitchFamily="34" charset="0"/>
              </a:rPr>
              <a:t>viszontlátásra</a:t>
            </a:r>
            <a:endParaRPr lang="en-GB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3EF553-63E9-499C-B02F-9B36574CE5C0}"/>
              </a:ext>
            </a:extLst>
          </p:cNvPr>
          <p:cNvSpPr>
            <a:spLocks noChangeArrowheads="1"/>
          </p:cNvSpPr>
          <p:nvPr/>
        </p:nvSpPr>
        <p:spPr bwMode="auto">
          <a:xfrm rot="853804">
            <a:off x="7145080" y="1030202"/>
            <a:ext cx="2826551" cy="8053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5400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oogle Sans"/>
              </a:rPr>
              <a:t>Прощай</a:t>
            </a:r>
            <a:r>
              <a:rPr kumimoji="0" lang="ru-RU" altLang="en-US" b="1" i="0" u="none" strike="noStrike" spc="50" normalizeH="0" baseline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kumimoji="0" lang="ru-RU" altLang="en-US" sz="4800" b="1" i="0" u="none" strike="noStrike" spc="50" normalizeH="0" baseline="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2B55488-81AD-4089-BA4C-FFEB5418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6" y="607678"/>
            <a:ext cx="6895560" cy="8053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en-US" sz="5400" b="1" i="0" u="none" strike="noStrike" normalizeH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Google Sans"/>
              </a:rPr>
              <a:t>Zbohom</a:t>
            </a:r>
            <a:r>
              <a:rPr kumimoji="0" lang="sk-SK" altLang="en-US" b="1" i="0" u="none" strike="noStrike" normalizeH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kumimoji="0" lang="sk-SK" altLang="en-US" sz="4800" b="1" i="0" u="none" strike="noStrike" normalizeH="0" baseline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92C-6F5D-48B3-B479-0C7C7D987960}"/>
              </a:ext>
            </a:extLst>
          </p:cNvPr>
          <p:cNvSpPr txBox="1"/>
          <p:nvPr/>
        </p:nvSpPr>
        <p:spPr>
          <a:xfrm rot="20964022">
            <a:off x="8269170" y="1607800"/>
            <a:ext cx="2895967" cy="280076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LeftDown"/>
              <a:lightRig rig="threePt" dir="t"/>
            </a:scene3d>
          </a:bodyPr>
          <a:lstStyle/>
          <a:p>
            <a:br>
              <a:rPr lang="en-GB" sz="8800" b="1" spc="50" dirty="0">
                <a:ln w="0"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GB" sz="8800" b="1" i="0" spc="50" dirty="0" err="1">
                <a:ln w="0"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oogle Sans"/>
              </a:rPr>
              <a:t>adiós</a:t>
            </a:r>
            <a:endParaRPr lang="en-GB" sz="8800" b="1" spc="50" dirty="0">
              <a:ln w="0">
                <a:solidFill>
                  <a:srgbClr val="FF0000"/>
                </a:solidFill>
              </a:ln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D65E64-EAD2-4A56-ABEB-68C55F34DF53}"/>
              </a:ext>
            </a:extLst>
          </p:cNvPr>
          <p:cNvSpPr txBox="1"/>
          <p:nvPr/>
        </p:nvSpPr>
        <p:spPr>
          <a:xfrm>
            <a:off x="784016" y="3322476"/>
            <a:ext cx="2621398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br>
              <a:rPr lang="en-GB" sz="36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</a:br>
            <a:r>
              <a:rPr lang="en-GB" sz="3600" b="1" i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Google Sans"/>
              </a:rPr>
              <a:t>do </a:t>
            </a:r>
            <a:r>
              <a:rPr lang="en-GB" sz="3600" b="1" i="0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latin typeface="Google Sans"/>
              </a:rPr>
              <a:t>widzenia</a:t>
            </a:r>
            <a:endParaRPr lang="en-GB" sz="36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642FF-F11E-4716-9196-4667488E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Georgia Pro Cond Semibold" panose="020B0604020202020204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0954-1C43-4978-AECF-B7E5F5C3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33" y="533400"/>
            <a:ext cx="6983646" cy="5771481"/>
          </a:xfrm>
        </p:spPr>
        <p:txBody>
          <a:bodyPr anchor="ctr">
            <a:normAutofit/>
          </a:bodyPr>
          <a:lstStyle/>
          <a:p>
            <a:r>
              <a:rPr lang="en-GB" sz="3600" dirty="0"/>
              <a:t>Understanding Globalisation</a:t>
            </a:r>
          </a:p>
          <a:p>
            <a:r>
              <a:rPr lang="en-GB" sz="3600" dirty="0"/>
              <a:t>Elements of Globalisation</a:t>
            </a:r>
          </a:p>
          <a:p>
            <a:r>
              <a:rPr lang="en-GB" sz="3600" dirty="0"/>
              <a:t>Impact on Transnational corporations</a:t>
            </a:r>
          </a:p>
          <a:p>
            <a:r>
              <a:rPr lang="en-GB" sz="3600" dirty="0"/>
              <a:t>Power of Nations</a:t>
            </a:r>
          </a:p>
          <a:p>
            <a:r>
              <a:rPr lang="en-GB" sz="3600" dirty="0"/>
              <a:t>Media imperialism</a:t>
            </a:r>
          </a:p>
          <a:p>
            <a:r>
              <a:rPr lang="en-GB" sz="3600" dirty="0"/>
              <a:t>Nationalism vs Globalism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9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C8C1-9EB2-48F5-B486-8D2600B9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0" r="17179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GB" dirty="0"/>
              <a:t>Globalisation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r>
              <a:rPr lang="en-GB" dirty="0"/>
              <a:t>Multidirectional flow of people, things, products, ideas, information across the world</a:t>
            </a:r>
          </a:p>
          <a:p>
            <a:r>
              <a:rPr lang="en-GB" dirty="0"/>
              <a:t>Incorporates ideas of fluidity, liquidity, multi-directionality </a:t>
            </a:r>
          </a:p>
          <a:p>
            <a:r>
              <a:rPr lang="en-GB" dirty="0"/>
              <a:t>Increasing sense of global community</a:t>
            </a:r>
          </a:p>
          <a:p>
            <a:r>
              <a:rPr lang="en-GB" dirty="0"/>
              <a:t>Interdependency of ‘individuals, companies, groups and nations’ (</a:t>
            </a:r>
            <a:r>
              <a:rPr lang="en-GB" dirty="0" err="1"/>
              <a:t>Giddens</a:t>
            </a:r>
            <a:r>
              <a:rPr lang="en-GB" dirty="0"/>
              <a:t> and Sutton, 2013, p.127)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1946"/>
            <a:ext cx="3534769" cy="3587042"/>
          </a:xfrm>
        </p:spPr>
        <p:txBody>
          <a:bodyPr anchor="t">
            <a:normAutofit/>
          </a:bodyPr>
          <a:lstStyle/>
          <a:p>
            <a:r>
              <a:rPr lang="en-GB" sz="3200" dirty="0"/>
              <a:t>Elements of globalisation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70" y="1501508"/>
            <a:ext cx="7125839" cy="5349538"/>
          </a:xfrm>
        </p:spPr>
        <p:txBody>
          <a:bodyPr anchor="ctr">
            <a:normAutofit/>
          </a:bodyPr>
          <a:lstStyle/>
          <a:p>
            <a:r>
              <a:rPr lang="en-GB" sz="3200" dirty="0"/>
              <a:t>The rise of information and communication technology</a:t>
            </a:r>
          </a:p>
          <a:p>
            <a:r>
              <a:rPr lang="en-GB" sz="3200" dirty="0"/>
              <a:t>Information flows (the spread of information: via technology, tourism, local community)</a:t>
            </a:r>
          </a:p>
          <a:p>
            <a:r>
              <a:rPr lang="en-GB" sz="3200" dirty="0"/>
              <a:t>Economic globalisation (development of Transnational Corporations)</a:t>
            </a:r>
          </a:p>
          <a:p>
            <a:r>
              <a:rPr lang="en-GB" sz="3200" dirty="0"/>
              <a:t>Political globalisation (international bodies and organisations, international law)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00C9E4-4AEA-40C6-907E-6DCF50BDA39D}"/>
              </a:ext>
            </a:extLst>
          </p:cNvPr>
          <p:cNvSpPr>
            <a:spLocks noGrp="1"/>
          </p:cNvSpPr>
          <p:nvPr/>
        </p:nvSpPr>
        <p:spPr>
          <a:xfrm>
            <a:off x="1927473" y="39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/>
              <a:t>Transnational corporations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5FCC-7FE0-41FC-8F3A-643DF8486D13}"/>
              </a:ext>
            </a:extLst>
          </p:cNvPr>
          <p:cNvSpPr>
            <a:spLocks noGrp="1"/>
          </p:cNvSpPr>
          <p:nvPr/>
        </p:nvSpPr>
        <p:spPr>
          <a:xfrm>
            <a:off x="1450076" y="1720729"/>
            <a:ext cx="87069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/>
              <a:t>‘Firms with the power to coordinate and control operations in more than one country, even if they do not own them.’ </a:t>
            </a:r>
            <a:r>
              <a:rPr lang="en-GB" dirty="0"/>
              <a:t>(Dickens, 2015, p. 58)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ED9B4-421D-4EDC-994D-5D629070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2" y="4119875"/>
            <a:ext cx="1436836" cy="1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49E60-0F21-46FB-8E1F-484EA1A47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4" t="24735" r="8436" b="26000"/>
          <a:stretch/>
        </p:blipFill>
        <p:spPr bwMode="auto">
          <a:xfrm>
            <a:off x="6611288" y="5869696"/>
            <a:ext cx="2470245" cy="5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E9B655-96FD-440F-B5E8-5232142C1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8" b="17396"/>
          <a:stretch/>
        </p:blipFill>
        <p:spPr bwMode="auto">
          <a:xfrm>
            <a:off x="4038769" y="4776306"/>
            <a:ext cx="2572519" cy="5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9C9C9-DA65-459C-AB14-4B7771F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80" y="3362053"/>
            <a:ext cx="1156929" cy="115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C9971-FE1E-4893-BAE9-A2DCA0F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2" y="5446317"/>
            <a:ext cx="2285723" cy="5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logo - Wikipedia">
            <a:extLst>
              <a:ext uri="{FF2B5EF4-FFF2-40B4-BE49-F238E27FC236}">
                <a16:creationId xmlns:a16="http://schemas.microsoft.com/office/drawing/2014/main" id="{3AF824B6-EC41-4CD6-A3D7-DF6DA1C5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90" y="4606695"/>
            <a:ext cx="2491781" cy="8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9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4EF337-DD86-41B7-847F-A839EE432CEF}"/>
              </a:ext>
            </a:extLst>
          </p:cNvPr>
          <p:cNvSpPr>
            <a:spLocks noGrp="1"/>
          </p:cNvSpPr>
          <p:nvPr/>
        </p:nvSpPr>
        <p:spPr>
          <a:xfrm>
            <a:off x="4265" y="533400"/>
            <a:ext cx="3100442" cy="163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i="1" cap="all" dirty="0">
                <a:solidFill>
                  <a:schemeClr val="tx2"/>
                </a:solidFill>
                <a:latin typeface="Georgia Pro Cond Semibold" panose="02040706050405020303" pitchFamily="18" charset="0"/>
              </a:rPr>
              <a:t>Characteristics of TNC’s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BD1DC-FD00-4CE8-BB9A-508F9ABCBED3}"/>
              </a:ext>
            </a:extLst>
          </p:cNvPr>
          <p:cNvSpPr>
            <a:spLocks noGrp="1"/>
          </p:cNvSpPr>
          <p:nvPr/>
        </p:nvSpPr>
        <p:spPr>
          <a:xfrm>
            <a:off x="3900792" y="533400"/>
            <a:ext cx="7286018" cy="579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coordinate and control processes and transactions within global production network both nationally and internationally</a:t>
            </a:r>
          </a:p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take advantage of geographic differences in production (resources, capital, labour) and state policies (taxes, trade barriers, subsidies)</a:t>
            </a:r>
          </a:p>
          <a:p>
            <a:pPr indent="-228600">
              <a:buSzPct val="80000"/>
            </a:pPr>
            <a:r>
              <a:rPr lang="en-US">
                <a:solidFill>
                  <a:schemeClr val="tx2"/>
                </a:solidFill>
              </a:rPr>
              <a:t>Ability to alter geographic location, resources and operations according to availability/ demands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B29456B-A334-4F28-8FF9-44DDC38B03B0}"/>
              </a:ext>
            </a:extLst>
          </p:cNvPr>
          <p:cNvSpPr txBox="1"/>
          <p:nvPr/>
        </p:nvSpPr>
        <p:spPr>
          <a:xfrm>
            <a:off x="4985048" y="629767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>
                <a:hlinkClick r:id="rId2"/>
              </a:rPr>
              <a:t>http://www.bbc.co.uk/education/clips/ztsr4wx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14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78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2" name="Straight Connector 80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E21366E-EB2E-4403-88F5-B6F587C4D17B}"/>
              </a:ext>
            </a:extLst>
          </p:cNvPr>
          <p:cNvSpPr>
            <a:spLocks noGrp="1"/>
          </p:cNvSpPr>
          <p:nvPr/>
        </p:nvSpPr>
        <p:spPr bwMode="auto">
          <a:xfrm>
            <a:off x="1129553" y="584791"/>
            <a:ext cx="10064376" cy="1086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en-US" b="1" i="1" cap="all">
                <a:solidFill>
                  <a:schemeClr val="tx2"/>
                </a:solidFill>
              </a:rPr>
              <a:t>Power of nations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C9423A-080D-42C5-BFCE-B6E3791AF890}"/>
              </a:ext>
            </a:extLst>
          </p:cNvPr>
          <p:cNvSpPr>
            <a:spLocks noGrp="1"/>
          </p:cNvSpPr>
          <p:nvPr/>
        </p:nvSpPr>
        <p:spPr bwMode="auto">
          <a:xfrm>
            <a:off x="0" y="2158409"/>
            <a:ext cx="7995684" cy="45082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 err="1">
                <a:solidFill>
                  <a:schemeClr val="tx2"/>
                </a:solidFill>
              </a:rPr>
              <a:t>Hyperglobalisers</a:t>
            </a:r>
            <a:r>
              <a:rPr lang="en-US" sz="2400" dirty="0">
                <a:solidFill>
                  <a:schemeClr val="tx2"/>
                </a:solidFill>
              </a:rPr>
              <a:t>: We live in a borderless world where technological and transportation innovations coupled with the increasing power of TNC’s has shifted economic power from nation states to ‘the market’</a:t>
            </a:r>
          </a:p>
          <a:p>
            <a:pPr marL="114300" indent="0" fontAlgn="auto">
              <a:lnSpc>
                <a:spcPct val="90000"/>
              </a:lnSpc>
              <a:spcAft>
                <a:spcPts val="0"/>
              </a:spcAft>
              <a:buSzPct val="80000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>
                <a:solidFill>
                  <a:schemeClr val="tx2"/>
                </a:solidFill>
              </a:rPr>
              <a:t>Traditionalists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Globalisation</a:t>
            </a:r>
            <a:r>
              <a:rPr lang="en-US" sz="2400" dirty="0">
                <a:solidFill>
                  <a:schemeClr val="tx2"/>
                </a:solidFill>
              </a:rPr>
              <a:t> is a form of capitalist evolution; the nation state has the ability to either facilitate or inhibit global flows </a:t>
            </a:r>
          </a:p>
          <a:p>
            <a:pPr marL="114300" indent="0" fontAlgn="auto">
              <a:lnSpc>
                <a:spcPct val="90000"/>
              </a:lnSpc>
              <a:spcAft>
                <a:spcPts val="0"/>
              </a:spcAft>
              <a:buSzPct val="80000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r>
              <a:rPr lang="en-US" sz="2400" b="1" dirty="0">
                <a:solidFill>
                  <a:schemeClr val="tx2"/>
                </a:solidFill>
              </a:rPr>
              <a:t>Transformationalists</a:t>
            </a:r>
            <a:r>
              <a:rPr lang="en-US" sz="2400" dirty="0">
                <a:solidFill>
                  <a:schemeClr val="tx2"/>
                </a:solidFill>
              </a:rPr>
              <a:t>: Nation states are even more important post-2008 and the global financial crisis. Global industries had to acquiesce to Government bail outs and intervention </a:t>
            </a:r>
          </a:p>
          <a:p>
            <a:pPr indent="-228600" fontAlgn="auto">
              <a:lnSpc>
                <a:spcPct val="90000"/>
              </a:lnSpc>
              <a:spcAft>
                <a:spcPts val="0"/>
              </a:spcAft>
              <a:buSzPct val="8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3074" name="Picture 2" descr="Unit 11: Development &amp; Globalisation - FEHS Geog">
            <a:extLst>
              <a:ext uri="{FF2B5EF4-FFF2-40B4-BE49-F238E27FC236}">
                <a16:creationId xmlns:a16="http://schemas.microsoft.com/office/drawing/2014/main" id="{D2330039-BDDA-40F7-A39E-85F85A19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04" y="2842079"/>
            <a:ext cx="3779875" cy="29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6B0463-EF77-4254-97DF-41C4557C784C}"/>
              </a:ext>
            </a:extLst>
          </p:cNvPr>
          <p:cNvSpPr>
            <a:spLocks noGrp="1"/>
          </p:cNvSpPr>
          <p:nvPr/>
        </p:nvSpPr>
        <p:spPr bwMode="auto">
          <a:xfrm>
            <a:off x="1981199" y="5032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/>
              <a:t>Power in global society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6F8C1-BC67-4E01-A17E-1BF39A0F3DD3}"/>
              </a:ext>
            </a:extLst>
          </p:cNvPr>
          <p:cNvSpPr>
            <a:spLocks noGrp="1"/>
          </p:cNvSpPr>
          <p:nvPr/>
        </p:nvSpPr>
        <p:spPr bwMode="auto">
          <a:xfrm>
            <a:off x="1703387" y="1828799"/>
            <a:ext cx="87852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Who do you think has power?....</a:t>
            </a:r>
          </a:p>
          <a:p>
            <a:r>
              <a:rPr lang="en-GB" altLang="en-US"/>
              <a:t>Ideology: Capitalism/ Westernisation/ Religion?</a:t>
            </a:r>
          </a:p>
          <a:p>
            <a:r>
              <a:rPr lang="en-GB" altLang="en-US"/>
              <a:t>Nations states? </a:t>
            </a:r>
          </a:p>
          <a:p>
            <a:r>
              <a:rPr lang="en-GB" altLang="en-US"/>
              <a:t>International Organisations?</a:t>
            </a:r>
          </a:p>
          <a:p>
            <a:r>
              <a:rPr lang="en-GB" altLang="en-US"/>
              <a:t>TNC’s? </a:t>
            </a:r>
          </a:p>
          <a:p>
            <a:r>
              <a:rPr lang="en-GB" altLang="en-US"/>
              <a:t>Individuals? </a:t>
            </a:r>
          </a:p>
        </p:txBody>
      </p:sp>
    </p:spTree>
    <p:extLst>
      <p:ext uri="{BB962C8B-B14F-4D97-AF65-F5344CB8AC3E}">
        <p14:creationId xmlns:p14="http://schemas.microsoft.com/office/powerpoint/2010/main" val="31108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665F-EBF2-43EF-9FBD-92A77CAD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715" y="183106"/>
            <a:ext cx="6686178" cy="138223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Four models of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D034-8FFF-43D5-ACEB-9AE8BA92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006" y="6324599"/>
            <a:ext cx="4074994" cy="19273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GB" altLang="en-US" sz="1100" dirty="0">
                <a:latin typeface="Calibri" panose="020F0502020204030204" pitchFamily="34" charset="0"/>
              </a:rPr>
              <a:t>Source: Adapted from Giddens and Sutton, 2013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7E3F8C-2F98-444B-AB8A-8B2A3AE07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95276"/>
              </p:ext>
            </p:extLst>
          </p:nvPr>
        </p:nvGraphicFramePr>
        <p:xfrm>
          <a:off x="4285397" y="1584732"/>
          <a:ext cx="7738281" cy="509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71C66-DA2C-4EF9-A9C7-5FCD710C2514}"/>
              </a:ext>
            </a:extLst>
          </p:cNvPr>
          <p:cNvSpPr txBox="1"/>
          <p:nvPr/>
        </p:nvSpPr>
        <p:spPr>
          <a:xfrm>
            <a:off x="354842" y="685800"/>
            <a:ext cx="3211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Globalisation and </a:t>
            </a:r>
          </a:p>
          <a:p>
            <a:r>
              <a:rPr lang="en-GB" sz="3600" dirty="0"/>
              <a:t>Social factors </a:t>
            </a:r>
          </a:p>
        </p:txBody>
      </p:sp>
    </p:spTree>
    <p:extLst>
      <p:ext uri="{BB962C8B-B14F-4D97-AF65-F5344CB8AC3E}">
        <p14:creationId xmlns:p14="http://schemas.microsoft.com/office/powerpoint/2010/main" val="13070356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823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Cond Semibold</vt:lpstr>
      <vt:lpstr>Google Sans</vt:lpstr>
      <vt:lpstr>Univers Condensed Light</vt:lpstr>
      <vt:lpstr>Walbaum Display Light</vt:lpstr>
      <vt:lpstr>AngleLinesVTI</vt:lpstr>
      <vt:lpstr>Globalisation  and  Management</vt:lpstr>
      <vt:lpstr>Learning objectives</vt:lpstr>
      <vt:lpstr>Globalisation overview</vt:lpstr>
      <vt:lpstr>Elements of globalisation</vt:lpstr>
      <vt:lpstr>PowerPoint Presentation</vt:lpstr>
      <vt:lpstr>PowerPoint Presentation</vt:lpstr>
      <vt:lpstr>PowerPoint Presentation</vt:lpstr>
      <vt:lpstr>PowerPoint Presentation</vt:lpstr>
      <vt:lpstr>Four models of migration</vt:lpstr>
      <vt:lpstr>Media imperialism</vt:lpstr>
      <vt:lpstr>Globalisation and Technology</vt:lpstr>
      <vt:lpstr>Nationalism v GLobalism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Globalisation  and  Management</dc:title>
  <dc:creator>Klodi Dimushi</dc:creator>
  <cp:lastModifiedBy>Klodi Dimushi</cp:lastModifiedBy>
  <cp:revision>2</cp:revision>
  <dcterms:created xsi:type="dcterms:W3CDTF">2020-12-17T13:34:42Z</dcterms:created>
  <dcterms:modified xsi:type="dcterms:W3CDTF">2020-12-18T13:28:14Z</dcterms:modified>
</cp:coreProperties>
</file>