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5" r:id="rId2"/>
    <p:sldId id="295" r:id="rId3"/>
    <p:sldId id="276" r:id="rId4"/>
    <p:sldId id="277" r:id="rId5"/>
    <p:sldId id="296" r:id="rId6"/>
    <p:sldId id="297" r:id="rId7"/>
    <p:sldId id="267" r:id="rId8"/>
    <p:sldId id="266" r:id="rId9"/>
    <p:sldId id="271" r:id="rId10"/>
    <p:sldId id="257" r:id="rId11"/>
    <p:sldId id="258" r:id="rId12"/>
    <p:sldId id="259" r:id="rId13"/>
    <p:sldId id="272" r:id="rId14"/>
    <p:sldId id="273" r:id="rId15"/>
    <p:sldId id="260" r:id="rId16"/>
    <p:sldId id="274" r:id="rId17"/>
    <p:sldId id="261" r:id="rId18"/>
    <p:sldId id="262" r:id="rId19"/>
    <p:sldId id="263" r:id="rId20"/>
    <p:sldId id="264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9F6"/>
    <a:srgbClr val="2C8BFF"/>
    <a:srgbClr val="FF3300"/>
    <a:srgbClr val="996633"/>
    <a:srgbClr val="008000"/>
    <a:srgbClr val="250A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5" autoAdjust="0"/>
    <p:restoredTop sz="94660"/>
  </p:normalViewPr>
  <p:slideViewPr>
    <p:cSldViewPr>
      <p:cViewPr varScale="1">
        <p:scale>
          <a:sx n="89" d="100"/>
          <a:sy n="89" d="100"/>
        </p:scale>
        <p:origin x="86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mailto:zoomadministrator@lsclondon.co.uk" TargetMode="External"/><Relationship Id="rId1" Type="http://schemas.openxmlformats.org/officeDocument/2006/relationships/hyperlink" Target="mailto:allenquiries@lsclondon.co.uk" TargetMode="External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mailto:zoomadministrator@lsclondon.co.uk" TargetMode="External"/><Relationship Id="rId1" Type="http://schemas.openxmlformats.org/officeDocument/2006/relationships/hyperlink" Target="mailto:allenquiries@lsclondon.co.uk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EBB4FD-CD8E-40DB-A58B-1E83CFE37D9D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8E87B99-15F8-448C-A310-E2EB9570D15B}">
      <dgm:prSet/>
      <dgm:spPr/>
      <dgm:t>
        <a:bodyPr/>
        <a:lstStyle/>
        <a:p>
          <a:r>
            <a:rPr lang="en-US" dirty="0"/>
            <a:t>Administrative &amp; Attendance</a:t>
          </a:r>
        </a:p>
      </dgm:t>
    </dgm:pt>
    <dgm:pt modelId="{F62C6423-05F3-4B39-8CFC-6BA79D1BDAFA}" type="parTrans" cxnId="{2E007C7C-A24B-4126-891E-D82BB346D592}">
      <dgm:prSet/>
      <dgm:spPr/>
      <dgm:t>
        <a:bodyPr/>
        <a:lstStyle/>
        <a:p>
          <a:endParaRPr lang="en-US"/>
        </a:p>
      </dgm:t>
    </dgm:pt>
    <dgm:pt modelId="{0CF6B129-A9A0-4933-BE95-A51295FB6B68}" type="sibTrans" cxnId="{2E007C7C-A24B-4126-891E-D82BB346D592}">
      <dgm:prSet/>
      <dgm:spPr/>
      <dgm:t>
        <a:bodyPr/>
        <a:lstStyle/>
        <a:p>
          <a:endParaRPr lang="en-US"/>
        </a:p>
      </dgm:t>
    </dgm:pt>
    <dgm:pt modelId="{365E4BEC-129C-4C41-9F2B-5D4A5EF48F27}">
      <dgm:prSet/>
      <dgm:spPr/>
      <dgm:t>
        <a:bodyPr/>
        <a:lstStyle/>
        <a:p>
          <a:r>
            <a:rPr lang="en-GB" dirty="0">
              <a:hlinkClick xmlns:r="http://schemas.openxmlformats.org/officeDocument/2006/relationships" r:id="rId1"/>
            </a:rPr>
            <a:t>allenquiries@lsclondon.co.uk</a:t>
          </a:r>
          <a:endParaRPr lang="en-US" dirty="0"/>
        </a:p>
      </dgm:t>
    </dgm:pt>
    <dgm:pt modelId="{48A78209-3DC6-442F-A582-623DC88D20E7}" type="parTrans" cxnId="{0B1AF8A6-4781-4F62-9050-84E7792AB37A}">
      <dgm:prSet/>
      <dgm:spPr/>
      <dgm:t>
        <a:bodyPr/>
        <a:lstStyle/>
        <a:p>
          <a:endParaRPr lang="en-US"/>
        </a:p>
      </dgm:t>
    </dgm:pt>
    <dgm:pt modelId="{C3E0316A-8A49-4457-92C7-889AF7FFA2DF}" type="sibTrans" cxnId="{0B1AF8A6-4781-4F62-9050-84E7792AB37A}">
      <dgm:prSet/>
      <dgm:spPr/>
      <dgm:t>
        <a:bodyPr/>
        <a:lstStyle/>
        <a:p>
          <a:endParaRPr lang="en-US"/>
        </a:p>
      </dgm:t>
    </dgm:pt>
    <dgm:pt modelId="{7B6B106C-E530-4D6F-BF99-4322FC236778}">
      <dgm:prSet/>
      <dgm:spPr/>
      <dgm:t>
        <a:bodyPr/>
        <a:lstStyle/>
        <a:p>
          <a:r>
            <a:rPr lang="en-US" dirty="0"/>
            <a:t>Student Finance</a:t>
          </a:r>
        </a:p>
      </dgm:t>
    </dgm:pt>
    <dgm:pt modelId="{010F5045-C160-4C6B-8D7B-42BCE6477770}" type="parTrans" cxnId="{9D1FACAF-A1CE-464C-8795-0974352B832D}">
      <dgm:prSet/>
      <dgm:spPr/>
      <dgm:t>
        <a:bodyPr/>
        <a:lstStyle/>
        <a:p>
          <a:endParaRPr lang="en-US"/>
        </a:p>
      </dgm:t>
    </dgm:pt>
    <dgm:pt modelId="{8141002B-89B5-49BF-B876-1C2A85261091}" type="sibTrans" cxnId="{9D1FACAF-A1CE-464C-8795-0974352B832D}">
      <dgm:prSet/>
      <dgm:spPr/>
      <dgm:t>
        <a:bodyPr/>
        <a:lstStyle/>
        <a:p>
          <a:endParaRPr lang="en-US"/>
        </a:p>
      </dgm:t>
    </dgm:pt>
    <dgm:pt modelId="{FF3FAB92-373D-4C93-AAF8-7C202ABFB2C3}">
      <dgm:prSet/>
      <dgm:spPr/>
      <dgm:t>
        <a:bodyPr/>
        <a:lstStyle/>
        <a:p>
          <a:r>
            <a:rPr lang="en-GB" dirty="0">
              <a:hlinkClick xmlns:r="http://schemas.openxmlformats.org/officeDocument/2006/relationships" r:id="rId2"/>
            </a:rPr>
            <a:t>Student.finance@lsclondon.co.uk</a:t>
          </a:r>
          <a:endParaRPr lang="en-US" dirty="0"/>
        </a:p>
      </dgm:t>
    </dgm:pt>
    <dgm:pt modelId="{248EF3A7-4381-405D-B168-A7D1F65B6482}" type="parTrans" cxnId="{05B1FD66-B16A-4B4E-8592-7C36F5EE9F47}">
      <dgm:prSet/>
      <dgm:spPr/>
      <dgm:t>
        <a:bodyPr/>
        <a:lstStyle/>
        <a:p>
          <a:endParaRPr lang="en-US"/>
        </a:p>
      </dgm:t>
    </dgm:pt>
    <dgm:pt modelId="{F6B9FDE1-240F-4B58-AC15-C4613C4BEE54}" type="sibTrans" cxnId="{05B1FD66-B16A-4B4E-8592-7C36F5EE9F47}">
      <dgm:prSet/>
      <dgm:spPr/>
      <dgm:t>
        <a:bodyPr/>
        <a:lstStyle/>
        <a:p>
          <a:endParaRPr lang="en-US"/>
        </a:p>
      </dgm:t>
    </dgm:pt>
    <dgm:pt modelId="{0C5A2029-2B46-4A4E-A6A6-6D16D4BDE335}" type="pres">
      <dgm:prSet presAssocID="{91EBB4FD-CD8E-40DB-A58B-1E83CFE37D9D}" presName="Name0" presStyleCnt="0">
        <dgm:presLayoutVars>
          <dgm:dir/>
          <dgm:animLvl val="lvl"/>
          <dgm:resizeHandles val="exact"/>
        </dgm:presLayoutVars>
      </dgm:prSet>
      <dgm:spPr/>
    </dgm:pt>
    <dgm:pt modelId="{5DE51D27-353E-2845-920D-C1301C21FB71}" type="pres">
      <dgm:prSet presAssocID="{08E87B99-15F8-448C-A310-E2EB9570D15B}" presName="linNode" presStyleCnt="0"/>
      <dgm:spPr/>
    </dgm:pt>
    <dgm:pt modelId="{634793EF-AC86-DD40-8B8D-5FE81D9A4053}" type="pres">
      <dgm:prSet presAssocID="{08E87B99-15F8-448C-A310-E2EB9570D15B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C95C4661-4D04-F24C-A8B4-8EA1664F8B19}" type="pres">
      <dgm:prSet presAssocID="{08E87B99-15F8-448C-A310-E2EB9570D15B}" presName="descendantText" presStyleLbl="alignAccFollowNode1" presStyleIdx="0" presStyleCnt="2">
        <dgm:presLayoutVars>
          <dgm:bulletEnabled val="1"/>
        </dgm:presLayoutVars>
      </dgm:prSet>
      <dgm:spPr/>
    </dgm:pt>
    <dgm:pt modelId="{4E6D621F-3EE0-8843-9FAA-D9AD3E8645ED}" type="pres">
      <dgm:prSet presAssocID="{0CF6B129-A9A0-4933-BE95-A51295FB6B68}" presName="sp" presStyleCnt="0"/>
      <dgm:spPr/>
    </dgm:pt>
    <dgm:pt modelId="{93F68C22-9BCF-7F43-BD35-4746F701AA1C}" type="pres">
      <dgm:prSet presAssocID="{7B6B106C-E530-4D6F-BF99-4322FC236778}" presName="linNode" presStyleCnt="0"/>
      <dgm:spPr/>
    </dgm:pt>
    <dgm:pt modelId="{BACD7815-2E30-C54B-AFD4-398507312F95}" type="pres">
      <dgm:prSet presAssocID="{7B6B106C-E530-4D6F-BF99-4322FC236778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A9225FF6-DD6B-1A4F-8B2E-27BDF0329F71}" type="pres">
      <dgm:prSet presAssocID="{7B6B106C-E530-4D6F-BF99-4322FC236778}" presName="descendantText" presStyleLbl="alignAccFollowNode1" presStyleIdx="1" presStyleCnt="2" custLinFactNeighborX="1040" custLinFactNeighborY="4303">
        <dgm:presLayoutVars>
          <dgm:bulletEnabled val="1"/>
        </dgm:presLayoutVars>
      </dgm:prSet>
      <dgm:spPr/>
    </dgm:pt>
  </dgm:ptLst>
  <dgm:cxnLst>
    <dgm:cxn modelId="{75103122-CFB0-D54E-8B7E-4A5B8926DC55}" type="presOf" srcId="{91EBB4FD-CD8E-40DB-A58B-1E83CFE37D9D}" destId="{0C5A2029-2B46-4A4E-A6A6-6D16D4BDE335}" srcOrd="0" destOrd="0" presId="urn:microsoft.com/office/officeart/2005/8/layout/vList5"/>
    <dgm:cxn modelId="{6C1D802B-55F5-5C48-B5F0-ECC7BA87BC6F}" type="presOf" srcId="{08E87B99-15F8-448C-A310-E2EB9570D15B}" destId="{634793EF-AC86-DD40-8B8D-5FE81D9A4053}" srcOrd="0" destOrd="0" presId="urn:microsoft.com/office/officeart/2005/8/layout/vList5"/>
    <dgm:cxn modelId="{FE58645C-16B8-DE4F-85ED-21318B4E9714}" type="presOf" srcId="{7B6B106C-E530-4D6F-BF99-4322FC236778}" destId="{BACD7815-2E30-C54B-AFD4-398507312F95}" srcOrd="0" destOrd="0" presId="urn:microsoft.com/office/officeart/2005/8/layout/vList5"/>
    <dgm:cxn modelId="{05B1FD66-B16A-4B4E-8592-7C36F5EE9F47}" srcId="{7B6B106C-E530-4D6F-BF99-4322FC236778}" destId="{FF3FAB92-373D-4C93-AAF8-7C202ABFB2C3}" srcOrd="0" destOrd="0" parTransId="{248EF3A7-4381-405D-B168-A7D1F65B6482}" sibTransId="{F6B9FDE1-240F-4B58-AC15-C4613C4BEE54}"/>
    <dgm:cxn modelId="{552E934F-66B9-DD40-8F49-9D3E8ABC0A17}" type="presOf" srcId="{365E4BEC-129C-4C41-9F2B-5D4A5EF48F27}" destId="{C95C4661-4D04-F24C-A8B4-8EA1664F8B19}" srcOrd="0" destOrd="0" presId="urn:microsoft.com/office/officeart/2005/8/layout/vList5"/>
    <dgm:cxn modelId="{2E007C7C-A24B-4126-891E-D82BB346D592}" srcId="{91EBB4FD-CD8E-40DB-A58B-1E83CFE37D9D}" destId="{08E87B99-15F8-448C-A310-E2EB9570D15B}" srcOrd="0" destOrd="0" parTransId="{F62C6423-05F3-4B39-8CFC-6BA79D1BDAFA}" sibTransId="{0CF6B129-A9A0-4933-BE95-A51295FB6B68}"/>
    <dgm:cxn modelId="{0B1AF8A6-4781-4F62-9050-84E7792AB37A}" srcId="{08E87B99-15F8-448C-A310-E2EB9570D15B}" destId="{365E4BEC-129C-4C41-9F2B-5D4A5EF48F27}" srcOrd="0" destOrd="0" parTransId="{48A78209-3DC6-442F-A582-623DC88D20E7}" sibTransId="{C3E0316A-8A49-4457-92C7-889AF7FFA2DF}"/>
    <dgm:cxn modelId="{9D1FACAF-A1CE-464C-8795-0974352B832D}" srcId="{91EBB4FD-CD8E-40DB-A58B-1E83CFE37D9D}" destId="{7B6B106C-E530-4D6F-BF99-4322FC236778}" srcOrd="1" destOrd="0" parTransId="{010F5045-C160-4C6B-8D7B-42BCE6477770}" sibTransId="{8141002B-89B5-49BF-B876-1C2A85261091}"/>
    <dgm:cxn modelId="{AA4961FB-0DCB-8442-BD5D-164455342837}" type="presOf" srcId="{FF3FAB92-373D-4C93-AAF8-7C202ABFB2C3}" destId="{A9225FF6-DD6B-1A4F-8B2E-27BDF0329F71}" srcOrd="0" destOrd="0" presId="urn:microsoft.com/office/officeart/2005/8/layout/vList5"/>
    <dgm:cxn modelId="{47CB167C-2F8A-4140-B153-8FF6C0D43DFE}" type="presParOf" srcId="{0C5A2029-2B46-4A4E-A6A6-6D16D4BDE335}" destId="{5DE51D27-353E-2845-920D-C1301C21FB71}" srcOrd="0" destOrd="0" presId="urn:microsoft.com/office/officeart/2005/8/layout/vList5"/>
    <dgm:cxn modelId="{E4E99CD0-0DC0-D943-97B3-DE998B83C018}" type="presParOf" srcId="{5DE51D27-353E-2845-920D-C1301C21FB71}" destId="{634793EF-AC86-DD40-8B8D-5FE81D9A4053}" srcOrd="0" destOrd="0" presId="urn:microsoft.com/office/officeart/2005/8/layout/vList5"/>
    <dgm:cxn modelId="{2615200F-B9D8-0841-B723-43BAF5EA2DD8}" type="presParOf" srcId="{5DE51D27-353E-2845-920D-C1301C21FB71}" destId="{C95C4661-4D04-F24C-A8B4-8EA1664F8B19}" srcOrd="1" destOrd="0" presId="urn:microsoft.com/office/officeart/2005/8/layout/vList5"/>
    <dgm:cxn modelId="{A37C2CCF-1534-F148-AC3F-B675EA9758A9}" type="presParOf" srcId="{0C5A2029-2B46-4A4E-A6A6-6D16D4BDE335}" destId="{4E6D621F-3EE0-8843-9FAA-D9AD3E8645ED}" srcOrd="1" destOrd="0" presId="urn:microsoft.com/office/officeart/2005/8/layout/vList5"/>
    <dgm:cxn modelId="{3F693E9B-0F33-0844-BC1D-A4805BDC2941}" type="presParOf" srcId="{0C5A2029-2B46-4A4E-A6A6-6D16D4BDE335}" destId="{93F68C22-9BCF-7F43-BD35-4746F701AA1C}" srcOrd="2" destOrd="0" presId="urn:microsoft.com/office/officeart/2005/8/layout/vList5"/>
    <dgm:cxn modelId="{07906504-7AA8-5940-B0BA-42DFA386ADBA}" type="presParOf" srcId="{93F68C22-9BCF-7F43-BD35-4746F701AA1C}" destId="{BACD7815-2E30-C54B-AFD4-398507312F95}" srcOrd="0" destOrd="0" presId="urn:microsoft.com/office/officeart/2005/8/layout/vList5"/>
    <dgm:cxn modelId="{D04C0125-DBBD-F34D-89D6-A3904862A2C3}" type="presParOf" srcId="{93F68C22-9BCF-7F43-BD35-4746F701AA1C}" destId="{A9225FF6-DD6B-1A4F-8B2E-27BDF0329F7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5C4661-4D04-F24C-A8B4-8EA1664F8B19}">
      <dsp:nvSpPr>
        <dsp:cNvPr id="0" name=""/>
        <dsp:cNvSpPr/>
      </dsp:nvSpPr>
      <dsp:spPr>
        <a:xfrm rot="5400000">
          <a:off x="2460677" y="-486634"/>
          <a:ext cx="1722521" cy="3126529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>
              <a:hlinkClick xmlns:r="http://schemas.openxmlformats.org/officeDocument/2006/relationships" r:id="rId1"/>
            </a:rPr>
            <a:t>allenquiries@lsclondon.co.uk</a:t>
          </a:r>
          <a:endParaRPr lang="en-US" sz="1500" kern="1200" dirty="0"/>
        </a:p>
      </dsp:txBody>
      <dsp:txXfrm rot="-5400000">
        <a:off x="1758674" y="299456"/>
        <a:ext cx="3042442" cy="1554347"/>
      </dsp:txXfrm>
    </dsp:sp>
    <dsp:sp modelId="{634793EF-AC86-DD40-8B8D-5FE81D9A4053}">
      <dsp:nvSpPr>
        <dsp:cNvPr id="0" name=""/>
        <dsp:cNvSpPr/>
      </dsp:nvSpPr>
      <dsp:spPr>
        <a:xfrm>
          <a:off x="0" y="53"/>
          <a:ext cx="1758673" cy="215315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Administrative &amp; Attendance</a:t>
          </a:r>
        </a:p>
      </dsp:txBody>
      <dsp:txXfrm>
        <a:off x="85851" y="85904"/>
        <a:ext cx="1586971" cy="1981450"/>
      </dsp:txXfrm>
    </dsp:sp>
    <dsp:sp modelId="{A9225FF6-DD6B-1A4F-8B2E-27BDF0329F71}">
      <dsp:nvSpPr>
        <dsp:cNvPr id="0" name=""/>
        <dsp:cNvSpPr/>
      </dsp:nvSpPr>
      <dsp:spPr>
        <a:xfrm rot="5400000">
          <a:off x="2460677" y="1848295"/>
          <a:ext cx="1722521" cy="3126529"/>
        </a:xfrm>
        <a:prstGeom prst="round2Same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>
              <a:hlinkClick xmlns:r="http://schemas.openxmlformats.org/officeDocument/2006/relationships" r:id="rId2"/>
            </a:rPr>
            <a:t>Student.finance@lsclondon.co.uk</a:t>
          </a:r>
          <a:endParaRPr lang="en-US" sz="1500" kern="1200" dirty="0"/>
        </a:p>
      </dsp:txBody>
      <dsp:txXfrm rot="-5400000">
        <a:off x="1758674" y="2634386"/>
        <a:ext cx="3042442" cy="1554347"/>
      </dsp:txXfrm>
    </dsp:sp>
    <dsp:sp modelId="{BACD7815-2E30-C54B-AFD4-398507312F95}">
      <dsp:nvSpPr>
        <dsp:cNvPr id="0" name=""/>
        <dsp:cNvSpPr/>
      </dsp:nvSpPr>
      <dsp:spPr>
        <a:xfrm>
          <a:off x="0" y="2260863"/>
          <a:ext cx="1758673" cy="2153152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Student Finance</a:t>
          </a:r>
        </a:p>
      </dsp:txBody>
      <dsp:txXfrm>
        <a:off x="85851" y="2346714"/>
        <a:ext cx="1586971" cy="19814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00CD9-95AB-4C74-A924-E650159B7E41}" type="datetimeFigureOut">
              <a:rPr lang="en-GB" smtClean="0"/>
              <a:pPr/>
              <a:t>08/07/2022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CD61E-9D92-4C15-9396-7D6D6FEC4548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DCD61E-9D92-4C15-9396-7D6D6FEC4548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127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D61E-9D92-4C15-9396-7D6D6FEC4548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366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D61E-9D92-4C15-9396-7D6D6FEC4548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466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1BB7D1-DA4A-4897-9BAD-693DA6D581BB}" type="slidenum">
              <a:rPr lang="en-US" smtClean="0">
                <a:latin typeface="Times New Roman" pitchFamily="18" charset="0"/>
              </a:rPr>
              <a:pPr>
                <a:defRPr/>
              </a:pPr>
              <a:t>19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87475" y="549275"/>
            <a:ext cx="4084638" cy="30638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3932238"/>
            <a:ext cx="6035675" cy="4754562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3B89-7C3E-4744-B851-9176FF472CB6}" type="datetimeFigureOut">
              <a:rPr lang="en-GB" smtClean="0"/>
              <a:pPr/>
              <a:t>08/07/2022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2710-4154-4F39-9DBC-50007B2172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3B89-7C3E-4744-B851-9176FF472CB6}" type="datetimeFigureOut">
              <a:rPr lang="en-GB" smtClean="0"/>
              <a:pPr/>
              <a:t>08/07/2022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2710-4154-4F39-9DBC-50007B2172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3B89-7C3E-4744-B851-9176FF472CB6}" type="datetimeFigureOut">
              <a:rPr lang="en-GB" smtClean="0"/>
              <a:pPr/>
              <a:t>08/07/2022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2710-4154-4F39-9DBC-50007B2172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3B89-7C3E-4744-B851-9176FF472CB6}" type="datetimeFigureOut">
              <a:rPr lang="en-GB" smtClean="0"/>
              <a:pPr/>
              <a:t>08/07/2022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2710-4154-4F39-9DBC-50007B2172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3B89-7C3E-4744-B851-9176FF472CB6}" type="datetimeFigureOut">
              <a:rPr lang="en-GB" smtClean="0"/>
              <a:pPr/>
              <a:t>08/07/2022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2710-4154-4F39-9DBC-50007B2172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3B89-7C3E-4744-B851-9176FF472CB6}" type="datetimeFigureOut">
              <a:rPr lang="en-GB" smtClean="0"/>
              <a:pPr/>
              <a:t>08/07/2022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2710-4154-4F39-9DBC-50007B2172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3B89-7C3E-4744-B851-9176FF472CB6}" type="datetimeFigureOut">
              <a:rPr lang="en-GB" smtClean="0"/>
              <a:pPr/>
              <a:t>08/07/2022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2710-4154-4F39-9DBC-50007B2172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3B89-7C3E-4744-B851-9176FF472CB6}" type="datetimeFigureOut">
              <a:rPr lang="en-GB" smtClean="0"/>
              <a:pPr/>
              <a:t>08/07/2022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2710-4154-4F39-9DBC-50007B2172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3B89-7C3E-4744-B851-9176FF472CB6}" type="datetimeFigureOut">
              <a:rPr lang="en-GB" smtClean="0"/>
              <a:pPr/>
              <a:t>08/07/2022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2710-4154-4F39-9DBC-50007B2172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3B89-7C3E-4744-B851-9176FF472CB6}" type="datetimeFigureOut">
              <a:rPr lang="en-GB" smtClean="0"/>
              <a:pPr/>
              <a:t>08/07/2022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2710-4154-4F39-9DBC-50007B2172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3B89-7C3E-4744-B851-9176FF472CB6}" type="datetimeFigureOut">
              <a:rPr lang="en-GB" smtClean="0"/>
              <a:pPr/>
              <a:t>08/07/2022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2710-4154-4F39-9DBC-50007B2172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43B89-7C3E-4744-B851-9176FF472CB6}" type="datetimeFigureOut">
              <a:rPr lang="en-GB" smtClean="0"/>
              <a:pPr/>
              <a:t>08/07/2022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72710-4154-4F39-9DBC-50007B2172D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student.finance@lsclondon.co.uk" TargetMode="External"/><Relationship Id="rId2" Type="http://schemas.openxmlformats.org/officeDocument/2006/relationships/hyperlink" Target="mailto:Lscstudent.finance@outlook.com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, whiteboard&#10;&#10;Description automatically generated">
            <a:extLst>
              <a:ext uri="{FF2B5EF4-FFF2-40B4-BE49-F238E27FC236}">
                <a16:creationId xmlns:a16="http://schemas.microsoft.com/office/drawing/2014/main" id="{2E8FEEC5-B4AA-4A28-B53D-FE174B04C6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95"/>
          <a:stretch/>
        </p:blipFill>
        <p:spPr>
          <a:xfrm>
            <a:off x="62885" y="116632"/>
            <a:ext cx="9018230" cy="43445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Freeform: Shape 8">
            <a:extLst>
              <a:ext uri="{FF2B5EF4-FFF2-40B4-BE49-F238E27FC236}">
                <a16:creationId xmlns:a16="http://schemas.microsoft.com/office/drawing/2014/main" id="{303CC970-4826-4CED-8063-0FB676635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214888" y="4564049"/>
            <a:ext cx="2929112" cy="2293951"/>
          </a:xfrm>
          <a:custGeom>
            <a:avLst/>
            <a:gdLst>
              <a:gd name="connsiteX0" fmla="*/ 0 w 3905483"/>
              <a:gd name="connsiteY0" fmla="*/ 2293951 h 2293951"/>
              <a:gd name="connsiteX1" fmla="*/ 3905483 w 3905483"/>
              <a:gd name="connsiteY1" fmla="*/ 2293951 h 2293951"/>
              <a:gd name="connsiteX2" fmla="*/ 3905483 w 3905483"/>
              <a:gd name="connsiteY2" fmla="*/ 0 h 2293951"/>
              <a:gd name="connsiteX3" fmla="*/ 2479521 w 3905483"/>
              <a:gd name="connsiteY3" fmla="*/ 0 h 2293951"/>
              <a:gd name="connsiteX4" fmla="*/ 1739055 w 3905483"/>
              <a:gd name="connsiteY4" fmla="*/ 0 h 2293951"/>
              <a:gd name="connsiteX5" fmla="*/ 1737976 w 3905483"/>
              <a:gd name="connsiteY5" fmla="*/ 2332 h 2293951"/>
              <a:gd name="connsiteX6" fmla="*/ 1061319 w 3905483"/>
              <a:gd name="connsiteY6" fmla="*/ 2332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483" h="2293951">
                <a:moveTo>
                  <a:pt x="0" y="2293951"/>
                </a:moveTo>
                <a:lnTo>
                  <a:pt x="3905483" y="2293951"/>
                </a:lnTo>
                <a:lnTo>
                  <a:pt x="3905483" y="0"/>
                </a:lnTo>
                <a:lnTo>
                  <a:pt x="2479521" y="0"/>
                </a:lnTo>
                <a:lnTo>
                  <a:pt x="1739055" y="0"/>
                </a:lnTo>
                <a:lnTo>
                  <a:pt x="1737976" y="2332"/>
                </a:lnTo>
                <a:lnTo>
                  <a:pt x="1061319" y="2332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0">
            <a:extLst>
              <a:ext uri="{FF2B5EF4-FFF2-40B4-BE49-F238E27FC236}">
                <a16:creationId xmlns:a16="http://schemas.microsoft.com/office/drawing/2014/main" id="{14490D63-3365-45CC-AC50-705C1B768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4564049"/>
            <a:ext cx="6833104" cy="2293951"/>
          </a:xfrm>
          <a:custGeom>
            <a:avLst/>
            <a:gdLst>
              <a:gd name="connsiteX0" fmla="*/ 0 w 9110805"/>
              <a:gd name="connsiteY0" fmla="*/ 2293951 h 2293951"/>
              <a:gd name="connsiteX1" fmla="*/ 107316 w 9110805"/>
              <a:gd name="connsiteY1" fmla="*/ 2293951 h 2293951"/>
              <a:gd name="connsiteX2" fmla="*/ 7277190 w 9110805"/>
              <a:gd name="connsiteY2" fmla="*/ 2293951 h 2293951"/>
              <a:gd name="connsiteX3" fmla="*/ 8048407 w 9110805"/>
              <a:gd name="connsiteY3" fmla="*/ 2293951 h 2293951"/>
              <a:gd name="connsiteX4" fmla="*/ 9110805 w 9110805"/>
              <a:gd name="connsiteY4" fmla="*/ 0 h 2293951"/>
              <a:gd name="connsiteX5" fmla="*/ 8339588 w 9110805"/>
              <a:gd name="connsiteY5" fmla="*/ 0 h 2293951"/>
              <a:gd name="connsiteX6" fmla="*/ 107316 w 9110805"/>
              <a:gd name="connsiteY6" fmla="*/ 0 h 2293951"/>
              <a:gd name="connsiteX7" fmla="*/ 0 w 9110805"/>
              <a:gd name="connsiteY7" fmla="*/ 0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10805" h="2293951">
                <a:moveTo>
                  <a:pt x="0" y="2293951"/>
                </a:moveTo>
                <a:lnTo>
                  <a:pt x="107316" y="2293951"/>
                </a:lnTo>
                <a:lnTo>
                  <a:pt x="7277190" y="2293951"/>
                </a:lnTo>
                <a:lnTo>
                  <a:pt x="8048407" y="2293951"/>
                </a:lnTo>
                <a:lnTo>
                  <a:pt x="9110805" y="0"/>
                </a:lnTo>
                <a:lnTo>
                  <a:pt x="8339588" y="0"/>
                </a:lnTo>
                <a:lnTo>
                  <a:pt x="107316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770" y="4858247"/>
            <a:ext cx="6030406" cy="12350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cap="none" spc="0" dirty="0">
                <a:ln w="1905"/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rPr>
              <a:t>Context of Business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455B18-5EA6-4228-921F-00B5FD0A7A9F}"/>
              </a:ext>
            </a:extLst>
          </p:cNvPr>
          <p:cNvSpPr/>
          <p:nvPr/>
        </p:nvSpPr>
        <p:spPr>
          <a:xfrm>
            <a:off x="7679444" y="4725144"/>
            <a:ext cx="80823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9D485E9D-413E-4DC0-B586-9AC76592ACE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43608" y="1844824"/>
            <a:ext cx="7743056" cy="448322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6000" dirty="0"/>
              <a:t>A Brief History of</a:t>
            </a:r>
          </a:p>
          <a:p>
            <a:pPr>
              <a:defRPr/>
            </a:pPr>
            <a:r>
              <a:rPr lang="en-US" sz="6000" dirty="0"/>
              <a:t>Management’s Roots</a:t>
            </a:r>
            <a:endParaRPr lang="en-US" sz="6000" b="1" dirty="0"/>
          </a:p>
        </p:txBody>
      </p:sp>
      <p:sp>
        <p:nvSpPr>
          <p:cNvPr id="5" name="Title 6"/>
          <p:cNvSpPr txBox="1">
            <a:spLocks/>
          </p:cNvSpPr>
          <p:nvPr/>
        </p:nvSpPr>
        <p:spPr>
          <a:xfrm>
            <a:off x="179512" y="0"/>
            <a:ext cx="864096" cy="620688"/>
          </a:xfrm>
          <a:prstGeom prst="rect">
            <a:avLst/>
          </a:prstGeom>
        </p:spPr>
        <p:txBody>
          <a:bodyPr rtlCol="0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Britannic Bold" pitchFamily="34" charset="0"/>
                <a:ea typeface="+mj-ea"/>
                <a:cs typeface="+mj-cs"/>
              </a:rPr>
              <a:t>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99F1FFA9-D672-408C-9220-ADEEC6ABD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8650" y="365125"/>
            <a:ext cx="2862072" cy="1479699"/>
          </a:xfrm>
          <a:scene3d>
            <a:camera prst="orthographicFront"/>
            <a:lightRig rig="threePt" dir="t"/>
          </a:scene3d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rtDeco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l">
              <a:lnSpc>
                <a:spcPct val="90000"/>
              </a:lnSpc>
              <a:defRPr/>
            </a:pPr>
            <a:r>
              <a:rPr lang="en-US" sz="3700" b="1" kern="1200" dirty="0">
                <a:ln/>
                <a:solidFill>
                  <a:schemeClr val="tx1"/>
                </a:solidFill>
                <a:latin typeface="+mj-lt"/>
                <a:ea typeface="+mj-ea"/>
                <a:cs typeface="+mj-cs"/>
              </a:rPr>
              <a:t>Early Management</a:t>
            </a:r>
          </a:p>
        </p:txBody>
      </p:sp>
      <p:sp>
        <p:nvSpPr>
          <p:cNvPr id="37891" name="Content Placeholder 7"/>
          <p:cNvSpPr>
            <a:spLocks noGrp="1"/>
          </p:cNvSpPr>
          <p:nvPr>
            <p:ph sz="half" idx="1"/>
          </p:nvPr>
        </p:nvSpPr>
        <p:spPr>
          <a:xfrm>
            <a:off x="179512" y="1916833"/>
            <a:ext cx="3888432" cy="426013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</a:pPr>
            <a:r>
              <a:rPr lang="en-US" sz="1800" dirty="0"/>
              <a:t>Management has  been practiced  a long time.</a:t>
            </a:r>
          </a:p>
          <a:p>
            <a:pPr indent="-228600">
              <a:lnSpc>
                <a:spcPct val="90000"/>
              </a:lnSpc>
            </a:pPr>
            <a:r>
              <a:rPr lang="en-US" sz="1800" dirty="0"/>
              <a:t>Construction of Pyramids, </a:t>
            </a:r>
            <a:r>
              <a:rPr lang="en-GB" sz="1800" dirty="0"/>
              <a:t>Hammurabi </a:t>
            </a:r>
            <a:r>
              <a:rPr lang="en-US" sz="1800" dirty="0"/>
              <a:t> Codes for example would have taken considerable management skills</a:t>
            </a:r>
          </a:p>
          <a:p>
            <a:pPr indent="-228600">
              <a:lnSpc>
                <a:spcPct val="90000"/>
              </a:lnSpc>
            </a:pPr>
            <a:r>
              <a:rPr lang="en-US" sz="1800" dirty="0"/>
              <a:t>Issues facing Management has not changed much over time</a:t>
            </a:r>
          </a:p>
          <a:p>
            <a:pPr indent="-228600">
              <a:lnSpc>
                <a:spcPct val="90000"/>
              </a:lnSpc>
            </a:pPr>
            <a:r>
              <a:rPr lang="en-US" sz="1800" dirty="0"/>
              <a:t>Management endeavours directed by people who are responsible for </a:t>
            </a:r>
            <a:r>
              <a:rPr lang="en-US" sz="1800" b="1" dirty="0"/>
              <a:t>planning</a:t>
            </a:r>
            <a:r>
              <a:rPr lang="en-US" sz="1800" dirty="0"/>
              <a:t>, </a:t>
            </a:r>
            <a:r>
              <a:rPr lang="en-US" sz="1800" b="1" dirty="0"/>
              <a:t>organising</a:t>
            </a:r>
            <a:r>
              <a:rPr lang="en-US" sz="1800" dirty="0"/>
              <a:t>, </a:t>
            </a:r>
            <a:r>
              <a:rPr lang="en-US" sz="1800" b="1" dirty="0"/>
              <a:t>leading</a:t>
            </a:r>
            <a:r>
              <a:rPr lang="en-US" sz="1800" dirty="0"/>
              <a:t> and </a:t>
            </a:r>
            <a:r>
              <a:rPr lang="en-US" sz="1800" b="1" dirty="0"/>
              <a:t>controlling</a:t>
            </a:r>
            <a:r>
              <a:rPr lang="en-US" sz="1800" dirty="0"/>
              <a:t> have existed for thousands of years</a:t>
            </a:r>
          </a:p>
          <a:p>
            <a:pPr indent="-228600">
              <a:lnSpc>
                <a:spcPct val="90000"/>
              </a:lnSpc>
            </a:pPr>
            <a:endParaRPr lang="en-US" sz="1800" dirty="0"/>
          </a:p>
        </p:txBody>
      </p:sp>
      <p:pic>
        <p:nvPicPr>
          <p:cNvPr id="4" name="Picture 3" descr="A picture containing text, outdoor, old, black&#10;&#10;Description automatically generated">
            <a:extLst>
              <a:ext uri="{FF2B5EF4-FFF2-40B4-BE49-F238E27FC236}">
                <a16:creationId xmlns:a16="http://schemas.microsoft.com/office/drawing/2014/main" id="{76F93033-3339-4AA7-A920-3642FBC49E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17710" r="-3" b="3921"/>
          <a:stretch/>
        </p:blipFill>
        <p:spPr>
          <a:xfrm>
            <a:off x="3871351" y="117467"/>
            <a:ext cx="5263771" cy="3557843"/>
          </a:xfrm>
          <a:custGeom>
            <a:avLst/>
            <a:gdLst/>
            <a:ahLst/>
            <a:cxnLst/>
            <a:rect l="l" t="t" r="r" b="b"/>
            <a:pathLst>
              <a:path w="7287684" h="3694372">
                <a:moveTo>
                  <a:pt x="1047969" y="0"/>
                </a:moveTo>
                <a:lnTo>
                  <a:pt x="7287684" y="0"/>
                </a:lnTo>
                <a:lnTo>
                  <a:pt x="7287684" y="814388"/>
                </a:lnTo>
                <a:lnTo>
                  <a:pt x="7287684" y="3694372"/>
                </a:lnTo>
                <a:lnTo>
                  <a:pt x="471411" y="3694372"/>
                </a:lnTo>
                <a:lnTo>
                  <a:pt x="470992" y="3686621"/>
                </a:lnTo>
                <a:cubicBezTo>
                  <a:pt x="458999" y="3642419"/>
                  <a:pt x="427907" y="3602236"/>
                  <a:pt x="376383" y="3554015"/>
                </a:cubicBezTo>
                <a:cubicBezTo>
                  <a:pt x="315976" y="3500438"/>
                  <a:pt x="255568" y="3454003"/>
                  <a:pt x="170288" y="3407569"/>
                </a:cubicBezTo>
                <a:cubicBezTo>
                  <a:pt x="365723" y="3382565"/>
                  <a:pt x="163181" y="3296841"/>
                  <a:pt x="230695" y="3243263"/>
                </a:cubicBezTo>
                <a:cubicBezTo>
                  <a:pt x="369276" y="3221831"/>
                  <a:pt x="479431" y="3393282"/>
                  <a:pt x="667759" y="3343275"/>
                </a:cubicBezTo>
                <a:cubicBezTo>
                  <a:pt x="440344" y="3196828"/>
                  <a:pt x="184501" y="3150393"/>
                  <a:pt x="17493" y="2953940"/>
                </a:cubicBezTo>
                <a:cubicBezTo>
                  <a:pt x="56580" y="2911078"/>
                  <a:pt x="95667" y="2953940"/>
                  <a:pt x="127647" y="2936081"/>
                </a:cubicBezTo>
                <a:cubicBezTo>
                  <a:pt x="127647" y="2925365"/>
                  <a:pt x="500751" y="2993232"/>
                  <a:pt x="522071" y="2714625"/>
                </a:cubicBezTo>
                <a:cubicBezTo>
                  <a:pt x="529178" y="2714625"/>
                  <a:pt x="536285" y="2714625"/>
                  <a:pt x="543391" y="2703909"/>
                </a:cubicBezTo>
                <a:cubicBezTo>
                  <a:pt x="582478" y="2664619"/>
                  <a:pt x="546945" y="2571750"/>
                  <a:pt x="610905" y="2564606"/>
                </a:cubicBezTo>
                <a:cubicBezTo>
                  <a:pt x="681973" y="2557462"/>
                  <a:pt x="749487" y="2525315"/>
                  <a:pt x="824107" y="2543175"/>
                </a:cubicBezTo>
                <a:cubicBezTo>
                  <a:pt x="880961" y="2557462"/>
                  <a:pt x="941368" y="2575322"/>
                  <a:pt x="1001776" y="2575322"/>
                </a:cubicBezTo>
                <a:cubicBezTo>
                  <a:pt x="1065736" y="2575322"/>
                  <a:pt x="1154570" y="2696766"/>
                  <a:pt x="1193658" y="2536031"/>
                </a:cubicBezTo>
                <a:cubicBezTo>
                  <a:pt x="1193658" y="2528888"/>
                  <a:pt x="1303812" y="2546747"/>
                  <a:pt x="1364219" y="2553891"/>
                </a:cubicBezTo>
                <a:cubicBezTo>
                  <a:pt x="1413966" y="2561035"/>
                  <a:pt x="1474374" y="2593181"/>
                  <a:pt x="1509907" y="2528888"/>
                </a:cubicBezTo>
                <a:cubicBezTo>
                  <a:pt x="1527674" y="2489596"/>
                  <a:pt x="1442393" y="2418159"/>
                  <a:pt x="1367772" y="2411015"/>
                </a:cubicBezTo>
                <a:cubicBezTo>
                  <a:pt x="1300259" y="2403872"/>
                  <a:pt x="1232745" y="2396728"/>
                  <a:pt x="1168784" y="2411015"/>
                </a:cubicBezTo>
                <a:cubicBezTo>
                  <a:pt x="1090610" y="2428875"/>
                  <a:pt x="1047969" y="2400300"/>
                  <a:pt x="1026649" y="2336007"/>
                </a:cubicBezTo>
                <a:cubicBezTo>
                  <a:pt x="1001776" y="2268141"/>
                  <a:pt x="955582" y="2232422"/>
                  <a:pt x="891621" y="2200275"/>
                </a:cubicBezTo>
                <a:cubicBezTo>
                  <a:pt x="735273" y="2121694"/>
                  <a:pt x="586032" y="2028825"/>
                  <a:pt x="415470" y="1982390"/>
                </a:cubicBezTo>
                <a:cubicBezTo>
                  <a:pt x="383490" y="1975246"/>
                  <a:pt x="344403" y="1960959"/>
                  <a:pt x="330189" y="1900238"/>
                </a:cubicBezTo>
                <a:cubicBezTo>
                  <a:pt x="792127" y="1993106"/>
                  <a:pt x="1211424" y="2232422"/>
                  <a:pt x="1687576" y="2218135"/>
                </a:cubicBezTo>
                <a:cubicBezTo>
                  <a:pt x="1559654" y="2143125"/>
                  <a:pt x="1406860" y="2139554"/>
                  <a:pt x="1268278" y="2085975"/>
                </a:cubicBezTo>
                <a:cubicBezTo>
                  <a:pt x="1367772" y="2046685"/>
                  <a:pt x="1460160" y="2089547"/>
                  <a:pt x="1552548" y="2110978"/>
                </a:cubicBezTo>
                <a:cubicBezTo>
                  <a:pt x="1630722" y="2128837"/>
                  <a:pt x="1701789" y="2132410"/>
                  <a:pt x="1708896" y="2021681"/>
                </a:cubicBezTo>
                <a:cubicBezTo>
                  <a:pt x="1708896" y="2010965"/>
                  <a:pt x="1708896" y="2003821"/>
                  <a:pt x="1708896" y="1993106"/>
                </a:cubicBezTo>
                <a:cubicBezTo>
                  <a:pt x="1680469" y="1946672"/>
                  <a:pt x="1641382" y="1925240"/>
                  <a:pt x="1591635" y="1910953"/>
                </a:cubicBezTo>
                <a:cubicBezTo>
                  <a:pt x="1563208" y="1903809"/>
                  <a:pt x="1524121" y="1889522"/>
                  <a:pt x="1524121" y="1857375"/>
                </a:cubicBezTo>
                <a:cubicBezTo>
                  <a:pt x="1527674" y="1735931"/>
                  <a:pt x="1431733" y="1700212"/>
                  <a:pt x="1339346" y="1664493"/>
                </a:cubicBezTo>
                <a:cubicBezTo>
                  <a:pt x="1389093" y="1603772"/>
                  <a:pt x="1431733" y="1646635"/>
                  <a:pt x="1470820" y="1643062"/>
                </a:cubicBezTo>
                <a:cubicBezTo>
                  <a:pt x="1495694" y="1639491"/>
                  <a:pt x="1520567" y="1635919"/>
                  <a:pt x="1520567" y="1603772"/>
                </a:cubicBezTo>
                <a:cubicBezTo>
                  <a:pt x="1520567" y="1578769"/>
                  <a:pt x="1509907" y="1546622"/>
                  <a:pt x="1485034" y="1546622"/>
                </a:cubicBezTo>
                <a:cubicBezTo>
                  <a:pt x="1328686" y="1543050"/>
                  <a:pt x="1239851" y="1371600"/>
                  <a:pt x="1076396" y="1371600"/>
                </a:cubicBezTo>
                <a:cubicBezTo>
                  <a:pt x="976902" y="1371600"/>
                  <a:pt x="1126144" y="1275159"/>
                  <a:pt x="1044416" y="1235869"/>
                </a:cubicBezTo>
                <a:cubicBezTo>
                  <a:pt x="1026649" y="1225153"/>
                  <a:pt x="1094163" y="1210866"/>
                  <a:pt x="1122590" y="1214437"/>
                </a:cubicBezTo>
                <a:cubicBezTo>
                  <a:pt x="1151017" y="1218009"/>
                  <a:pt x="1175891" y="1243013"/>
                  <a:pt x="1211424" y="1225153"/>
                </a:cubicBezTo>
                <a:cubicBezTo>
                  <a:pt x="1229191" y="1160860"/>
                  <a:pt x="1182997" y="1135856"/>
                  <a:pt x="1140357" y="1117997"/>
                </a:cubicBezTo>
                <a:cubicBezTo>
                  <a:pt x="1047969" y="1075135"/>
                  <a:pt x="955582" y="1025129"/>
                  <a:pt x="852534" y="1010841"/>
                </a:cubicBezTo>
                <a:cubicBezTo>
                  <a:pt x="817001" y="1007269"/>
                  <a:pt x="795680" y="989409"/>
                  <a:pt x="799234" y="953690"/>
                </a:cubicBezTo>
                <a:cubicBezTo>
                  <a:pt x="806340" y="907256"/>
                  <a:pt x="841874" y="921544"/>
                  <a:pt x="870301" y="925115"/>
                </a:cubicBezTo>
                <a:cubicBezTo>
                  <a:pt x="888068" y="928688"/>
                  <a:pt x="905835" y="939403"/>
                  <a:pt x="923602" y="914400"/>
                </a:cubicBezTo>
                <a:cubicBezTo>
                  <a:pt x="611794" y="724198"/>
                  <a:pt x="409919" y="684684"/>
                  <a:pt x="132090" y="589415"/>
                </a:cubicBezTo>
                <a:lnTo>
                  <a:pt x="31922" y="552917"/>
                </a:lnTo>
                <a:lnTo>
                  <a:pt x="26859" y="541335"/>
                </a:lnTo>
                <a:cubicBezTo>
                  <a:pt x="20137" y="534929"/>
                  <a:pt x="8953" y="532232"/>
                  <a:pt x="0" y="527681"/>
                </a:cubicBezTo>
                <a:cubicBezTo>
                  <a:pt x="5969" y="516305"/>
                  <a:pt x="7617" y="502963"/>
                  <a:pt x="17905" y="493550"/>
                </a:cubicBezTo>
                <a:cubicBezTo>
                  <a:pt x="23947" y="488022"/>
                  <a:pt x="35344" y="487159"/>
                  <a:pt x="44763" y="486724"/>
                </a:cubicBezTo>
                <a:lnTo>
                  <a:pt x="165722" y="483650"/>
                </a:lnTo>
                <a:lnTo>
                  <a:pt x="193385" y="498723"/>
                </a:lnTo>
                <a:cubicBezTo>
                  <a:pt x="210263" y="511671"/>
                  <a:pt x="227142" y="525066"/>
                  <a:pt x="315976" y="535781"/>
                </a:cubicBezTo>
                <a:cubicBezTo>
                  <a:pt x="401257" y="546497"/>
                  <a:pt x="479431" y="582216"/>
                  <a:pt x="575372" y="525066"/>
                </a:cubicBezTo>
                <a:cubicBezTo>
                  <a:pt x="639332" y="485775"/>
                  <a:pt x="742380" y="528637"/>
                  <a:pt x="820554" y="560785"/>
                </a:cubicBezTo>
                <a:cubicBezTo>
                  <a:pt x="884515" y="589360"/>
                  <a:pt x="948475" y="596503"/>
                  <a:pt x="1033756" y="560785"/>
                </a:cubicBezTo>
                <a:cubicBezTo>
                  <a:pt x="955582" y="539354"/>
                  <a:pt x="895175" y="521494"/>
                  <a:pt x="834767" y="507206"/>
                </a:cubicBezTo>
                <a:cubicBezTo>
                  <a:pt x="785020" y="496491"/>
                  <a:pt x="756593" y="471488"/>
                  <a:pt x="760147" y="417909"/>
                </a:cubicBezTo>
                <a:cubicBezTo>
                  <a:pt x="760147" y="389334"/>
                  <a:pt x="749487" y="350044"/>
                  <a:pt x="785020" y="335757"/>
                </a:cubicBezTo>
                <a:cubicBezTo>
                  <a:pt x="813447" y="321469"/>
                  <a:pt x="852534" y="335757"/>
                  <a:pt x="866748" y="360759"/>
                </a:cubicBezTo>
                <a:cubicBezTo>
                  <a:pt x="884515" y="407194"/>
                  <a:pt x="902281" y="450056"/>
                  <a:pt x="962689" y="453629"/>
                </a:cubicBezTo>
                <a:cubicBezTo>
                  <a:pt x="1044416" y="460771"/>
                  <a:pt x="998222" y="432197"/>
                  <a:pt x="984009" y="396478"/>
                </a:cubicBezTo>
                <a:cubicBezTo>
                  <a:pt x="969795" y="357188"/>
                  <a:pt x="1012436" y="346472"/>
                  <a:pt x="1040863" y="353615"/>
                </a:cubicBezTo>
                <a:cubicBezTo>
                  <a:pt x="1147464" y="385763"/>
                  <a:pt x="1257618" y="328613"/>
                  <a:pt x="1367772" y="375047"/>
                </a:cubicBezTo>
                <a:cubicBezTo>
                  <a:pt x="1339346" y="260747"/>
                  <a:pt x="1278938" y="210741"/>
                  <a:pt x="1151017" y="192881"/>
                </a:cubicBezTo>
                <a:cubicBezTo>
                  <a:pt x="1104823" y="189310"/>
                  <a:pt x="1055076" y="196453"/>
                  <a:pt x="1012436" y="164306"/>
                </a:cubicBezTo>
                <a:cubicBezTo>
                  <a:pt x="987562" y="146447"/>
                  <a:pt x="962689" y="125016"/>
                  <a:pt x="980456" y="89297"/>
                </a:cubicBezTo>
                <a:cubicBezTo>
                  <a:pt x="991116" y="64294"/>
                  <a:pt x="1019542" y="64294"/>
                  <a:pt x="1044416" y="71437"/>
                </a:cubicBezTo>
                <a:cubicBezTo>
                  <a:pt x="1147464" y="110728"/>
                  <a:pt x="1257618" y="121444"/>
                  <a:pt x="1364219" y="135731"/>
                </a:cubicBezTo>
                <a:cubicBezTo>
                  <a:pt x="1381986" y="139303"/>
                  <a:pt x="1399753" y="146447"/>
                  <a:pt x="1417520" y="110728"/>
                </a:cubicBezTo>
                <a:cubicBezTo>
                  <a:pt x="1293152" y="78581"/>
                  <a:pt x="1172337" y="35719"/>
                  <a:pt x="1047969" y="0"/>
                </a:cubicBezTo>
                <a:close/>
              </a:path>
            </a:pathLst>
          </a:custGeom>
        </p:spPr>
      </p:pic>
      <p:pic>
        <p:nvPicPr>
          <p:cNvPr id="37894" name="Picture 2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6448" t="9396" r="-6446" b="-1012"/>
          <a:stretch/>
        </p:blipFill>
        <p:spPr>
          <a:xfrm>
            <a:off x="3889107" y="3666432"/>
            <a:ext cx="5516307" cy="3094080"/>
          </a:xfrm>
          <a:custGeom>
            <a:avLst/>
            <a:gdLst/>
            <a:ahLst/>
            <a:cxnLst/>
            <a:rect l="l" t="t" r="r" b="b"/>
            <a:pathLst>
              <a:path w="7472381" h="3055043">
                <a:moveTo>
                  <a:pt x="638975" y="0"/>
                </a:moveTo>
                <a:lnTo>
                  <a:pt x="7472381" y="0"/>
                </a:lnTo>
                <a:lnTo>
                  <a:pt x="7472381" y="2579984"/>
                </a:lnTo>
                <a:lnTo>
                  <a:pt x="7472381" y="3055043"/>
                </a:lnTo>
                <a:lnTo>
                  <a:pt x="6992676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886700" y="6356350"/>
            <a:ext cx="62865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>
                <a:solidFill>
                  <a:srgbClr val="FFFFFF"/>
                </a:solidFill>
              </a:rPr>
              <a:t>1-</a:t>
            </a:r>
            <a:fld id="{B67CEC7B-4838-44C1-9C37-448D4AA7D021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  <a:defRPr/>
              </a:pPr>
              <a:t>11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9634" y="188640"/>
            <a:ext cx="4765450" cy="1440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  <a:defRPr/>
            </a:pPr>
            <a:r>
              <a:rPr lang="en-US" sz="35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Classical Approaches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342900" y="2405894"/>
            <a:ext cx="4502184" cy="35350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700" b="1" dirty="0"/>
              <a:t>Scientific Management</a:t>
            </a:r>
          </a:p>
          <a:p>
            <a:pPr lvl="1" indent="-2286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700" dirty="0"/>
              <a:t>Frederick W. Taylor in 1909 described scientific management as a method of scientifically finding the “one best way to do a job”</a:t>
            </a:r>
          </a:p>
          <a:p>
            <a:pPr lvl="1" indent="-2286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700" dirty="0"/>
              <a:t>Through optimization, it is possible to improve productivity</a:t>
            </a:r>
          </a:p>
          <a:p>
            <a:pPr lvl="1" indent="-2286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700" dirty="0"/>
              <a:t>Taylor believed all workers are motivated by money and continuous employment is a motivator</a:t>
            </a:r>
          </a:p>
          <a:p>
            <a:pPr lvl="1" indent="-2286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sz="17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5"/>
            <a:ext cx="306939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"/>
            <a:ext cx="306939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2"/>
            <a:ext cx="3051501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10"/>
            <a:ext cx="2708601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918" name="Picture 2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 cstate="print"/>
          <a:srcRect t="2122"/>
          <a:stretch/>
        </p:blipFill>
        <p:spPr>
          <a:xfrm>
            <a:off x="5364088" y="1628799"/>
            <a:ext cx="2289361" cy="335154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78240" y="6459378"/>
            <a:ext cx="336042" cy="365125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spcAft>
                <a:spcPts val="600"/>
              </a:spcAft>
              <a:defRPr/>
            </a:pPr>
            <a:r>
              <a:rPr lang="en-US" sz="900">
                <a:solidFill>
                  <a:srgbClr val="FFFFFF"/>
                </a:solidFill>
              </a:rPr>
              <a:t>1-</a:t>
            </a:r>
            <a:fld id="{03B06818-822B-4AF0-8008-8D60E9B44F0E}" type="slidenum">
              <a:rPr lang="en-US" sz="900">
                <a:solidFill>
                  <a:srgbClr val="FFFFFF"/>
                </a:solidFill>
              </a:rPr>
              <a:pPr>
                <a:spcAft>
                  <a:spcPts val="600"/>
                </a:spcAft>
                <a:defRPr/>
              </a:pPr>
              <a:t>12</a:t>
            </a:fld>
            <a:endParaRPr lang="en-US" sz="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31000">
              <a:schemeClr val="bg1">
                <a:lumMod val="95000"/>
              </a:schemeClr>
            </a:gs>
            <a:gs pos="62000">
              <a:schemeClr val="bg1">
                <a:lumMod val="85000"/>
              </a:schemeClr>
            </a:gs>
            <a:gs pos="84000">
              <a:schemeClr val="bg1">
                <a:lumMod val="50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Scientific Management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0324" y="141763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Four Principles of Scientific Management</a:t>
            </a:r>
          </a:p>
          <a:p>
            <a:endParaRPr lang="en-GB" dirty="0"/>
          </a:p>
        </p:txBody>
      </p:sp>
      <p:sp>
        <p:nvSpPr>
          <p:cNvPr id="6" name="Pentagon 5"/>
          <p:cNvSpPr/>
          <p:nvPr/>
        </p:nvSpPr>
        <p:spPr>
          <a:xfrm>
            <a:off x="1219876" y="2232721"/>
            <a:ext cx="5976664" cy="1080120"/>
          </a:xfrm>
          <a:prstGeom prst="homePlat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Use of Scientific approach through most efficient way to perform task improved productivity</a:t>
            </a:r>
            <a:endParaRPr lang="en-GB" dirty="0"/>
          </a:p>
        </p:txBody>
      </p:sp>
      <p:sp>
        <p:nvSpPr>
          <p:cNvPr id="8" name="Pentagon 7"/>
          <p:cNvSpPr/>
          <p:nvPr/>
        </p:nvSpPr>
        <p:spPr>
          <a:xfrm>
            <a:off x="1446244" y="3342726"/>
            <a:ext cx="5976664" cy="1080120"/>
          </a:xfrm>
          <a:prstGeom prst="homePlate">
            <a:avLst/>
          </a:prstGeom>
          <a:solidFill>
            <a:srgbClr val="008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Allocate tasks to employees based on their skills and capability to maximize efficiency</a:t>
            </a:r>
            <a:endParaRPr lang="en-GB" dirty="0"/>
          </a:p>
        </p:txBody>
      </p:sp>
      <p:sp>
        <p:nvSpPr>
          <p:cNvPr id="9" name="Pentagon 8"/>
          <p:cNvSpPr/>
          <p:nvPr/>
        </p:nvSpPr>
        <p:spPr>
          <a:xfrm>
            <a:off x="1678428" y="4479235"/>
            <a:ext cx="5976664" cy="1080120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Monitor the performance of the employees as employees are not ‘capable’ of performing efficiently without supervision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709511" y="2261184"/>
            <a:ext cx="535723" cy="92333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0029F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84764" y="3356992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26278" y="4581128"/>
            <a:ext cx="5421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3</a:t>
            </a:r>
          </a:p>
        </p:txBody>
      </p:sp>
      <p:sp>
        <p:nvSpPr>
          <p:cNvPr id="13" name="Pentagon 12"/>
          <p:cNvSpPr/>
          <p:nvPr/>
        </p:nvSpPr>
        <p:spPr>
          <a:xfrm>
            <a:off x="2051720" y="5602492"/>
            <a:ext cx="5976664" cy="1080120"/>
          </a:xfrm>
          <a:prstGeom prst="homePlat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Allocate tasks to managers involving planning, training and monitoring while employees work towards the efficiency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1547664" y="5661248"/>
            <a:ext cx="5421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5400" b="1" cap="none" spc="50" dirty="0">
                <a:ln w="0"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72185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46000">
              <a:schemeClr val="bg2"/>
            </a:gs>
            <a:gs pos="72000">
              <a:schemeClr val="bg1">
                <a:lumMod val="50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Scientific Management</a:t>
            </a:r>
            <a:endParaRPr lang="en-GB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80324" y="1340768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/>
              <a:t>Main Criticisms of Scientific Management</a:t>
            </a:r>
          </a:p>
          <a:p>
            <a:endParaRPr lang="en-GB" dirty="0"/>
          </a:p>
        </p:txBody>
      </p:sp>
      <p:sp>
        <p:nvSpPr>
          <p:cNvPr id="9" name="Pentagon 8"/>
          <p:cNvSpPr/>
          <p:nvPr/>
        </p:nvSpPr>
        <p:spPr>
          <a:xfrm flipH="1">
            <a:off x="827584" y="2047942"/>
            <a:ext cx="6120680" cy="1143000"/>
          </a:xfrm>
          <a:prstGeom prst="homePlat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The theory does not provide scope to improvements and innovations</a:t>
            </a:r>
            <a:endParaRPr lang="en-GB" dirty="0"/>
          </a:p>
        </p:txBody>
      </p:sp>
      <p:sp>
        <p:nvSpPr>
          <p:cNvPr id="11" name="Pentagon 10"/>
          <p:cNvSpPr/>
          <p:nvPr/>
        </p:nvSpPr>
        <p:spPr>
          <a:xfrm flipH="1">
            <a:off x="827584" y="3235010"/>
            <a:ext cx="6120680" cy="1001010"/>
          </a:xfrm>
          <a:prstGeom prst="homePlat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The theory assumes employees cannot function unsupervised</a:t>
            </a:r>
            <a:endParaRPr lang="en-GB" dirty="0"/>
          </a:p>
        </p:txBody>
      </p:sp>
      <p:sp>
        <p:nvSpPr>
          <p:cNvPr id="12" name="Pentagon 11"/>
          <p:cNvSpPr/>
          <p:nvPr/>
        </p:nvSpPr>
        <p:spPr>
          <a:xfrm flipH="1">
            <a:off x="833491" y="4267147"/>
            <a:ext cx="6120680" cy="1001010"/>
          </a:xfrm>
          <a:prstGeom prst="homePlate">
            <a:avLst/>
          </a:prstGeom>
          <a:solidFill>
            <a:srgbClr val="008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The theory does not factor globalisations and cultural differences</a:t>
            </a:r>
            <a:endParaRPr lang="en-GB" dirty="0"/>
          </a:p>
        </p:txBody>
      </p:sp>
      <p:sp>
        <p:nvSpPr>
          <p:cNvPr id="14" name="Pentagon 13"/>
          <p:cNvSpPr/>
          <p:nvPr/>
        </p:nvSpPr>
        <p:spPr>
          <a:xfrm flipH="1">
            <a:off x="833491" y="5310336"/>
            <a:ext cx="6120680" cy="1143000"/>
          </a:xfrm>
          <a:prstGeom prst="homePlat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The pursuit towards extreme efficiency cannot be sustained over long term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0150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297" y="502020"/>
            <a:ext cx="3992787" cy="16429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  <a:defRPr/>
            </a:pPr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Other Classic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8692" y="2405894"/>
            <a:ext cx="3986392" cy="35350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700" b="1"/>
              <a:t>General Administrative Theory</a:t>
            </a:r>
          </a:p>
          <a:p>
            <a:pPr lvl="1" indent="-2286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700"/>
              <a:t>focused on what constituted good management</a:t>
            </a:r>
          </a:p>
          <a:p>
            <a:pPr lvl="1" indent="-2286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700"/>
              <a:t>Max Weber (pictured) described the bureaucracy as an ideal rational form of organization</a:t>
            </a:r>
          </a:p>
          <a:p>
            <a:pPr lvl="1" indent="-2286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700"/>
              <a:t>Henri Fayol identified five management functions and 14 management principles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5"/>
            <a:ext cx="306939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"/>
            <a:ext cx="306939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2"/>
            <a:ext cx="3051501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10"/>
            <a:ext cx="2708601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9942" name="Picture 2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rcRect t="1772" r="4294"/>
          <a:stretch/>
        </p:blipFill>
        <p:spPr>
          <a:xfrm>
            <a:off x="5004048" y="1494150"/>
            <a:ext cx="2376265" cy="32708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78240" y="6459378"/>
            <a:ext cx="336042" cy="365125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spcAft>
                <a:spcPts val="600"/>
              </a:spcAft>
              <a:defRPr/>
            </a:pPr>
            <a:r>
              <a:rPr lang="en-US" sz="900">
                <a:solidFill>
                  <a:srgbClr val="FFFFFF"/>
                </a:solidFill>
              </a:rPr>
              <a:t>1-</a:t>
            </a:r>
            <a:fld id="{221CA506-1531-4D1B-80F4-C9CAE526C4BD}" type="slidenum">
              <a:rPr lang="en-US" sz="900">
                <a:solidFill>
                  <a:srgbClr val="FFFFFF"/>
                </a:solidFill>
              </a:rPr>
              <a:pPr>
                <a:spcAft>
                  <a:spcPts val="600"/>
                </a:spcAft>
                <a:defRPr/>
              </a:pPr>
              <a:t>15</a:t>
            </a:fld>
            <a:endParaRPr lang="en-US" sz="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457200" y="349065"/>
            <a:ext cx="7486634" cy="936104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14 Principles of Henry Fayol</a:t>
            </a:r>
            <a:endParaRPr lang="en-GB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23528" y="1600200"/>
            <a:ext cx="3600000" cy="604664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Division of Work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23528" y="2231305"/>
            <a:ext cx="3600000" cy="60893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1800" dirty="0"/>
              <a:t>Authority and Responsibility</a:t>
            </a:r>
            <a:endParaRPr lang="en-GB" sz="1800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311944" y="2865636"/>
            <a:ext cx="3600000" cy="60893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800" dirty="0"/>
              <a:t>Discipline</a:t>
            </a:r>
            <a:endParaRPr lang="en-GB" sz="1800" dirty="0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311386" y="3501008"/>
            <a:ext cx="3600000" cy="60893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800" dirty="0"/>
              <a:t>Unity of Command</a:t>
            </a:r>
            <a:endParaRPr lang="en-GB" sz="1800" dirty="0"/>
          </a:p>
        </p:txBody>
      </p:sp>
      <p:sp>
        <p:nvSpPr>
          <p:cNvPr id="10" name="Rounded Rectangle 9"/>
          <p:cNvSpPr/>
          <p:nvPr/>
        </p:nvSpPr>
        <p:spPr>
          <a:xfrm>
            <a:off x="4355976" y="1600200"/>
            <a:ext cx="3600000" cy="604664"/>
          </a:xfrm>
          <a:prstGeom prst="roundRect">
            <a:avLst/>
          </a:prstGeom>
          <a:solidFill>
            <a:srgbClr val="00206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Centralisation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half" idx="1"/>
          </p:nvPr>
        </p:nvSpPr>
        <p:spPr>
          <a:xfrm>
            <a:off x="4355976" y="2204864"/>
            <a:ext cx="3600000" cy="608931"/>
          </a:xfrm>
          <a:prstGeom prst="roundRect">
            <a:avLst/>
          </a:prstGeom>
          <a:solidFill>
            <a:schemeClr val="accent4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1800" dirty="0"/>
              <a:t>Scalar Chain</a:t>
            </a:r>
            <a:endParaRPr lang="en-GB" sz="1800" dirty="0"/>
          </a:p>
        </p:txBody>
      </p:sp>
      <p:sp>
        <p:nvSpPr>
          <p:cNvPr id="12" name="Content Placeholder 6"/>
          <p:cNvSpPr txBox="1">
            <a:spLocks/>
          </p:cNvSpPr>
          <p:nvPr/>
        </p:nvSpPr>
        <p:spPr>
          <a:xfrm>
            <a:off x="4355976" y="2825131"/>
            <a:ext cx="3600000" cy="608931"/>
          </a:xfrm>
          <a:prstGeom prst="roundRect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800" dirty="0"/>
              <a:t>Order</a:t>
            </a:r>
            <a:endParaRPr lang="en-GB" sz="1800" dirty="0"/>
          </a:p>
        </p:txBody>
      </p:sp>
      <p:sp>
        <p:nvSpPr>
          <p:cNvPr id="13" name="Content Placeholder 6"/>
          <p:cNvSpPr txBox="1">
            <a:spLocks/>
          </p:cNvSpPr>
          <p:nvPr/>
        </p:nvSpPr>
        <p:spPr>
          <a:xfrm>
            <a:off x="4343834" y="3443857"/>
            <a:ext cx="3600000" cy="608931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800" dirty="0"/>
              <a:t>Equity</a:t>
            </a:r>
            <a:endParaRPr lang="en-GB" sz="1800" dirty="0"/>
          </a:p>
        </p:txBody>
      </p:sp>
      <p:sp>
        <p:nvSpPr>
          <p:cNvPr id="14" name="Content Placeholder 6"/>
          <p:cNvSpPr txBox="1">
            <a:spLocks/>
          </p:cNvSpPr>
          <p:nvPr/>
        </p:nvSpPr>
        <p:spPr>
          <a:xfrm>
            <a:off x="323528" y="4123680"/>
            <a:ext cx="3600000" cy="60893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800" dirty="0"/>
              <a:t>Unity of Direction</a:t>
            </a:r>
            <a:endParaRPr lang="en-GB" sz="1800" dirty="0"/>
          </a:p>
        </p:txBody>
      </p:sp>
      <p:sp>
        <p:nvSpPr>
          <p:cNvPr id="15" name="Content Placeholder 6"/>
          <p:cNvSpPr txBox="1">
            <a:spLocks/>
          </p:cNvSpPr>
          <p:nvPr/>
        </p:nvSpPr>
        <p:spPr>
          <a:xfrm>
            <a:off x="311386" y="4764285"/>
            <a:ext cx="3600000" cy="60893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800" dirty="0"/>
              <a:t>Shared interest</a:t>
            </a:r>
            <a:endParaRPr lang="en-GB" sz="1800" dirty="0"/>
          </a:p>
        </p:txBody>
      </p:sp>
      <p:sp>
        <p:nvSpPr>
          <p:cNvPr id="16" name="Content Placeholder 6"/>
          <p:cNvSpPr txBox="1">
            <a:spLocks/>
          </p:cNvSpPr>
          <p:nvPr/>
        </p:nvSpPr>
        <p:spPr>
          <a:xfrm>
            <a:off x="311386" y="5418631"/>
            <a:ext cx="3600000" cy="608931"/>
          </a:xfrm>
          <a:prstGeom prst="round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800" dirty="0"/>
              <a:t>Remuneration</a:t>
            </a:r>
            <a:endParaRPr lang="en-GB" sz="1800" dirty="0"/>
          </a:p>
        </p:txBody>
      </p:sp>
      <p:sp>
        <p:nvSpPr>
          <p:cNvPr id="17" name="Content Placeholder 6"/>
          <p:cNvSpPr txBox="1">
            <a:spLocks/>
          </p:cNvSpPr>
          <p:nvPr/>
        </p:nvSpPr>
        <p:spPr>
          <a:xfrm>
            <a:off x="4380260" y="4114078"/>
            <a:ext cx="3600000" cy="60893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800" dirty="0"/>
              <a:t>Stability of Tenure</a:t>
            </a:r>
            <a:endParaRPr lang="en-GB" sz="1800" dirty="0"/>
          </a:p>
        </p:txBody>
      </p:sp>
      <p:sp>
        <p:nvSpPr>
          <p:cNvPr id="18" name="Content Placeholder 6"/>
          <p:cNvSpPr txBox="1">
            <a:spLocks/>
          </p:cNvSpPr>
          <p:nvPr/>
        </p:nvSpPr>
        <p:spPr>
          <a:xfrm>
            <a:off x="4405412" y="4764284"/>
            <a:ext cx="3600000" cy="60893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800" dirty="0"/>
              <a:t>Initiative</a:t>
            </a:r>
            <a:endParaRPr lang="en-GB" sz="1800" dirty="0"/>
          </a:p>
        </p:txBody>
      </p:sp>
      <p:sp>
        <p:nvSpPr>
          <p:cNvPr id="19" name="Content Placeholder 6"/>
          <p:cNvSpPr txBox="1">
            <a:spLocks/>
          </p:cNvSpPr>
          <p:nvPr/>
        </p:nvSpPr>
        <p:spPr>
          <a:xfrm>
            <a:off x="4405040" y="5418630"/>
            <a:ext cx="3600000" cy="608931"/>
          </a:xfrm>
          <a:prstGeom prst="roundRect">
            <a:avLst/>
          </a:prstGeom>
          <a:solidFill>
            <a:srgbClr val="008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800" dirty="0"/>
              <a:t>Esprit De Corp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525319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Rectangle 2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02592" y="321734"/>
            <a:ext cx="4325062" cy="1371824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b="1" dirty="0"/>
              <a:t>Behavioral Approaches</a:t>
            </a:r>
          </a:p>
        </p:txBody>
      </p:sp>
      <p:sp>
        <p:nvSpPr>
          <p:cNvPr id="40963" name="Content Placeholder 8"/>
          <p:cNvSpPr>
            <a:spLocks noGrp="1"/>
          </p:cNvSpPr>
          <p:nvPr>
            <p:ph idx="1"/>
          </p:nvPr>
        </p:nvSpPr>
        <p:spPr>
          <a:xfrm>
            <a:off x="294849" y="2015292"/>
            <a:ext cx="4165525" cy="431117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1800" dirty="0"/>
              <a:t>Early management writers included</a:t>
            </a:r>
          </a:p>
          <a:p>
            <a:pPr lvl="1" eaLnBrk="1" hangingPunct="1"/>
            <a:r>
              <a:rPr lang="en-US" sz="1800" dirty="0"/>
              <a:t>Robert Owen, was concerned about deplorable working conditions</a:t>
            </a:r>
          </a:p>
          <a:p>
            <a:pPr lvl="1" eaLnBrk="1" hangingPunct="1"/>
            <a:r>
              <a:rPr lang="en-US" sz="1800" dirty="0"/>
              <a:t>Hugo Munsterberg, a pioneer the field of industrial psychology</a:t>
            </a:r>
          </a:p>
          <a:p>
            <a:pPr lvl="1" eaLnBrk="1" hangingPunct="1"/>
            <a:r>
              <a:rPr lang="en-US" sz="1800" dirty="0"/>
              <a:t>Mary Parker Follett recognized what organizations could be viewed from both individual and group behavior. </a:t>
            </a:r>
          </a:p>
        </p:txBody>
      </p:sp>
      <p:pic>
        <p:nvPicPr>
          <p:cNvPr id="3" name="Picture 2" descr="A person with a mustache&#10;&#10;Description automatically generated with low confidence">
            <a:extLst>
              <a:ext uri="{FF2B5EF4-FFF2-40B4-BE49-F238E27FC236}">
                <a16:creationId xmlns:a16="http://schemas.microsoft.com/office/drawing/2014/main" id="{88A4B140-EDD9-49C4-8EA5-24DB3220F8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7609"/>
          <a:stretch/>
        </p:blipFill>
        <p:spPr>
          <a:xfrm>
            <a:off x="4645378" y="4601497"/>
            <a:ext cx="2032000" cy="2181371"/>
          </a:xfrm>
          <a:prstGeom prst="rect">
            <a:avLst/>
          </a:prstGeom>
        </p:spPr>
      </p:pic>
      <p:grpSp>
        <p:nvGrpSpPr>
          <p:cNvPr id="257" name="Group 256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42340" y="713128"/>
            <a:ext cx="801649" cy="2126625"/>
            <a:chOff x="10918968" y="713127"/>
            <a:chExt cx="1273032" cy="2532832"/>
          </a:xfrm>
        </p:grpSpPr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Isosceles Triangle 258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0" name="Isosceles Triangle 259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628518" y="5230015"/>
            <a:ext cx="2017580" cy="760545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60240" y="5789405"/>
            <a:ext cx="485578" cy="36418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arly Socialist and Reformer, Robert Owen | Robert Owen">
            <a:extLst>
              <a:ext uri="{FF2B5EF4-FFF2-40B4-BE49-F238E27FC236}">
                <a16:creationId xmlns:a16="http://schemas.microsoft.com/office/drawing/2014/main" id="{B39DF8E3-0AA1-488F-AA82-5B703BE51D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13" r="-3" b="-3"/>
          <a:stretch/>
        </p:blipFill>
        <p:spPr bwMode="auto">
          <a:xfrm>
            <a:off x="4648137" y="196565"/>
            <a:ext cx="2029241" cy="270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text, person, person, wall&#10;&#10;Description automatically generated">
            <a:extLst>
              <a:ext uri="{FF2B5EF4-FFF2-40B4-BE49-F238E27FC236}">
                <a16:creationId xmlns:a16="http://schemas.microsoft.com/office/drawing/2014/main" id="{217B8400-4C32-4507-9A7D-4D630EB9C8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1" b="5233"/>
          <a:stretch/>
        </p:blipFill>
        <p:spPr>
          <a:xfrm>
            <a:off x="6725273" y="2723219"/>
            <a:ext cx="1942539" cy="259005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03999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/>
              <a:t>1-</a:t>
            </a:r>
            <a:fld id="{DC8F8AF7-AA86-4392-98BD-C62E2A5D57FD}" type="slidenum">
              <a:rPr lang="en-US" smtClean="0"/>
              <a:pPr>
                <a:spcAft>
                  <a:spcPts val="600"/>
                </a:spcAft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4B6ECB93-D7FF-4F09-A8ED-D4588EE7C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94" name="Rectangle 14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1911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760"/>
            <a:ext cx="7886700" cy="1325563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l">
              <a:lnSpc>
                <a:spcPct val="90000"/>
              </a:lnSpc>
              <a:defRPr/>
            </a:pPr>
            <a:r>
              <a:rPr lang="en-US" b="1">
                <a:solidFill>
                  <a:schemeClr val="bg1"/>
                </a:solidFill>
              </a:rPr>
              <a:t>The Hawthorne Studies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sz="half" idx="1"/>
          </p:nvPr>
        </p:nvSpPr>
        <p:spPr>
          <a:xfrm>
            <a:off x="3923928" y="2057082"/>
            <a:ext cx="4841733" cy="390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</a:pPr>
            <a:r>
              <a:rPr lang="en-US" sz="1900" dirty="0"/>
              <a:t>Conducted at the Western Electric Company Works these studies: </a:t>
            </a:r>
          </a:p>
          <a:p>
            <a:pPr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Provided new insights into individual and group  behaviour</a:t>
            </a:r>
            <a:br>
              <a:rPr lang="en-US" sz="1900" dirty="0"/>
            </a:br>
            <a:r>
              <a:rPr lang="en-US" sz="1900" dirty="0"/>
              <a:t>in the behaviour of people at work.</a:t>
            </a:r>
          </a:p>
          <a:p>
            <a:pPr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Concluded that group pressures can significantly impact individual productivity</a:t>
            </a:r>
          </a:p>
        </p:txBody>
      </p:sp>
      <p:pic>
        <p:nvPicPr>
          <p:cNvPr id="41990" name="Picture 2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 cstate="print"/>
          <a:srcRect l="10167" r="21135" b="3"/>
          <a:stretch/>
        </p:blipFill>
        <p:spPr>
          <a:xfrm>
            <a:off x="1331640" y="2719573"/>
            <a:ext cx="2442030" cy="253193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1-</a:t>
            </a:r>
            <a:fld id="{7A2BD535-BF5F-4041-B898-0CF28CDEAC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18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9287" name="Rectangle 137">
            <a:extLst>
              <a:ext uri="{FF2B5EF4-FFF2-40B4-BE49-F238E27FC236}">
                <a16:creationId xmlns:a16="http://schemas.microsoft.com/office/drawing/2014/main" id="{C9B9F33B-F0CC-4410-85D0-1B957DF43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9284" name="Rectangle 4"/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4045020" cy="1325563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masis MT Pro Black" panose="02040A04050005020304" pitchFamily="18" charset="0"/>
              </a:rPr>
              <a:t>Quantitative Approaches</a:t>
            </a:r>
          </a:p>
        </p:txBody>
      </p:sp>
      <p:sp>
        <p:nvSpPr>
          <p:cNvPr id="1249288" name="Freeform: Shape 139">
            <a:extLst>
              <a:ext uri="{FF2B5EF4-FFF2-40B4-BE49-F238E27FC236}">
                <a16:creationId xmlns:a16="http://schemas.microsoft.com/office/drawing/2014/main" id="{55CB1B7E-4B0B-4E99-9560-9667270DA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492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77101" y="1916831"/>
            <a:ext cx="4496569" cy="4260131"/>
          </a:xfrm>
        </p:spPr>
        <p:txBody>
          <a:bodyPr>
            <a:normAutofit lnSpcReduction="10000"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Quantitative Approach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Evolved from mathematical and statistical solutions developed for military problems during World War II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Used quantitative techniques to improve decision making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W. Edwards Deming and Joseph M. </a:t>
            </a:r>
            <a:r>
              <a:rPr lang="en-US" sz="2400" dirty="0" err="1"/>
              <a:t>Juran</a:t>
            </a:r>
            <a:r>
              <a:rPr lang="en-US" sz="2400" dirty="0"/>
              <a:t> ‘s ideas became the basis for </a:t>
            </a:r>
            <a:r>
              <a:rPr lang="en-US" sz="2400" b="1" dirty="0"/>
              <a:t>total quality management (TQM)</a:t>
            </a:r>
            <a:endParaRPr lang="en-US" sz="2400" dirty="0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C924DBCE-E731-4B22-8181-A39C1D862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0473" y="2700688"/>
            <a:ext cx="609320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erson in a suit and tie&#10;&#10;Description automatically generated with medium confidence">
            <a:extLst>
              <a:ext uri="{FF2B5EF4-FFF2-40B4-BE49-F238E27FC236}">
                <a16:creationId xmlns:a16="http://schemas.microsoft.com/office/drawing/2014/main" id="{C5F1DF1F-DB37-43A7-BD6A-0013B8E473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" r="3002" b="-1"/>
          <a:stretch/>
        </p:blipFill>
        <p:spPr>
          <a:xfrm>
            <a:off x="6164668" y="852372"/>
            <a:ext cx="2322605" cy="3096807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196DE3D2-178D-4017-842D-87C88CE92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2910" y="0"/>
            <a:ext cx="1736439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43621FD4-D14D-45D5-9A57-9A2DE5EA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66898" y="1026771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0ABC3B13-2094-4BE3-ABE4-954319256C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668" b="-1"/>
          <a:stretch/>
        </p:blipFill>
        <p:spPr>
          <a:xfrm>
            <a:off x="5042910" y="4685200"/>
            <a:ext cx="2050306" cy="2172801"/>
          </a:xfrm>
          <a:custGeom>
            <a:avLst/>
            <a:gdLst/>
            <a:ahLst/>
            <a:cxnLst/>
            <a:rect l="l" t="t" r="r" b="b"/>
            <a:pathLst>
              <a:path w="2733741" h="2172801">
                <a:moveTo>
                  <a:pt x="1366871" y="0"/>
                </a:moveTo>
                <a:cubicBezTo>
                  <a:pt x="2121772" y="0"/>
                  <a:pt x="2733741" y="595368"/>
                  <a:pt x="2733741" y="1329791"/>
                </a:cubicBezTo>
                <a:cubicBezTo>
                  <a:pt x="2733741" y="1605200"/>
                  <a:pt x="2647683" y="1861054"/>
                  <a:pt x="2500301" y="2073290"/>
                </a:cubicBezTo>
                <a:lnTo>
                  <a:pt x="2423813" y="2172801"/>
                </a:lnTo>
                <a:lnTo>
                  <a:pt x="309928" y="2172801"/>
                </a:lnTo>
                <a:lnTo>
                  <a:pt x="233440" y="2073290"/>
                </a:lnTo>
                <a:cubicBezTo>
                  <a:pt x="86058" y="1861054"/>
                  <a:pt x="0" y="1605200"/>
                  <a:pt x="0" y="1329791"/>
                </a:cubicBezTo>
                <a:cubicBezTo>
                  <a:pt x="0" y="595368"/>
                  <a:pt x="611969" y="0"/>
                  <a:pt x="1366871" y="0"/>
                </a:cubicBezTo>
                <a:close/>
              </a:path>
            </a:pathLst>
          </a:custGeom>
        </p:spPr>
      </p:pic>
      <p:sp>
        <p:nvSpPr>
          <p:cNvPr id="148" name="Arc 147">
            <a:extLst>
              <a:ext uri="{FF2B5EF4-FFF2-40B4-BE49-F238E27FC236}">
                <a16:creationId xmlns:a16="http://schemas.microsoft.com/office/drawing/2014/main" id="{034ACCCC-54D4-4F78-9B85-4A34FEBAA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54998">
            <a:off x="4541892" y="4209253"/>
            <a:ext cx="2901163" cy="3868217"/>
          </a:xfrm>
          <a:prstGeom prst="arc">
            <a:avLst>
              <a:gd name="adj1" fmla="val 16200000"/>
              <a:gd name="adj2" fmla="val 20479261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72413CFE-8B8A-45C9-B7BA-CF49986D4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54162" y="4112081"/>
            <a:ext cx="889838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>
                <a:cs typeface="Times New Roman" pitchFamily="18" charset="0"/>
              </a:rPr>
              <a:t>1–</a:t>
            </a:r>
            <a:fld id="{84E0554C-03EE-4C54-8E78-F4802869DC8D}" type="slidenum">
              <a:rPr lang="en-US" smtClean="0">
                <a:cs typeface="Times New Roman" pitchFamily="18" charset="0"/>
              </a:rPr>
              <a:pPr>
                <a:spcAft>
                  <a:spcPts val="600"/>
                </a:spcAft>
                <a:defRPr/>
              </a:pPr>
              <a:t>19</a:t>
            </a:fld>
            <a:endParaRPr lang="en-US">
              <a:cs typeface="Times New Roman" pitchFamily="18" charset="0"/>
            </a:endParaRPr>
          </a:p>
        </p:txBody>
      </p:sp>
      <p:sp>
        <p:nvSpPr>
          <p:cNvPr id="4" name="AutoShape 2" descr="Deming vs Juran vs Crosby: Pioneers of Project Management">
            <a:extLst>
              <a:ext uri="{FF2B5EF4-FFF2-40B4-BE49-F238E27FC236}">
                <a16:creationId xmlns:a16="http://schemas.microsoft.com/office/drawing/2014/main" id="{FA43651B-8BB6-421C-8113-518B05EB74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</p:cSld>
  <p:clrMapOvr>
    <a:masterClrMapping/>
  </p:clrMapOvr>
  <p:transition>
    <p:cut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FFAA8-7806-504E-9F23-A1015013F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654" y="895636"/>
            <a:ext cx="2299447" cy="1714500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chemeClr val="accent6">
                    <a:lumMod val="50000"/>
                  </a:schemeClr>
                </a:solidFill>
              </a:rPr>
              <a:t>Important Contacts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B2F32A-0EDD-4890-9A5D-43A7F2D10E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7115233"/>
              </p:ext>
            </p:extLst>
          </p:nvPr>
        </p:nvGraphicFramePr>
        <p:xfrm>
          <a:off x="3895725" y="1210443"/>
          <a:ext cx="4885203" cy="4414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F744D670-9CEA-024F-8149-9567095FEE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441" y="2438868"/>
            <a:ext cx="3675460" cy="2833220"/>
          </a:xfrm>
          <a:prstGeom prst="hexagon">
            <a:avLst/>
          </a:prstGeom>
          <a:ln w="57150">
            <a:solidFill>
              <a:schemeClr val="tx1"/>
            </a:solidFill>
          </a:ln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F3239AB-9231-5942-A245-98CBD05AF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3072" y="5624513"/>
            <a:ext cx="3086100" cy="273844"/>
          </a:xfrm>
        </p:spPr>
        <p:txBody>
          <a:bodyPr/>
          <a:lstStyle/>
          <a:p>
            <a:r>
              <a:rPr lang="en-US"/>
              <a:t>@Copyrights LSC Group.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565037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5810"/>
            <a:ext cx="3840421" cy="132556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Contemporary Approaches</a:t>
            </a:r>
            <a:endParaRPr lang="en-US"/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179512" y="2046691"/>
            <a:ext cx="4680520" cy="4130271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Focused on managers’ concerns inside the organization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Chester Barnard wrote in his 1938 book </a:t>
            </a:r>
            <a:r>
              <a:rPr lang="en-US" sz="2000" i="1" dirty="0"/>
              <a:t>The Functions of the Executive </a:t>
            </a:r>
            <a:r>
              <a:rPr lang="en-US" sz="2000" dirty="0"/>
              <a:t>that an organization functioned as a cooperative system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Fred </a:t>
            </a:r>
            <a:r>
              <a:rPr lang="en-US" sz="2000" dirty="0" err="1"/>
              <a:t>Feildler</a:t>
            </a:r>
            <a:r>
              <a:rPr lang="en-US" sz="2000" dirty="0"/>
              <a:t> first popularized the </a:t>
            </a:r>
            <a:r>
              <a:rPr lang="en-US" sz="2000" b="1" dirty="0"/>
              <a:t>contingency  approach (or situational approach)  </a:t>
            </a:r>
            <a:r>
              <a:rPr lang="en-US" sz="2000" dirty="0"/>
              <a:t>which says that organizations, employees, and situations are different and require different ways of managing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5426" y="1364732"/>
            <a:ext cx="710616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person in a suit and tie&#10;&#10;Description automatically generated with medium confidence">
            <a:extLst>
              <a:ext uri="{FF2B5EF4-FFF2-40B4-BE49-F238E27FC236}">
                <a16:creationId xmlns:a16="http://schemas.microsoft.com/office/drawing/2014/main" id="{18F79A82-2C0B-4543-BFBF-01512731CC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8322"/>
          <a:stretch/>
        </p:blipFill>
        <p:spPr>
          <a:xfrm>
            <a:off x="5925944" y="2727729"/>
            <a:ext cx="3218056" cy="4130271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</p:pic>
      <p:sp>
        <p:nvSpPr>
          <p:cNvPr id="76" name="Arc 75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4022954" y="-170491"/>
            <a:ext cx="4021193" cy="3015895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6ABF24EB-0BFC-4D5B-97C8-2EB257985E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93" r="1" b="14405"/>
          <a:stretch/>
        </p:blipFill>
        <p:spPr>
          <a:xfrm>
            <a:off x="4696205" y="1"/>
            <a:ext cx="2639484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457950" y="6356349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>
                <a:solidFill>
                  <a:srgbClr val="FFFFFF"/>
                </a:solidFill>
              </a:rPr>
              <a:t>1-</a:t>
            </a:r>
            <a:fld id="{CE34119C-B386-4461-85C4-275D567AD1DD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  <a:defRPr/>
              </a:pPr>
              <a:t>20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0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CEAD40B-6AE1-4C68-884C-85E52EF4B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51381"/>
            <a:ext cx="7884414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5700" b="1" kern="1200" spc="50">
                <a:ln w="0"/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4718595"/>
            <a:ext cx="4057650" cy="18288"/>
          </a:xfrm>
          <a:custGeom>
            <a:avLst/>
            <a:gdLst>
              <a:gd name="connsiteX0" fmla="*/ 0 w 4057650"/>
              <a:gd name="connsiteY0" fmla="*/ 0 h 18288"/>
              <a:gd name="connsiteX1" fmla="*/ 757428 w 4057650"/>
              <a:gd name="connsiteY1" fmla="*/ 0 h 18288"/>
              <a:gd name="connsiteX2" fmla="*/ 1474279 w 4057650"/>
              <a:gd name="connsiteY2" fmla="*/ 0 h 18288"/>
              <a:gd name="connsiteX3" fmla="*/ 2191131 w 4057650"/>
              <a:gd name="connsiteY3" fmla="*/ 0 h 18288"/>
              <a:gd name="connsiteX4" fmla="*/ 2745676 w 4057650"/>
              <a:gd name="connsiteY4" fmla="*/ 0 h 18288"/>
              <a:gd name="connsiteX5" fmla="*/ 3340798 w 4057650"/>
              <a:gd name="connsiteY5" fmla="*/ 0 h 18288"/>
              <a:gd name="connsiteX6" fmla="*/ 4057650 w 4057650"/>
              <a:gd name="connsiteY6" fmla="*/ 0 h 18288"/>
              <a:gd name="connsiteX7" fmla="*/ 4057650 w 4057650"/>
              <a:gd name="connsiteY7" fmla="*/ 18288 h 18288"/>
              <a:gd name="connsiteX8" fmla="*/ 3381375 w 4057650"/>
              <a:gd name="connsiteY8" fmla="*/ 18288 h 18288"/>
              <a:gd name="connsiteX9" fmla="*/ 2826830 w 4057650"/>
              <a:gd name="connsiteY9" fmla="*/ 18288 h 18288"/>
              <a:gd name="connsiteX10" fmla="*/ 2272284 w 4057650"/>
              <a:gd name="connsiteY10" fmla="*/ 18288 h 18288"/>
              <a:gd name="connsiteX11" fmla="*/ 1555432 w 4057650"/>
              <a:gd name="connsiteY11" fmla="*/ 18288 h 18288"/>
              <a:gd name="connsiteX12" fmla="*/ 960310 w 4057650"/>
              <a:gd name="connsiteY12" fmla="*/ 18288 h 18288"/>
              <a:gd name="connsiteX13" fmla="*/ 0 w 4057650"/>
              <a:gd name="connsiteY13" fmla="*/ 18288 h 18288"/>
              <a:gd name="connsiteX14" fmla="*/ 0 w 4057650"/>
              <a:gd name="connsiteY14" fmla="*/ 0 h 18288"/>
              <a:gd name="connsiteX0" fmla="*/ 0 w 4057650"/>
              <a:gd name="connsiteY0" fmla="*/ 0 h 18288"/>
              <a:gd name="connsiteX1" fmla="*/ 635698 w 4057650"/>
              <a:gd name="connsiteY1" fmla="*/ 0 h 18288"/>
              <a:gd name="connsiteX2" fmla="*/ 1190244 w 4057650"/>
              <a:gd name="connsiteY2" fmla="*/ 0 h 18288"/>
              <a:gd name="connsiteX3" fmla="*/ 1947672 w 4057650"/>
              <a:gd name="connsiteY3" fmla="*/ 0 h 18288"/>
              <a:gd name="connsiteX4" fmla="*/ 2583370 w 4057650"/>
              <a:gd name="connsiteY4" fmla="*/ 0 h 18288"/>
              <a:gd name="connsiteX5" fmla="*/ 3219069 w 4057650"/>
              <a:gd name="connsiteY5" fmla="*/ 0 h 18288"/>
              <a:gd name="connsiteX6" fmla="*/ 4057650 w 4057650"/>
              <a:gd name="connsiteY6" fmla="*/ 0 h 18288"/>
              <a:gd name="connsiteX7" fmla="*/ 4057650 w 4057650"/>
              <a:gd name="connsiteY7" fmla="*/ 18288 h 18288"/>
              <a:gd name="connsiteX8" fmla="*/ 3381375 w 4057650"/>
              <a:gd name="connsiteY8" fmla="*/ 18288 h 18288"/>
              <a:gd name="connsiteX9" fmla="*/ 2826830 w 4057650"/>
              <a:gd name="connsiteY9" fmla="*/ 18288 h 18288"/>
              <a:gd name="connsiteX10" fmla="*/ 2150555 w 4057650"/>
              <a:gd name="connsiteY10" fmla="*/ 18288 h 18288"/>
              <a:gd name="connsiteX11" fmla="*/ 1474280 w 4057650"/>
              <a:gd name="connsiteY11" fmla="*/ 18288 h 18288"/>
              <a:gd name="connsiteX12" fmla="*/ 838581 w 4057650"/>
              <a:gd name="connsiteY12" fmla="*/ 18288 h 18288"/>
              <a:gd name="connsiteX13" fmla="*/ 0 w 4057650"/>
              <a:gd name="connsiteY13" fmla="*/ 18288 h 18288"/>
              <a:gd name="connsiteX14" fmla="*/ 0 w 405765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57650" h="18288" fill="none" extrusionOk="0">
                <a:moveTo>
                  <a:pt x="0" y="0"/>
                </a:moveTo>
                <a:cubicBezTo>
                  <a:pt x="367148" y="-8908"/>
                  <a:pt x="517612" y="4501"/>
                  <a:pt x="757428" y="0"/>
                </a:cubicBezTo>
                <a:cubicBezTo>
                  <a:pt x="1032602" y="-7253"/>
                  <a:pt x="1110097" y="-4084"/>
                  <a:pt x="1474279" y="0"/>
                </a:cubicBezTo>
                <a:cubicBezTo>
                  <a:pt x="1838373" y="-7421"/>
                  <a:pt x="1905070" y="-3632"/>
                  <a:pt x="2191131" y="0"/>
                </a:cubicBezTo>
                <a:cubicBezTo>
                  <a:pt x="2479083" y="8044"/>
                  <a:pt x="2590278" y="-15025"/>
                  <a:pt x="2745676" y="0"/>
                </a:cubicBezTo>
                <a:cubicBezTo>
                  <a:pt x="2939709" y="9877"/>
                  <a:pt x="3136017" y="-24028"/>
                  <a:pt x="3340798" y="0"/>
                </a:cubicBezTo>
                <a:cubicBezTo>
                  <a:pt x="3577524" y="19058"/>
                  <a:pt x="3755433" y="-7221"/>
                  <a:pt x="4057650" y="0"/>
                </a:cubicBezTo>
                <a:cubicBezTo>
                  <a:pt x="4057420" y="8026"/>
                  <a:pt x="4058238" y="15039"/>
                  <a:pt x="4057650" y="18288"/>
                </a:cubicBezTo>
                <a:cubicBezTo>
                  <a:pt x="3746991" y="51472"/>
                  <a:pt x="3642040" y="-9140"/>
                  <a:pt x="3381375" y="18288"/>
                </a:cubicBezTo>
                <a:cubicBezTo>
                  <a:pt x="3142532" y="69343"/>
                  <a:pt x="2955382" y="-2590"/>
                  <a:pt x="2826830" y="18288"/>
                </a:cubicBezTo>
                <a:cubicBezTo>
                  <a:pt x="2734164" y="30636"/>
                  <a:pt x="2422331" y="17559"/>
                  <a:pt x="2272284" y="18288"/>
                </a:cubicBezTo>
                <a:cubicBezTo>
                  <a:pt x="2111408" y="24730"/>
                  <a:pt x="1888168" y="26061"/>
                  <a:pt x="1555432" y="18288"/>
                </a:cubicBezTo>
                <a:cubicBezTo>
                  <a:pt x="1389125" y="7689"/>
                  <a:pt x="1177551" y="44302"/>
                  <a:pt x="960310" y="18288"/>
                </a:cubicBezTo>
                <a:cubicBezTo>
                  <a:pt x="875922" y="-35328"/>
                  <a:pt x="323458" y="14834"/>
                  <a:pt x="0" y="18288"/>
                </a:cubicBezTo>
                <a:cubicBezTo>
                  <a:pt x="732" y="12147"/>
                  <a:pt x="1474" y="5759"/>
                  <a:pt x="0" y="0"/>
                </a:cubicBezTo>
                <a:close/>
              </a:path>
              <a:path w="4057650" h="18288" stroke="0" extrusionOk="0">
                <a:moveTo>
                  <a:pt x="0" y="0"/>
                </a:moveTo>
                <a:cubicBezTo>
                  <a:pt x="242151" y="36334"/>
                  <a:pt x="500401" y="29139"/>
                  <a:pt x="635698" y="0"/>
                </a:cubicBezTo>
                <a:cubicBezTo>
                  <a:pt x="783144" y="-32004"/>
                  <a:pt x="950843" y="-4485"/>
                  <a:pt x="1190244" y="0"/>
                </a:cubicBezTo>
                <a:cubicBezTo>
                  <a:pt x="1493739" y="37672"/>
                  <a:pt x="1683931" y="-5135"/>
                  <a:pt x="1947672" y="0"/>
                </a:cubicBezTo>
                <a:cubicBezTo>
                  <a:pt x="2231467" y="29157"/>
                  <a:pt x="2283780" y="-18583"/>
                  <a:pt x="2583370" y="0"/>
                </a:cubicBezTo>
                <a:cubicBezTo>
                  <a:pt x="2879743" y="13186"/>
                  <a:pt x="3001896" y="40538"/>
                  <a:pt x="3219069" y="0"/>
                </a:cubicBezTo>
                <a:cubicBezTo>
                  <a:pt x="3480307" y="-5034"/>
                  <a:pt x="3756341" y="17550"/>
                  <a:pt x="4057650" y="0"/>
                </a:cubicBezTo>
                <a:cubicBezTo>
                  <a:pt x="4056338" y="6441"/>
                  <a:pt x="4057679" y="13855"/>
                  <a:pt x="4057650" y="18288"/>
                </a:cubicBezTo>
                <a:cubicBezTo>
                  <a:pt x="3866391" y="15329"/>
                  <a:pt x="3683092" y="27213"/>
                  <a:pt x="3381375" y="18288"/>
                </a:cubicBezTo>
                <a:cubicBezTo>
                  <a:pt x="3077442" y="-31539"/>
                  <a:pt x="2959293" y="-5332"/>
                  <a:pt x="2826830" y="18288"/>
                </a:cubicBezTo>
                <a:cubicBezTo>
                  <a:pt x="2745586" y="53568"/>
                  <a:pt x="2366651" y="59392"/>
                  <a:pt x="2150555" y="18288"/>
                </a:cubicBezTo>
                <a:cubicBezTo>
                  <a:pt x="1889766" y="-17354"/>
                  <a:pt x="1744011" y="-22688"/>
                  <a:pt x="1474280" y="18288"/>
                </a:cubicBezTo>
                <a:cubicBezTo>
                  <a:pt x="1211536" y="22995"/>
                  <a:pt x="970196" y="35522"/>
                  <a:pt x="838581" y="18288"/>
                </a:cubicBezTo>
                <a:cubicBezTo>
                  <a:pt x="683899" y="-4450"/>
                  <a:pt x="224248" y="-42444"/>
                  <a:pt x="0" y="18288"/>
                </a:cubicBezTo>
                <a:cubicBezTo>
                  <a:pt x="821" y="10074"/>
                  <a:pt x="-92" y="8278"/>
                  <a:pt x="0" y="0"/>
                </a:cubicBezTo>
                <a:close/>
              </a:path>
              <a:path w="4057650" h="18288" fill="none" stroke="0" extrusionOk="0">
                <a:moveTo>
                  <a:pt x="0" y="0"/>
                </a:moveTo>
                <a:cubicBezTo>
                  <a:pt x="358409" y="-4652"/>
                  <a:pt x="486702" y="12101"/>
                  <a:pt x="757428" y="0"/>
                </a:cubicBezTo>
                <a:cubicBezTo>
                  <a:pt x="1022678" y="-8760"/>
                  <a:pt x="1108573" y="-4098"/>
                  <a:pt x="1474279" y="0"/>
                </a:cubicBezTo>
                <a:cubicBezTo>
                  <a:pt x="1819257" y="16644"/>
                  <a:pt x="1919656" y="-4532"/>
                  <a:pt x="2191131" y="0"/>
                </a:cubicBezTo>
                <a:cubicBezTo>
                  <a:pt x="2458468" y="10266"/>
                  <a:pt x="2618941" y="-8527"/>
                  <a:pt x="2745676" y="0"/>
                </a:cubicBezTo>
                <a:cubicBezTo>
                  <a:pt x="2931643" y="26136"/>
                  <a:pt x="3158142" y="-56944"/>
                  <a:pt x="3340798" y="0"/>
                </a:cubicBezTo>
                <a:cubicBezTo>
                  <a:pt x="3532039" y="10299"/>
                  <a:pt x="3748090" y="-3814"/>
                  <a:pt x="4057650" y="0"/>
                </a:cubicBezTo>
                <a:cubicBezTo>
                  <a:pt x="4057078" y="8167"/>
                  <a:pt x="4057287" y="15177"/>
                  <a:pt x="4057650" y="18288"/>
                </a:cubicBezTo>
                <a:cubicBezTo>
                  <a:pt x="3759943" y="49384"/>
                  <a:pt x="3655385" y="-7741"/>
                  <a:pt x="3381375" y="18288"/>
                </a:cubicBezTo>
                <a:cubicBezTo>
                  <a:pt x="3117080" y="48239"/>
                  <a:pt x="2965830" y="15751"/>
                  <a:pt x="2826830" y="18288"/>
                </a:cubicBezTo>
                <a:cubicBezTo>
                  <a:pt x="2719180" y="54573"/>
                  <a:pt x="2405341" y="28209"/>
                  <a:pt x="2272284" y="18288"/>
                </a:cubicBezTo>
                <a:cubicBezTo>
                  <a:pt x="2146521" y="42397"/>
                  <a:pt x="1920511" y="48303"/>
                  <a:pt x="1555432" y="18288"/>
                </a:cubicBezTo>
                <a:cubicBezTo>
                  <a:pt x="1341297" y="-10360"/>
                  <a:pt x="1185337" y="10858"/>
                  <a:pt x="960310" y="18288"/>
                </a:cubicBezTo>
                <a:cubicBezTo>
                  <a:pt x="797841" y="-27072"/>
                  <a:pt x="348704" y="-79830"/>
                  <a:pt x="0" y="18288"/>
                </a:cubicBezTo>
                <a:cubicBezTo>
                  <a:pt x="82" y="11116"/>
                  <a:pt x="515" y="669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057650"/>
                      <a:gd name="connsiteY0" fmla="*/ 0 h 18288"/>
                      <a:gd name="connsiteX1" fmla="*/ 757428 w 4057650"/>
                      <a:gd name="connsiteY1" fmla="*/ 0 h 18288"/>
                      <a:gd name="connsiteX2" fmla="*/ 1474279 w 4057650"/>
                      <a:gd name="connsiteY2" fmla="*/ 0 h 18288"/>
                      <a:gd name="connsiteX3" fmla="*/ 2191131 w 4057650"/>
                      <a:gd name="connsiteY3" fmla="*/ 0 h 18288"/>
                      <a:gd name="connsiteX4" fmla="*/ 2745676 w 4057650"/>
                      <a:gd name="connsiteY4" fmla="*/ 0 h 18288"/>
                      <a:gd name="connsiteX5" fmla="*/ 3340798 w 4057650"/>
                      <a:gd name="connsiteY5" fmla="*/ 0 h 18288"/>
                      <a:gd name="connsiteX6" fmla="*/ 4057650 w 4057650"/>
                      <a:gd name="connsiteY6" fmla="*/ 0 h 18288"/>
                      <a:gd name="connsiteX7" fmla="*/ 4057650 w 4057650"/>
                      <a:gd name="connsiteY7" fmla="*/ 18288 h 18288"/>
                      <a:gd name="connsiteX8" fmla="*/ 3381375 w 4057650"/>
                      <a:gd name="connsiteY8" fmla="*/ 18288 h 18288"/>
                      <a:gd name="connsiteX9" fmla="*/ 2826830 w 4057650"/>
                      <a:gd name="connsiteY9" fmla="*/ 18288 h 18288"/>
                      <a:gd name="connsiteX10" fmla="*/ 2272284 w 4057650"/>
                      <a:gd name="connsiteY10" fmla="*/ 18288 h 18288"/>
                      <a:gd name="connsiteX11" fmla="*/ 1555432 w 4057650"/>
                      <a:gd name="connsiteY11" fmla="*/ 18288 h 18288"/>
                      <a:gd name="connsiteX12" fmla="*/ 960310 w 4057650"/>
                      <a:gd name="connsiteY12" fmla="*/ 18288 h 18288"/>
                      <a:gd name="connsiteX13" fmla="*/ 0 w 4057650"/>
                      <a:gd name="connsiteY13" fmla="*/ 18288 h 18288"/>
                      <a:gd name="connsiteX14" fmla="*/ 0 w 4057650"/>
                      <a:gd name="connsiteY14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4057650" h="18288" fill="none" extrusionOk="0">
                        <a:moveTo>
                          <a:pt x="0" y="0"/>
                        </a:moveTo>
                        <a:cubicBezTo>
                          <a:pt x="371182" y="3227"/>
                          <a:pt x="494372" y="9222"/>
                          <a:pt x="757428" y="0"/>
                        </a:cubicBezTo>
                        <a:cubicBezTo>
                          <a:pt x="1020484" y="-9222"/>
                          <a:pt x="1116719" y="-4357"/>
                          <a:pt x="1474279" y="0"/>
                        </a:cubicBezTo>
                        <a:cubicBezTo>
                          <a:pt x="1831839" y="4357"/>
                          <a:pt x="1920973" y="-11809"/>
                          <a:pt x="2191131" y="0"/>
                        </a:cubicBezTo>
                        <a:cubicBezTo>
                          <a:pt x="2461289" y="11809"/>
                          <a:pt x="2589480" y="-22604"/>
                          <a:pt x="2745676" y="0"/>
                        </a:cubicBezTo>
                        <a:cubicBezTo>
                          <a:pt x="2901872" y="22604"/>
                          <a:pt x="3136452" y="-12306"/>
                          <a:pt x="3340798" y="0"/>
                        </a:cubicBezTo>
                        <a:cubicBezTo>
                          <a:pt x="3545144" y="12306"/>
                          <a:pt x="3766934" y="-21556"/>
                          <a:pt x="4057650" y="0"/>
                        </a:cubicBezTo>
                        <a:cubicBezTo>
                          <a:pt x="4057150" y="8855"/>
                          <a:pt x="4057759" y="14521"/>
                          <a:pt x="4057650" y="18288"/>
                        </a:cubicBezTo>
                        <a:cubicBezTo>
                          <a:pt x="3743404" y="40125"/>
                          <a:pt x="3625516" y="-14923"/>
                          <a:pt x="3381375" y="18288"/>
                        </a:cubicBezTo>
                        <a:cubicBezTo>
                          <a:pt x="3137235" y="51499"/>
                          <a:pt x="2946571" y="1"/>
                          <a:pt x="2826830" y="18288"/>
                        </a:cubicBezTo>
                        <a:cubicBezTo>
                          <a:pt x="2707090" y="36575"/>
                          <a:pt x="2402756" y="1432"/>
                          <a:pt x="2272284" y="18288"/>
                        </a:cubicBezTo>
                        <a:cubicBezTo>
                          <a:pt x="2141812" y="35144"/>
                          <a:pt x="1895935" y="18199"/>
                          <a:pt x="1555432" y="18288"/>
                        </a:cubicBezTo>
                        <a:cubicBezTo>
                          <a:pt x="1214929" y="18377"/>
                          <a:pt x="1103072" y="14503"/>
                          <a:pt x="960310" y="18288"/>
                        </a:cubicBezTo>
                        <a:cubicBezTo>
                          <a:pt x="817548" y="22073"/>
                          <a:pt x="402272" y="-29359"/>
                          <a:pt x="0" y="18288"/>
                        </a:cubicBezTo>
                        <a:cubicBezTo>
                          <a:pt x="683" y="12014"/>
                          <a:pt x="724" y="5908"/>
                          <a:pt x="0" y="0"/>
                        </a:cubicBezTo>
                        <a:close/>
                      </a:path>
                      <a:path w="4057650" h="18288" stroke="0" extrusionOk="0">
                        <a:moveTo>
                          <a:pt x="0" y="0"/>
                        </a:moveTo>
                        <a:cubicBezTo>
                          <a:pt x="248348" y="13145"/>
                          <a:pt x="486117" y="25042"/>
                          <a:pt x="635698" y="0"/>
                        </a:cubicBezTo>
                        <a:cubicBezTo>
                          <a:pt x="785279" y="-25042"/>
                          <a:pt x="917762" y="-5537"/>
                          <a:pt x="1190244" y="0"/>
                        </a:cubicBezTo>
                        <a:cubicBezTo>
                          <a:pt x="1462726" y="5537"/>
                          <a:pt x="1667120" y="-21232"/>
                          <a:pt x="1947672" y="0"/>
                        </a:cubicBezTo>
                        <a:cubicBezTo>
                          <a:pt x="2228224" y="21232"/>
                          <a:pt x="2280631" y="-21698"/>
                          <a:pt x="2583370" y="0"/>
                        </a:cubicBezTo>
                        <a:cubicBezTo>
                          <a:pt x="2886109" y="21698"/>
                          <a:pt x="3022941" y="19647"/>
                          <a:pt x="3219069" y="0"/>
                        </a:cubicBezTo>
                        <a:cubicBezTo>
                          <a:pt x="3415197" y="-19647"/>
                          <a:pt x="3747500" y="26991"/>
                          <a:pt x="4057650" y="0"/>
                        </a:cubicBezTo>
                        <a:cubicBezTo>
                          <a:pt x="4056752" y="7180"/>
                          <a:pt x="4057819" y="13790"/>
                          <a:pt x="4057650" y="18288"/>
                        </a:cubicBezTo>
                        <a:cubicBezTo>
                          <a:pt x="3865148" y="-3313"/>
                          <a:pt x="3702543" y="49468"/>
                          <a:pt x="3381375" y="18288"/>
                        </a:cubicBezTo>
                        <a:cubicBezTo>
                          <a:pt x="3060208" y="-12892"/>
                          <a:pt x="2956571" y="-8678"/>
                          <a:pt x="2826830" y="18288"/>
                        </a:cubicBezTo>
                        <a:cubicBezTo>
                          <a:pt x="2697089" y="45254"/>
                          <a:pt x="2411031" y="43154"/>
                          <a:pt x="2150555" y="18288"/>
                        </a:cubicBezTo>
                        <a:cubicBezTo>
                          <a:pt x="1890080" y="-6578"/>
                          <a:pt x="1741827" y="-615"/>
                          <a:pt x="1474280" y="18288"/>
                        </a:cubicBezTo>
                        <a:cubicBezTo>
                          <a:pt x="1206734" y="37191"/>
                          <a:pt x="998203" y="33335"/>
                          <a:pt x="838581" y="18288"/>
                        </a:cubicBezTo>
                        <a:cubicBezTo>
                          <a:pt x="678959" y="3241"/>
                          <a:pt x="187101" y="-13212"/>
                          <a:pt x="0" y="18288"/>
                        </a:cubicBezTo>
                        <a:cubicBezTo>
                          <a:pt x="571" y="10093"/>
                          <a:pt x="-125" y="840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01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D8B025-7686-4B95-8F05-613D1F8270FC}"/>
              </a:ext>
            </a:extLst>
          </p:cNvPr>
          <p:cNvSpPr>
            <a:spLocks noGrp="1"/>
          </p:cNvSpPr>
          <p:nvPr/>
        </p:nvSpPr>
        <p:spPr>
          <a:xfrm>
            <a:off x="395536" y="273311"/>
            <a:ext cx="710322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4000" b="1" dirty="0">
                <a:ln w="11430"/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Black" panose="020B0A04020102020204" pitchFamily="34" charset="0"/>
                <a:ea typeface="Times New Roman" pitchFamily="18" charset="0"/>
                <a:cs typeface="Arial" pitchFamily="34" charset="0"/>
              </a:rPr>
              <a:t>Student Finance Queries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354C24B-E006-4495-9A9A-2026C76C583A}"/>
              </a:ext>
            </a:extLst>
          </p:cNvPr>
          <p:cNvSpPr>
            <a:spLocks noGrp="1"/>
          </p:cNvSpPr>
          <p:nvPr/>
        </p:nvSpPr>
        <p:spPr>
          <a:xfrm>
            <a:off x="2267744" y="632991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GB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/>
              <a:t>@Copyrights LSC Group. All Rights Reserved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E040C4-42A7-4FC4-83A7-4ADDCEF7E15F}"/>
              </a:ext>
            </a:extLst>
          </p:cNvPr>
          <p:cNvSpPr/>
          <p:nvPr/>
        </p:nvSpPr>
        <p:spPr>
          <a:xfrm>
            <a:off x="527416" y="1338394"/>
            <a:ext cx="7418661" cy="25853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Skype ID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chat and online calls :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lscstudent.finance@outlook.com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student.finance@lsclondon.co.uk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SMS (Phone) numbers: </a:t>
            </a:r>
          </a:p>
          <a:p>
            <a:pPr marL="600075" lvl="1" indent="-257175"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07771 928394 </a:t>
            </a:r>
          </a:p>
          <a:p>
            <a:pPr marL="600075" lvl="1" indent="-257175"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07810 092517 </a:t>
            </a:r>
          </a:p>
          <a:p>
            <a:pPr marL="600075" lvl="1" indent="-257175"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07771 928407 </a:t>
            </a:r>
          </a:p>
        </p:txBody>
      </p:sp>
      <p:pic>
        <p:nvPicPr>
          <p:cNvPr id="7" name="Picture 6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F744D670-9CEA-024F-8149-9567095FE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168" y="2405869"/>
            <a:ext cx="2936378" cy="2263500"/>
          </a:xfrm>
          <a:prstGeom prst="hexagon">
            <a:avLst/>
          </a:prstGeom>
          <a:ln w="57150">
            <a:solidFill>
              <a:schemeClr val="tx1"/>
            </a:solidFill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2F5FD74-2181-4F68-8EC6-8342F75D88E8}"/>
              </a:ext>
            </a:extLst>
          </p:cNvPr>
          <p:cNvSpPr txBox="1">
            <a:spLocks/>
          </p:cNvSpPr>
          <p:nvPr/>
        </p:nvSpPr>
        <p:spPr>
          <a:xfrm>
            <a:off x="527416" y="5060178"/>
            <a:ext cx="7801316" cy="88468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 admin queries: </a:t>
            </a:r>
            <a:r>
              <a:rPr lang="en-GB" sz="2800" b="1" dirty="0">
                <a:solidFill>
                  <a:srgbClr val="0029F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allenquiries@lsclondon.co.uk</a:t>
            </a:r>
          </a:p>
        </p:txBody>
      </p:sp>
    </p:spTree>
    <p:extLst>
      <p:ext uri="{BB962C8B-B14F-4D97-AF65-F5344CB8AC3E}">
        <p14:creationId xmlns:p14="http://schemas.microsoft.com/office/powerpoint/2010/main" val="4035336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52B22E-0F86-4FF4-9575-9A59DBAEC7C8}"/>
              </a:ext>
            </a:extLst>
          </p:cNvPr>
          <p:cNvSpPr txBox="1"/>
          <p:nvPr/>
        </p:nvSpPr>
        <p:spPr>
          <a:xfrm>
            <a:off x="1187624" y="260648"/>
            <a:ext cx="72008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1) Student Finance - (SLC queries)</a:t>
            </a:r>
          </a:p>
          <a:p>
            <a:r>
              <a:rPr lang="en-GB" dirty="0"/>
              <a:t>Zoom Link:  https://zoom.us/my/lsc.studentfinance</a:t>
            </a:r>
          </a:p>
          <a:p>
            <a:r>
              <a:rPr lang="en-GB" dirty="0"/>
              <a:t>Working Hours: (Mon-Fri)</a:t>
            </a:r>
          </a:p>
          <a:p>
            <a:r>
              <a:rPr lang="en-GB" dirty="0"/>
              <a:t>11:00 a.m. to 1:00 p.m. </a:t>
            </a:r>
          </a:p>
          <a:p>
            <a:r>
              <a:rPr lang="en-GB" dirty="0"/>
              <a:t>  3:00 p.m. to 5:00 p.m.</a:t>
            </a:r>
          </a:p>
          <a:p>
            <a:endParaRPr lang="en-GB" dirty="0"/>
          </a:p>
          <a:p>
            <a:r>
              <a:rPr lang="en-GB" b="1" dirty="0"/>
              <a:t>2) Accounts (NON SLC related payments)</a:t>
            </a:r>
          </a:p>
          <a:p>
            <a:r>
              <a:rPr lang="en-GB" dirty="0"/>
              <a:t>Zoom Link: https://zoom.us/my/lsc.accounts </a:t>
            </a:r>
          </a:p>
          <a:p>
            <a:r>
              <a:rPr lang="en-GB" dirty="0"/>
              <a:t>Working Hours: (Mon-Fri)</a:t>
            </a:r>
          </a:p>
          <a:p>
            <a:r>
              <a:rPr lang="en-GB" dirty="0"/>
              <a:t>11:00 a.m. to 1:00 p.m. </a:t>
            </a:r>
          </a:p>
          <a:p>
            <a:r>
              <a:rPr lang="en-GB" dirty="0"/>
              <a:t>  3:00 p.m. to 5:00 p.m. </a:t>
            </a:r>
          </a:p>
          <a:p>
            <a:endParaRPr lang="en-GB" dirty="0"/>
          </a:p>
          <a:p>
            <a:r>
              <a:rPr lang="en-GB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3) Registry - (attendance, portal, timetables, assignment briefs)</a:t>
            </a:r>
          </a:p>
          <a:p>
            <a:r>
              <a:rPr lang="en-GB" dirty="0"/>
              <a:t>Zoom Link: https://zoom.us/my/lsc.registry </a:t>
            </a:r>
          </a:p>
          <a:p>
            <a:r>
              <a:rPr lang="en-GB" dirty="0"/>
              <a:t>Working Hours: (Mon-Fri)</a:t>
            </a:r>
          </a:p>
          <a:p>
            <a:r>
              <a:rPr lang="en-GB" dirty="0"/>
              <a:t>10:00 a.m. to 1:00 p.m. </a:t>
            </a:r>
          </a:p>
          <a:p>
            <a:r>
              <a:rPr lang="en-GB" dirty="0"/>
              <a:t>  3:00 p.m. to 5:30 p.m. </a:t>
            </a:r>
          </a:p>
          <a:p>
            <a:endParaRPr lang="en-GB" dirty="0"/>
          </a:p>
          <a:p>
            <a:r>
              <a:rPr lang="en-GB" b="1" dirty="0"/>
              <a:t>4) Exams - (results, submissions)</a:t>
            </a:r>
          </a:p>
          <a:p>
            <a:r>
              <a:rPr lang="en-GB" dirty="0"/>
              <a:t>Zoom Link: https://zoom.us/my/lsc.exams </a:t>
            </a:r>
          </a:p>
          <a:p>
            <a:r>
              <a:rPr lang="en-GB" dirty="0"/>
              <a:t>Working Hours: (Mon-Fri)</a:t>
            </a:r>
          </a:p>
          <a:p>
            <a:r>
              <a:rPr lang="en-GB" dirty="0"/>
              <a:t>11:30 a.m. to 1:00 p.m. </a:t>
            </a:r>
          </a:p>
          <a:p>
            <a:r>
              <a:rPr lang="en-GB" dirty="0"/>
              <a:t>  3:00 p.m. to 5:30 p.m. 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BC5812C9-8170-4B8C-8B12-711693230684}"/>
              </a:ext>
            </a:extLst>
          </p:cNvPr>
          <p:cNvSpPr/>
          <p:nvPr/>
        </p:nvSpPr>
        <p:spPr>
          <a:xfrm>
            <a:off x="503548" y="332656"/>
            <a:ext cx="576064" cy="36004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F4752FF-EC42-41B3-A907-CFAA2640DEA3}"/>
              </a:ext>
            </a:extLst>
          </p:cNvPr>
          <p:cNvSpPr/>
          <p:nvPr/>
        </p:nvSpPr>
        <p:spPr>
          <a:xfrm>
            <a:off x="503548" y="3552227"/>
            <a:ext cx="576064" cy="36004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642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75E77-A198-4AAD-90D7-F0BF397A3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045ED-DA95-46FA-81DF-131ED7CA6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1CC9C3-AAA3-4980-9860-87ADA142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@Copyrights LSC Group. All Rights Reserved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16299F-536C-48C6-99E4-B86C34C89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847" y="1131093"/>
            <a:ext cx="6397670" cy="4995069"/>
          </a:xfrm>
          <a:prstGeom prst="rect">
            <a:avLst/>
          </a:prstGeom>
        </p:spPr>
      </p:pic>
      <p:sp>
        <p:nvSpPr>
          <p:cNvPr id="7" name="Arrow: Left 6">
            <a:extLst>
              <a:ext uri="{FF2B5EF4-FFF2-40B4-BE49-F238E27FC236}">
                <a16:creationId xmlns:a16="http://schemas.microsoft.com/office/drawing/2014/main" id="{07961FFF-D8B8-4549-B2D0-8D2C8DD8E072}"/>
              </a:ext>
            </a:extLst>
          </p:cNvPr>
          <p:cNvSpPr/>
          <p:nvPr/>
        </p:nvSpPr>
        <p:spPr>
          <a:xfrm rot="20467271">
            <a:off x="4794280" y="4618061"/>
            <a:ext cx="733806" cy="363474"/>
          </a:xfrm>
          <a:prstGeom prst="lef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4211FD-2B17-4CC5-A9D5-C4DFEC106BAE}"/>
              </a:ext>
            </a:extLst>
          </p:cNvPr>
          <p:cNvSpPr txBox="1"/>
          <p:nvPr/>
        </p:nvSpPr>
        <p:spPr>
          <a:xfrm>
            <a:off x="1685273" y="5661157"/>
            <a:ext cx="6139880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350" b="1" dirty="0">
                <a:solidFill>
                  <a:srgbClr val="FF0000"/>
                </a:solidFill>
              </a:rPr>
              <a:t>Example for Student ID </a:t>
            </a:r>
            <a:r>
              <a:rPr lang="en-GB" sz="1200" b="1" dirty="0">
                <a:solidFill>
                  <a:srgbClr val="FF0000"/>
                </a:solidFill>
              </a:rPr>
              <a:t>S89535 </a:t>
            </a:r>
            <a:r>
              <a:rPr lang="en-GB" sz="1350" b="1" dirty="0">
                <a:solidFill>
                  <a:srgbClr val="FF0000"/>
                </a:solidFill>
              </a:rPr>
              <a:t>@student.lsclondon.co.uk</a:t>
            </a:r>
          </a:p>
        </p:txBody>
      </p:sp>
    </p:spTree>
    <p:extLst>
      <p:ext uri="{BB962C8B-B14F-4D97-AF65-F5344CB8AC3E}">
        <p14:creationId xmlns:p14="http://schemas.microsoft.com/office/powerpoint/2010/main" val="991666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8B1C6-6945-4474-BCA5-C26959C55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D7106-2F6F-426D-B9D6-DE29DEC3A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3EEDB5-88D6-4E44-AAE1-8A1B05CAF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04" y="292966"/>
            <a:ext cx="8100900" cy="6415553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8616339E-4B18-4CF0-B14D-778C4968561F}"/>
              </a:ext>
            </a:extLst>
          </p:cNvPr>
          <p:cNvSpPr/>
          <p:nvPr/>
        </p:nvSpPr>
        <p:spPr>
          <a:xfrm rot="2553832">
            <a:off x="3429842" y="2223368"/>
            <a:ext cx="162605" cy="1224136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9FDBB8-193E-4E01-B2EF-2BD6D8847123}"/>
              </a:ext>
            </a:extLst>
          </p:cNvPr>
          <p:cNvSpPr txBox="1"/>
          <p:nvPr/>
        </p:nvSpPr>
        <p:spPr>
          <a:xfrm>
            <a:off x="3972347" y="1823911"/>
            <a:ext cx="4452081" cy="523220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Use your school email ending @student.lsclondon.co.uk</a:t>
            </a:r>
          </a:p>
          <a:p>
            <a:r>
              <a:rPr lang="en-GB" sz="1400" dirty="0">
                <a:solidFill>
                  <a:srgbClr val="FF0000"/>
                </a:solidFill>
              </a:rPr>
              <a:t>Example </a:t>
            </a:r>
            <a:r>
              <a:rPr lang="en-GB" sz="1400" b="1" dirty="0">
                <a:solidFill>
                  <a:srgbClr val="FF0000"/>
                </a:solidFill>
              </a:rPr>
              <a:t>ID S89535@student.lsclondon.co.uk</a:t>
            </a:r>
            <a:endParaRPr lang="en-GB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086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55776" y="1916832"/>
            <a:ext cx="4048416" cy="4661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000" dirty="0">
                <a:solidFill>
                  <a:srgbClr val="000000"/>
                </a:solidFill>
                <a:latin typeface="Calibri" pitchFamily="34" charset="0"/>
                <a:ea typeface="Symbol" pitchFamily="18" charset="2"/>
                <a:cs typeface="Symbol" pitchFamily="18" charset="2"/>
              </a:rPr>
              <a:t>Schools of Management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000" dirty="0">
                <a:solidFill>
                  <a:srgbClr val="000000"/>
                </a:solidFill>
                <a:latin typeface="Calibri" pitchFamily="34" charset="0"/>
                <a:ea typeface="Symbol" pitchFamily="18" charset="2"/>
                <a:cs typeface="Symbol" pitchFamily="18" charset="2"/>
              </a:rPr>
              <a:t>Business Environment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000" dirty="0">
                <a:solidFill>
                  <a:srgbClr val="000000"/>
                </a:solidFill>
                <a:latin typeface="Calibri" pitchFamily="34" charset="0"/>
                <a:ea typeface="Symbol" pitchFamily="18" charset="2"/>
                <a:cs typeface="Symbol" pitchFamily="18" charset="2"/>
              </a:rPr>
              <a:t>Management and Leadership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000" dirty="0">
                <a:solidFill>
                  <a:srgbClr val="000000"/>
                </a:solidFill>
                <a:latin typeface="Calibri" pitchFamily="34" charset="0"/>
                <a:ea typeface="Symbol" pitchFamily="18" charset="2"/>
                <a:cs typeface="Symbol" pitchFamily="18" charset="2"/>
              </a:rPr>
              <a:t>Economic Environment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000" dirty="0">
                <a:solidFill>
                  <a:srgbClr val="000000"/>
                </a:solidFill>
                <a:latin typeface="Calibri" pitchFamily="34" charset="0"/>
                <a:ea typeface="Symbol" pitchFamily="18" charset="2"/>
                <a:cs typeface="Symbol" pitchFamily="18" charset="2"/>
              </a:rPr>
              <a:t>Culture and management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000" dirty="0">
                <a:solidFill>
                  <a:srgbClr val="000000"/>
                </a:solidFill>
                <a:latin typeface="Calibri" pitchFamily="34" charset="0"/>
                <a:ea typeface="Symbol" pitchFamily="18" charset="2"/>
                <a:cs typeface="Symbol" pitchFamily="18" charset="2"/>
              </a:rPr>
              <a:t>Decision Making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000" dirty="0">
                <a:solidFill>
                  <a:srgbClr val="000000"/>
                </a:solidFill>
                <a:latin typeface="Calibri" pitchFamily="34" charset="0"/>
                <a:ea typeface="Symbol" pitchFamily="18" charset="2"/>
                <a:cs typeface="Symbol" pitchFamily="18" charset="2"/>
              </a:rPr>
              <a:t>Foundations of legal frameworks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000" dirty="0">
                <a:solidFill>
                  <a:srgbClr val="000000"/>
                </a:solidFill>
                <a:latin typeface="Calibri" pitchFamily="34" charset="0"/>
                <a:ea typeface="Symbol" pitchFamily="18" charset="2"/>
                <a:cs typeface="Symbol" pitchFamily="18" charset="2"/>
              </a:rPr>
              <a:t>Motivating in Organisation 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000" dirty="0">
                <a:solidFill>
                  <a:srgbClr val="000000"/>
                </a:solidFill>
                <a:latin typeface="Calibri" pitchFamily="34" charset="0"/>
                <a:ea typeface="Symbol" pitchFamily="18" charset="2"/>
                <a:cs typeface="Symbol" pitchFamily="18" charset="2"/>
              </a:rPr>
              <a:t>Ethics and Responsibility 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000" dirty="0">
                <a:solidFill>
                  <a:srgbClr val="000000"/>
                </a:solidFill>
                <a:latin typeface="Calibri" pitchFamily="34" charset="0"/>
                <a:ea typeface="Symbol" pitchFamily="18" charset="2"/>
                <a:cs typeface="Symbol" pitchFamily="18" charset="2"/>
              </a:rPr>
              <a:t>Globalisation and management </a:t>
            </a:r>
          </a:p>
        </p:txBody>
      </p:sp>
      <p:sp>
        <p:nvSpPr>
          <p:cNvPr id="3" name="Rectangle 2"/>
          <p:cNvSpPr/>
          <p:nvPr/>
        </p:nvSpPr>
        <p:spPr>
          <a:xfrm>
            <a:off x="910774" y="1078859"/>
            <a:ext cx="329000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dirty="0">
                <a:ln w="11430"/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Course </a:t>
            </a:r>
            <a:r>
              <a:rPr lang="en-US" sz="3600" b="1" dirty="0">
                <a:ln w="11430"/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Content</a:t>
            </a:r>
            <a:endParaRPr lang="en-US" sz="4000" b="1" dirty="0">
              <a:ln w="11430"/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13691" y="117776"/>
            <a:ext cx="709745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800" b="1" cap="none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Context of Business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755576" y="1087657"/>
            <a:ext cx="8064896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LO1: Understand the dynamic and changing nature of business and the consideration of the future of organisations within the global business environment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LO2: Identify the need for individuals and organisations to manage responsibly and sustainably and behave ethically in relation to social, cultural, economic and environmental issues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LO3: Discuss leadership, management and development of people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53535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LO4: Discuss the development of appropriate policies and strategies within a changing environment to meet stakeholder interests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LO5: Be aware of the design and development of organisations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092204"/>
              </p:ext>
            </p:extLst>
          </p:nvPr>
        </p:nvGraphicFramePr>
        <p:xfrm>
          <a:off x="782320" y="5016386"/>
          <a:ext cx="6984776" cy="837102"/>
        </p:xfrm>
        <a:graphic>
          <a:graphicData uri="http://schemas.openxmlformats.org/drawingml/2006/table">
            <a:tbl>
              <a:tblPr/>
              <a:tblGrid>
                <a:gridCol w="1560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4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3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56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08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Arial"/>
                          <a:ea typeface="Times New Roman"/>
                          <a:cs typeface="Arial"/>
                        </a:rPr>
                        <a:t>Component number</a:t>
                      </a:r>
                      <a:endParaRPr lang="en-US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Arial"/>
                          <a:ea typeface="Times New Roman"/>
                          <a:cs typeface="Arial"/>
                        </a:rPr>
                        <a:t>Form of assessment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Arial"/>
                          <a:ea typeface="Times New Roman"/>
                          <a:cs typeface="Arial"/>
                        </a:rPr>
                        <a:t>Word count</a:t>
                      </a:r>
                      <a:endParaRPr lang="en-US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Arial"/>
                          <a:ea typeface="Times New Roman"/>
                          <a:cs typeface="Arial"/>
                        </a:rPr>
                        <a:t>Weighting (%)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2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Arial"/>
                          <a:ea typeface="Times New Roman"/>
                          <a:cs typeface="Arial"/>
                        </a:rPr>
                        <a:t>1</a:t>
                      </a:r>
                      <a:endParaRPr lang="en-US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Arial"/>
                          <a:ea typeface="Times New Roman"/>
                          <a:cs typeface="Arial"/>
                        </a:rPr>
                        <a:t>Case Study</a:t>
                      </a:r>
                      <a:endParaRPr lang="en-US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Arial"/>
                          <a:ea typeface="Times New Roman"/>
                          <a:cs typeface="Arial"/>
                        </a:rPr>
                        <a:t>2500 – 3000 words</a:t>
                      </a:r>
                      <a:endParaRPr lang="en-US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Arial"/>
                          <a:ea typeface="Times New Roman"/>
                          <a:cs typeface="Arial"/>
                        </a:rPr>
                        <a:t>100</a:t>
                      </a:r>
                      <a:endParaRPr lang="en-US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37509" y="4139223"/>
            <a:ext cx="354456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normalizeH="0" baseline="0" dirty="0">
                <a:ln w="11430"/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Black" panose="020B0A04020102020204" pitchFamily="34" charset="0"/>
                <a:ea typeface="Times New Roman" pitchFamily="18" charset="0"/>
                <a:cs typeface="Arial" pitchFamily="34" charset="0"/>
              </a:rPr>
              <a:t>Assessments</a:t>
            </a:r>
            <a:endParaRPr kumimoji="0" lang="en-US" sz="3600" b="1" i="0" u="none" strike="noStrike" normalizeH="0" baseline="0" dirty="0">
              <a:ln w="11430"/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 Black" panose="020B0A04020102020204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normalizeH="0" baseline="0" dirty="0">
                <a:ln w="11430"/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Black" panose="020B0A04020102020204" pitchFamily="34" charset="0"/>
                <a:ea typeface="Times New Roman" pitchFamily="18" charset="0"/>
                <a:cs typeface="Arial" pitchFamily="34" charset="0"/>
              </a:rPr>
              <a:t> </a:t>
            </a:r>
            <a:endParaRPr kumimoji="0" lang="en-US" sz="3600" b="1" i="0" u="none" strike="noStrike" normalizeH="0" baseline="0" dirty="0">
              <a:ln w="11430"/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 Black" panose="020B0A04020102020204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normalizeH="0" baseline="0" dirty="0">
                <a:ln w="11430"/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Black" panose="020B0A04020102020204" pitchFamily="34" charset="0"/>
                <a:ea typeface="Times New Roman" pitchFamily="18" charset="0"/>
                <a:cs typeface="Arial" pitchFamily="34" charset="0"/>
              </a:rPr>
              <a:t> </a:t>
            </a:r>
            <a:endParaRPr kumimoji="0" lang="en-US" sz="3600" b="1" i="0" u="none" strike="noStrike" normalizeH="0" baseline="0" dirty="0">
              <a:ln w="11430"/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 Black" panose="020B0A04020102020204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51520" y="366851"/>
            <a:ext cx="468769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normalizeH="0" baseline="0" dirty="0">
                <a:ln w="11430"/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Black" panose="020B0A04020102020204" pitchFamily="34" charset="0"/>
                <a:ea typeface="Times New Roman" pitchFamily="18" charset="0"/>
                <a:cs typeface="Arial" pitchFamily="34" charset="0"/>
              </a:rPr>
              <a:t>Learning Objectives</a:t>
            </a:r>
            <a:endParaRPr kumimoji="0" lang="en-US" sz="3200" b="1" i="0" u="none" strike="noStrike" normalizeH="0" baseline="0" dirty="0">
              <a:ln w="11430"/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 Black" panose="020B0A04020102020204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normalizeH="0" baseline="0" dirty="0">
                <a:ln w="11430"/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Black" panose="020B0A04020102020204" pitchFamily="34" charset="0"/>
                <a:ea typeface="Times New Roman" pitchFamily="18" charset="0"/>
                <a:cs typeface="Arial" pitchFamily="34" charset="0"/>
              </a:rPr>
              <a:t> </a:t>
            </a:r>
            <a:endParaRPr kumimoji="0" lang="en-US" sz="3200" b="1" i="0" u="none" strike="noStrike" normalizeH="0" baseline="0" dirty="0">
              <a:ln w="11430"/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 Black" panose="020B0A04020102020204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normalizeH="0" baseline="0" dirty="0">
                <a:ln w="11430"/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Black" panose="020B0A04020102020204" pitchFamily="34" charset="0"/>
                <a:ea typeface="Times New Roman" pitchFamily="18" charset="0"/>
                <a:cs typeface="Arial" pitchFamily="34" charset="0"/>
              </a:rPr>
              <a:t> </a:t>
            </a:r>
            <a:endParaRPr kumimoji="0" lang="en-US" sz="3200" b="1" i="0" u="none" strike="noStrike" normalizeH="0" baseline="0" dirty="0">
              <a:ln w="11430"/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 Black" panose="020B0A04020102020204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9144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395536" y="0"/>
            <a:ext cx="6967687" cy="35324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800" b="1" kern="1200" cap="none" spc="0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MY RUST" panose="02000500000000000000" pitchFamily="2" charset="0"/>
                <a:ea typeface="+mj-ea"/>
                <a:cs typeface="+mj-cs"/>
              </a:rPr>
              <a:t>Schools of Management</a:t>
            </a:r>
          </a:p>
        </p:txBody>
      </p:sp>
    </p:spTree>
    <p:extLst>
      <p:ext uri="{BB962C8B-B14F-4D97-AF65-F5344CB8AC3E}">
        <p14:creationId xmlns:p14="http://schemas.microsoft.com/office/powerpoint/2010/main" val="3713990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11764</TotalTime>
  <Words>1002</Words>
  <Application>Microsoft Office PowerPoint</Application>
  <PresentationFormat>On-screen Show (4:3)</PresentationFormat>
  <Paragraphs>164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Amasis MT Pro Black</vt:lpstr>
      <vt:lpstr>Arial</vt:lpstr>
      <vt:lpstr>Arial Black</vt:lpstr>
      <vt:lpstr>ARMY RUST</vt:lpstr>
      <vt:lpstr>Britannic Bold</vt:lpstr>
      <vt:lpstr>Calibri</vt:lpstr>
      <vt:lpstr>Times New Roman</vt:lpstr>
      <vt:lpstr>Office Theme</vt:lpstr>
      <vt:lpstr>PowerPoint Presentation</vt:lpstr>
      <vt:lpstr>Important Contacts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Early Management</vt:lpstr>
      <vt:lpstr>Classical Approaches</vt:lpstr>
      <vt:lpstr>Scientific Management</vt:lpstr>
      <vt:lpstr>PowerPoint Presentation</vt:lpstr>
      <vt:lpstr>Other Classic Approaches</vt:lpstr>
      <vt:lpstr>PowerPoint Presentation</vt:lpstr>
      <vt:lpstr>Behavioral Approaches</vt:lpstr>
      <vt:lpstr>The Hawthorne Studies</vt:lpstr>
      <vt:lpstr>Quantitative Approaches</vt:lpstr>
      <vt:lpstr>Contemporary Approaches</vt:lpstr>
      <vt:lpstr>Thank You</vt:lpstr>
    </vt:vector>
  </TitlesOfParts>
  <Company>LSC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Alina</dc:creator>
  <cp:lastModifiedBy>Guru srinivasan</cp:lastModifiedBy>
  <cp:revision>76</cp:revision>
  <dcterms:created xsi:type="dcterms:W3CDTF">2019-01-09T17:44:19Z</dcterms:created>
  <dcterms:modified xsi:type="dcterms:W3CDTF">2022-07-08T08:38:00Z</dcterms:modified>
</cp:coreProperties>
</file>