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 id="2147483744" r:id="rId3"/>
    <p:sldMasterId id="2147483756" r:id="rId4"/>
  </p:sldMasterIdLst>
  <p:notesMasterIdLst>
    <p:notesMasterId r:id="rId25"/>
  </p:notesMasterIdLst>
  <p:sldIdLst>
    <p:sldId id="256" r:id="rId5"/>
    <p:sldId id="258" r:id="rId6"/>
    <p:sldId id="260" r:id="rId7"/>
    <p:sldId id="262" r:id="rId8"/>
    <p:sldId id="263" r:id="rId9"/>
    <p:sldId id="264" r:id="rId10"/>
    <p:sldId id="265" r:id="rId11"/>
    <p:sldId id="266" r:id="rId12"/>
    <p:sldId id="267" r:id="rId13"/>
    <p:sldId id="268" r:id="rId14"/>
    <p:sldId id="269" r:id="rId15"/>
    <p:sldId id="278" r:id="rId16"/>
    <p:sldId id="270" r:id="rId17"/>
    <p:sldId id="272" r:id="rId18"/>
    <p:sldId id="275" r:id="rId19"/>
    <p:sldId id="273" r:id="rId20"/>
    <p:sldId id="274" r:id="rId21"/>
    <p:sldId id="271"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7557"/>
    <a:srgbClr val="E1BAB3"/>
    <a:srgbClr val="3B93A3"/>
    <a:srgbClr val="EAF1F7"/>
    <a:srgbClr val="7C8B8F"/>
    <a:srgbClr val="DFDFDF"/>
    <a:srgbClr val="FF8521"/>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8" autoAdjust="0"/>
    <p:restoredTop sz="94660"/>
  </p:normalViewPr>
  <p:slideViewPr>
    <p:cSldViewPr>
      <p:cViewPr varScale="1">
        <p:scale>
          <a:sx n="97" d="100"/>
          <a:sy n="97" d="100"/>
        </p:scale>
        <p:origin x="594" y="84"/>
      </p:cViewPr>
      <p:guideLst>
        <p:guide orient="horz" pos="2160"/>
        <p:guide pos="2880"/>
      </p:guideLst>
    </p:cSldViewPr>
  </p:slideViewPr>
  <p:notesTextViewPr>
    <p:cViewPr>
      <p:scale>
        <a:sx n="1" d="1"/>
        <a:sy n="1" d="1"/>
      </p:scale>
      <p:origin x="0" y="0"/>
    </p:cViewPr>
  </p:notesTextViewPr>
  <p:sorterViewPr>
    <p:cViewPr>
      <p:scale>
        <a:sx n="100" d="100"/>
        <a:sy n="100" d="100"/>
      </p:scale>
      <p:origin x="0" y="-19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0FD3C-F03B-4015-8081-F5CC43BF70C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AA8342E-2C54-4360-8DA7-A118907C045B}">
      <dgm:prSet/>
      <dgm:spPr/>
      <dgm:t>
        <a:bodyPr/>
        <a:lstStyle/>
        <a:p>
          <a:r>
            <a:rPr lang="en-US"/>
            <a:t>It is the most dynamic environment of the business since it keeps changing rapidly</a:t>
          </a:r>
          <a:r>
            <a:rPr lang="en-SG"/>
            <a:t>.</a:t>
          </a:r>
          <a:endParaRPr lang="en-US"/>
        </a:p>
      </dgm:t>
    </dgm:pt>
    <dgm:pt modelId="{5E2B713E-15EA-4DFC-B8DE-BAC551A333C1}" type="parTrans" cxnId="{C30AE51B-379B-4C89-B6B3-EA73FEA49EB2}">
      <dgm:prSet/>
      <dgm:spPr/>
      <dgm:t>
        <a:bodyPr/>
        <a:lstStyle/>
        <a:p>
          <a:endParaRPr lang="en-US"/>
        </a:p>
      </dgm:t>
    </dgm:pt>
    <dgm:pt modelId="{F840F9E3-39E6-45DC-B978-AD2B327098EF}" type="sibTrans" cxnId="{C30AE51B-379B-4C89-B6B3-EA73FEA49EB2}">
      <dgm:prSet/>
      <dgm:spPr/>
      <dgm:t>
        <a:bodyPr/>
        <a:lstStyle/>
        <a:p>
          <a:endParaRPr lang="en-US"/>
        </a:p>
      </dgm:t>
    </dgm:pt>
    <dgm:pt modelId="{39E11F2E-9777-48BA-8F63-A55E6368AA93}">
      <dgm:prSet/>
      <dgm:spPr/>
      <dgm:t>
        <a:bodyPr/>
        <a:lstStyle/>
        <a:p>
          <a:r>
            <a:rPr lang="en-US"/>
            <a:t>A business needs to promote innovation and needs to change itself with the changing technology to be able to compete well with the competition and take all the advantages over the competitors.</a:t>
          </a:r>
        </a:p>
      </dgm:t>
    </dgm:pt>
    <dgm:pt modelId="{A5E51807-3B8B-41DF-80B1-A6900955382D}" type="parTrans" cxnId="{BDA8FE01-4C9E-4230-9E7C-89D0055BBC96}">
      <dgm:prSet/>
      <dgm:spPr/>
      <dgm:t>
        <a:bodyPr/>
        <a:lstStyle/>
        <a:p>
          <a:endParaRPr lang="en-US"/>
        </a:p>
      </dgm:t>
    </dgm:pt>
    <dgm:pt modelId="{60F87F0B-A573-41F5-B455-39E996A0191E}" type="sibTrans" cxnId="{BDA8FE01-4C9E-4230-9E7C-89D0055BBC96}">
      <dgm:prSet/>
      <dgm:spPr/>
      <dgm:t>
        <a:bodyPr/>
        <a:lstStyle/>
        <a:p>
          <a:endParaRPr lang="en-US"/>
        </a:p>
      </dgm:t>
    </dgm:pt>
    <dgm:pt modelId="{0FAF2B25-7252-4A44-8D12-12D9F7228933}" type="pres">
      <dgm:prSet presAssocID="{9840FD3C-F03B-4015-8081-F5CC43BF70C5}" presName="linear" presStyleCnt="0">
        <dgm:presLayoutVars>
          <dgm:animLvl val="lvl"/>
          <dgm:resizeHandles val="exact"/>
        </dgm:presLayoutVars>
      </dgm:prSet>
      <dgm:spPr/>
    </dgm:pt>
    <dgm:pt modelId="{CD2FFE9F-D460-4BFF-AA36-E6FEB4F95C5A}" type="pres">
      <dgm:prSet presAssocID="{1AA8342E-2C54-4360-8DA7-A118907C045B}" presName="parentText" presStyleLbl="node1" presStyleIdx="0" presStyleCnt="2">
        <dgm:presLayoutVars>
          <dgm:chMax val="0"/>
          <dgm:bulletEnabled val="1"/>
        </dgm:presLayoutVars>
      </dgm:prSet>
      <dgm:spPr/>
    </dgm:pt>
    <dgm:pt modelId="{3E1C214C-F7D7-4E19-9E85-469D23F0F868}" type="pres">
      <dgm:prSet presAssocID="{F840F9E3-39E6-45DC-B978-AD2B327098EF}" presName="spacer" presStyleCnt="0"/>
      <dgm:spPr/>
    </dgm:pt>
    <dgm:pt modelId="{CE0FD32D-043A-4612-BE22-8ECAC8AA17F2}" type="pres">
      <dgm:prSet presAssocID="{39E11F2E-9777-48BA-8F63-A55E6368AA93}" presName="parentText" presStyleLbl="node1" presStyleIdx="1" presStyleCnt="2">
        <dgm:presLayoutVars>
          <dgm:chMax val="0"/>
          <dgm:bulletEnabled val="1"/>
        </dgm:presLayoutVars>
      </dgm:prSet>
      <dgm:spPr/>
    </dgm:pt>
  </dgm:ptLst>
  <dgm:cxnLst>
    <dgm:cxn modelId="{BDA8FE01-4C9E-4230-9E7C-89D0055BBC96}" srcId="{9840FD3C-F03B-4015-8081-F5CC43BF70C5}" destId="{39E11F2E-9777-48BA-8F63-A55E6368AA93}" srcOrd="1" destOrd="0" parTransId="{A5E51807-3B8B-41DF-80B1-A6900955382D}" sibTransId="{60F87F0B-A573-41F5-B455-39E996A0191E}"/>
    <dgm:cxn modelId="{C30AE51B-379B-4C89-B6B3-EA73FEA49EB2}" srcId="{9840FD3C-F03B-4015-8081-F5CC43BF70C5}" destId="{1AA8342E-2C54-4360-8DA7-A118907C045B}" srcOrd="0" destOrd="0" parTransId="{5E2B713E-15EA-4DFC-B8DE-BAC551A333C1}" sibTransId="{F840F9E3-39E6-45DC-B978-AD2B327098EF}"/>
    <dgm:cxn modelId="{D63CB25D-3093-4EC5-B29B-49D5B2646741}" type="presOf" srcId="{39E11F2E-9777-48BA-8F63-A55E6368AA93}" destId="{CE0FD32D-043A-4612-BE22-8ECAC8AA17F2}" srcOrd="0" destOrd="0" presId="urn:microsoft.com/office/officeart/2005/8/layout/vList2"/>
    <dgm:cxn modelId="{CAED4363-58D9-4631-82ED-DEEB25DAB804}" type="presOf" srcId="{9840FD3C-F03B-4015-8081-F5CC43BF70C5}" destId="{0FAF2B25-7252-4A44-8D12-12D9F7228933}" srcOrd="0" destOrd="0" presId="urn:microsoft.com/office/officeart/2005/8/layout/vList2"/>
    <dgm:cxn modelId="{9E4E01A4-D6B4-4FDC-BFF8-D30E7D421278}" type="presOf" srcId="{1AA8342E-2C54-4360-8DA7-A118907C045B}" destId="{CD2FFE9F-D460-4BFF-AA36-E6FEB4F95C5A}" srcOrd="0" destOrd="0" presId="urn:microsoft.com/office/officeart/2005/8/layout/vList2"/>
    <dgm:cxn modelId="{6223D103-AC0F-4B80-AABA-DA7F97DEB589}" type="presParOf" srcId="{0FAF2B25-7252-4A44-8D12-12D9F7228933}" destId="{CD2FFE9F-D460-4BFF-AA36-E6FEB4F95C5A}" srcOrd="0" destOrd="0" presId="urn:microsoft.com/office/officeart/2005/8/layout/vList2"/>
    <dgm:cxn modelId="{98217B89-6587-4171-AF62-3D893E5F25BF}" type="presParOf" srcId="{0FAF2B25-7252-4A44-8D12-12D9F7228933}" destId="{3E1C214C-F7D7-4E19-9E85-469D23F0F868}" srcOrd="1" destOrd="0" presId="urn:microsoft.com/office/officeart/2005/8/layout/vList2"/>
    <dgm:cxn modelId="{B99A4A73-9730-4CE8-B7EC-E893A18FD72F}" type="presParOf" srcId="{0FAF2B25-7252-4A44-8D12-12D9F7228933}" destId="{CE0FD32D-043A-4612-BE22-8ECAC8AA17F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FFE9F-D460-4BFF-AA36-E6FEB4F95C5A}">
      <dsp:nvSpPr>
        <dsp:cNvPr id="0" name=""/>
        <dsp:cNvSpPr/>
      </dsp:nvSpPr>
      <dsp:spPr>
        <a:xfrm>
          <a:off x="0" y="52734"/>
          <a:ext cx="5135165" cy="2232689"/>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It is the most dynamic environment of the business since it keeps changing rapidly</a:t>
          </a:r>
          <a:r>
            <a:rPr lang="en-SG" sz="2300" kern="1200"/>
            <a:t>.</a:t>
          </a:r>
          <a:endParaRPr lang="en-US" sz="2300" kern="1200"/>
        </a:p>
      </dsp:txBody>
      <dsp:txXfrm>
        <a:off x="108991" y="161725"/>
        <a:ext cx="4917183" cy="2014707"/>
      </dsp:txXfrm>
    </dsp:sp>
    <dsp:sp modelId="{CE0FD32D-043A-4612-BE22-8ECAC8AA17F2}">
      <dsp:nvSpPr>
        <dsp:cNvPr id="0" name=""/>
        <dsp:cNvSpPr/>
      </dsp:nvSpPr>
      <dsp:spPr>
        <a:xfrm>
          <a:off x="0" y="2351664"/>
          <a:ext cx="5135165" cy="2232689"/>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 business needs to promote innovation and needs to change itself with the changing technology to be able to compete well with the competition and take all the advantages over the competitors.</a:t>
          </a:r>
        </a:p>
      </dsp:txBody>
      <dsp:txXfrm>
        <a:off x="108991" y="2460655"/>
        <a:ext cx="4917183" cy="20147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2690E-0980-4C83-9637-CDD8ADFEB208}" type="datetimeFigureOut">
              <a:rPr lang="en-GB" smtClean="0"/>
              <a:t>15/07/2021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BC2DC-7911-40B6-BCCD-3A05D33049F4}" type="slidenum">
              <a:rPr lang="en-GB" smtClean="0"/>
              <a:t>‹#›</a:t>
            </a:fld>
            <a:endParaRPr lang="en-GB"/>
          </a:p>
        </p:txBody>
      </p:sp>
    </p:spTree>
    <p:extLst>
      <p:ext uri="{BB962C8B-B14F-4D97-AF65-F5344CB8AC3E}">
        <p14:creationId xmlns:p14="http://schemas.microsoft.com/office/powerpoint/2010/main" val="286390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7BC2DC-7911-40B6-BCCD-3A05D33049F4}" type="slidenum">
              <a:rPr lang="en-GB" smtClean="0"/>
              <a:t>3</a:t>
            </a:fld>
            <a:endParaRPr lang="en-GB"/>
          </a:p>
        </p:txBody>
      </p:sp>
    </p:spTree>
    <p:extLst>
      <p:ext uri="{BB962C8B-B14F-4D97-AF65-F5344CB8AC3E}">
        <p14:creationId xmlns:p14="http://schemas.microsoft.com/office/powerpoint/2010/main" val="236129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7BC2DC-7911-40B6-BCCD-3A05D33049F4}" type="slidenum">
              <a:rPr lang="en-GB" smtClean="0"/>
              <a:t>19</a:t>
            </a:fld>
            <a:endParaRPr lang="en-GB"/>
          </a:p>
        </p:txBody>
      </p:sp>
    </p:spTree>
    <p:extLst>
      <p:ext uri="{BB962C8B-B14F-4D97-AF65-F5344CB8AC3E}">
        <p14:creationId xmlns:p14="http://schemas.microsoft.com/office/powerpoint/2010/main" val="963209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339FAAF-5F1A-47B4-A001-B8E15D800CBB}"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C1238-5CBC-4542-BE04-3D5DD01963C5}"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82E9D-81FB-4F17-8A2B-6E42297EFCFE}"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ABB296F-1E5E-4859-AA20-9849C366EC33}"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F2FC07F-9B97-41B7-9F04-4C6B12E2111B}" type="slidenum">
              <a:rPr lang="en-SG" smtClean="0"/>
              <a:pPr/>
              <a:t>‹#›</a:t>
            </a:fld>
            <a:endParaRPr lang="en-SG"/>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E8D610-3DD9-48FE-9E16-F1C3E3599765}"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859541-FA91-4EF8-88AC-172555E0A38D}" type="datetime1">
              <a:rPr lang="en-SG" smtClean="0"/>
              <a:t>15/7/2021</a:t>
            </a:fld>
            <a:endParaRPr lang="en-SG"/>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8E6A1-3E99-41B6-9DB4-A9C4D82EA33C}" type="datetime1">
              <a:rPr lang="en-SG" smtClean="0"/>
              <a:t>15/7/2021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6E0FB8-6AA3-48C2-B52D-270DF5348268}" type="datetime1">
              <a:rPr lang="en-SG" smtClean="0"/>
              <a:t>15/7/2021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74C5C-D619-4EE5-9BB9-F36E6C4013D7}" type="datetime1">
              <a:rPr lang="en-SG" smtClean="0"/>
              <a:t>15/7/2021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E5A6720-4E62-4424-9993-29CDDB48E1AA}" type="datetime1">
              <a:rPr lang="en-SG" smtClean="0"/>
              <a:t>15/7/2021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44E89C-3D5E-4B90-A61E-C0D418C30FD6}" type="datetime1">
              <a:rPr lang="en-SG" smtClean="0"/>
              <a:t>15/7/2021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56E5FC2-DB12-404B-BA04-244AFF0B4716}"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C4DB698E-09B4-48AC-905E-82C02F262EFC}" type="datetime1">
              <a:rPr lang="en-SG" smtClean="0"/>
              <a:t>15/7/2021</a:t>
            </a:fld>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SG"/>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66E19-CFB4-4595-A838-2E871716215F}"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7A54A-1114-460D-8341-DCE973A942F1}"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16C6-C60D-4AEE-883A-32A66735D06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7B247ABE-1AC8-4684-8324-395E18490FB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27C5A0-1693-471F-A2A5-B6DE3FAA4792}"/>
              </a:ext>
            </a:extLst>
          </p:cNvPr>
          <p:cNvSpPr>
            <a:spLocks noGrp="1"/>
          </p:cNvSpPr>
          <p:nvPr>
            <p:ph type="dt" sz="half" idx="10"/>
          </p:nvPr>
        </p:nvSpPr>
        <p:spPr/>
        <p:txBody>
          <a:bodyPr/>
          <a:lstStyle/>
          <a:p>
            <a:fld id="{E89A14C2-90B4-462D-BC2C-E7DCC086E3BD}" type="datetime1">
              <a:rPr lang="en-SG" smtClean="0"/>
              <a:t>15/7/2021</a:t>
            </a:fld>
            <a:endParaRPr lang="en-SG"/>
          </a:p>
        </p:txBody>
      </p:sp>
      <p:sp>
        <p:nvSpPr>
          <p:cNvPr id="5" name="Footer Placeholder 4">
            <a:extLst>
              <a:ext uri="{FF2B5EF4-FFF2-40B4-BE49-F238E27FC236}">
                <a16:creationId xmlns:a16="http://schemas.microsoft.com/office/drawing/2014/main" id="{55E56A2E-62AB-45B2-84B0-A946DA7097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588D0C-FD7D-4402-A84E-323295B55F99}"/>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3909451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93C7-66E9-4E35-A5FD-77F2D2A484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22F6F9-2B27-4BBF-86F3-CB3C8ABD5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C30DE-69A9-4209-8297-9694BB5C90D5}"/>
              </a:ext>
            </a:extLst>
          </p:cNvPr>
          <p:cNvSpPr>
            <a:spLocks noGrp="1"/>
          </p:cNvSpPr>
          <p:nvPr>
            <p:ph type="dt" sz="half" idx="10"/>
          </p:nvPr>
        </p:nvSpPr>
        <p:spPr/>
        <p:txBody>
          <a:bodyPr/>
          <a:lstStyle/>
          <a:p>
            <a:fld id="{C3AAD9DF-3B94-4B8D-9682-BF61437E4835}" type="datetime1">
              <a:rPr lang="en-SG" smtClean="0"/>
              <a:t>15/7/2021</a:t>
            </a:fld>
            <a:endParaRPr lang="en-SG"/>
          </a:p>
        </p:txBody>
      </p:sp>
      <p:sp>
        <p:nvSpPr>
          <p:cNvPr id="5" name="Footer Placeholder 4">
            <a:extLst>
              <a:ext uri="{FF2B5EF4-FFF2-40B4-BE49-F238E27FC236}">
                <a16:creationId xmlns:a16="http://schemas.microsoft.com/office/drawing/2014/main" id="{BFD1E1F9-EC66-47CB-8CD6-DC32B1B5F9F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220C219-D7F9-4467-9337-7D5CD70E528F}"/>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3480849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26D-6BC7-421E-A77B-B5299968F07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0C993E-25E0-44E0-B2FA-A91BA7A20AC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B2B798-DD59-4D4C-A71A-F72CD3B01A80}"/>
              </a:ext>
            </a:extLst>
          </p:cNvPr>
          <p:cNvSpPr>
            <a:spLocks noGrp="1"/>
          </p:cNvSpPr>
          <p:nvPr>
            <p:ph type="dt" sz="half" idx="10"/>
          </p:nvPr>
        </p:nvSpPr>
        <p:spPr/>
        <p:txBody>
          <a:bodyPr/>
          <a:lstStyle/>
          <a:p>
            <a:fld id="{CBE4CA61-CF4D-486B-88BA-D990D9970F3B}" type="datetime1">
              <a:rPr lang="en-SG" smtClean="0"/>
              <a:t>15/7/2021</a:t>
            </a:fld>
            <a:endParaRPr lang="en-SG"/>
          </a:p>
        </p:txBody>
      </p:sp>
      <p:sp>
        <p:nvSpPr>
          <p:cNvPr id="5" name="Footer Placeholder 4">
            <a:extLst>
              <a:ext uri="{FF2B5EF4-FFF2-40B4-BE49-F238E27FC236}">
                <a16:creationId xmlns:a16="http://schemas.microsoft.com/office/drawing/2014/main" id="{BC2C996A-6248-4890-9E48-2A94B2A6CA8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CFFA03F-5015-4007-A7EB-8F5EA0317609}"/>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2607739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CF5F-3437-4934-9851-64BF1D49A6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0C1B2E-261E-417A-BDBB-B16A3D71D23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086234E-BBF3-4BD6-A929-065CC38208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460BAF4-DC3A-46A0-8509-15544E8BF635}"/>
              </a:ext>
            </a:extLst>
          </p:cNvPr>
          <p:cNvSpPr>
            <a:spLocks noGrp="1"/>
          </p:cNvSpPr>
          <p:nvPr>
            <p:ph type="dt" sz="half" idx="10"/>
          </p:nvPr>
        </p:nvSpPr>
        <p:spPr/>
        <p:txBody>
          <a:bodyPr/>
          <a:lstStyle/>
          <a:p>
            <a:fld id="{4682C06E-E61C-4276-A604-52541FDBE2F0}" type="datetime1">
              <a:rPr lang="en-SG" smtClean="0"/>
              <a:t>15/7/2021</a:t>
            </a:fld>
            <a:endParaRPr lang="en-SG"/>
          </a:p>
        </p:txBody>
      </p:sp>
      <p:sp>
        <p:nvSpPr>
          <p:cNvPr id="6" name="Footer Placeholder 5">
            <a:extLst>
              <a:ext uri="{FF2B5EF4-FFF2-40B4-BE49-F238E27FC236}">
                <a16:creationId xmlns:a16="http://schemas.microsoft.com/office/drawing/2014/main" id="{3E8831B4-2E69-43A0-94D8-9F5676B5A67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BED2EAF-2DC6-4943-8886-790A26158D03}"/>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3781259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B0BB-6ECD-4979-810D-43836A2C5E64}"/>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4C6A3F-0493-41DB-83F4-4D740B0E784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084BBE6-FC93-4785-985C-CCD30BB9C44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BD53A1-4943-4386-A4A6-6084AF89BAD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3F4A4-2C8B-4B36-8DB5-635A88E75F7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39BA8F-ADF0-41A9-A51F-52311D1F1E34}"/>
              </a:ext>
            </a:extLst>
          </p:cNvPr>
          <p:cNvSpPr>
            <a:spLocks noGrp="1"/>
          </p:cNvSpPr>
          <p:nvPr>
            <p:ph type="dt" sz="half" idx="10"/>
          </p:nvPr>
        </p:nvSpPr>
        <p:spPr/>
        <p:txBody>
          <a:bodyPr/>
          <a:lstStyle/>
          <a:p>
            <a:fld id="{4B62574E-3F40-49CA-B237-E109451F6377}" type="datetime1">
              <a:rPr lang="en-SG" smtClean="0"/>
              <a:t>15/7/2021</a:t>
            </a:fld>
            <a:endParaRPr lang="en-SG"/>
          </a:p>
        </p:txBody>
      </p:sp>
      <p:sp>
        <p:nvSpPr>
          <p:cNvPr id="8" name="Footer Placeholder 7">
            <a:extLst>
              <a:ext uri="{FF2B5EF4-FFF2-40B4-BE49-F238E27FC236}">
                <a16:creationId xmlns:a16="http://schemas.microsoft.com/office/drawing/2014/main" id="{A70A7166-7589-4D75-9573-0B7B90029E5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FEAC655-CF43-4B82-A124-29B863827476}"/>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2837127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0735-29E4-4362-B278-E725286AFB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DDFE0E-2D76-4402-B7DB-44AEE2ED8999}"/>
              </a:ext>
            </a:extLst>
          </p:cNvPr>
          <p:cNvSpPr>
            <a:spLocks noGrp="1"/>
          </p:cNvSpPr>
          <p:nvPr>
            <p:ph type="dt" sz="half" idx="10"/>
          </p:nvPr>
        </p:nvSpPr>
        <p:spPr/>
        <p:txBody>
          <a:bodyPr/>
          <a:lstStyle/>
          <a:p>
            <a:fld id="{75DEC659-A2ED-4731-8B14-2E4F855C5316}" type="datetime1">
              <a:rPr lang="en-SG" smtClean="0"/>
              <a:t>15/7/2021</a:t>
            </a:fld>
            <a:endParaRPr lang="en-SG"/>
          </a:p>
        </p:txBody>
      </p:sp>
      <p:sp>
        <p:nvSpPr>
          <p:cNvPr id="4" name="Footer Placeholder 3">
            <a:extLst>
              <a:ext uri="{FF2B5EF4-FFF2-40B4-BE49-F238E27FC236}">
                <a16:creationId xmlns:a16="http://schemas.microsoft.com/office/drawing/2014/main" id="{AC2DCFF0-8D3C-4B24-8666-D7502670C06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9757DD2-7E52-4D09-8BBF-CC8D163C3AEE}"/>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39109116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ABAAC1-9DC1-432E-BEFB-A3CA32C16F30}"/>
              </a:ext>
            </a:extLst>
          </p:cNvPr>
          <p:cNvSpPr>
            <a:spLocks noGrp="1"/>
          </p:cNvSpPr>
          <p:nvPr>
            <p:ph type="dt" sz="half" idx="10"/>
          </p:nvPr>
        </p:nvSpPr>
        <p:spPr/>
        <p:txBody>
          <a:bodyPr/>
          <a:lstStyle/>
          <a:p>
            <a:fld id="{62A9F481-5FF7-4C1C-8AA4-3961C0847781}" type="datetime1">
              <a:rPr lang="en-SG" smtClean="0"/>
              <a:t>15/7/2021</a:t>
            </a:fld>
            <a:endParaRPr lang="en-SG"/>
          </a:p>
        </p:txBody>
      </p:sp>
      <p:sp>
        <p:nvSpPr>
          <p:cNvPr id="3" name="Footer Placeholder 2">
            <a:extLst>
              <a:ext uri="{FF2B5EF4-FFF2-40B4-BE49-F238E27FC236}">
                <a16:creationId xmlns:a16="http://schemas.microsoft.com/office/drawing/2014/main" id="{6967DDEA-2785-4B66-8BD5-8305203ED46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191BD6F-0191-486C-BB8B-027E10EAA630}"/>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30808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45AF3C-8574-436E-A5D6-B866B91E368C}"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F009-5222-4683-B21F-6CE1E3A684D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4B1E155-2310-43E4-9156-10502753219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45A17A-5848-4217-9DC8-94F77EDB76C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30FF47A-31B9-4314-A00F-A513BE6B903F}"/>
              </a:ext>
            </a:extLst>
          </p:cNvPr>
          <p:cNvSpPr>
            <a:spLocks noGrp="1"/>
          </p:cNvSpPr>
          <p:nvPr>
            <p:ph type="dt" sz="half" idx="10"/>
          </p:nvPr>
        </p:nvSpPr>
        <p:spPr/>
        <p:txBody>
          <a:bodyPr/>
          <a:lstStyle/>
          <a:p>
            <a:fld id="{9E1D1DDA-EC26-423D-8E35-92EBED71CFE8}" type="datetime1">
              <a:rPr lang="en-SG" smtClean="0"/>
              <a:t>15/7/2021</a:t>
            </a:fld>
            <a:endParaRPr lang="en-SG"/>
          </a:p>
        </p:txBody>
      </p:sp>
      <p:sp>
        <p:nvSpPr>
          <p:cNvPr id="6" name="Footer Placeholder 5">
            <a:extLst>
              <a:ext uri="{FF2B5EF4-FFF2-40B4-BE49-F238E27FC236}">
                <a16:creationId xmlns:a16="http://schemas.microsoft.com/office/drawing/2014/main" id="{ECFA3785-8C62-476F-A127-B9462AE088B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7BC89B1-D056-4D11-AD9D-723C764BD3B3}"/>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118524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8954-7B08-48F5-8A80-4EACE18843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DFAD1C-8C56-476F-997E-1FB15BB70D4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923963A0-6794-46A1-83E9-BDAE21925D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634471-4555-4C7C-BF19-C8EF037D2C57}"/>
              </a:ext>
            </a:extLst>
          </p:cNvPr>
          <p:cNvSpPr>
            <a:spLocks noGrp="1"/>
          </p:cNvSpPr>
          <p:nvPr>
            <p:ph type="dt" sz="half" idx="10"/>
          </p:nvPr>
        </p:nvSpPr>
        <p:spPr/>
        <p:txBody>
          <a:bodyPr/>
          <a:lstStyle/>
          <a:p>
            <a:fld id="{8EB657BF-7818-4286-AB77-5875EA159CDE}" type="datetime1">
              <a:rPr lang="en-SG" smtClean="0"/>
              <a:t>15/7/2021</a:t>
            </a:fld>
            <a:endParaRPr lang="en-SG"/>
          </a:p>
        </p:txBody>
      </p:sp>
      <p:sp>
        <p:nvSpPr>
          <p:cNvPr id="6" name="Footer Placeholder 5">
            <a:extLst>
              <a:ext uri="{FF2B5EF4-FFF2-40B4-BE49-F238E27FC236}">
                <a16:creationId xmlns:a16="http://schemas.microsoft.com/office/drawing/2014/main" id="{55F2EE2F-2317-44F0-BDDF-749531C6392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E80A382-F331-430F-8494-A5340645E69B}"/>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14050546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E22F-A101-4E6D-8E9C-0CF937478BA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833099-F239-4B4B-8BE4-3764D8AAF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414E9-618B-4670-8780-5136B09D9175}"/>
              </a:ext>
            </a:extLst>
          </p:cNvPr>
          <p:cNvSpPr>
            <a:spLocks noGrp="1"/>
          </p:cNvSpPr>
          <p:nvPr>
            <p:ph type="dt" sz="half" idx="10"/>
          </p:nvPr>
        </p:nvSpPr>
        <p:spPr/>
        <p:txBody>
          <a:bodyPr/>
          <a:lstStyle/>
          <a:p>
            <a:fld id="{7401E130-ABAB-4362-84C0-46F2B8925079}" type="datetime1">
              <a:rPr lang="en-SG" smtClean="0"/>
              <a:t>15/7/2021</a:t>
            </a:fld>
            <a:endParaRPr lang="en-SG"/>
          </a:p>
        </p:txBody>
      </p:sp>
      <p:sp>
        <p:nvSpPr>
          <p:cNvPr id="5" name="Footer Placeholder 4">
            <a:extLst>
              <a:ext uri="{FF2B5EF4-FFF2-40B4-BE49-F238E27FC236}">
                <a16:creationId xmlns:a16="http://schemas.microsoft.com/office/drawing/2014/main" id="{1F2556BE-6F18-4EE8-828A-674756DC74D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9C6F092-6D21-49AD-913F-C087768B0C9C}"/>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13123310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0CE9BB-FFED-4810-914E-362F89F6E7C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C60A22-93C0-4C8C-9DB7-B4BB0C45918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410DE3-E05E-405E-BBFB-3AA39BD3C389}"/>
              </a:ext>
            </a:extLst>
          </p:cNvPr>
          <p:cNvSpPr>
            <a:spLocks noGrp="1"/>
          </p:cNvSpPr>
          <p:nvPr>
            <p:ph type="dt" sz="half" idx="10"/>
          </p:nvPr>
        </p:nvSpPr>
        <p:spPr/>
        <p:txBody>
          <a:bodyPr/>
          <a:lstStyle/>
          <a:p>
            <a:fld id="{E391297C-D78C-4D6F-BEF2-11FAE5050982}" type="datetime1">
              <a:rPr lang="en-SG" smtClean="0"/>
              <a:t>15/7/2021</a:t>
            </a:fld>
            <a:endParaRPr lang="en-SG"/>
          </a:p>
        </p:txBody>
      </p:sp>
      <p:sp>
        <p:nvSpPr>
          <p:cNvPr id="5" name="Footer Placeholder 4">
            <a:extLst>
              <a:ext uri="{FF2B5EF4-FFF2-40B4-BE49-F238E27FC236}">
                <a16:creationId xmlns:a16="http://schemas.microsoft.com/office/drawing/2014/main" id="{8903EA5E-0315-4DF4-8302-44AD0A4190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5FD494-A553-41AA-A255-30BD22689028}"/>
              </a:ext>
            </a:extLst>
          </p:cNvPr>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1353186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1484A1-FDB9-4B69-93D9-8E0481E3945B}" type="datetime1">
              <a:rPr lang="en-SG" smtClean="0"/>
              <a:t>15/7/2021</a:t>
            </a:fld>
            <a:endParaRPr lang="en-SG"/>
          </a:p>
        </p:txBody>
      </p:sp>
      <p:sp>
        <p:nvSpPr>
          <p:cNvPr id="5" name="Footer Placeholder 4"/>
          <p:cNvSpPr>
            <a:spLocks noGrp="1"/>
          </p:cNvSpPr>
          <p:nvPr>
            <p:ph type="ftr" sz="quarter" idx="11"/>
          </p:nvPr>
        </p:nvSpPr>
        <p:spPr>
          <a:xfrm>
            <a:off x="2396319" y="329308"/>
            <a:ext cx="3086292" cy="309201"/>
          </a:xfrm>
        </p:spPr>
        <p:txBody>
          <a:bodyPr/>
          <a:lstStyle/>
          <a:p>
            <a:endParaRPr lang="en-SG"/>
          </a:p>
        </p:txBody>
      </p:sp>
      <p:sp>
        <p:nvSpPr>
          <p:cNvPr id="6" name="Slide Number Placeholder 5"/>
          <p:cNvSpPr>
            <a:spLocks noGrp="1"/>
          </p:cNvSpPr>
          <p:nvPr>
            <p:ph type="sldNum" sz="quarter" idx="12"/>
          </p:nvPr>
        </p:nvSpPr>
        <p:spPr>
          <a:xfrm>
            <a:off x="1434703" y="798973"/>
            <a:ext cx="802005" cy="503578"/>
          </a:xfrm>
        </p:spPr>
        <p:txBody>
          <a:bodyPr/>
          <a:lstStyle/>
          <a:p>
            <a:fld id="{8F2FC07F-9B97-41B7-9F04-4C6B12E2111B}" type="slidenum">
              <a:rPr lang="en-SG" smtClean="0"/>
              <a:pPr/>
              <a:t>‹#›</a:t>
            </a:fld>
            <a:endParaRPr lang="en-SG"/>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888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27298-3972-41C6-93D7-4A2CDEECAE9F}"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7285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3F691-5ABB-4B49-8457-CFC84B80CFD7}"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06666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B22679-CB8A-4F57-8B6C-64A3E99A7E33}" type="datetime1">
              <a:rPr lang="en-SG" smtClean="0"/>
              <a:t>15/7/2021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86882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8B275B-5A99-497D-BA72-336D2FDB8CE2}" type="datetime1">
              <a:rPr lang="en-SG" smtClean="0"/>
              <a:t>15/7/2021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7249709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EE650-A721-438E-A8BC-B66CF61D8589}" type="datetime1">
              <a:rPr lang="en-SG" smtClean="0"/>
              <a:t>15/7/2021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87990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4EA651-0AFF-4759-9E93-21840F3D9DE0}" type="datetime1">
              <a:rPr lang="en-SG" smtClean="0"/>
              <a:t>15/7/2021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2D334-2B01-4E89-A997-7A9816FD483C}" type="datetime1">
              <a:rPr lang="en-SG" smtClean="0"/>
              <a:t>15/7/2021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3307698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624B5D-C6BB-474D-A0A5-462140895E11}" type="datetime1">
              <a:rPr lang="en-SG" smtClean="0"/>
              <a:t>15/7/2021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7418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7C09E995-996D-4ACF-9987-28B121A45519}" type="datetime1">
              <a:rPr lang="en-SG" smtClean="0"/>
              <a:t>15/7/2021</a:t>
            </a:fld>
            <a:endParaRPr lang="en-SG"/>
          </a:p>
        </p:txBody>
      </p:sp>
      <p:sp>
        <p:nvSpPr>
          <p:cNvPr id="6" name="Footer Placeholder 5"/>
          <p:cNvSpPr>
            <a:spLocks noGrp="1"/>
          </p:cNvSpPr>
          <p:nvPr>
            <p:ph type="ftr" sz="quarter" idx="11"/>
          </p:nvPr>
        </p:nvSpPr>
        <p:spPr>
          <a:xfrm>
            <a:off x="1437530" y="318641"/>
            <a:ext cx="3251553" cy="320931"/>
          </a:xfrm>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3675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52AEA-6FC6-44C8-9493-F87827373BF8}"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extLst>
      <p:ext uri="{BB962C8B-B14F-4D97-AF65-F5344CB8AC3E}">
        <p14:creationId xmlns:p14="http://schemas.microsoft.com/office/powerpoint/2010/main" val="22839425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AFCE8-5A73-4199-B1A6-B4D5E8F27D77}" type="datetime1">
              <a:rPr lang="en-SG" smtClean="0"/>
              <a:t>15/7/2021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82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AE0E9DC-4C2D-4DEC-9A1D-BA3A2A0F6CCB}" type="datetime1">
              <a:rPr lang="en-SG" smtClean="0"/>
              <a:t>15/7/2021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A7D38-6E7F-4A96-993D-97957D6F4614}" type="datetime1">
              <a:rPr lang="en-SG" smtClean="0"/>
              <a:t>15/7/2021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B83EA-A75B-447A-AD1C-83722915E2DB}" type="datetime1">
              <a:rPr lang="en-SG" smtClean="0"/>
              <a:t>15/7/2021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6A150A-C9ED-40EF-8983-55BA1EEF8F36}" type="datetime1">
              <a:rPr lang="en-SG" smtClean="0"/>
              <a:t>15/7/2021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9E6A1-2D28-4DAE-8177-5211DADC6847}" type="datetime1">
              <a:rPr lang="en-SG" smtClean="0"/>
              <a:t>15/7/2021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29E7BBE-4756-4165-B58C-C83E3BF2AFF3}" type="datetime1">
              <a:rPr lang="en-SG" smtClean="0"/>
              <a:t>15/7/2021</a:t>
            </a:fld>
            <a:endParaRPr lang="en-SG"/>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SG"/>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F2FC07F-9B97-41B7-9F04-4C6B12E2111B}" type="slidenum">
              <a:rPr lang="en-SG" smtClean="0"/>
              <a:pPr/>
              <a:t>‹#›</a:t>
            </a:fld>
            <a:endParaRPr lang="en-SG"/>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95C06003-AB77-4C68-B338-433C06067DBE}" type="datetime1">
              <a:rPr lang="en-SG" smtClean="0"/>
              <a:t>15/7/2021</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F2FC07F-9B97-41B7-9F04-4C6B12E2111B}" type="slidenum">
              <a:rPr lang="en-SG" smtClean="0"/>
              <a:pPr/>
              <a:t>‹#›</a:t>
            </a:fld>
            <a:endParaRPr lang="en-SG"/>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442C2-E3B8-40C2-BA35-DD4D51AFAC0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44A09E-994D-4D4E-92D7-51922021BA7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EDE305-28EB-4D5B-A51B-141BC6F67FE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C3C548E-7823-447C-A6B8-74384246514A}" type="datetime1">
              <a:rPr lang="en-SG" smtClean="0"/>
              <a:t>15/7/2021</a:t>
            </a:fld>
            <a:endParaRPr lang="en-SG"/>
          </a:p>
        </p:txBody>
      </p:sp>
      <p:sp>
        <p:nvSpPr>
          <p:cNvPr id="5" name="Footer Placeholder 4">
            <a:extLst>
              <a:ext uri="{FF2B5EF4-FFF2-40B4-BE49-F238E27FC236}">
                <a16:creationId xmlns:a16="http://schemas.microsoft.com/office/drawing/2014/main" id="{38602F1A-16E3-4459-A6FB-27FA779B1CD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A60984B-D77C-477C-8C6A-3B82B24C17F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2FC07F-9B97-41B7-9F04-4C6B12E2111B}" type="slidenum">
              <a:rPr lang="en-SG" smtClean="0"/>
              <a:pPr/>
              <a:t>‹#›</a:t>
            </a:fld>
            <a:endParaRPr lang="en-SG"/>
          </a:p>
        </p:txBody>
      </p:sp>
    </p:spTree>
    <p:extLst>
      <p:ext uri="{BB962C8B-B14F-4D97-AF65-F5344CB8AC3E}">
        <p14:creationId xmlns:p14="http://schemas.microsoft.com/office/powerpoint/2010/main" val="316857927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DB704CF-918C-4EFA-AE5F-34C822E9544E}" type="datetime1">
              <a:rPr lang="en-SG" smtClean="0"/>
              <a:t>15/7/2021</a:t>
            </a:fld>
            <a:endParaRPr lang="en-SG"/>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F2FC07F-9B97-41B7-9F04-4C6B12E2111B}" type="slidenum">
              <a:rPr lang="en-SG" smtClean="0"/>
              <a:pPr/>
              <a:t>‹#›</a:t>
            </a:fld>
            <a:endParaRPr lang="en-SG"/>
          </a:p>
        </p:txBody>
      </p:sp>
    </p:spTree>
    <p:extLst>
      <p:ext uri="{BB962C8B-B14F-4D97-AF65-F5344CB8AC3E}">
        <p14:creationId xmlns:p14="http://schemas.microsoft.com/office/powerpoint/2010/main" val="380718530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business environment"/>
          <p:cNvPicPr>
            <a:picLocks noChangeAspect="1" noChangeArrowheads="1"/>
          </p:cNvPicPr>
          <p:nvPr/>
        </p:nvPicPr>
        <p:blipFill rotWithShape="1">
          <a:blip r:embed="rId2">
            <a:extLst>
              <a:ext uri="{28A0092B-C50C-407E-A947-70E740481C1C}">
                <a14:useLocalDpi xmlns:a14="http://schemas.microsoft.com/office/drawing/2010/main" val="0"/>
              </a:ext>
            </a:extLst>
          </a:blip>
          <a:srcRect l="26293" t="9091" r="12732" b="-2"/>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58484" y="1122363"/>
            <a:ext cx="3832515" cy="3204134"/>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p>
            <a:pPr>
              <a:lnSpc>
                <a:spcPct val="90000"/>
              </a:lnSpc>
              <a:spcBef>
                <a:spcPct val="0"/>
              </a:spcBef>
              <a:spcAft>
                <a:spcPts val="600"/>
              </a:spcAft>
            </a:pPr>
            <a:r>
              <a:rPr lang="en-US" sz="4200" b="1" spc="50" dirty="0">
                <a:ln w="0"/>
                <a:effectLst>
                  <a:outerShdw blurRad="60007" dir="2000400" sy="-30000" kx="-800400" algn="bl" rotWithShape="0">
                    <a:prstClr val="black">
                      <a:alpha val="20000"/>
                    </a:prstClr>
                  </a:outerShdw>
                </a:effectLst>
                <a:latin typeface="Amasis MT Pro Black" panose="02040A04050005020304" pitchFamily="18" charset="0"/>
                <a:ea typeface="+mj-ea"/>
                <a:cs typeface="+mj-cs"/>
              </a:rPr>
              <a:t>Business Environment</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3136D39-18E2-4F94-8BAA-E88AFD218033}"/>
              </a:ext>
            </a:extLst>
          </p:cNvPr>
          <p:cNvSpPr/>
          <p:nvPr/>
        </p:nvSpPr>
        <p:spPr>
          <a:xfrm>
            <a:off x="353960" y="-104794"/>
            <a:ext cx="535724" cy="769441"/>
          </a:xfrm>
          <a:prstGeom prst="rect">
            <a:avLst/>
          </a:prstGeom>
          <a:noFill/>
        </p:spPr>
        <p:txBody>
          <a:bodyPr wrap="square" lIns="91440" tIns="45720" rIns="91440" bIns="45720">
            <a:spAutoFit/>
          </a:bodyPr>
          <a:lstStyle/>
          <a:p>
            <a:pPr algn="ctr"/>
            <a:r>
              <a:rPr lang="en-US" sz="4400" b="1" cap="none" spc="0" dirty="0">
                <a:ln w="6600">
                  <a:solidFill>
                    <a:schemeClr val="accent2"/>
                  </a:solidFill>
                  <a:prstDash val="solid"/>
                </a:ln>
                <a:solidFill>
                  <a:srgbClr val="FFFFFF"/>
                </a:solidFill>
                <a:effectLst>
                  <a:outerShdw dist="38100" dir="2700000" algn="tl" rotWithShape="0">
                    <a:schemeClr val="accent2"/>
                  </a:outerShdw>
                </a:effectLst>
              </a:rPr>
              <a:t>2</a:t>
            </a:r>
          </a:p>
        </p:txBody>
      </p:sp>
      <p:sp>
        <p:nvSpPr>
          <p:cNvPr id="3" name="Slide Number Placeholder 2">
            <a:extLst>
              <a:ext uri="{FF2B5EF4-FFF2-40B4-BE49-F238E27FC236}">
                <a16:creationId xmlns:a16="http://schemas.microsoft.com/office/drawing/2014/main" id="{C34C9574-4564-4581-9AF3-2456E11B3BAE}"/>
              </a:ext>
            </a:extLst>
          </p:cNvPr>
          <p:cNvSpPr>
            <a:spLocks noGrp="1"/>
          </p:cNvSpPr>
          <p:nvPr>
            <p:ph type="sldNum" sz="quarter" idx="12"/>
          </p:nvPr>
        </p:nvSpPr>
        <p:spPr/>
        <p:txBody>
          <a:bodyPr/>
          <a:lstStyle/>
          <a:p>
            <a:fld id="{8F2FC07F-9B97-41B7-9F04-4C6B12E2111B}" type="slidenum">
              <a:rPr lang="en-SG" smtClean="0"/>
              <a:pPr/>
              <a:t>1</a:t>
            </a:fld>
            <a:endParaRPr lang="en-SG"/>
          </a:p>
        </p:txBody>
      </p:sp>
    </p:spTree>
    <p:extLst>
      <p:ext uri="{BB962C8B-B14F-4D97-AF65-F5344CB8AC3E}">
        <p14:creationId xmlns:p14="http://schemas.microsoft.com/office/powerpoint/2010/main" val="31797736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2" y="101343"/>
            <a:ext cx="9150262"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Investors and Stakeholders</a:t>
            </a:r>
          </a:p>
        </p:txBody>
      </p:sp>
      <p:sp>
        <p:nvSpPr>
          <p:cNvPr id="3" name="TextBox 2"/>
          <p:cNvSpPr txBox="1"/>
          <p:nvPr/>
        </p:nvSpPr>
        <p:spPr>
          <a:xfrm>
            <a:off x="609600" y="1948778"/>
            <a:ext cx="3769091" cy="3416320"/>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 Investors and stakeholders closely monitor every activity of the business.</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For a business to function properly it needs Investors </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Investors carefully monitor the activities and influence its decisions since they would like to gain something out of their investments.</a:t>
            </a:r>
            <a:endParaRPr lang="en-SG" dirty="0">
              <a:latin typeface="Arial" pitchFamily="34" charset="0"/>
              <a:cs typeface="Arial" pitchFamily="34" charset="0"/>
            </a:endParaRPr>
          </a:p>
        </p:txBody>
      </p:sp>
      <p:sp>
        <p:nvSpPr>
          <p:cNvPr id="5" name="Rectangle 4">
            <a:extLst>
              <a:ext uri="{FF2B5EF4-FFF2-40B4-BE49-F238E27FC236}">
                <a16:creationId xmlns:a16="http://schemas.microsoft.com/office/drawing/2014/main" id="{F6EFD547-7551-458F-BBB0-05FDC69905B2}"/>
              </a:ext>
            </a:extLst>
          </p:cNvPr>
          <p:cNvSpPr/>
          <p:nvPr/>
        </p:nvSpPr>
        <p:spPr>
          <a:xfrm>
            <a:off x="124619" y="1492902"/>
            <a:ext cx="8888500" cy="4819763"/>
          </a:xfrm>
          <a:prstGeom prst="rect">
            <a:avLst/>
          </a:prstGeom>
          <a:noFill/>
          <a:ln w="28575">
            <a:solidFill>
              <a:srgbClr val="3B9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098" name="Picture 2" descr="Design elements - Business people | Business people clipart ...">
            <a:extLst>
              <a:ext uri="{FF2B5EF4-FFF2-40B4-BE49-F238E27FC236}">
                <a16:creationId xmlns:a16="http://schemas.microsoft.com/office/drawing/2014/main" id="{5A078EA1-58E3-4F9C-8A52-660C574ED971}"/>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092619" y="1042696"/>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y modern investors face greater challenges than ever before">
            <a:extLst>
              <a:ext uri="{FF2B5EF4-FFF2-40B4-BE49-F238E27FC236}">
                <a16:creationId xmlns:a16="http://schemas.microsoft.com/office/drawing/2014/main" id="{5BF29937-7A34-4CFB-819F-620966A1C5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851"/>
          <a:stretch/>
        </p:blipFill>
        <p:spPr bwMode="auto">
          <a:xfrm>
            <a:off x="4971152" y="2206822"/>
            <a:ext cx="3563248" cy="2667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B9B2AD9-5CC6-4B45-AC52-D08909C10BE0}"/>
              </a:ext>
            </a:extLst>
          </p:cNvPr>
          <p:cNvSpPr>
            <a:spLocks noGrp="1"/>
          </p:cNvSpPr>
          <p:nvPr>
            <p:ph type="sldNum" sz="quarter" idx="12"/>
          </p:nvPr>
        </p:nvSpPr>
        <p:spPr/>
        <p:txBody>
          <a:bodyPr/>
          <a:lstStyle/>
          <a:p>
            <a:fld id="{8F2FC07F-9B97-41B7-9F04-4C6B12E2111B}" type="slidenum">
              <a:rPr lang="en-SG" smtClean="0"/>
              <a:pPr/>
              <a:t>10</a:t>
            </a:fld>
            <a:endParaRPr lang="en-SG"/>
          </a:p>
        </p:txBody>
      </p:sp>
    </p:spTree>
    <p:extLst>
      <p:ext uri="{BB962C8B-B14F-4D97-AF65-F5344CB8AC3E}">
        <p14:creationId xmlns:p14="http://schemas.microsoft.com/office/powerpoint/2010/main" val="412635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6203" y="1600199"/>
            <a:ext cx="3409592" cy="42976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i="0" kern="1200" cap="all" dirty="0">
                <a:ln w="18415" cmpd="sng">
                  <a:solidFill>
                    <a:srgbClr val="FFFFFF"/>
                  </a:solidFill>
                  <a:prstDash val="solid"/>
                </a:ln>
                <a:solidFill>
                  <a:schemeClr val="tx1"/>
                </a:solidFill>
                <a:effectLst/>
                <a:latin typeface="+mj-lt"/>
                <a:ea typeface="+mj-ea"/>
                <a:cs typeface="+mj-cs"/>
              </a:rPr>
              <a:t>Macro Environment</a:t>
            </a:r>
            <a:endParaRPr lang="en-US" sz="2800" b="1" i="0" kern="1200" cap="all" spc="0" dirty="0">
              <a:ln w="18415" cmpd="sng">
                <a:solidFill>
                  <a:srgbClr val="FFFFFF"/>
                </a:solidFill>
                <a:prstDash val="solid"/>
              </a:ln>
              <a:solidFill>
                <a:schemeClr val="tx1"/>
              </a:solidFill>
              <a:effectLst/>
              <a:latin typeface="+mj-lt"/>
              <a:ea typeface="+mj-ea"/>
              <a:cs typeface="+mj-cs"/>
            </a:endParaRPr>
          </a:p>
        </p:txBody>
      </p:sp>
      <p:cxnSp>
        <p:nvCxnSpPr>
          <p:cNvPr id="19" name="Straight Connector 18">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93638" y="1600199"/>
            <a:ext cx="4597502" cy="4297680"/>
          </a:xfrm>
          <a:prstGeom prst="rect">
            <a:avLst/>
          </a:prstGeom>
        </p:spPr>
        <p:txBody>
          <a:bodyPr vert="horz" lIns="91440" tIns="45720" rIns="91440" bIns="45720" rtlCol="0" anchor="ctr">
            <a:normAutofit/>
          </a:bodyPr>
          <a:lstStyle/>
          <a:p>
            <a:pPr marL="285750" indent="-228600">
              <a:lnSpc>
                <a:spcPct val="110000"/>
              </a:lnSpc>
              <a:spcAft>
                <a:spcPts val="600"/>
              </a:spcAft>
              <a:buClr>
                <a:schemeClr val="accent1"/>
              </a:buClr>
              <a:buSzPct val="100000"/>
              <a:buFont typeface="Arial" panose="020B0604020202020204" pitchFamily="34" charset="0"/>
              <a:buChar char="•"/>
            </a:pPr>
            <a:r>
              <a:rPr lang="en-US" sz="1700" dirty="0"/>
              <a:t> Macro Environment includes all those factors which indirectly influence the business.</a:t>
            </a:r>
          </a:p>
          <a:p>
            <a:pPr marL="285750" indent="-228600">
              <a:lnSpc>
                <a:spcPct val="110000"/>
              </a:lnSpc>
              <a:spcAft>
                <a:spcPts val="600"/>
              </a:spcAft>
              <a:buClr>
                <a:schemeClr val="accent1"/>
              </a:buClr>
              <a:buSzPct val="100000"/>
              <a:buFont typeface="Arial" panose="020B0604020202020204" pitchFamily="34" charset="0"/>
              <a:buChar char="•"/>
            </a:pPr>
            <a:endParaRPr lang="en-US" sz="1700" dirty="0"/>
          </a:p>
          <a:p>
            <a:pPr marL="285750" indent="-228600">
              <a:lnSpc>
                <a:spcPct val="110000"/>
              </a:lnSpc>
              <a:spcAft>
                <a:spcPts val="600"/>
              </a:spcAft>
              <a:buClr>
                <a:schemeClr val="accent1"/>
              </a:buClr>
              <a:buSzPct val="100000"/>
              <a:buFont typeface="Arial" panose="020B0604020202020204" pitchFamily="34" charset="0"/>
              <a:buChar char="•"/>
            </a:pPr>
            <a:r>
              <a:rPr lang="en-US" sz="1700" dirty="0"/>
              <a:t>It includes :</a:t>
            </a:r>
          </a:p>
          <a:p>
            <a:pPr indent="-228600">
              <a:lnSpc>
                <a:spcPct val="110000"/>
              </a:lnSpc>
              <a:spcAft>
                <a:spcPts val="600"/>
              </a:spcAft>
              <a:buClr>
                <a:schemeClr val="accent1"/>
              </a:buClr>
              <a:buSzPct val="100000"/>
              <a:buFont typeface="Arial" panose="020B0604020202020204" pitchFamily="34" charset="0"/>
              <a:buChar char="•"/>
            </a:pPr>
            <a:endParaRPr lang="en-US" sz="1700" dirty="0"/>
          </a:p>
          <a:p>
            <a:pPr marL="342900" indent="-228600">
              <a:lnSpc>
                <a:spcPct val="110000"/>
              </a:lnSpc>
              <a:spcAft>
                <a:spcPts val="600"/>
              </a:spcAft>
              <a:buClr>
                <a:schemeClr val="accent1"/>
              </a:buClr>
              <a:buSzPct val="100000"/>
              <a:buFont typeface="Arial" panose="020B0604020202020204" pitchFamily="34" charset="0"/>
              <a:buChar char="•"/>
            </a:pPr>
            <a:r>
              <a:rPr lang="en-US" sz="1700" b="1" dirty="0"/>
              <a:t>P</a:t>
            </a:r>
            <a:r>
              <a:rPr lang="en-US" sz="1700" dirty="0"/>
              <a:t>olitical</a:t>
            </a:r>
          </a:p>
          <a:p>
            <a:pPr lvl="1" indent="-228600">
              <a:lnSpc>
                <a:spcPct val="110000"/>
              </a:lnSpc>
              <a:spcAft>
                <a:spcPts val="600"/>
              </a:spcAft>
              <a:buClr>
                <a:schemeClr val="accent1"/>
              </a:buClr>
              <a:buSzPct val="100000"/>
              <a:buFont typeface="Arial" panose="020B0604020202020204" pitchFamily="34" charset="0"/>
              <a:buChar char="•"/>
            </a:pPr>
            <a:r>
              <a:rPr lang="en-US" sz="1700" dirty="0"/>
              <a:t>Domestic &amp; International Environment</a:t>
            </a:r>
          </a:p>
          <a:p>
            <a:pPr marL="342900" indent="-228600">
              <a:lnSpc>
                <a:spcPct val="110000"/>
              </a:lnSpc>
              <a:spcAft>
                <a:spcPts val="600"/>
              </a:spcAft>
              <a:buClr>
                <a:schemeClr val="accent1"/>
              </a:buClr>
              <a:buSzPct val="100000"/>
              <a:buFont typeface="Arial" panose="020B0604020202020204" pitchFamily="34" charset="0"/>
              <a:buChar char="•"/>
            </a:pPr>
            <a:r>
              <a:rPr lang="en-US" sz="1700" b="1" dirty="0"/>
              <a:t>E</a:t>
            </a:r>
            <a:r>
              <a:rPr lang="en-US" sz="1700" dirty="0"/>
              <a:t>conomic</a:t>
            </a:r>
          </a:p>
          <a:p>
            <a:pPr marL="342900" indent="-228600">
              <a:lnSpc>
                <a:spcPct val="110000"/>
              </a:lnSpc>
              <a:spcAft>
                <a:spcPts val="600"/>
              </a:spcAft>
              <a:buClr>
                <a:schemeClr val="accent1"/>
              </a:buClr>
              <a:buSzPct val="100000"/>
              <a:buFont typeface="Arial" panose="020B0604020202020204" pitchFamily="34" charset="0"/>
              <a:buChar char="•"/>
            </a:pPr>
            <a:r>
              <a:rPr lang="en-US" sz="1700" b="1" dirty="0"/>
              <a:t>S</a:t>
            </a:r>
            <a:r>
              <a:rPr lang="en-US" sz="1700" dirty="0"/>
              <a:t>ocio-Cultural</a:t>
            </a:r>
          </a:p>
          <a:p>
            <a:pPr marL="342900" indent="-228600">
              <a:lnSpc>
                <a:spcPct val="110000"/>
              </a:lnSpc>
              <a:spcAft>
                <a:spcPts val="600"/>
              </a:spcAft>
              <a:buClr>
                <a:schemeClr val="accent1"/>
              </a:buClr>
              <a:buSzPct val="100000"/>
              <a:buFont typeface="Arial" panose="020B0604020202020204" pitchFamily="34" charset="0"/>
              <a:buChar char="•"/>
            </a:pPr>
            <a:r>
              <a:rPr lang="en-US" sz="1700" b="1" dirty="0"/>
              <a:t>T</a:t>
            </a:r>
            <a:r>
              <a:rPr lang="en-US" sz="1700" dirty="0"/>
              <a:t>echnological</a:t>
            </a:r>
          </a:p>
          <a:p>
            <a:pPr marL="342900" indent="-228600">
              <a:lnSpc>
                <a:spcPct val="110000"/>
              </a:lnSpc>
              <a:spcAft>
                <a:spcPts val="600"/>
              </a:spcAft>
              <a:buClr>
                <a:schemeClr val="accent1"/>
              </a:buClr>
              <a:buSzPct val="100000"/>
              <a:buFont typeface="Arial" panose="020B0604020202020204" pitchFamily="34" charset="0"/>
              <a:buChar char="•"/>
            </a:pPr>
            <a:r>
              <a:rPr lang="en-US" sz="1700" b="1" dirty="0"/>
              <a:t>E</a:t>
            </a:r>
            <a:r>
              <a:rPr lang="en-US" sz="1700" dirty="0"/>
              <a:t>nvironmental</a:t>
            </a:r>
          </a:p>
          <a:p>
            <a:pPr marL="342900" indent="-228600">
              <a:lnSpc>
                <a:spcPct val="110000"/>
              </a:lnSpc>
              <a:spcAft>
                <a:spcPts val="600"/>
              </a:spcAft>
              <a:buClr>
                <a:schemeClr val="accent1"/>
              </a:buClr>
              <a:buSzPct val="100000"/>
              <a:buFont typeface="Arial" panose="020B0604020202020204" pitchFamily="34" charset="0"/>
              <a:buChar char="•"/>
            </a:pPr>
            <a:r>
              <a:rPr lang="en-US" sz="1700" b="1" dirty="0"/>
              <a:t>L</a:t>
            </a:r>
            <a:r>
              <a:rPr lang="en-US" sz="1700" dirty="0"/>
              <a:t>egal </a:t>
            </a:r>
          </a:p>
        </p:txBody>
      </p:sp>
      <p:sp>
        <p:nvSpPr>
          <p:cNvPr id="3" name="Slide Number Placeholder 2">
            <a:extLst>
              <a:ext uri="{FF2B5EF4-FFF2-40B4-BE49-F238E27FC236}">
                <a16:creationId xmlns:a16="http://schemas.microsoft.com/office/drawing/2014/main" id="{F2AD0421-75D0-4F24-BBF9-5C58E196A28F}"/>
              </a:ext>
            </a:extLst>
          </p:cNvPr>
          <p:cNvSpPr>
            <a:spLocks noGrp="1"/>
          </p:cNvSpPr>
          <p:nvPr>
            <p:ph type="sldNum" sz="quarter" idx="12"/>
          </p:nvPr>
        </p:nvSpPr>
        <p:spPr>
          <a:xfrm>
            <a:off x="8260685" y="6247133"/>
            <a:ext cx="795746" cy="503578"/>
          </a:xfrm>
        </p:spPr>
        <p:txBody>
          <a:bodyPr/>
          <a:lstStyle/>
          <a:p>
            <a:fld id="{8F2FC07F-9B97-41B7-9F04-4C6B12E2111B}" type="slidenum">
              <a:rPr lang="en-SG" smtClean="0"/>
              <a:pPr/>
              <a:t>11</a:t>
            </a:fld>
            <a:endParaRPr lang="en-SG" dirty="0"/>
          </a:p>
        </p:txBody>
      </p:sp>
    </p:spTree>
    <p:extLst>
      <p:ext uri="{BB962C8B-B14F-4D97-AF65-F5344CB8AC3E}">
        <p14:creationId xmlns:p14="http://schemas.microsoft.com/office/powerpoint/2010/main" val="411331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STEL Analysis - Statius Management Services">
            <a:extLst>
              <a:ext uri="{FF2B5EF4-FFF2-40B4-BE49-F238E27FC236}">
                <a16:creationId xmlns:a16="http://schemas.microsoft.com/office/drawing/2014/main" id="{5281567F-833C-404A-841C-69C9244A9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70" y="459365"/>
            <a:ext cx="8040929" cy="64748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19311B9-DCAD-4390-AF8C-CE20C364CCE8}"/>
              </a:ext>
            </a:extLst>
          </p:cNvPr>
          <p:cNvSpPr/>
          <p:nvPr/>
        </p:nvSpPr>
        <p:spPr>
          <a:xfrm>
            <a:off x="762000" y="519631"/>
            <a:ext cx="7536550"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dirty="0">
                <a:ln w="13462">
                  <a:solidFill>
                    <a:schemeClr val="bg1"/>
                  </a:solidFill>
                  <a:prstDash val="solid"/>
                </a:ln>
                <a:solidFill>
                  <a:schemeClr val="tx1">
                    <a:lumMod val="85000"/>
                    <a:lumOff val="15000"/>
                  </a:schemeClr>
                </a:solidFill>
                <a:effectLst>
                  <a:innerShdw blurRad="63500" dist="50800" dir="13500000">
                    <a:prstClr val="black">
                      <a:alpha val="50000"/>
                    </a:prstClr>
                  </a:innerShdw>
                </a:effectLst>
                <a:latin typeface="Arial Black" panose="020B0A04020102020204" pitchFamily="34" charset="0"/>
              </a:rPr>
              <a:t>Macro</a:t>
            </a:r>
            <a:r>
              <a:rPr lang="en-US" sz="5400" dirty="0">
                <a:ln w="18415" cmpd="sng">
                  <a:solidFill>
                    <a:srgbClr val="FFFFFF"/>
                  </a:solidFill>
                  <a:prstDash val="solid"/>
                </a:ln>
                <a:solidFill>
                  <a:srgbClr val="FFFFFF"/>
                </a:solidFill>
                <a:effectLst>
                  <a:innerShdw blurRad="63500" dist="50800" dir="13500000">
                    <a:prstClr val="black">
                      <a:alpha val="50000"/>
                    </a:prstClr>
                  </a:innerShdw>
                </a:effectLst>
                <a:latin typeface="Arial Black" panose="020B0A04020102020204" pitchFamily="34" charset="0"/>
              </a:rPr>
              <a:t> Environment</a:t>
            </a:r>
            <a:endParaRPr lang="en-US" sz="5400" b="0" cap="none" spc="0" dirty="0">
              <a:ln w="18415" cmpd="sng">
                <a:solidFill>
                  <a:srgbClr val="FFFFFF"/>
                </a:solidFill>
                <a:prstDash val="solid"/>
              </a:ln>
              <a:solidFill>
                <a:srgbClr val="FFFFFF"/>
              </a:solidFill>
              <a:effectLst>
                <a:innerShdw blurRad="63500" dist="50800" dir="13500000">
                  <a:prstClr val="black">
                    <a:alpha val="50000"/>
                  </a:prstClr>
                </a:innerShdw>
              </a:effectLst>
              <a:latin typeface="Arial Black" panose="020B0A04020102020204" pitchFamily="34" charset="0"/>
            </a:endParaRPr>
          </a:p>
        </p:txBody>
      </p:sp>
      <p:sp>
        <p:nvSpPr>
          <p:cNvPr id="2" name="Slide Number Placeholder 1">
            <a:extLst>
              <a:ext uri="{FF2B5EF4-FFF2-40B4-BE49-F238E27FC236}">
                <a16:creationId xmlns:a16="http://schemas.microsoft.com/office/drawing/2014/main" id="{B1F30516-6FD6-407A-82BD-0BC7555BC879}"/>
              </a:ext>
            </a:extLst>
          </p:cNvPr>
          <p:cNvSpPr>
            <a:spLocks noGrp="1"/>
          </p:cNvSpPr>
          <p:nvPr>
            <p:ph type="sldNum" sz="quarter" idx="12"/>
          </p:nvPr>
        </p:nvSpPr>
        <p:spPr>
          <a:xfrm>
            <a:off x="8298550" y="6329841"/>
            <a:ext cx="795746" cy="503578"/>
          </a:xfrm>
        </p:spPr>
        <p:txBody>
          <a:bodyPr/>
          <a:lstStyle/>
          <a:p>
            <a:fld id="{8F2FC07F-9B97-41B7-9F04-4C6B12E2111B}" type="slidenum">
              <a:rPr lang="en-SG" smtClean="0">
                <a:solidFill>
                  <a:schemeClr val="bg1">
                    <a:lumMod val="95000"/>
                  </a:schemeClr>
                </a:solidFill>
              </a:rPr>
              <a:pPr/>
              <a:t>12</a:t>
            </a:fld>
            <a:endParaRPr lang="en-SG" dirty="0">
              <a:solidFill>
                <a:schemeClr val="bg1">
                  <a:lumMod val="95000"/>
                </a:schemeClr>
              </a:solidFill>
            </a:endParaRPr>
          </a:p>
        </p:txBody>
      </p:sp>
    </p:spTree>
    <p:extLst>
      <p:ext uri="{BB962C8B-B14F-4D97-AF65-F5344CB8AC3E}">
        <p14:creationId xmlns:p14="http://schemas.microsoft.com/office/powerpoint/2010/main" val="307996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1" y="836712"/>
            <a:ext cx="8174610"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a:ln w="11430"/>
                <a:solidFill>
                  <a:schemeClr val="accent2">
                    <a:lumMod val="60000"/>
                    <a:lumOff val="40000"/>
                  </a:schemeClr>
                </a:solidFill>
                <a:effectLst>
                  <a:outerShdw blurRad="25400" algn="tl" rotWithShape="0">
                    <a:srgbClr val="000000">
                      <a:alpha val="43000"/>
                    </a:srgbClr>
                  </a:outerShdw>
                </a:effectLst>
              </a:rPr>
              <a:t>Economic Environment</a:t>
            </a:r>
          </a:p>
        </p:txBody>
      </p:sp>
      <p:sp>
        <p:nvSpPr>
          <p:cNvPr id="3" name="TextBox 2"/>
          <p:cNvSpPr txBox="1"/>
          <p:nvPr/>
        </p:nvSpPr>
        <p:spPr>
          <a:xfrm>
            <a:off x="395536" y="2060848"/>
            <a:ext cx="8496944" cy="3447098"/>
          </a:xfrm>
          <a:prstGeom prst="rect">
            <a:avLst/>
          </a:prstGeom>
          <a:noFill/>
        </p:spPr>
        <p:txBody>
          <a:bodyPr wrap="square" rtlCol="0">
            <a:spAutoFit/>
          </a:bodyPr>
          <a:lstStyle/>
          <a:p>
            <a:pPr marL="285750" indent="-285750">
              <a:buFont typeface="Arial" pitchFamily="34" charset="0"/>
              <a:buChar char="•"/>
            </a:pPr>
            <a:r>
              <a:rPr lang="en-US" sz="2000" dirty="0">
                <a:solidFill>
                  <a:schemeClr val="accent3">
                    <a:lumMod val="75000"/>
                  </a:schemeClr>
                </a:solidFill>
                <a:latin typeface="Arial" pitchFamily="34" charset="0"/>
                <a:cs typeface="Arial" pitchFamily="34" charset="0"/>
              </a:rPr>
              <a:t>Economic environment comprises of all those economic factors that indirectly affect the business as the business has to keep in mind its economic constraints and system.</a:t>
            </a:r>
          </a:p>
          <a:p>
            <a:pPr marL="285750" indent="-285750">
              <a:buFont typeface="Arial" pitchFamily="34" charset="0"/>
              <a:buChar char="•"/>
            </a:pPr>
            <a:endParaRPr lang="en-US" sz="2000" dirty="0">
              <a:solidFill>
                <a:schemeClr val="accent3">
                  <a:lumMod val="75000"/>
                </a:schemeClr>
              </a:solidFill>
              <a:latin typeface="Arial" pitchFamily="34" charset="0"/>
              <a:cs typeface="Arial" pitchFamily="34" charset="0"/>
            </a:endParaRPr>
          </a:p>
          <a:p>
            <a:pPr marL="285750" indent="-285750">
              <a:buFont typeface="Arial" pitchFamily="34" charset="0"/>
              <a:buChar char="•"/>
            </a:pPr>
            <a:r>
              <a:rPr lang="en-US" sz="2000" dirty="0">
                <a:solidFill>
                  <a:schemeClr val="accent3">
                    <a:lumMod val="75000"/>
                  </a:schemeClr>
                </a:solidFill>
                <a:latin typeface="Arial" pitchFamily="34" charset="0"/>
                <a:cs typeface="Arial" pitchFamily="34" charset="0"/>
              </a:rPr>
              <a:t>It includes:</a:t>
            </a:r>
          </a:p>
          <a:p>
            <a:pPr marL="285750" indent="-285750">
              <a:buFont typeface="Arial" pitchFamily="34" charset="0"/>
              <a:buChar char="•"/>
            </a:pPr>
            <a:endParaRPr lang="en-US" sz="2000" dirty="0">
              <a:solidFill>
                <a:schemeClr val="accent3">
                  <a:lumMod val="75000"/>
                </a:schemeClr>
              </a:solidFill>
              <a:latin typeface="Arial" pitchFamily="34" charset="0"/>
              <a:cs typeface="Arial" pitchFamily="34" charset="0"/>
            </a:endParaRP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Economic System ( Socialist, Capitalist or Mixed Economy)</a:t>
            </a: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Economic Condition (Inflation or Deflation)</a:t>
            </a: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Economic Growth</a:t>
            </a: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Economic Policies ( e.g.: Fiscal Policies, </a:t>
            </a:r>
            <a:r>
              <a:rPr lang="en-US" sz="2000" dirty="0" err="1">
                <a:solidFill>
                  <a:schemeClr val="accent3">
                    <a:lumMod val="75000"/>
                  </a:schemeClr>
                </a:solidFill>
                <a:latin typeface="Arial" pitchFamily="34" charset="0"/>
                <a:cs typeface="Arial" pitchFamily="34" charset="0"/>
              </a:rPr>
              <a:t>etc</a:t>
            </a:r>
            <a:r>
              <a:rPr lang="en-US" sz="2000" dirty="0">
                <a:solidFill>
                  <a:schemeClr val="accent3">
                    <a:lumMod val="75000"/>
                  </a:schemeClr>
                </a:solidFill>
                <a:latin typeface="Arial" pitchFamily="34" charset="0"/>
                <a:cs typeface="Arial" pitchFamily="34" charset="0"/>
              </a:rPr>
              <a:t>)</a:t>
            </a: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Exchange rates and interest rates</a:t>
            </a:r>
            <a:endParaRPr lang="en-SG" dirty="0">
              <a:solidFill>
                <a:schemeClr val="accent3">
                  <a:lumMod val="75000"/>
                </a:schemeClr>
              </a:solidFill>
            </a:endParaRPr>
          </a:p>
        </p:txBody>
      </p:sp>
      <p:sp>
        <p:nvSpPr>
          <p:cNvPr id="4" name="Slide Number Placeholder 3">
            <a:extLst>
              <a:ext uri="{FF2B5EF4-FFF2-40B4-BE49-F238E27FC236}">
                <a16:creationId xmlns:a16="http://schemas.microsoft.com/office/drawing/2014/main" id="{4712393A-8C63-423A-980B-BEE64FEAD0D7}"/>
              </a:ext>
            </a:extLst>
          </p:cNvPr>
          <p:cNvSpPr>
            <a:spLocks noGrp="1"/>
          </p:cNvSpPr>
          <p:nvPr>
            <p:ph type="sldNum" sz="quarter" idx="12"/>
          </p:nvPr>
        </p:nvSpPr>
        <p:spPr>
          <a:xfrm>
            <a:off x="8261438" y="6354422"/>
            <a:ext cx="795746" cy="503578"/>
          </a:xfrm>
        </p:spPr>
        <p:txBody>
          <a:bodyPr/>
          <a:lstStyle/>
          <a:p>
            <a:fld id="{8F2FC07F-9B97-41B7-9F04-4C6B12E2111B}" type="slidenum">
              <a:rPr lang="en-SG" smtClean="0">
                <a:solidFill>
                  <a:schemeClr val="bg1">
                    <a:lumMod val="95000"/>
                  </a:schemeClr>
                </a:solidFill>
              </a:rPr>
              <a:pPr/>
              <a:t>13</a:t>
            </a:fld>
            <a:endParaRPr lang="en-SG" dirty="0">
              <a:solidFill>
                <a:schemeClr val="bg1">
                  <a:lumMod val="95000"/>
                </a:schemeClr>
              </a:solidFill>
            </a:endParaRPr>
          </a:p>
        </p:txBody>
      </p:sp>
    </p:spTree>
    <p:extLst>
      <p:ext uri="{BB962C8B-B14F-4D97-AF65-F5344CB8AC3E}">
        <p14:creationId xmlns:p14="http://schemas.microsoft.com/office/powerpoint/2010/main" val="53627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7387" y="476672"/>
            <a:ext cx="7989238"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chemeClr val="accent2">
                    <a:lumMod val="60000"/>
                    <a:lumOff val="40000"/>
                  </a:schemeClr>
                </a:solidFill>
                <a:effectLst>
                  <a:outerShdw blurRad="63500" dir="3600000" algn="tl" rotWithShape="0">
                    <a:srgbClr val="000000">
                      <a:alpha val="70000"/>
                    </a:srgbClr>
                  </a:outerShdw>
                </a:effectLst>
              </a:rPr>
              <a:t>Socio-Cultural Environment</a:t>
            </a:r>
          </a:p>
        </p:txBody>
      </p:sp>
      <p:sp>
        <p:nvSpPr>
          <p:cNvPr id="3" name="TextBox 2"/>
          <p:cNvSpPr txBox="1"/>
          <p:nvPr/>
        </p:nvSpPr>
        <p:spPr>
          <a:xfrm>
            <a:off x="395536" y="2060848"/>
            <a:ext cx="8280920" cy="4062651"/>
          </a:xfrm>
          <a:prstGeom prst="rect">
            <a:avLst/>
          </a:prstGeom>
          <a:noFill/>
        </p:spPr>
        <p:txBody>
          <a:bodyPr wrap="square" rtlCol="0">
            <a:spAutoFit/>
          </a:bodyPr>
          <a:lstStyle/>
          <a:p>
            <a:pPr marL="285750" indent="-285750">
              <a:buFont typeface="Arial" pitchFamily="34" charset="0"/>
              <a:buChar char="•"/>
            </a:pPr>
            <a:r>
              <a:rPr lang="en-US" dirty="0">
                <a:solidFill>
                  <a:schemeClr val="accent3">
                    <a:lumMod val="75000"/>
                  </a:schemeClr>
                </a:solidFill>
              </a:rPr>
              <a:t> </a:t>
            </a:r>
            <a:r>
              <a:rPr lang="en-US" sz="2000" dirty="0">
                <a:solidFill>
                  <a:schemeClr val="accent3">
                    <a:lumMod val="75000"/>
                  </a:schemeClr>
                </a:solidFill>
                <a:latin typeface="Arial" pitchFamily="34" charset="0"/>
                <a:cs typeface="Arial" pitchFamily="34" charset="0"/>
              </a:rPr>
              <a:t>It includes :</a:t>
            </a:r>
          </a:p>
          <a:p>
            <a:endParaRPr lang="en-US" dirty="0">
              <a:solidFill>
                <a:schemeClr val="accent3">
                  <a:lumMod val="75000"/>
                </a:schemeClr>
              </a:solidFill>
            </a:endParaRPr>
          </a:p>
          <a:p>
            <a:pPr marL="342900" indent="-342900">
              <a:buFont typeface="+mj-lt"/>
              <a:buAutoNum type="arabicPeriod"/>
            </a:pPr>
            <a:r>
              <a:rPr lang="en-US" dirty="0">
                <a:solidFill>
                  <a:schemeClr val="accent3">
                    <a:lumMod val="75000"/>
                  </a:schemeClr>
                </a:solidFill>
              </a:rPr>
              <a:t> </a:t>
            </a:r>
            <a:r>
              <a:rPr lang="en-US" sz="2000" dirty="0">
                <a:solidFill>
                  <a:schemeClr val="accent3">
                    <a:lumMod val="75000"/>
                  </a:schemeClr>
                </a:solidFill>
                <a:latin typeface="Arial" pitchFamily="34" charset="0"/>
                <a:cs typeface="Arial" pitchFamily="34" charset="0"/>
              </a:rPr>
              <a:t>Social and class system</a:t>
            </a: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Religious beliefs</a:t>
            </a: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Linguistic Base</a:t>
            </a: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Racial diversity</a:t>
            </a:r>
          </a:p>
          <a:p>
            <a:pPr marL="342900" indent="-342900">
              <a:buFont typeface="+mj-lt"/>
              <a:buAutoNum type="arabicPeriod"/>
            </a:pPr>
            <a:r>
              <a:rPr lang="en-US" sz="2000" dirty="0">
                <a:solidFill>
                  <a:schemeClr val="accent3">
                    <a:lumMod val="75000"/>
                  </a:schemeClr>
                </a:solidFill>
                <a:latin typeface="Arial" pitchFamily="34" charset="0"/>
                <a:cs typeface="Arial" pitchFamily="34" charset="0"/>
              </a:rPr>
              <a:t> Social evils</a:t>
            </a:r>
          </a:p>
          <a:p>
            <a:pPr marL="342900" indent="-342900">
              <a:buFont typeface="+mj-lt"/>
              <a:buAutoNum type="arabicPeriod"/>
            </a:pPr>
            <a:endParaRPr lang="en-US" sz="2000" dirty="0">
              <a:solidFill>
                <a:schemeClr val="accent3">
                  <a:lumMod val="75000"/>
                </a:schemeClr>
              </a:solidFill>
              <a:latin typeface="Arial" pitchFamily="34" charset="0"/>
              <a:cs typeface="Arial" pitchFamily="34" charset="0"/>
            </a:endParaRPr>
          </a:p>
          <a:p>
            <a:pPr marL="285750" indent="-285750">
              <a:buFont typeface="Arial" pitchFamily="34" charset="0"/>
              <a:buChar char="•"/>
            </a:pPr>
            <a:r>
              <a:rPr lang="en-US" sz="2000" dirty="0">
                <a:solidFill>
                  <a:schemeClr val="accent3">
                    <a:lumMod val="75000"/>
                  </a:schemeClr>
                </a:solidFill>
                <a:latin typeface="Arial" pitchFamily="34" charset="0"/>
                <a:cs typeface="Arial" pitchFamily="34" charset="0"/>
              </a:rPr>
              <a:t> A business needs to be well versed with the socio-cultural environment because the socio-cultural environment decides the taste and preferences of the people and would create opportunities of threats for the business.</a:t>
            </a:r>
            <a:endParaRPr lang="en-US" dirty="0">
              <a:solidFill>
                <a:schemeClr val="accent3">
                  <a:lumMod val="75000"/>
                </a:schemeClr>
              </a:solidFill>
            </a:endParaRPr>
          </a:p>
          <a:p>
            <a:endParaRPr lang="en-US" sz="2000" dirty="0">
              <a:solidFill>
                <a:schemeClr val="accent3">
                  <a:lumMod val="75000"/>
                </a:schemeClr>
              </a:solidFill>
              <a:latin typeface="Arial" pitchFamily="34" charset="0"/>
              <a:cs typeface="Arial" pitchFamily="34" charset="0"/>
            </a:endParaRPr>
          </a:p>
        </p:txBody>
      </p:sp>
      <p:sp>
        <p:nvSpPr>
          <p:cNvPr id="4" name="Rectangle 3"/>
          <p:cNvSpPr/>
          <p:nvPr/>
        </p:nvSpPr>
        <p:spPr>
          <a:xfrm>
            <a:off x="395536" y="1417442"/>
            <a:ext cx="1252266" cy="584775"/>
          </a:xfrm>
          <a:prstGeom prst="rect">
            <a:avLst/>
          </a:prstGeom>
        </p:spPr>
        <p:txBody>
          <a:bodyPr wrap="none">
            <a:spAutoFit/>
          </a:bodyPr>
          <a:lstStyle/>
          <a:p>
            <a:r>
              <a:rPr lang="en-US" sz="3200" u="sng" dirty="0">
                <a:ln w="18415" cmpd="sng">
                  <a:solidFill>
                    <a:srgbClr val="FFFFFF"/>
                  </a:solidFill>
                  <a:prstDash val="solid"/>
                </a:ln>
                <a:solidFill>
                  <a:srgbClr val="FFFFFF"/>
                </a:solidFill>
                <a:effectLst>
                  <a:outerShdw blurRad="63500" dir="3600000" algn="tl" rotWithShape="0">
                    <a:srgbClr val="000000">
                      <a:alpha val="70000"/>
                    </a:srgbClr>
                  </a:outerShdw>
                </a:effectLst>
              </a:rPr>
              <a:t>Social</a:t>
            </a:r>
            <a:endParaRPr lang="en-GB" sz="3200" u="sng" dirty="0"/>
          </a:p>
        </p:txBody>
      </p:sp>
      <p:sp>
        <p:nvSpPr>
          <p:cNvPr id="5" name="Slide Number Placeholder 4">
            <a:extLst>
              <a:ext uri="{FF2B5EF4-FFF2-40B4-BE49-F238E27FC236}">
                <a16:creationId xmlns:a16="http://schemas.microsoft.com/office/drawing/2014/main" id="{E68280E6-9E2C-4E22-BCAC-28F94FA4CC63}"/>
              </a:ext>
            </a:extLst>
          </p:cNvPr>
          <p:cNvSpPr>
            <a:spLocks noGrp="1"/>
          </p:cNvSpPr>
          <p:nvPr>
            <p:ph type="sldNum" sz="quarter" idx="12"/>
          </p:nvPr>
        </p:nvSpPr>
        <p:spPr>
          <a:xfrm>
            <a:off x="8168752" y="6238520"/>
            <a:ext cx="795746" cy="503578"/>
          </a:xfrm>
        </p:spPr>
        <p:txBody>
          <a:bodyPr/>
          <a:lstStyle/>
          <a:p>
            <a:fld id="{8F2FC07F-9B97-41B7-9F04-4C6B12E2111B}" type="slidenum">
              <a:rPr lang="en-SG" smtClean="0">
                <a:solidFill>
                  <a:schemeClr val="bg1">
                    <a:lumMod val="95000"/>
                  </a:schemeClr>
                </a:solidFill>
              </a:rPr>
              <a:pPr/>
              <a:t>14</a:t>
            </a:fld>
            <a:endParaRPr lang="en-SG" dirty="0">
              <a:solidFill>
                <a:schemeClr val="bg1">
                  <a:lumMod val="95000"/>
                </a:schemeClr>
              </a:solidFill>
            </a:endParaRPr>
          </a:p>
        </p:txBody>
      </p:sp>
    </p:spTree>
    <p:extLst>
      <p:ext uri="{BB962C8B-B14F-4D97-AF65-F5344CB8AC3E}">
        <p14:creationId xmlns:p14="http://schemas.microsoft.com/office/powerpoint/2010/main" val="229971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65" y="1400002"/>
            <a:ext cx="4636206" cy="584775"/>
          </a:xfrm>
          <a:prstGeom prst="rect">
            <a:avLst/>
          </a:prstGeom>
          <a:noFill/>
        </p:spPr>
        <p:txBody>
          <a:bodyPr wrap="none" lIns="91440" tIns="45720" rIns="91440" bIns="45720">
            <a:spAutoFit/>
          </a:bodyPr>
          <a:lstStyle/>
          <a:p>
            <a:pPr algn="ctr"/>
            <a:r>
              <a:rPr lang="en-US" sz="3200" u="sng" dirty="0">
                <a:ln w="18415" cmpd="sng">
                  <a:solidFill>
                    <a:srgbClr val="FFFFFF"/>
                  </a:solidFill>
                  <a:prstDash val="solid"/>
                </a:ln>
                <a:solidFill>
                  <a:srgbClr val="FFFFFF"/>
                </a:solidFill>
                <a:effectLst>
                  <a:outerShdw blurRad="63500" dir="3600000" algn="tl" rotWithShape="0">
                    <a:srgbClr val="000000">
                      <a:alpha val="70000"/>
                    </a:srgbClr>
                  </a:outerShdw>
                </a:effectLst>
              </a:rPr>
              <a:t>Demographic  / Cultural</a:t>
            </a:r>
            <a:endParaRPr lang="en-US" sz="3200" b="0" u="sng"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03554" y="2323332"/>
            <a:ext cx="8136904" cy="3785652"/>
          </a:xfrm>
          <a:prstGeom prst="rect">
            <a:avLst/>
          </a:prstGeom>
          <a:noFill/>
        </p:spPr>
        <p:txBody>
          <a:bodyPr wrap="square" rtlCol="0">
            <a:spAutoFit/>
          </a:bodyPr>
          <a:lstStyle/>
          <a:p>
            <a:pPr marL="285750" indent="-285750">
              <a:buFont typeface="Arial" pitchFamily="34" charset="0"/>
              <a:buChar char="•"/>
            </a:pPr>
            <a:r>
              <a:rPr lang="en-US" sz="2000" dirty="0">
                <a:solidFill>
                  <a:schemeClr val="accent3">
                    <a:lumMod val="75000"/>
                  </a:schemeClr>
                </a:solidFill>
                <a:latin typeface="Arial" pitchFamily="34" charset="0"/>
                <a:cs typeface="Arial" pitchFamily="34" charset="0"/>
              </a:rPr>
              <a:t> Demographic Environment includes:</a:t>
            </a:r>
          </a:p>
          <a:p>
            <a:pPr marL="285750" indent="-285750">
              <a:buFont typeface="Arial" pitchFamily="34" charset="0"/>
              <a:buChar char="•"/>
            </a:pPr>
            <a:endParaRPr lang="en-US" sz="2000" dirty="0">
              <a:solidFill>
                <a:schemeClr val="accent3">
                  <a:lumMod val="75000"/>
                </a:schemeClr>
              </a:solidFill>
              <a:latin typeface="Arial" pitchFamily="34" charset="0"/>
              <a:cs typeface="Arial" pitchFamily="34" charset="0"/>
            </a:endParaRPr>
          </a:p>
          <a:p>
            <a:pPr marL="457200" indent="-457200">
              <a:buFont typeface="+mj-lt"/>
              <a:buAutoNum type="arabicPeriod"/>
            </a:pPr>
            <a:r>
              <a:rPr lang="en-US" sz="2000" dirty="0">
                <a:solidFill>
                  <a:schemeClr val="accent3">
                    <a:lumMod val="75000"/>
                  </a:schemeClr>
                </a:solidFill>
                <a:latin typeface="Arial" pitchFamily="34" charset="0"/>
                <a:cs typeface="Arial" pitchFamily="34" charset="0"/>
              </a:rPr>
              <a:t> Population of a country</a:t>
            </a:r>
          </a:p>
          <a:p>
            <a:pPr marL="457200" indent="-457200">
              <a:buFont typeface="+mj-lt"/>
              <a:buAutoNum type="arabicPeriod"/>
            </a:pPr>
            <a:r>
              <a:rPr lang="en-US" sz="2000" dirty="0">
                <a:solidFill>
                  <a:schemeClr val="accent3">
                    <a:lumMod val="75000"/>
                  </a:schemeClr>
                </a:solidFill>
                <a:latin typeface="Arial" pitchFamily="34" charset="0"/>
                <a:cs typeface="Arial" pitchFamily="34" charset="0"/>
              </a:rPr>
              <a:t> Literacy Rate</a:t>
            </a:r>
          </a:p>
          <a:p>
            <a:pPr marL="457200" indent="-457200">
              <a:buFont typeface="+mj-lt"/>
              <a:buAutoNum type="arabicPeriod"/>
            </a:pPr>
            <a:r>
              <a:rPr lang="en-US" sz="2000" dirty="0">
                <a:solidFill>
                  <a:schemeClr val="accent3">
                    <a:lumMod val="75000"/>
                  </a:schemeClr>
                </a:solidFill>
                <a:latin typeface="Arial" pitchFamily="34" charset="0"/>
                <a:cs typeface="Arial" pitchFamily="34" charset="0"/>
              </a:rPr>
              <a:t> Birth/Death rate</a:t>
            </a:r>
          </a:p>
          <a:p>
            <a:pPr marL="457200" indent="-457200">
              <a:buFont typeface="+mj-lt"/>
              <a:buAutoNum type="arabicPeriod"/>
            </a:pPr>
            <a:r>
              <a:rPr lang="en-US" sz="2000" dirty="0">
                <a:solidFill>
                  <a:schemeClr val="accent3">
                    <a:lumMod val="75000"/>
                  </a:schemeClr>
                </a:solidFill>
                <a:latin typeface="Arial" pitchFamily="34" charset="0"/>
                <a:cs typeface="Arial" pitchFamily="34" charset="0"/>
              </a:rPr>
              <a:t> Age classes</a:t>
            </a:r>
          </a:p>
          <a:p>
            <a:pPr marL="457200" indent="-457200">
              <a:buFont typeface="+mj-lt"/>
              <a:buAutoNum type="arabicPeriod"/>
            </a:pPr>
            <a:r>
              <a:rPr lang="en-US" sz="2000" dirty="0">
                <a:solidFill>
                  <a:schemeClr val="accent3">
                    <a:lumMod val="75000"/>
                  </a:schemeClr>
                </a:solidFill>
                <a:latin typeface="Arial" pitchFamily="34" charset="0"/>
                <a:cs typeface="Arial" pitchFamily="34" charset="0"/>
              </a:rPr>
              <a:t> Standard of living</a:t>
            </a:r>
          </a:p>
          <a:p>
            <a:pPr marL="457200" indent="-457200">
              <a:buFont typeface="+mj-lt"/>
              <a:buAutoNum type="arabicPeriod"/>
            </a:pPr>
            <a:endParaRPr lang="en-US" sz="2000" dirty="0">
              <a:solidFill>
                <a:schemeClr val="accent3">
                  <a:lumMod val="75000"/>
                </a:schemeClr>
              </a:solidFill>
              <a:latin typeface="Arial" pitchFamily="34" charset="0"/>
              <a:cs typeface="Arial" pitchFamily="34" charset="0"/>
            </a:endParaRPr>
          </a:p>
          <a:p>
            <a:endParaRPr lang="en-US" sz="2000" dirty="0">
              <a:solidFill>
                <a:schemeClr val="accent3">
                  <a:lumMod val="75000"/>
                </a:schemeClr>
              </a:solidFill>
              <a:latin typeface="Arial" pitchFamily="34" charset="0"/>
              <a:cs typeface="Arial" pitchFamily="34" charset="0"/>
            </a:endParaRPr>
          </a:p>
          <a:p>
            <a:pPr marL="342900" indent="-342900">
              <a:buFont typeface="Arial" pitchFamily="34" charset="0"/>
              <a:buChar char="•"/>
            </a:pPr>
            <a:r>
              <a:rPr lang="en-US" sz="2000" dirty="0">
                <a:solidFill>
                  <a:schemeClr val="accent3">
                    <a:lumMod val="75000"/>
                  </a:schemeClr>
                </a:solidFill>
                <a:latin typeface="Arial" pitchFamily="34" charset="0"/>
                <a:cs typeface="Arial" pitchFamily="34" charset="0"/>
              </a:rPr>
              <a:t> A business needs to know its demographic environment well to tackle and meet its demand well and adjust itself according to the populations’ demand.</a:t>
            </a:r>
          </a:p>
        </p:txBody>
      </p:sp>
      <p:sp>
        <p:nvSpPr>
          <p:cNvPr id="4" name="Rectangle 3"/>
          <p:cNvSpPr/>
          <p:nvPr/>
        </p:nvSpPr>
        <p:spPr>
          <a:xfrm>
            <a:off x="577387" y="476672"/>
            <a:ext cx="7989238"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chemeClr val="accent2">
                    <a:lumMod val="60000"/>
                    <a:lumOff val="40000"/>
                  </a:schemeClr>
                </a:solidFill>
                <a:effectLst>
                  <a:outerShdw blurRad="63500" dir="3600000" algn="tl" rotWithShape="0">
                    <a:srgbClr val="000000">
                      <a:alpha val="70000"/>
                    </a:srgbClr>
                  </a:outerShdw>
                </a:effectLst>
              </a:rPr>
              <a:t>Socio-Cultural Environment</a:t>
            </a:r>
          </a:p>
        </p:txBody>
      </p:sp>
      <p:sp>
        <p:nvSpPr>
          <p:cNvPr id="5" name="Slide Number Placeholder 4">
            <a:extLst>
              <a:ext uri="{FF2B5EF4-FFF2-40B4-BE49-F238E27FC236}">
                <a16:creationId xmlns:a16="http://schemas.microsoft.com/office/drawing/2014/main" id="{596CED40-087B-47C8-B179-7115A6D9AF6D}"/>
              </a:ext>
            </a:extLst>
          </p:cNvPr>
          <p:cNvSpPr>
            <a:spLocks noGrp="1"/>
          </p:cNvSpPr>
          <p:nvPr>
            <p:ph type="sldNum" sz="quarter" idx="12"/>
          </p:nvPr>
        </p:nvSpPr>
        <p:spPr>
          <a:xfrm>
            <a:off x="8077200" y="6195750"/>
            <a:ext cx="795746" cy="503578"/>
          </a:xfrm>
        </p:spPr>
        <p:txBody>
          <a:bodyPr/>
          <a:lstStyle/>
          <a:p>
            <a:fld id="{8F2FC07F-9B97-41B7-9F04-4C6B12E2111B}" type="slidenum">
              <a:rPr lang="en-SG" smtClean="0">
                <a:solidFill>
                  <a:schemeClr val="bg1">
                    <a:lumMod val="95000"/>
                  </a:schemeClr>
                </a:solidFill>
              </a:rPr>
              <a:pPr/>
              <a:t>15</a:t>
            </a:fld>
            <a:endParaRPr lang="en-SG" dirty="0">
              <a:solidFill>
                <a:schemeClr val="bg1">
                  <a:lumMod val="95000"/>
                </a:schemeClr>
              </a:solidFill>
            </a:endParaRPr>
          </a:p>
        </p:txBody>
      </p:sp>
    </p:spTree>
    <p:extLst>
      <p:ext uri="{BB962C8B-B14F-4D97-AF65-F5344CB8AC3E}">
        <p14:creationId xmlns:p14="http://schemas.microsoft.com/office/powerpoint/2010/main" val="305799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1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1" name="Straight Connector 1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1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16">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8">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Rectangle 1"/>
          <p:cNvSpPr/>
          <p:nvPr/>
        </p:nvSpPr>
        <p:spPr>
          <a:xfrm>
            <a:off x="60067" y="1676400"/>
            <a:ext cx="3736302" cy="267419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cap="all" spc="0" dirty="0">
                <a:ln w="18415" cmpd="sng">
                  <a:solidFill>
                    <a:srgbClr val="FFFFFF"/>
                  </a:solidFill>
                  <a:prstDash val="solid"/>
                </a:ln>
                <a:latin typeface="Aharoni" panose="02010803020104030203" pitchFamily="2" charset="-79"/>
                <a:ea typeface="+mj-ea"/>
                <a:cs typeface="Aharoni" panose="02010803020104030203" pitchFamily="2" charset="-79"/>
              </a:rPr>
              <a:t>Technological Environment</a:t>
            </a:r>
          </a:p>
        </p:txBody>
      </p:sp>
      <p:cxnSp>
        <p:nvCxnSpPr>
          <p:cNvPr id="35" name="Straight Connector 20">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7" name="Picture 24">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8" name="Straight Connector 26">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9" name="TextBox 2">
            <a:extLst>
              <a:ext uri="{FF2B5EF4-FFF2-40B4-BE49-F238E27FC236}">
                <a16:creationId xmlns:a16="http://schemas.microsoft.com/office/drawing/2014/main" id="{8958EE29-D4E1-46BE-9E33-D95A8C7C165C}"/>
              </a:ext>
            </a:extLst>
          </p:cNvPr>
          <p:cNvGraphicFramePr/>
          <p:nvPr>
            <p:extLst>
              <p:ext uri="{D42A27DB-BD31-4B8C-83A1-F6EECF244321}">
                <p14:modId xmlns:p14="http://schemas.microsoft.com/office/powerpoint/2010/main" val="1412077737"/>
              </p:ext>
            </p:extLst>
          </p:nvPr>
        </p:nvGraphicFramePr>
        <p:xfrm>
          <a:off x="3856434" y="803275"/>
          <a:ext cx="5135166"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89A3BE5-718A-4D72-805A-D311A1AE4480}"/>
              </a:ext>
            </a:extLst>
          </p:cNvPr>
          <p:cNvSpPr>
            <a:spLocks noGrp="1"/>
          </p:cNvSpPr>
          <p:nvPr>
            <p:ph type="sldNum" sz="quarter" idx="12"/>
          </p:nvPr>
        </p:nvSpPr>
        <p:spPr>
          <a:xfrm>
            <a:off x="8195854" y="6297804"/>
            <a:ext cx="795746" cy="503578"/>
          </a:xfrm>
        </p:spPr>
        <p:txBody>
          <a:bodyPr/>
          <a:lstStyle/>
          <a:p>
            <a:fld id="{8F2FC07F-9B97-41B7-9F04-4C6B12E2111B}" type="slidenum">
              <a:rPr lang="en-SG" smtClean="0">
                <a:solidFill>
                  <a:schemeClr val="bg1">
                    <a:lumMod val="95000"/>
                  </a:schemeClr>
                </a:solidFill>
              </a:rPr>
              <a:pPr/>
              <a:t>16</a:t>
            </a:fld>
            <a:endParaRPr lang="en-SG" dirty="0">
              <a:solidFill>
                <a:schemeClr val="bg1">
                  <a:lumMod val="95000"/>
                </a:schemeClr>
              </a:solidFill>
            </a:endParaRPr>
          </a:p>
        </p:txBody>
      </p:sp>
    </p:spTree>
    <p:extLst>
      <p:ext uri="{BB962C8B-B14F-4D97-AF65-F5344CB8AC3E}">
        <p14:creationId xmlns:p14="http://schemas.microsoft.com/office/powerpoint/2010/main" val="75707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697" y="764704"/>
            <a:ext cx="6992620"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92D050"/>
                </a:solidFill>
                <a:effectLst>
                  <a:outerShdw blurRad="63500" dir="3600000" algn="tl" rotWithShape="0">
                    <a:srgbClr val="000000">
                      <a:alpha val="70000"/>
                    </a:srgbClr>
                  </a:outerShdw>
                </a:effectLst>
                <a:latin typeface="Aharoni" panose="02010803020104030203" pitchFamily="2" charset="-79"/>
                <a:cs typeface="Aharoni" panose="02010803020104030203" pitchFamily="2" charset="-79"/>
              </a:rPr>
              <a:t>Natural Environment</a:t>
            </a:r>
          </a:p>
        </p:txBody>
      </p:sp>
      <p:sp>
        <p:nvSpPr>
          <p:cNvPr id="3" name="TextBox 2"/>
          <p:cNvSpPr txBox="1"/>
          <p:nvPr/>
        </p:nvSpPr>
        <p:spPr>
          <a:xfrm>
            <a:off x="304800" y="1702782"/>
            <a:ext cx="8720546" cy="3785652"/>
          </a:xfrm>
          <a:prstGeom prst="rect">
            <a:avLst/>
          </a:prstGeom>
          <a:noFill/>
        </p:spPr>
        <p:txBody>
          <a:bodyPr wrap="square" rtlCol="0">
            <a:spAutoFit/>
          </a:bodyPr>
          <a:lstStyle/>
          <a:p>
            <a:pPr marL="342900" indent="-342900">
              <a:buFont typeface="Arial" pitchFamily="34" charset="0"/>
              <a:buChar char="•"/>
            </a:pPr>
            <a:r>
              <a:rPr lang="en-US" sz="2400" dirty="0">
                <a:solidFill>
                  <a:srgbClr val="5D7557"/>
                </a:solidFill>
                <a:latin typeface="Arial" pitchFamily="34" charset="0"/>
                <a:cs typeface="Arial" pitchFamily="34" charset="0"/>
              </a:rPr>
              <a:t> It includes:</a:t>
            </a:r>
          </a:p>
          <a:p>
            <a:endParaRPr lang="en-US" sz="2400" dirty="0">
              <a:solidFill>
                <a:srgbClr val="5D7557"/>
              </a:solidFill>
              <a:latin typeface="Arial" pitchFamily="34" charset="0"/>
              <a:cs typeface="Arial" pitchFamily="34" charset="0"/>
            </a:endParaRPr>
          </a:p>
          <a:p>
            <a:pPr marL="457200" indent="-457200">
              <a:buFont typeface="+mj-lt"/>
              <a:buAutoNum type="arabicPeriod"/>
            </a:pPr>
            <a:r>
              <a:rPr lang="en-US" sz="2400" dirty="0">
                <a:solidFill>
                  <a:srgbClr val="5D7557"/>
                </a:solidFill>
                <a:latin typeface="Arial" pitchFamily="34" charset="0"/>
                <a:cs typeface="Arial" pitchFamily="34" charset="0"/>
              </a:rPr>
              <a:t> Climatic Conditions</a:t>
            </a:r>
          </a:p>
          <a:p>
            <a:pPr marL="457200" indent="-457200">
              <a:buFont typeface="+mj-lt"/>
              <a:buAutoNum type="arabicPeriod"/>
            </a:pPr>
            <a:r>
              <a:rPr lang="en-US" sz="2400" dirty="0">
                <a:solidFill>
                  <a:srgbClr val="5D7557"/>
                </a:solidFill>
                <a:latin typeface="Arial" pitchFamily="34" charset="0"/>
                <a:cs typeface="Arial" pitchFamily="34" charset="0"/>
              </a:rPr>
              <a:t>Topographical Features</a:t>
            </a:r>
          </a:p>
          <a:p>
            <a:pPr marL="457200" indent="-457200">
              <a:buFont typeface="+mj-lt"/>
              <a:buAutoNum type="arabicPeriod"/>
            </a:pPr>
            <a:r>
              <a:rPr lang="en-US" sz="2400" dirty="0">
                <a:solidFill>
                  <a:srgbClr val="5D7557"/>
                </a:solidFill>
                <a:latin typeface="Arial" pitchFamily="34" charset="0"/>
                <a:cs typeface="Arial" pitchFamily="34" charset="0"/>
              </a:rPr>
              <a:t>Kind of Soil</a:t>
            </a:r>
          </a:p>
          <a:p>
            <a:pPr marL="457200" indent="-457200">
              <a:buFont typeface="+mj-lt"/>
              <a:buAutoNum type="arabicPeriod"/>
            </a:pPr>
            <a:r>
              <a:rPr lang="en-US" sz="2400" dirty="0">
                <a:solidFill>
                  <a:srgbClr val="5D7557"/>
                </a:solidFill>
                <a:latin typeface="Arial" pitchFamily="34" charset="0"/>
                <a:cs typeface="Arial" pitchFamily="34" charset="0"/>
              </a:rPr>
              <a:t> Weather</a:t>
            </a:r>
          </a:p>
          <a:p>
            <a:pPr marL="457200" indent="-457200">
              <a:buFont typeface="+mj-lt"/>
              <a:buAutoNum type="arabicPeriod"/>
            </a:pPr>
            <a:r>
              <a:rPr lang="en-US" sz="2400" dirty="0">
                <a:solidFill>
                  <a:srgbClr val="5D7557"/>
                </a:solidFill>
                <a:latin typeface="Arial" pitchFamily="34" charset="0"/>
                <a:cs typeface="Arial" pitchFamily="34" charset="0"/>
              </a:rPr>
              <a:t> Natural resources</a:t>
            </a:r>
          </a:p>
          <a:p>
            <a:pPr marL="457200" indent="-457200">
              <a:buFont typeface="+mj-lt"/>
              <a:buAutoNum type="arabicPeriod"/>
            </a:pPr>
            <a:endParaRPr lang="en-US" sz="2400" dirty="0">
              <a:solidFill>
                <a:srgbClr val="5D7557"/>
              </a:solidFill>
              <a:latin typeface="Arial" pitchFamily="34" charset="0"/>
              <a:cs typeface="Arial" pitchFamily="34" charset="0"/>
            </a:endParaRPr>
          </a:p>
          <a:p>
            <a:r>
              <a:rPr lang="en-US" sz="2400" dirty="0">
                <a:solidFill>
                  <a:srgbClr val="5D7557"/>
                </a:solidFill>
                <a:latin typeface="Arial" pitchFamily="34" charset="0"/>
                <a:cs typeface="Arial" pitchFamily="34" charset="0"/>
              </a:rPr>
              <a:t> A business needs to know its natural environment well in order to take advantage of its natural surroundings.</a:t>
            </a:r>
            <a:endParaRPr lang="en-SG" sz="2400" dirty="0">
              <a:solidFill>
                <a:srgbClr val="5D7557"/>
              </a:solidFill>
              <a:latin typeface="Arial" pitchFamily="34" charset="0"/>
              <a:cs typeface="Arial" pitchFamily="34" charset="0"/>
            </a:endParaRPr>
          </a:p>
        </p:txBody>
      </p:sp>
      <p:sp>
        <p:nvSpPr>
          <p:cNvPr id="4" name="Slide Number Placeholder 3">
            <a:extLst>
              <a:ext uri="{FF2B5EF4-FFF2-40B4-BE49-F238E27FC236}">
                <a16:creationId xmlns:a16="http://schemas.microsoft.com/office/drawing/2014/main" id="{B4526272-D9A7-444A-B71F-5B6D130376C8}"/>
              </a:ext>
            </a:extLst>
          </p:cNvPr>
          <p:cNvSpPr>
            <a:spLocks noGrp="1"/>
          </p:cNvSpPr>
          <p:nvPr>
            <p:ph type="sldNum" sz="quarter" idx="12"/>
          </p:nvPr>
        </p:nvSpPr>
        <p:spPr>
          <a:xfrm>
            <a:off x="8229600" y="6312881"/>
            <a:ext cx="795746" cy="503578"/>
          </a:xfrm>
        </p:spPr>
        <p:txBody>
          <a:bodyPr/>
          <a:lstStyle/>
          <a:p>
            <a:fld id="{8F2FC07F-9B97-41B7-9F04-4C6B12E2111B}" type="slidenum">
              <a:rPr lang="en-SG" smtClean="0">
                <a:solidFill>
                  <a:schemeClr val="bg1">
                    <a:lumMod val="95000"/>
                  </a:schemeClr>
                </a:solidFill>
              </a:rPr>
              <a:pPr/>
              <a:t>17</a:t>
            </a:fld>
            <a:endParaRPr lang="en-SG" dirty="0">
              <a:solidFill>
                <a:schemeClr val="bg1">
                  <a:lumMod val="95000"/>
                </a:schemeClr>
              </a:solidFill>
            </a:endParaRPr>
          </a:p>
        </p:txBody>
      </p:sp>
    </p:spTree>
    <p:extLst>
      <p:ext uri="{BB962C8B-B14F-4D97-AF65-F5344CB8AC3E}">
        <p14:creationId xmlns:p14="http://schemas.microsoft.com/office/powerpoint/2010/main" val="228665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548680"/>
            <a:ext cx="7260322" cy="923330"/>
          </a:xfrm>
          <a:prstGeom prst="rect">
            <a:avLst/>
          </a:prstGeom>
          <a:noFill/>
        </p:spPr>
        <p:txBody>
          <a:bodyPr wrap="none" lIns="91440" tIns="45720" rIns="91440" bIns="45720">
            <a:spAutoFit/>
          </a:bodyPr>
          <a:lstStyle/>
          <a:p>
            <a:pPr algn="ctr"/>
            <a:r>
              <a:rPr 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Political Environment</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TextBox 2"/>
          <p:cNvSpPr txBox="1"/>
          <p:nvPr/>
        </p:nvSpPr>
        <p:spPr>
          <a:xfrm>
            <a:off x="611560" y="1772816"/>
            <a:ext cx="8208912" cy="3754874"/>
          </a:xfrm>
          <a:prstGeom prst="rect">
            <a:avLst/>
          </a:prstGeom>
          <a:noFill/>
        </p:spPr>
        <p:txBody>
          <a:bodyPr wrap="square" rtlCol="0">
            <a:spAutoFit/>
          </a:bodyPr>
          <a:lstStyle/>
          <a:p>
            <a:r>
              <a:rPr lang="en-US" sz="2000" dirty="0">
                <a:solidFill>
                  <a:schemeClr val="accent4">
                    <a:lumMod val="75000"/>
                  </a:schemeClr>
                </a:solidFill>
                <a:latin typeface="Arial" pitchFamily="34" charset="0"/>
                <a:cs typeface="Arial" pitchFamily="34" charset="0"/>
              </a:rPr>
              <a:t>Political Environment comprises of :</a:t>
            </a:r>
          </a:p>
          <a:p>
            <a:pPr marL="285750" indent="-285750">
              <a:buFont typeface="Arial" pitchFamily="34" charset="0"/>
              <a:buChar char="•"/>
            </a:pPr>
            <a:endParaRPr lang="en-US" sz="2000" dirty="0">
              <a:solidFill>
                <a:schemeClr val="accent4">
                  <a:lumMod val="75000"/>
                </a:schemeClr>
              </a:solidFill>
              <a:latin typeface="Arial" pitchFamily="34" charset="0"/>
              <a:cs typeface="Arial" pitchFamily="34" charset="0"/>
            </a:endParaRPr>
          </a:p>
          <a:p>
            <a:pPr marL="342900" indent="-342900">
              <a:buFont typeface="+mj-lt"/>
              <a:buAutoNum type="arabicPeriod"/>
            </a:pPr>
            <a:r>
              <a:rPr lang="en-US" sz="2000" dirty="0">
                <a:solidFill>
                  <a:schemeClr val="accent4">
                    <a:lumMod val="75000"/>
                  </a:schemeClr>
                </a:solidFill>
                <a:latin typeface="Arial" pitchFamily="34" charset="0"/>
                <a:cs typeface="Arial" pitchFamily="34" charset="0"/>
              </a:rPr>
              <a:t> </a:t>
            </a:r>
            <a:r>
              <a:rPr lang="en-US" sz="2000" u="sng" dirty="0">
                <a:solidFill>
                  <a:schemeClr val="accent4">
                    <a:lumMod val="75000"/>
                  </a:schemeClr>
                </a:solidFill>
                <a:latin typeface="Arial" pitchFamily="34" charset="0"/>
                <a:cs typeface="Arial" pitchFamily="34" charset="0"/>
              </a:rPr>
              <a:t>Legislative:</a:t>
            </a:r>
            <a:r>
              <a:rPr lang="en-US" sz="2000" dirty="0">
                <a:solidFill>
                  <a:schemeClr val="accent4">
                    <a:lumMod val="75000"/>
                  </a:schemeClr>
                </a:solidFill>
                <a:latin typeface="Arial" pitchFamily="34" charset="0"/>
                <a:cs typeface="Arial" pitchFamily="34" charset="0"/>
              </a:rPr>
              <a:t> it is responsible for  making laws</a:t>
            </a:r>
          </a:p>
          <a:p>
            <a:pPr marL="342900" indent="-342900">
              <a:buFont typeface="+mj-lt"/>
              <a:buAutoNum type="arabicPeriod"/>
            </a:pPr>
            <a:endParaRPr lang="en-US" sz="2000" u="sng" dirty="0">
              <a:solidFill>
                <a:schemeClr val="accent4">
                  <a:lumMod val="75000"/>
                </a:schemeClr>
              </a:solidFill>
              <a:latin typeface="Arial" pitchFamily="34" charset="0"/>
              <a:cs typeface="Arial" pitchFamily="34" charset="0"/>
            </a:endParaRPr>
          </a:p>
          <a:p>
            <a:pPr marL="342900" indent="-342900">
              <a:buFont typeface="+mj-lt"/>
              <a:buAutoNum type="arabicPeriod"/>
            </a:pPr>
            <a:r>
              <a:rPr lang="en-US" sz="2000" u="sng" dirty="0">
                <a:solidFill>
                  <a:schemeClr val="accent4">
                    <a:lumMod val="75000"/>
                  </a:schemeClr>
                </a:solidFill>
                <a:latin typeface="Arial" pitchFamily="34" charset="0"/>
                <a:cs typeface="Arial" pitchFamily="34" charset="0"/>
              </a:rPr>
              <a:t>Executive:</a:t>
            </a:r>
            <a:r>
              <a:rPr lang="en-US" sz="2000" dirty="0">
                <a:solidFill>
                  <a:schemeClr val="accent4">
                    <a:lumMod val="75000"/>
                  </a:schemeClr>
                </a:solidFill>
                <a:latin typeface="Arial" pitchFamily="34" charset="0"/>
                <a:cs typeface="Arial" pitchFamily="34" charset="0"/>
              </a:rPr>
              <a:t> It implements laws</a:t>
            </a:r>
          </a:p>
          <a:p>
            <a:pPr marL="342900" indent="-342900">
              <a:buFont typeface="+mj-lt"/>
              <a:buAutoNum type="arabicPeriod"/>
            </a:pPr>
            <a:endParaRPr lang="en-US" sz="2000" u="sng" dirty="0">
              <a:solidFill>
                <a:schemeClr val="accent4">
                  <a:lumMod val="75000"/>
                </a:schemeClr>
              </a:solidFill>
              <a:latin typeface="Arial" pitchFamily="34" charset="0"/>
              <a:cs typeface="Arial" pitchFamily="34" charset="0"/>
            </a:endParaRPr>
          </a:p>
          <a:p>
            <a:pPr marL="342900" indent="-342900">
              <a:buFont typeface="+mj-lt"/>
              <a:buAutoNum type="arabicPeriod"/>
            </a:pPr>
            <a:r>
              <a:rPr lang="en-US" sz="2000" u="sng" dirty="0">
                <a:solidFill>
                  <a:schemeClr val="accent4">
                    <a:lumMod val="75000"/>
                  </a:schemeClr>
                </a:solidFill>
                <a:latin typeface="Arial" pitchFamily="34" charset="0"/>
                <a:cs typeface="Arial" pitchFamily="34" charset="0"/>
              </a:rPr>
              <a:t>Judiciary:</a:t>
            </a:r>
            <a:r>
              <a:rPr lang="en-US" sz="2000" dirty="0">
                <a:solidFill>
                  <a:schemeClr val="accent4">
                    <a:lumMod val="75000"/>
                  </a:schemeClr>
                </a:solidFill>
                <a:latin typeface="Arial" pitchFamily="34" charset="0"/>
                <a:cs typeface="Arial" pitchFamily="34" charset="0"/>
              </a:rPr>
              <a:t> it enforces laws</a:t>
            </a:r>
          </a:p>
          <a:p>
            <a:pPr marL="342900" indent="-342900">
              <a:buFont typeface="+mj-lt"/>
              <a:buAutoNum type="arabicPeriod"/>
            </a:pPr>
            <a:endParaRPr lang="en-US" sz="2000" dirty="0">
              <a:solidFill>
                <a:schemeClr val="accent4">
                  <a:lumMod val="75000"/>
                </a:schemeClr>
              </a:solidFill>
              <a:latin typeface="Arial" pitchFamily="34" charset="0"/>
              <a:cs typeface="Arial" pitchFamily="34" charset="0"/>
            </a:endParaRPr>
          </a:p>
          <a:p>
            <a:r>
              <a:rPr lang="en-US" sz="2000" dirty="0">
                <a:solidFill>
                  <a:schemeClr val="accent4">
                    <a:lumMod val="75000"/>
                  </a:schemeClr>
                </a:solidFill>
                <a:latin typeface="Arial" pitchFamily="34" charset="0"/>
                <a:cs typeface="Arial" pitchFamily="34" charset="0"/>
              </a:rPr>
              <a:t> A business needs to know its political environment well and has to abide by all the rules and laws of the land it functions on. </a:t>
            </a:r>
          </a:p>
          <a:p>
            <a:pPr marL="342900" indent="-342900">
              <a:buFont typeface="+mj-lt"/>
              <a:buAutoNum type="arabicPeriod"/>
            </a:pPr>
            <a:endParaRPr lang="en-US" sz="2000" u="sng" dirty="0">
              <a:solidFill>
                <a:schemeClr val="accent4">
                  <a:lumMod val="75000"/>
                </a:schemeClr>
              </a:solidFill>
              <a:latin typeface="Arial" pitchFamily="34" charset="0"/>
              <a:cs typeface="Arial" pitchFamily="34" charset="0"/>
            </a:endParaRPr>
          </a:p>
          <a:p>
            <a:pPr marL="342900" indent="-342900">
              <a:buFont typeface="+mj-lt"/>
              <a:buAutoNum type="arabicPeriod"/>
            </a:pPr>
            <a:endParaRPr lang="en-SG" u="sng" dirty="0">
              <a:solidFill>
                <a:schemeClr val="accent4">
                  <a:lumMod val="75000"/>
                </a:schemeClr>
              </a:solidFill>
            </a:endParaRPr>
          </a:p>
        </p:txBody>
      </p:sp>
      <p:sp>
        <p:nvSpPr>
          <p:cNvPr id="4" name="Slide Number Placeholder 3">
            <a:extLst>
              <a:ext uri="{FF2B5EF4-FFF2-40B4-BE49-F238E27FC236}">
                <a16:creationId xmlns:a16="http://schemas.microsoft.com/office/drawing/2014/main" id="{2E1160C9-A6BB-4D1E-BBFA-DF3F00339514}"/>
              </a:ext>
            </a:extLst>
          </p:cNvPr>
          <p:cNvSpPr>
            <a:spLocks noGrp="1"/>
          </p:cNvSpPr>
          <p:nvPr>
            <p:ph type="sldNum" sz="quarter" idx="12"/>
          </p:nvPr>
        </p:nvSpPr>
        <p:spPr>
          <a:xfrm>
            <a:off x="8153400" y="6309320"/>
            <a:ext cx="795746" cy="503578"/>
          </a:xfrm>
        </p:spPr>
        <p:txBody>
          <a:bodyPr/>
          <a:lstStyle/>
          <a:p>
            <a:fld id="{8F2FC07F-9B97-41B7-9F04-4C6B12E2111B}" type="slidenum">
              <a:rPr lang="en-SG" smtClean="0">
                <a:solidFill>
                  <a:schemeClr val="bg1">
                    <a:lumMod val="95000"/>
                  </a:schemeClr>
                </a:solidFill>
              </a:rPr>
              <a:pPr/>
              <a:t>18</a:t>
            </a:fld>
            <a:endParaRPr lang="en-SG" dirty="0">
              <a:solidFill>
                <a:schemeClr val="bg1">
                  <a:lumMod val="95000"/>
                </a:schemeClr>
              </a:solidFill>
            </a:endParaRPr>
          </a:p>
        </p:txBody>
      </p:sp>
    </p:spTree>
    <p:extLst>
      <p:ext uri="{BB962C8B-B14F-4D97-AF65-F5344CB8AC3E}">
        <p14:creationId xmlns:p14="http://schemas.microsoft.com/office/powerpoint/2010/main" val="273989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75941"/>
            <a:ext cx="9144000" cy="923330"/>
          </a:xfrm>
          <a:prstGeom prst="rect">
            <a:avLst/>
          </a:prstGeom>
          <a:noFill/>
        </p:spPr>
        <p:txBody>
          <a:bodyPr wrap="square" lIns="91440" tIns="45720" rIns="91440" bIns="45720">
            <a:spAutoFit/>
          </a:bodyPr>
          <a:lstStyle/>
          <a:p>
            <a:pPr algn="ctr"/>
            <a:r>
              <a:rPr 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International Environment</a:t>
            </a:r>
          </a:p>
        </p:txBody>
      </p:sp>
      <p:sp>
        <p:nvSpPr>
          <p:cNvPr id="3" name="TextBox 2"/>
          <p:cNvSpPr txBox="1"/>
          <p:nvPr/>
        </p:nvSpPr>
        <p:spPr>
          <a:xfrm>
            <a:off x="266619" y="1905506"/>
            <a:ext cx="8610762" cy="3046988"/>
          </a:xfrm>
          <a:prstGeom prst="rect">
            <a:avLst/>
          </a:prstGeom>
          <a:noFill/>
        </p:spPr>
        <p:txBody>
          <a:bodyPr wrap="square" rtlCol="0">
            <a:spAutoFit/>
          </a:bodyPr>
          <a:lstStyle/>
          <a:p>
            <a:pPr marL="342900" indent="-342900">
              <a:buFont typeface="Arial" pitchFamily="34" charset="0"/>
              <a:buChar char="•"/>
            </a:pPr>
            <a:r>
              <a:rPr lang="en-US" sz="2400" dirty="0">
                <a:solidFill>
                  <a:schemeClr val="accent4">
                    <a:lumMod val="75000"/>
                  </a:schemeClr>
                </a:solidFill>
                <a:latin typeface="Arial" pitchFamily="34" charset="0"/>
                <a:cs typeface="Arial" pitchFamily="34" charset="0"/>
              </a:rPr>
              <a:t>It includes all the laws related to the Export and Import of commodities, various international policies, Bilateral Treaties, special exchange treaties between countries, international boundaries to trade, etc.</a:t>
            </a:r>
          </a:p>
          <a:p>
            <a:endParaRPr lang="en-US" sz="2400" dirty="0">
              <a:solidFill>
                <a:schemeClr val="accent4">
                  <a:lumMod val="75000"/>
                </a:schemeClr>
              </a:solidFill>
              <a:latin typeface="Arial" pitchFamily="34" charset="0"/>
              <a:cs typeface="Arial" pitchFamily="34" charset="0"/>
            </a:endParaRPr>
          </a:p>
          <a:p>
            <a:pPr marL="342900" indent="-342900">
              <a:buFont typeface="Arial" pitchFamily="34" charset="0"/>
              <a:buChar char="•"/>
            </a:pPr>
            <a:r>
              <a:rPr lang="en-US" sz="2400" dirty="0">
                <a:solidFill>
                  <a:schemeClr val="accent4">
                    <a:lumMod val="75000"/>
                  </a:schemeClr>
                </a:solidFill>
                <a:latin typeface="Arial" pitchFamily="34" charset="0"/>
                <a:cs typeface="Arial" pitchFamily="34" charset="0"/>
              </a:rPr>
              <a:t>It is important for an export and import business to study the international environment well in order to survive and grow in the market.</a:t>
            </a:r>
          </a:p>
        </p:txBody>
      </p:sp>
      <p:sp>
        <p:nvSpPr>
          <p:cNvPr id="4" name="Slide Number Placeholder 3">
            <a:extLst>
              <a:ext uri="{FF2B5EF4-FFF2-40B4-BE49-F238E27FC236}">
                <a16:creationId xmlns:a16="http://schemas.microsoft.com/office/drawing/2014/main" id="{399FCEEB-6721-44B7-A483-4671E8E0A5EE}"/>
              </a:ext>
            </a:extLst>
          </p:cNvPr>
          <p:cNvSpPr>
            <a:spLocks noGrp="1"/>
          </p:cNvSpPr>
          <p:nvPr>
            <p:ph type="sldNum" sz="quarter" idx="12"/>
          </p:nvPr>
        </p:nvSpPr>
        <p:spPr>
          <a:xfrm>
            <a:off x="8102611" y="6164965"/>
            <a:ext cx="795746" cy="503578"/>
          </a:xfrm>
        </p:spPr>
        <p:txBody>
          <a:bodyPr/>
          <a:lstStyle/>
          <a:p>
            <a:fld id="{8F2FC07F-9B97-41B7-9F04-4C6B12E2111B}" type="slidenum">
              <a:rPr lang="en-SG" smtClean="0">
                <a:solidFill>
                  <a:schemeClr val="bg1">
                    <a:lumMod val="95000"/>
                  </a:schemeClr>
                </a:solidFill>
              </a:rPr>
              <a:pPr/>
              <a:t>19</a:t>
            </a:fld>
            <a:endParaRPr lang="en-SG" dirty="0">
              <a:solidFill>
                <a:schemeClr val="bg1">
                  <a:lumMod val="95000"/>
                </a:schemeClr>
              </a:solidFill>
            </a:endParaRPr>
          </a:p>
        </p:txBody>
      </p:sp>
    </p:spTree>
    <p:extLst>
      <p:ext uri="{BB962C8B-B14F-4D97-AF65-F5344CB8AC3E}">
        <p14:creationId xmlns:p14="http://schemas.microsoft.com/office/powerpoint/2010/main" val="120707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570887"/>
            <a:ext cx="8568952"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Definition :  </a:t>
            </a:r>
          </a:p>
          <a:p>
            <a:pPr algn="ctr"/>
            <a:r>
              <a:rPr lang="en-US" sz="4800" b="1" cap="none" spc="0" dirty="0">
                <a:ln w="11430"/>
                <a:solidFill>
                  <a:srgbClr val="FF0000"/>
                </a:solidFill>
                <a:effectLst>
                  <a:glow rad="63500">
                    <a:schemeClr val="accent1">
                      <a:satMod val="175000"/>
                      <a:alpha val="40000"/>
                    </a:schemeClr>
                  </a:glow>
                  <a:outerShdw blurRad="50800" dist="39000" dir="5460000" algn="tl">
                    <a:srgbClr val="000000">
                      <a:alpha val="38000"/>
                    </a:srgbClr>
                  </a:outerShdw>
                </a:effectLst>
                <a:latin typeface="Comic Sans MS" pitchFamily="66" charset="0"/>
              </a:rPr>
              <a:t>Business Environment</a:t>
            </a:r>
          </a:p>
        </p:txBody>
      </p:sp>
      <p:sp>
        <p:nvSpPr>
          <p:cNvPr id="3" name="TextBox 2"/>
          <p:cNvSpPr txBox="1"/>
          <p:nvPr/>
        </p:nvSpPr>
        <p:spPr>
          <a:xfrm>
            <a:off x="467544" y="2438400"/>
            <a:ext cx="7992888" cy="2893100"/>
          </a:xfrm>
          <a:prstGeom prst="rect">
            <a:avLst/>
          </a:prstGeom>
          <a:noFill/>
        </p:spPr>
        <p:txBody>
          <a:bodyPr wrap="square" rtlCol="0">
            <a:spAutoFit/>
          </a:bodyPr>
          <a:lstStyle/>
          <a:p>
            <a:pPr marL="285750" indent="-285750">
              <a:buFont typeface="Arial" pitchFamily="34" charset="0"/>
              <a:buChar char="•"/>
            </a:pPr>
            <a:r>
              <a:rPr lang="en-US" sz="2400" dirty="0">
                <a:solidFill>
                  <a:srgbClr val="CCECFF"/>
                </a:solidFill>
              </a:rPr>
              <a:t>Environment refers to all external factors which have a bearing on the functioning of the business.</a:t>
            </a:r>
          </a:p>
          <a:p>
            <a:pPr marL="285750" indent="-285750">
              <a:buFont typeface="Arial" pitchFamily="34" charset="0"/>
              <a:buChar char="•"/>
            </a:pPr>
            <a:endParaRPr lang="en-US" sz="2400" dirty="0">
              <a:solidFill>
                <a:srgbClr val="CCECFF"/>
              </a:solidFill>
            </a:endParaRPr>
          </a:p>
          <a:p>
            <a:pPr marL="285750" indent="-285750">
              <a:buFont typeface="Arial" pitchFamily="34" charset="0"/>
              <a:buChar char="•"/>
            </a:pPr>
            <a:r>
              <a:rPr lang="en-US" sz="2400" dirty="0">
                <a:solidFill>
                  <a:srgbClr val="CCECFF"/>
                </a:solidFill>
              </a:rPr>
              <a:t>It refers to those aspects of the surroundings of business enterprise and circumstances of business unit which affect or influence its activities and operations and decides its effectiveness.</a:t>
            </a:r>
          </a:p>
          <a:p>
            <a:pPr marL="285750" indent="-285750">
              <a:buFont typeface="Arial" pitchFamily="34" charset="0"/>
              <a:buChar char="•"/>
            </a:pPr>
            <a:endParaRPr lang="en-US" sz="2000" dirty="0"/>
          </a:p>
          <a:p>
            <a:endParaRPr lang="en-SG" dirty="0"/>
          </a:p>
        </p:txBody>
      </p:sp>
      <p:sp>
        <p:nvSpPr>
          <p:cNvPr id="4" name="Slide Number Placeholder 3">
            <a:extLst>
              <a:ext uri="{FF2B5EF4-FFF2-40B4-BE49-F238E27FC236}">
                <a16:creationId xmlns:a16="http://schemas.microsoft.com/office/drawing/2014/main" id="{99956E46-3C36-4ECF-AAE5-BFD7A80D1FB0}"/>
              </a:ext>
            </a:extLst>
          </p:cNvPr>
          <p:cNvSpPr>
            <a:spLocks noGrp="1"/>
          </p:cNvSpPr>
          <p:nvPr>
            <p:ph type="sldNum" sz="quarter" idx="12"/>
          </p:nvPr>
        </p:nvSpPr>
        <p:spPr/>
        <p:txBody>
          <a:bodyPr/>
          <a:lstStyle/>
          <a:p>
            <a:fld id="{8F2FC07F-9B97-41B7-9F04-4C6B12E2111B}" type="slidenum">
              <a:rPr lang="en-SG" smtClean="0"/>
              <a:pPr/>
              <a:t>2</a:t>
            </a:fld>
            <a:endParaRPr lang="en-SG"/>
          </a:p>
        </p:txBody>
      </p:sp>
    </p:spTree>
    <p:extLst>
      <p:ext uri="{BB962C8B-B14F-4D97-AF65-F5344CB8AC3E}">
        <p14:creationId xmlns:p14="http://schemas.microsoft.com/office/powerpoint/2010/main" val="29079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752600"/>
            <a:ext cx="7162800"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glow rad="139700">
                    <a:schemeClr val="accent4">
                      <a:satMod val="175000"/>
                      <a:alpha val="40000"/>
                    </a:schemeClr>
                  </a:glow>
                  <a:outerShdw dist="38100" dir="2700000" algn="bl" rotWithShape="0">
                    <a:schemeClr val="accent5"/>
                  </a:outerShdw>
                </a:effectLst>
                <a:latin typeface="Stencil" panose="040409050D0802020404" pitchFamily="82" charset="0"/>
              </a:rPr>
              <a:t>Questions ?</a:t>
            </a:r>
          </a:p>
        </p:txBody>
      </p:sp>
      <p:sp>
        <p:nvSpPr>
          <p:cNvPr id="3" name="Slide Number Placeholder 2">
            <a:extLst>
              <a:ext uri="{FF2B5EF4-FFF2-40B4-BE49-F238E27FC236}">
                <a16:creationId xmlns:a16="http://schemas.microsoft.com/office/drawing/2014/main" id="{77D1EE32-A0B6-42D5-8F31-7AA45A42072B}"/>
              </a:ext>
            </a:extLst>
          </p:cNvPr>
          <p:cNvSpPr>
            <a:spLocks noGrp="1"/>
          </p:cNvSpPr>
          <p:nvPr>
            <p:ph type="sldNum" sz="quarter" idx="12"/>
          </p:nvPr>
        </p:nvSpPr>
        <p:spPr/>
        <p:txBody>
          <a:bodyPr/>
          <a:lstStyle/>
          <a:p>
            <a:fld id="{8F2FC07F-9B97-41B7-9F04-4C6B12E2111B}" type="slidenum">
              <a:rPr lang="en-SG" smtClean="0"/>
              <a:pPr/>
              <a:t>20</a:t>
            </a:fld>
            <a:endParaRPr lang="en-SG"/>
          </a:p>
        </p:txBody>
      </p:sp>
    </p:spTree>
    <p:extLst>
      <p:ext uri="{BB962C8B-B14F-4D97-AF65-F5344CB8AC3E}">
        <p14:creationId xmlns:p14="http://schemas.microsoft.com/office/powerpoint/2010/main" val="232894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5558" y="303039"/>
            <a:ext cx="6503703"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a:ln w="17780" cmpd="sng">
                  <a:solidFill>
                    <a:srgbClr val="FFFFFF"/>
                  </a:solidFill>
                  <a:prstDash val="solid"/>
                  <a:miter lim="800000"/>
                </a:ln>
                <a:solidFill>
                  <a:schemeClr val="accent2"/>
                </a:solidFill>
                <a:effectLst>
                  <a:glow rad="63500">
                    <a:schemeClr val="accent2">
                      <a:satMod val="175000"/>
                      <a:alpha val="40000"/>
                    </a:schemeClr>
                  </a:glow>
                  <a:outerShdw blurRad="50800" algn="tl" rotWithShape="0">
                    <a:srgbClr val="000000"/>
                  </a:outerShdw>
                </a:effectLst>
              </a:rPr>
              <a:t>Micro-Environment</a:t>
            </a:r>
          </a:p>
        </p:txBody>
      </p:sp>
      <p:sp>
        <p:nvSpPr>
          <p:cNvPr id="3" name="TextBox 2"/>
          <p:cNvSpPr txBox="1"/>
          <p:nvPr/>
        </p:nvSpPr>
        <p:spPr>
          <a:xfrm>
            <a:off x="477888" y="1310819"/>
            <a:ext cx="8208912" cy="5324535"/>
          </a:xfrm>
          <a:prstGeom prst="rect">
            <a:avLst/>
          </a:prstGeom>
          <a:noFill/>
        </p:spPr>
        <p:txBody>
          <a:bodyPr wrap="square" rtlCol="0">
            <a:spAutoFit/>
          </a:bodyPr>
          <a:lstStyle/>
          <a:p>
            <a:pPr marL="285750" indent="-285750">
              <a:buFont typeface="Arial" pitchFamily="34" charset="0"/>
              <a:buChar char="•"/>
            </a:pPr>
            <a:r>
              <a:rPr lang="en-US" sz="2000" dirty="0">
                <a:latin typeface="Aharoni" pitchFamily="2" charset="-79"/>
                <a:cs typeface="Aharoni" pitchFamily="2" charset="-79"/>
              </a:rPr>
              <a:t>According to Charles Hill and Gareth Jones, </a:t>
            </a:r>
          </a:p>
          <a:p>
            <a:r>
              <a:rPr lang="en-US" sz="2000" dirty="0">
                <a:latin typeface="Aharoni" pitchFamily="2" charset="-79"/>
                <a:cs typeface="Aharoni" pitchFamily="2" charset="-79"/>
              </a:rPr>
              <a:t>            </a:t>
            </a:r>
          </a:p>
          <a:p>
            <a:r>
              <a:rPr lang="en-US" sz="2000" dirty="0">
                <a:latin typeface="Aharoni" pitchFamily="2" charset="-79"/>
                <a:cs typeface="Aharoni" pitchFamily="2" charset="-79"/>
              </a:rPr>
              <a:t>“ </a:t>
            </a:r>
            <a:r>
              <a:rPr lang="en-US" sz="2000" i="1" dirty="0">
                <a:latin typeface="Aharoni" pitchFamily="2" charset="-79"/>
                <a:cs typeface="Aharoni" pitchFamily="2" charset="-79"/>
              </a:rPr>
              <a:t>A company’s microenvironment consists of elements that directly  affect the company such as competitors, customers and suppliers</a:t>
            </a:r>
            <a:r>
              <a:rPr lang="en-US" sz="2000" dirty="0">
                <a:latin typeface="Aharoni" pitchFamily="2" charset="-79"/>
                <a:cs typeface="Aharoni" pitchFamily="2" charset="-79"/>
              </a:rPr>
              <a:t>.”</a:t>
            </a:r>
          </a:p>
          <a:p>
            <a:endParaRPr lang="en-US" sz="2000" dirty="0">
              <a:latin typeface="Aharoni" pitchFamily="2" charset="-79"/>
              <a:cs typeface="Aharoni" pitchFamily="2" charset="-79"/>
            </a:endParaRPr>
          </a:p>
          <a:p>
            <a:r>
              <a:rPr lang="en-US" sz="2000" dirty="0">
                <a:latin typeface="Aharoni" pitchFamily="2" charset="-79"/>
                <a:cs typeface="Aharoni" pitchFamily="2" charset="-79"/>
              </a:rPr>
              <a:t>Microenvironment consists of all those factors which </a:t>
            </a:r>
            <a:r>
              <a:rPr lang="en-US" sz="2000" u="sng" dirty="0">
                <a:latin typeface="Aharoni" pitchFamily="2" charset="-79"/>
                <a:cs typeface="Aharoni" pitchFamily="2" charset="-79"/>
              </a:rPr>
              <a:t>directly</a:t>
            </a:r>
            <a:r>
              <a:rPr lang="en-US" sz="2000" dirty="0">
                <a:latin typeface="Aharoni" pitchFamily="2" charset="-79"/>
                <a:cs typeface="Aharoni" pitchFamily="2" charset="-79"/>
              </a:rPr>
              <a:t> affect its functioning. </a:t>
            </a:r>
          </a:p>
          <a:p>
            <a:endParaRPr lang="en-US" sz="2000" dirty="0">
              <a:latin typeface="Aharoni" pitchFamily="2" charset="-79"/>
              <a:cs typeface="Aharoni" pitchFamily="2" charset="-79"/>
            </a:endParaRPr>
          </a:p>
          <a:p>
            <a:r>
              <a:rPr lang="en-US" sz="2000" dirty="0">
                <a:latin typeface="Aharoni" pitchFamily="2" charset="-79"/>
                <a:cs typeface="Aharoni" pitchFamily="2" charset="-79"/>
              </a:rPr>
              <a:t>It includes :</a:t>
            </a:r>
          </a:p>
          <a:p>
            <a:pPr marL="285750" indent="-285750">
              <a:buFont typeface="Arial" pitchFamily="34" charset="0"/>
              <a:buChar char="•"/>
            </a:pPr>
            <a:endParaRPr lang="en-US" sz="2000" dirty="0">
              <a:latin typeface="Aharoni" pitchFamily="2" charset="-79"/>
              <a:cs typeface="Aharoni" pitchFamily="2" charset="-79"/>
            </a:endParaRPr>
          </a:p>
          <a:p>
            <a:pPr marL="1257300" lvl="2" indent="-342900">
              <a:buFont typeface="+mj-lt"/>
              <a:buAutoNum type="arabicPeriod"/>
            </a:pPr>
            <a:r>
              <a:rPr lang="en-US" sz="2000" dirty="0">
                <a:latin typeface="Aharoni" pitchFamily="2" charset="-79"/>
                <a:cs typeface="Aharoni" pitchFamily="2" charset="-79"/>
              </a:rPr>
              <a:t> Suppliers</a:t>
            </a:r>
          </a:p>
          <a:p>
            <a:pPr marL="1257300" lvl="2" indent="-342900">
              <a:buFont typeface="+mj-lt"/>
              <a:buAutoNum type="arabicPeriod"/>
            </a:pPr>
            <a:r>
              <a:rPr lang="en-US" sz="2000" dirty="0">
                <a:latin typeface="Aharoni" pitchFamily="2" charset="-79"/>
                <a:cs typeface="Aharoni" pitchFamily="2" charset="-79"/>
              </a:rPr>
              <a:t> Competitors</a:t>
            </a:r>
          </a:p>
          <a:p>
            <a:pPr marL="1257300" lvl="2" indent="-342900">
              <a:buFont typeface="+mj-lt"/>
              <a:buAutoNum type="arabicPeriod"/>
            </a:pPr>
            <a:r>
              <a:rPr lang="en-US" sz="2000" dirty="0">
                <a:latin typeface="Aharoni" pitchFamily="2" charset="-79"/>
                <a:cs typeface="Aharoni" pitchFamily="2" charset="-79"/>
              </a:rPr>
              <a:t> Workers</a:t>
            </a:r>
          </a:p>
          <a:p>
            <a:pPr marL="1257300" lvl="2" indent="-342900">
              <a:buFont typeface="+mj-lt"/>
              <a:buAutoNum type="arabicPeriod"/>
            </a:pPr>
            <a:r>
              <a:rPr lang="en-US" sz="2000" dirty="0">
                <a:latin typeface="Aharoni" pitchFamily="2" charset="-79"/>
                <a:cs typeface="Aharoni" pitchFamily="2" charset="-79"/>
              </a:rPr>
              <a:t> Business Associates</a:t>
            </a:r>
          </a:p>
          <a:p>
            <a:pPr marL="1257300" lvl="2" indent="-342900">
              <a:buFont typeface="+mj-lt"/>
              <a:buAutoNum type="arabicPeriod"/>
            </a:pPr>
            <a:r>
              <a:rPr lang="en-US" sz="2000" dirty="0">
                <a:latin typeface="Aharoni" pitchFamily="2" charset="-79"/>
                <a:cs typeface="Aharoni" pitchFamily="2" charset="-79"/>
              </a:rPr>
              <a:t> Customers</a:t>
            </a:r>
          </a:p>
          <a:p>
            <a:pPr marL="1257300" lvl="2" indent="-342900">
              <a:buFont typeface="+mj-lt"/>
              <a:buAutoNum type="arabicPeriod"/>
            </a:pPr>
            <a:r>
              <a:rPr lang="en-US" sz="2000" dirty="0">
                <a:latin typeface="Aharoni" pitchFamily="2" charset="-79"/>
                <a:cs typeface="Aharoni" pitchFamily="2" charset="-79"/>
              </a:rPr>
              <a:t> Investors and Stakeholders</a:t>
            </a:r>
          </a:p>
          <a:p>
            <a:pPr marL="1257300" lvl="2" indent="-342900">
              <a:buFont typeface="+mj-lt"/>
              <a:buAutoNum type="arabicPeriod"/>
            </a:pPr>
            <a:r>
              <a:rPr lang="en-US" sz="2000" dirty="0">
                <a:latin typeface="Aharoni" pitchFamily="2" charset="-79"/>
                <a:cs typeface="Aharoni" pitchFamily="2" charset="-79"/>
              </a:rPr>
              <a:t> Regulating Agencies</a:t>
            </a:r>
          </a:p>
        </p:txBody>
      </p:sp>
      <p:pic>
        <p:nvPicPr>
          <p:cNvPr id="5" name="Picture 4">
            <a:extLst>
              <a:ext uri="{FF2B5EF4-FFF2-40B4-BE49-F238E27FC236}">
                <a16:creationId xmlns:a16="http://schemas.microsoft.com/office/drawing/2014/main" id="{844B6456-2BFB-4DA0-85D7-FEDEDA374C67}"/>
              </a:ext>
            </a:extLst>
          </p:cNvPr>
          <p:cNvPicPr>
            <a:picLocks noChangeAspect="1"/>
          </p:cNvPicPr>
          <p:nvPr/>
        </p:nvPicPr>
        <p:blipFill>
          <a:blip r:embed="rId3"/>
          <a:stretch>
            <a:fillRect/>
          </a:stretch>
        </p:blipFill>
        <p:spPr>
          <a:xfrm>
            <a:off x="5197736" y="3048000"/>
            <a:ext cx="3703044" cy="3810000"/>
          </a:xfrm>
          <a:prstGeom prst="ellipse">
            <a:avLst/>
          </a:prstGeom>
          <a:ln>
            <a:noFill/>
          </a:ln>
          <a:effectLst>
            <a:softEdge rad="112500"/>
          </a:effectLst>
        </p:spPr>
      </p:pic>
      <p:sp>
        <p:nvSpPr>
          <p:cNvPr id="4" name="Slide Number Placeholder 3">
            <a:extLst>
              <a:ext uri="{FF2B5EF4-FFF2-40B4-BE49-F238E27FC236}">
                <a16:creationId xmlns:a16="http://schemas.microsoft.com/office/drawing/2014/main" id="{18AB69E1-6FCA-4925-9C38-B1B1FAEF8B4B}"/>
              </a:ext>
            </a:extLst>
          </p:cNvPr>
          <p:cNvSpPr>
            <a:spLocks noGrp="1"/>
          </p:cNvSpPr>
          <p:nvPr>
            <p:ph type="sldNum" sz="quarter" idx="12"/>
          </p:nvPr>
        </p:nvSpPr>
        <p:spPr/>
        <p:txBody>
          <a:bodyPr/>
          <a:lstStyle/>
          <a:p>
            <a:fld id="{8F2FC07F-9B97-41B7-9F04-4C6B12E2111B}" type="slidenum">
              <a:rPr lang="en-SG" smtClean="0"/>
              <a:pPr/>
              <a:t>3</a:t>
            </a:fld>
            <a:endParaRPr lang="en-SG"/>
          </a:p>
        </p:txBody>
      </p:sp>
    </p:spTree>
    <p:extLst>
      <p:ext uri="{BB962C8B-B14F-4D97-AF65-F5344CB8AC3E}">
        <p14:creationId xmlns:p14="http://schemas.microsoft.com/office/powerpoint/2010/main" val="138586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152400"/>
            <a:ext cx="3406073" cy="92333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5400" b="1" cap="none" spc="0" dirty="0">
                <a:ln w="17780" cmpd="sng">
                  <a:solidFill>
                    <a:srgbClr val="FFFFFF"/>
                  </a:solidFill>
                  <a:prstDash val="solid"/>
                  <a:miter lim="800000"/>
                </a:ln>
                <a:solidFill>
                  <a:schemeClr val="accent2"/>
                </a:solidFill>
                <a:effectLst>
                  <a:glow rad="63500">
                    <a:schemeClr val="accent2">
                      <a:satMod val="175000"/>
                      <a:alpha val="40000"/>
                    </a:schemeClr>
                  </a:glow>
                  <a:outerShdw blurRad="50800" algn="tl" rotWithShape="0">
                    <a:srgbClr val="000000"/>
                  </a:outerShdw>
                </a:effectLst>
              </a:rPr>
              <a:t>Suppliers</a:t>
            </a:r>
          </a:p>
        </p:txBody>
      </p:sp>
      <p:sp>
        <p:nvSpPr>
          <p:cNvPr id="3" name="TextBox 2"/>
          <p:cNvSpPr txBox="1"/>
          <p:nvPr/>
        </p:nvSpPr>
        <p:spPr>
          <a:xfrm>
            <a:off x="148590" y="2057400"/>
            <a:ext cx="4880610" cy="3785652"/>
          </a:xfrm>
          <a:prstGeom prst="rect">
            <a:avLst/>
          </a:prstGeom>
          <a:noFill/>
        </p:spPr>
        <p:txBody>
          <a:bodyPr wrap="square" rtlCol="0">
            <a:spAutoFit/>
          </a:bodyPr>
          <a:lstStyle/>
          <a:p>
            <a:pPr marL="285750" indent="-285750">
              <a:buFont typeface="Arial" pitchFamily="34" charset="0"/>
              <a:buChar char="•"/>
            </a:pPr>
            <a:r>
              <a:rPr lang="en-US" sz="2000" dirty="0">
                <a:latin typeface="Arial" pitchFamily="34" charset="0"/>
                <a:cs typeface="Arial" pitchFamily="34" charset="0"/>
              </a:rPr>
              <a:t>Suppliers are the people who supply the inputs to the business. </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r>
              <a:rPr lang="en-US" sz="2000" dirty="0">
                <a:latin typeface="Arial" pitchFamily="34" charset="0"/>
                <a:cs typeface="Arial" pitchFamily="34" charset="0"/>
              </a:rPr>
              <a:t>Suppliers hold an important value for a business as the suppliers are responsible for helping a business meet its business demands. </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r>
              <a:rPr lang="en-US" sz="2000" dirty="0">
                <a:latin typeface="Arial" pitchFamily="34" charset="0"/>
                <a:cs typeface="Arial" pitchFamily="34" charset="0"/>
              </a:rPr>
              <a:t>A delay by suppliers would result in loss for the business and it would result in customers moving to another business. </a:t>
            </a:r>
            <a:endParaRPr lang="en-SG"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id="{E7D0541A-DA13-4DE3-B997-1193DD49EC4D}"/>
              </a:ext>
            </a:extLst>
          </p:cNvPr>
          <p:cNvPicPr>
            <a:picLocks noChangeAspect="1"/>
          </p:cNvPicPr>
          <p:nvPr/>
        </p:nvPicPr>
        <p:blipFill>
          <a:blip r:embed="rId2"/>
          <a:stretch>
            <a:fillRect/>
          </a:stretch>
        </p:blipFill>
        <p:spPr>
          <a:xfrm>
            <a:off x="4919575" y="2057400"/>
            <a:ext cx="4117515" cy="3505200"/>
          </a:xfrm>
          <a:prstGeom prst="rect">
            <a:avLst/>
          </a:prstGeom>
          <a:ln>
            <a:noFill/>
          </a:ln>
          <a:effectLst>
            <a:softEdge rad="112500"/>
          </a:effectLst>
        </p:spPr>
      </p:pic>
      <p:sp>
        <p:nvSpPr>
          <p:cNvPr id="6" name="Rectangle 5">
            <a:extLst>
              <a:ext uri="{FF2B5EF4-FFF2-40B4-BE49-F238E27FC236}">
                <a16:creationId xmlns:a16="http://schemas.microsoft.com/office/drawing/2014/main" id="{0AC4BB6F-907B-455E-834D-EF5B1912AD74}"/>
              </a:ext>
            </a:extLst>
          </p:cNvPr>
          <p:cNvSpPr/>
          <p:nvPr/>
        </p:nvSpPr>
        <p:spPr>
          <a:xfrm>
            <a:off x="148590" y="1514475"/>
            <a:ext cx="8888500" cy="4581525"/>
          </a:xfrm>
          <a:prstGeom prst="rect">
            <a:avLst/>
          </a:prstGeom>
          <a:noFill/>
          <a:ln w="28575">
            <a:solidFill>
              <a:srgbClr val="FF8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C7DDFB4-E16A-402A-B0B7-2ABB89BC34CD}"/>
              </a:ext>
            </a:extLst>
          </p:cNvPr>
          <p:cNvSpPr/>
          <p:nvPr/>
        </p:nvSpPr>
        <p:spPr>
          <a:xfrm>
            <a:off x="3774723" y="1075730"/>
            <a:ext cx="1419226" cy="923330"/>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86BFB3B2-D5E4-4C33-A1D5-9386C077E4B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4723" y="1075730"/>
            <a:ext cx="1419225" cy="1085850"/>
          </a:xfrm>
          <a:prstGeom prst="rect">
            <a:avLst/>
          </a:prstGeom>
        </p:spPr>
      </p:pic>
      <p:sp>
        <p:nvSpPr>
          <p:cNvPr id="8" name="Slide Number Placeholder 7">
            <a:extLst>
              <a:ext uri="{FF2B5EF4-FFF2-40B4-BE49-F238E27FC236}">
                <a16:creationId xmlns:a16="http://schemas.microsoft.com/office/drawing/2014/main" id="{FBE82DD9-E8EC-4A43-B390-FE53F61EC4E3}"/>
              </a:ext>
            </a:extLst>
          </p:cNvPr>
          <p:cNvSpPr>
            <a:spLocks noGrp="1"/>
          </p:cNvSpPr>
          <p:nvPr>
            <p:ph type="sldNum" sz="quarter" idx="12"/>
          </p:nvPr>
        </p:nvSpPr>
        <p:spPr/>
        <p:txBody>
          <a:bodyPr/>
          <a:lstStyle/>
          <a:p>
            <a:fld id="{8F2FC07F-9B97-41B7-9F04-4C6B12E2111B}" type="slidenum">
              <a:rPr lang="en-SG" smtClean="0"/>
              <a:pPr/>
              <a:t>4</a:t>
            </a:fld>
            <a:endParaRPr lang="en-SG"/>
          </a:p>
        </p:txBody>
      </p:sp>
    </p:spTree>
    <p:extLst>
      <p:ext uri="{BB962C8B-B14F-4D97-AF65-F5344CB8AC3E}">
        <p14:creationId xmlns:p14="http://schemas.microsoft.com/office/powerpoint/2010/main" val="65489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05706"/>
            <a:ext cx="6726521"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Business Associates</a:t>
            </a:r>
          </a:p>
        </p:txBody>
      </p:sp>
      <p:sp>
        <p:nvSpPr>
          <p:cNvPr id="3" name="TextBox 2"/>
          <p:cNvSpPr txBox="1"/>
          <p:nvPr/>
        </p:nvSpPr>
        <p:spPr>
          <a:xfrm>
            <a:off x="270326" y="2648062"/>
            <a:ext cx="4988924" cy="3416320"/>
          </a:xfrm>
          <a:prstGeom prst="rect">
            <a:avLst/>
          </a:prstGeom>
          <a:noFill/>
        </p:spPr>
        <p:txBody>
          <a:bodyPr wrap="square" rtlCol="0">
            <a:spAutoFit/>
          </a:bodyPr>
          <a:lstStyle/>
          <a:p>
            <a:pPr marL="285750" indent="-285750">
              <a:buFont typeface="Arial" pitchFamily="34" charset="0"/>
              <a:buChar char="•"/>
            </a:pPr>
            <a:r>
              <a:rPr lang="en-US" sz="2400" dirty="0">
                <a:latin typeface="Arial" pitchFamily="34" charset="0"/>
                <a:cs typeface="Arial" pitchFamily="34" charset="0"/>
              </a:rPr>
              <a:t> Business Associates are allies of the business who help the business during the time of the crisis.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A business needs to have proper allies in order to survive the times of crisis. </a:t>
            </a:r>
          </a:p>
          <a:p>
            <a:pPr marL="285750" indent="-285750">
              <a:buFont typeface="Arial" pitchFamily="34" charset="0"/>
              <a:buChar char="•"/>
            </a:pPr>
            <a:endParaRPr lang="en-US" sz="2400" dirty="0">
              <a:latin typeface="Arial" pitchFamily="34" charset="0"/>
              <a:cs typeface="Arial" pitchFamily="34" charset="0"/>
            </a:endParaRPr>
          </a:p>
        </p:txBody>
      </p:sp>
      <p:pic>
        <p:nvPicPr>
          <p:cNvPr id="4" name="Picture 3">
            <a:extLst>
              <a:ext uri="{FF2B5EF4-FFF2-40B4-BE49-F238E27FC236}">
                <a16:creationId xmlns:a16="http://schemas.microsoft.com/office/drawing/2014/main" id="{01FBAAD6-315E-4CA2-9AF8-E89913ACE2A2}"/>
              </a:ext>
            </a:extLst>
          </p:cNvPr>
          <p:cNvPicPr>
            <a:picLocks noChangeAspect="1"/>
          </p:cNvPicPr>
          <p:nvPr/>
        </p:nvPicPr>
        <p:blipFill>
          <a:blip r:embed="rId2"/>
          <a:stretch>
            <a:fillRect/>
          </a:stretch>
        </p:blipFill>
        <p:spPr>
          <a:xfrm>
            <a:off x="5208234" y="2872424"/>
            <a:ext cx="3791011" cy="2645882"/>
          </a:xfrm>
          <a:prstGeom prst="rect">
            <a:avLst/>
          </a:prstGeom>
          <a:ln>
            <a:noFill/>
          </a:ln>
          <a:effectLst>
            <a:softEdge rad="112500"/>
          </a:effectLst>
        </p:spPr>
      </p:pic>
      <p:sp>
        <p:nvSpPr>
          <p:cNvPr id="6" name="Rectangle 5">
            <a:extLst>
              <a:ext uri="{FF2B5EF4-FFF2-40B4-BE49-F238E27FC236}">
                <a16:creationId xmlns:a16="http://schemas.microsoft.com/office/drawing/2014/main" id="{E2E6EE84-4BEB-4BF8-AF36-58ABE985B621}"/>
              </a:ext>
            </a:extLst>
          </p:cNvPr>
          <p:cNvSpPr/>
          <p:nvPr/>
        </p:nvSpPr>
        <p:spPr>
          <a:xfrm>
            <a:off x="127750" y="1752601"/>
            <a:ext cx="8888500" cy="4114800"/>
          </a:xfrm>
          <a:prstGeom prst="rect">
            <a:avLst/>
          </a:prstGeom>
          <a:noFill/>
          <a:ln w="28575">
            <a:solidFill>
              <a:srgbClr val="EAF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52F26E25-FFE3-445C-AB95-7B3D8036D18F}"/>
              </a:ext>
            </a:extLst>
          </p:cNvPr>
          <p:cNvPicPr>
            <a:picLocks noChangeAspect="1"/>
          </p:cNvPicPr>
          <p:nvPr/>
        </p:nvPicPr>
        <p:blipFill>
          <a:blip r:embed="rId3"/>
          <a:stretch>
            <a:fillRect/>
          </a:stretch>
        </p:blipFill>
        <p:spPr>
          <a:xfrm>
            <a:off x="3889807" y="1143000"/>
            <a:ext cx="1473115" cy="1249916"/>
          </a:xfrm>
          <a:prstGeom prst="rect">
            <a:avLst/>
          </a:prstGeom>
        </p:spPr>
      </p:pic>
      <p:sp>
        <p:nvSpPr>
          <p:cNvPr id="5" name="Slide Number Placeholder 4">
            <a:extLst>
              <a:ext uri="{FF2B5EF4-FFF2-40B4-BE49-F238E27FC236}">
                <a16:creationId xmlns:a16="http://schemas.microsoft.com/office/drawing/2014/main" id="{EBC660DA-D993-4801-92E2-DDCF6EB09568}"/>
              </a:ext>
            </a:extLst>
          </p:cNvPr>
          <p:cNvSpPr>
            <a:spLocks noGrp="1"/>
          </p:cNvSpPr>
          <p:nvPr>
            <p:ph type="sldNum" sz="quarter" idx="12"/>
          </p:nvPr>
        </p:nvSpPr>
        <p:spPr/>
        <p:txBody>
          <a:bodyPr/>
          <a:lstStyle/>
          <a:p>
            <a:fld id="{8F2FC07F-9B97-41B7-9F04-4C6B12E2111B}" type="slidenum">
              <a:rPr lang="en-SG" smtClean="0"/>
              <a:pPr/>
              <a:t>5</a:t>
            </a:fld>
            <a:endParaRPr lang="en-SG"/>
          </a:p>
        </p:txBody>
      </p:sp>
    </p:spTree>
    <p:extLst>
      <p:ext uri="{BB962C8B-B14F-4D97-AF65-F5344CB8AC3E}">
        <p14:creationId xmlns:p14="http://schemas.microsoft.com/office/powerpoint/2010/main" val="9773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257906"/>
            <a:ext cx="3717685" cy="923330"/>
          </a:xfrm>
          <a:prstGeom prst="rect">
            <a:avLst/>
          </a:prstGeom>
          <a:noFill/>
        </p:spPr>
        <p:txBody>
          <a:bodyPr wrap="non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Customers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253794" y="2291872"/>
            <a:ext cx="4781694" cy="3785652"/>
          </a:xfrm>
          <a:prstGeom prst="rect">
            <a:avLst/>
          </a:prstGeom>
          <a:noFill/>
        </p:spPr>
        <p:txBody>
          <a:bodyPr wrap="square" rtlCol="0">
            <a:spAutoFit/>
          </a:bodyPr>
          <a:lstStyle/>
          <a:p>
            <a:pPr marL="285750" indent="-285750">
              <a:buFont typeface="Arial" pitchFamily="34" charset="0"/>
              <a:buChar char="•"/>
            </a:pPr>
            <a:r>
              <a:rPr lang="en-US" sz="2400" dirty="0">
                <a:latin typeface="Arial" pitchFamily="34" charset="0"/>
                <a:cs typeface="Arial" pitchFamily="34" charset="0"/>
              </a:rPr>
              <a:t>Customers are important for the business. </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Businesses are very much influenced by the customers’ taste, choice and preferences.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Businesses needs to take into consideration, the taste and preference of the customers. </a:t>
            </a:r>
            <a:endParaRPr lang="en-SG" sz="2400" dirty="0">
              <a:latin typeface="Arial" pitchFamily="34" charset="0"/>
              <a:cs typeface="Arial" pitchFamily="34" charset="0"/>
            </a:endParaRPr>
          </a:p>
        </p:txBody>
      </p:sp>
      <p:sp>
        <p:nvSpPr>
          <p:cNvPr id="4" name="Rectangle 3">
            <a:extLst>
              <a:ext uri="{FF2B5EF4-FFF2-40B4-BE49-F238E27FC236}">
                <a16:creationId xmlns:a16="http://schemas.microsoft.com/office/drawing/2014/main" id="{1D5778EF-3C29-41BB-9EA4-F3CE19777A3E}"/>
              </a:ext>
            </a:extLst>
          </p:cNvPr>
          <p:cNvSpPr/>
          <p:nvPr/>
        </p:nvSpPr>
        <p:spPr>
          <a:xfrm>
            <a:off x="127750" y="1676400"/>
            <a:ext cx="8888500" cy="4495799"/>
          </a:xfrm>
          <a:prstGeom prst="rect">
            <a:avLst/>
          </a:prstGeom>
          <a:noFill/>
          <a:ln w="28575">
            <a:solidFill>
              <a:srgbClr val="EAF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016513B-E373-4084-8632-D93EB5876190}"/>
              </a:ext>
            </a:extLst>
          </p:cNvPr>
          <p:cNvPicPr>
            <a:picLocks noChangeAspect="1"/>
          </p:cNvPicPr>
          <p:nvPr/>
        </p:nvPicPr>
        <p:blipFill>
          <a:blip r:embed="rId2"/>
          <a:stretch>
            <a:fillRect/>
          </a:stretch>
        </p:blipFill>
        <p:spPr>
          <a:xfrm>
            <a:off x="3853854" y="1214735"/>
            <a:ext cx="1436291" cy="923330"/>
          </a:xfrm>
          <a:prstGeom prst="rect">
            <a:avLst/>
          </a:prstGeom>
        </p:spPr>
      </p:pic>
      <p:pic>
        <p:nvPicPr>
          <p:cNvPr id="6" name="Picture 5">
            <a:extLst>
              <a:ext uri="{FF2B5EF4-FFF2-40B4-BE49-F238E27FC236}">
                <a16:creationId xmlns:a16="http://schemas.microsoft.com/office/drawing/2014/main" id="{FE7E735E-5C3C-4766-9CA7-7C2DB9AA5FC1}"/>
              </a:ext>
            </a:extLst>
          </p:cNvPr>
          <p:cNvPicPr>
            <a:picLocks noChangeAspect="1"/>
          </p:cNvPicPr>
          <p:nvPr/>
        </p:nvPicPr>
        <p:blipFill>
          <a:blip r:embed="rId3"/>
          <a:stretch>
            <a:fillRect/>
          </a:stretch>
        </p:blipFill>
        <p:spPr>
          <a:xfrm>
            <a:off x="5035488" y="2466755"/>
            <a:ext cx="3611788" cy="2835423"/>
          </a:xfrm>
          <a:prstGeom prst="rect">
            <a:avLst/>
          </a:prstGeom>
          <a:ln>
            <a:noFill/>
          </a:ln>
          <a:effectLst>
            <a:softEdge rad="112500"/>
          </a:effectLst>
        </p:spPr>
      </p:pic>
      <p:sp>
        <p:nvSpPr>
          <p:cNvPr id="7" name="Slide Number Placeholder 6">
            <a:extLst>
              <a:ext uri="{FF2B5EF4-FFF2-40B4-BE49-F238E27FC236}">
                <a16:creationId xmlns:a16="http://schemas.microsoft.com/office/drawing/2014/main" id="{9089932E-0FAB-423D-B91A-0FD97E3D7FA4}"/>
              </a:ext>
            </a:extLst>
          </p:cNvPr>
          <p:cNvSpPr>
            <a:spLocks noGrp="1"/>
          </p:cNvSpPr>
          <p:nvPr>
            <p:ph type="sldNum" sz="quarter" idx="12"/>
          </p:nvPr>
        </p:nvSpPr>
        <p:spPr/>
        <p:txBody>
          <a:bodyPr/>
          <a:lstStyle/>
          <a:p>
            <a:fld id="{8F2FC07F-9B97-41B7-9F04-4C6B12E2111B}" type="slidenum">
              <a:rPr lang="en-SG" smtClean="0"/>
              <a:pPr/>
              <a:t>6</a:t>
            </a:fld>
            <a:endParaRPr lang="en-SG"/>
          </a:p>
        </p:txBody>
      </p:sp>
    </p:spTree>
    <p:extLst>
      <p:ext uri="{BB962C8B-B14F-4D97-AF65-F5344CB8AC3E}">
        <p14:creationId xmlns:p14="http://schemas.microsoft.com/office/powerpoint/2010/main" val="301078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5036" y="217719"/>
            <a:ext cx="4273927" cy="923330"/>
          </a:xfrm>
          <a:prstGeom prst="rect">
            <a:avLst/>
          </a:prstGeom>
          <a:noFill/>
        </p:spPr>
        <p:txBody>
          <a:bodyPr wrap="non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Competitors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381001" y="2971800"/>
            <a:ext cx="4876800" cy="3170099"/>
          </a:xfrm>
          <a:prstGeom prst="rect">
            <a:avLst/>
          </a:prstGeom>
          <a:noFill/>
        </p:spPr>
        <p:txBody>
          <a:bodyPr wrap="square" rtlCol="0">
            <a:spAutoFit/>
          </a:bodyPr>
          <a:lstStyle/>
          <a:p>
            <a:pPr marL="285750" indent="-285750">
              <a:buFont typeface="Arial" pitchFamily="34" charset="0"/>
              <a:buChar char="•"/>
            </a:pPr>
            <a:r>
              <a:rPr lang="en-US" sz="2000" dirty="0"/>
              <a:t> </a:t>
            </a:r>
            <a:r>
              <a:rPr lang="en-US" sz="2000" dirty="0">
                <a:latin typeface="Arial" pitchFamily="34" charset="0"/>
                <a:cs typeface="Arial" pitchFamily="34" charset="0"/>
              </a:rPr>
              <a:t>Competitors play an important role for a business.</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r>
              <a:rPr lang="en-US" sz="2000" dirty="0">
                <a:latin typeface="Arial" pitchFamily="34" charset="0"/>
                <a:cs typeface="Arial" pitchFamily="34" charset="0"/>
              </a:rPr>
              <a:t>A business needs to carefully analyze its competitors’ strategies in order to develop counter strategies and deal with the competition well.</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r>
              <a:rPr lang="en-US" sz="2000" dirty="0">
                <a:latin typeface="Arial" pitchFamily="34" charset="0"/>
                <a:cs typeface="Arial" pitchFamily="34" charset="0"/>
              </a:rPr>
              <a:t> Competitor strategy when carefully analyzed becomes an opportunity.</a:t>
            </a:r>
            <a:endParaRPr lang="en-SG" sz="2000" dirty="0">
              <a:latin typeface="Arial" pitchFamily="34" charset="0"/>
              <a:cs typeface="Arial" pitchFamily="34" charset="0"/>
            </a:endParaRPr>
          </a:p>
        </p:txBody>
      </p:sp>
      <p:sp>
        <p:nvSpPr>
          <p:cNvPr id="5" name="Rectangle 4">
            <a:extLst>
              <a:ext uri="{FF2B5EF4-FFF2-40B4-BE49-F238E27FC236}">
                <a16:creationId xmlns:a16="http://schemas.microsoft.com/office/drawing/2014/main" id="{B9607CDD-529E-41C2-9FF2-1ACF9D3388EF}"/>
              </a:ext>
            </a:extLst>
          </p:cNvPr>
          <p:cNvSpPr/>
          <p:nvPr/>
        </p:nvSpPr>
        <p:spPr>
          <a:xfrm>
            <a:off x="127750" y="1905000"/>
            <a:ext cx="8888500" cy="4572000"/>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6" name="Picture 2" descr="How To Conduct Effective Competitor Keyword ResearchFabrik Brands">
            <a:extLst>
              <a:ext uri="{FF2B5EF4-FFF2-40B4-BE49-F238E27FC236}">
                <a16:creationId xmlns:a16="http://schemas.microsoft.com/office/drawing/2014/main" id="{82E459E6-A79C-4E2E-B157-EE19A947A5A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9841"/>
          <a:stretch/>
        </p:blipFill>
        <p:spPr bwMode="auto">
          <a:xfrm>
            <a:off x="5509580" y="3232589"/>
            <a:ext cx="3312060" cy="25824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245778D-C268-45A6-895D-970E5EDAB4F7}"/>
              </a:ext>
            </a:extLst>
          </p:cNvPr>
          <p:cNvPicPr>
            <a:picLocks noChangeAspect="1"/>
          </p:cNvPicPr>
          <p:nvPr/>
        </p:nvPicPr>
        <p:blipFill>
          <a:blip r:embed="rId3"/>
          <a:stretch>
            <a:fillRect/>
          </a:stretch>
        </p:blipFill>
        <p:spPr>
          <a:xfrm>
            <a:off x="3635796" y="1382788"/>
            <a:ext cx="2305050" cy="1085850"/>
          </a:xfrm>
          <a:prstGeom prst="rect">
            <a:avLst/>
          </a:prstGeom>
        </p:spPr>
      </p:pic>
      <p:sp>
        <p:nvSpPr>
          <p:cNvPr id="4" name="Slide Number Placeholder 3">
            <a:extLst>
              <a:ext uri="{FF2B5EF4-FFF2-40B4-BE49-F238E27FC236}">
                <a16:creationId xmlns:a16="http://schemas.microsoft.com/office/drawing/2014/main" id="{1B241DE3-16FF-487C-9CAB-E1753BCB83FC}"/>
              </a:ext>
            </a:extLst>
          </p:cNvPr>
          <p:cNvSpPr>
            <a:spLocks noGrp="1"/>
          </p:cNvSpPr>
          <p:nvPr>
            <p:ph type="sldNum" sz="quarter" idx="12"/>
          </p:nvPr>
        </p:nvSpPr>
        <p:spPr/>
        <p:txBody>
          <a:bodyPr/>
          <a:lstStyle/>
          <a:p>
            <a:fld id="{8F2FC07F-9B97-41B7-9F04-4C6B12E2111B}" type="slidenum">
              <a:rPr lang="en-SG" smtClean="0"/>
              <a:pPr/>
              <a:t>7</a:t>
            </a:fld>
            <a:endParaRPr lang="en-SG"/>
          </a:p>
        </p:txBody>
      </p:sp>
    </p:spTree>
    <p:extLst>
      <p:ext uri="{BB962C8B-B14F-4D97-AF65-F5344CB8AC3E}">
        <p14:creationId xmlns:p14="http://schemas.microsoft.com/office/powerpoint/2010/main" val="234936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0330" y="251188"/>
            <a:ext cx="3858749"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Employees</a:t>
            </a:r>
          </a:p>
        </p:txBody>
      </p:sp>
      <p:sp>
        <p:nvSpPr>
          <p:cNvPr id="3" name="TextBox 2"/>
          <p:cNvSpPr txBox="1"/>
          <p:nvPr/>
        </p:nvSpPr>
        <p:spPr>
          <a:xfrm>
            <a:off x="245672" y="2286000"/>
            <a:ext cx="4724400" cy="3416320"/>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 Employees help a business in producing goods to meet the demand.</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Employees are responsible for production of quality goods and thus are very important for the business</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A business needs to manage its employees well and keep them satisfied otherwise there would be strikes and lockouts which would affect the business negatively.</a:t>
            </a:r>
            <a:endParaRPr lang="en-SG" dirty="0">
              <a:latin typeface="Arial" pitchFamily="34" charset="0"/>
              <a:cs typeface="Arial" pitchFamily="34" charset="0"/>
            </a:endParaRPr>
          </a:p>
        </p:txBody>
      </p:sp>
      <p:pic>
        <p:nvPicPr>
          <p:cNvPr id="2050" name="Picture 2" descr="BENEFITS OF ANIMATION | Animation company, Digital transformation ...">
            <a:extLst>
              <a:ext uri="{FF2B5EF4-FFF2-40B4-BE49-F238E27FC236}">
                <a16:creationId xmlns:a16="http://schemas.microsoft.com/office/drawing/2014/main" id="{9839BB74-6486-483B-B157-9AAF7F018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91"/>
          <a:stretch/>
        </p:blipFill>
        <p:spPr bwMode="auto">
          <a:xfrm>
            <a:off x="5087994" y="2438400"/>
            <a:ext cx="3772407" cy="29565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58F4C5-EFDC-46C3-9725-DB4B3CE853A2}"/>
              </a:ext>
            </a:extLst>
          </p:cNvPr>
          <p:cNvSpPr/>
          <p:nvPr/>
        </p:nvSpPr>
        <p:spPr>
          <a:xfrm>
            <a:off x="127750" y="1615469"/>
            <a:ext cx="8888500" cy="4861531"/>
          </a:xfrm>
          <a:prstGeom prst="rect">
            <a:avLst/>
          </a:prstGeom>
          <a:noFill/>
          <a:ln w="28575">
            <a:solidFill>
              <a:srgbClr val="3B9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EE78C55D-CFBC-48EC-9ED0-A5A51CC629FB}"/>
              </a:ext>
            </a:extLst>
          </p:cNvPr>
          <p:cNvPicPr>
            <a:picLocks noChangeAspect="1"/>
          </p:cNvPicPr>
          <p:nvPr/>
        </p:nvPicPr>
        <p:blipFill>
          <a:blip r:embed="rId3"/>
          <a:stretch>
            <a:fillRect/>
          </a:stretch>
        </p:blipFill>
        <p:spPr>
          <a:xfrm>
            <a:off x="3429000" y="1231901"/>
            <a:ext cx="1781175" cy="904875"/>
          </a:xfrm>
          <a:prstGeom prst="rect">
            <a:avLst/>
          </a:prstGeom>
        </p:spPr>
      </p:pic>
      <p:sp>
        <p:nvSpPr>
          <p:cNvPr id="4" name="Slide Number Placeholder 3">
            <a:extLst>
              <a:ext uri="{FF2B5EF4-FFF2-40B4-BE49-F238E27FC236}">
                <a16:creationId xmlns:a16="http://schemas.microsoft.com/office/drawing/2014/main" id="{C890B202-4593-4735-B779-0F56EA48F808}"/>
              </a:ext>
            </a:extLst>
          </p:cNvPr>
          <p:cNvSpPr>
            <a:spLocks noGrp="1"/>
          </p:cNvSpPr>
          <p:nvPr>
            <p:ph type="sldNum" sz="quarter" idx="12"/>
          </p:nvPr>
        </p:nvSpPr>
        <p:spPr/>
        <p:txBody>
          <a:bodyPr/>
          <a:lstStyle/>
          <a:p>
            <a:fld id="{8F2FC07F-9B97-41B7-9F04-4C6B12E2111B}" type="slidenum">
              <a:rPr lang="en-SG" smtClean="0"/>
              <a:pPr/>
              <a:t>8</a:t>
            </a:fld>
            <a:endParaRPr lang="en-SG"/>
          </a:p>
        </p:txBody>
      </p:sp>
    </p:spTree>
    <p:extLst>
      <p:ext uri="{BB962C8B-B14F-4D97-AF65-F5344CB8AC3E}">
        <p14:creationId xmlns:p14="http://schemas.microsoft.com/office/powerpoint/2010/main" val="211478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3937" y="405900"/>
            <a:ext cx="7156126"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Regulating Agencies</a:t>
            </a:r>
          </a:p>
        </p:txBody>
      </p:sp>
      <p:sp>
        <p:nvSpPr>
          <p:cNvPr id="4" name="TextBox 3"/>
          <p:cNvSpPr txBox="1"/>
          <p:nvPr/>
        </p:nvSpPr>
        <p:spPr>
          <a:xfrm>
            <a:off x="609600" y="2190586"/>
            <a:ext cx="4192091" cy="4431983"/>
          </a:xfrm>
          <a:prstGeom prst="rect">
            <a:avLst/>
          </a:prstGeom>
          <a:noFill/>
        </p:spPr>
        <p:txBody>
          <a:bodyPr wrap="square" rtlCol="0">
            <a:spAutoFit/>
          </a:bodyPr>
          <a:lstStyle/>
          <a:p>
            <a:pPr marL="285750" indent="-285750">
              <a:buFont typeface="Arial" pitchFamily="34" charset="0"/>
              <a:buChar char="•"/>
            </a:pPr>
            <a:r>
              <a:rPr lang="en-US" sz="2400" dirty="0">
                <a:latin typeface="Arial" pitchFamily="34" charset="0"/>
                <a:cs typeface="Arial" pitchFamily="34" charset="0"/>
              </a:rPr>
              <a:t> Regulating agencies are the government agencies responsible for the implementation of the rules and laws related to businesses.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 Regulating agencies ensures that a business abides by all the laws of the state.</a:t>
            </a:r>
          </a:p>
          <a:p>
            <a:endParaRPr lang="en-US" dirty="0"/>
          </a:p>
        </p:txBody>
      </p:sp>
      <p:sp>
        <p:nvSpPr>
          <p:cNvPr id="5" name="Rectangle 4">
            <a:extLst>
              <a:ext uri="{FF2B5EF4-FFF2-40B4-BE49-F238E27FC236}">
                <a16:creationId xmlns:a16="http://schemas.microsoft.com/office/drawing/2014/main" id="{116119FF-DD81-4BBD-9735-55FF9059AD5F}"/>
              </a:ext>
            </a:extLst>
          </p:cNvPr>
          <p:cNvSpPr/>
          <p:nvPr/>
        </p:nvSpPr>
        <p:spPr>
          <a:xfrm>
            <a:off x="127750" y="1676400"/>
            <a:ext cx="8888500" cy="4800600"/>
          </a:xfrm>
          <a:prstGeom prst="rect">
            <a:avLst/>
          </a:prstGeom>
          <a:noFill/>
          <a:ln w="28575">
            <a:solidFill>
              <a:srgbClr val="E1B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74" name="Picture 2" descr="Regulatory agencies of the ICH: Authorities, structures, and ...">
            <a:extLst>
              <a:ext uri="{FF2B5EF4-FFF2-40B4-BE49-F238E27FC236}">
                <a16:creationId xmlns:a16="http://schemas.microsoft.com/office/drawing/2014/main" id="{A8753F03-22B3-4945-A296-DDC30831D98C}"/>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962400" y="1289682"/>
            <a:ext cx="988219" cy="9009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apan Clinical Research Operations | Service | Regulatory Strategy">
            <a:extLst>
              <a:ext uri="{FF2B5EF4-FFF2-40B4-BE49-F238E27FC236}">
                <a16:creationId xmlns:a16="http://schemas.microsoft.com/office/drawing/2014/main" id="{CD43739E-220C-433A-BFB6-79F8C1738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190586"/>
            <a:ext cx="3552356" cy="3505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1315704-ADF9-4F94-B210-FFA98E7D7251}"/>
              </a:ext>
            </a:extLst>
          </p:cNvPr>
          <p:cNvSpPr>
            <a:spLocks noGrp="1"/>
          </p:cNvSpPr>
          <p:nvPr>
            <p:ph type="sldNum" sz="quarter" idx="12"/>
          </p:nvPr>
        </p:nvSpPr>
        <p:spPr/>
        <p:txBody>
          <a:bodyPr/>
          <a:lstStyle/>
          <a:p>
            <a:fld id="{8F2FC07F-9B97-41B7-9F04-4C6B12E2111B}" type="slidenum">
              <a:rPr lang="en-SG" smtClean="0"/>
              <a:pPr/>
              <a:t>9</a:t>
            </a:fld>
            <a:endParaRPr lang="en-SG"/>
          </a:p>
        </p:txBody>
      </p:sp>
    </p:spTree>
    <p:extLst>
      <p:ext uri="{BB962C8B-B14F-4D97-AF65-F5344CB8AC3E}">
        <p14:creationId xmlns:p14="http://schemas.microsoft.com/office/powerpoint/2010/main" val="25489391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5440</TotalTime>
  <Words>876</Words>
  <Application>Microsoft Office PowerPoint</Application>
  <PresentationFormat>On-screen Show (4:3)</PresentationFormat>
  <Paragraphs>157</Paragraphs>
  <Slides>20</Slides>
  <Notes>2</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20</vt:i4>
      </vt:variant>
    </vt:vector>
  </HeadingPairs>
  <TitlesOfParts>
    <vt:vector size="36" baseType="lpstr">
      <vt:lpstr>Aharoni</vt:lpstr>
      <vt:lpstr>Amasis MT Pro Black</vt:lpstr>
      <vt:lpstr>Arial</vt:lpstr>
      <vt:lpstr>Arial Black</vt:lpstr>
      <vt:lpstr>Arial Narrow</vt:lpstr>
      <vt:lpstr>Book Antiqua</vt:lpstr>
      <vt:lpstr>Calibri</vt:lpstr>
      <vt:lpstr>Calibri Light</vt:lpstr>
      <vt:lpstr>Century Gothic</vt:lpstr>
      <vt:lpstr>Comic Sans MS</vt:lpstr>
      <vt:lpstr>Gill Sans MT</vt:lpstr>
      <vt:lpstr>Stencil</vt:lpstr>
      <vt:lpstr>Horizon</vt:lpstr>
      <vt:lpstr>Apothecary</vt:lpstr>
      <vt:lpstr>Office Theme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Alex PC</cp:lastModifiedBy>
  <cp:revision>56</cp:revision>
  <dcterms:created xsi:type="dcterms:W3CDTF">2012-10-07T07:06:56Z</dcterms:created>
  <dcterms:modified xsi:type="dcterms:W3CDTF">2021-07-15T11:46:11Z</dcterms:modified>
</cp:coreProperties>
</file>