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75" r:id="rId2"/>
    <p:sldId id="281" r:id="rId3"/>
    <p:sldId id="257" r:id="rId4"/>
    <p:sldId id="259" r:id="rId5"/>
    <p:sldId id="261" r:id="rId6"/>
    <p:sldId id="262" r:id="rId7"/>
    <p:sldId id="273" r:id="rId8"/>
    <p:sldId id="266" r:id="rId9"/>
    <p:sldId id="268" r:id="rId10"/>
    <p:sldId id="269" r:id="rId11"/>
    <p:sldId id="270" r:id="rId12"/>
    <p:sldId id="312" r:id="rId13"/>
    <p:sldId id="313" r:id="rId14"/>
    <p:sldId id="304" r:id="rId15"/>
    <p:sldId id="310" r:id="rId16"/>
    <p:sldId id="302" r:id="rId17"/>
    <p:sldId id="311" r:id="rId18"/>
    <p:sldId id="303" r:id="rId19"/>
    <p:sldId id="279" r:id="rId20"/>
    <p:sldId id="278" r:id="rId21"/>
    <p:sldId id="28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DC0"/>
    <a:srgbClr val="DA9D74"/>
    <a:srgbClr val="506894"/>
    <a:srgbClr val="92B57A"/>
    <a:srgbClr val="E4FDCB"/>
    <a:srgbClr val="DEE2EA"/>
    <a:srgbClr val="C8CFF4"/>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94" autoAdjust="0"/>
  </p:normalViewPr>
  <p:slideViewPr>
    <p:cSldViewPr>
      <p:cViewPr varScale="1">
        <p:scale>
          <a:sx n="73" d="100"/>
          <a:sy n="73" d="100"/>
        </p:scale>
        <p:origin x="84" y="4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91F7-87B0-4A7D-A212-8AABDBF42B47}"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13351BDB-666B-4918-9432-88059F8B888A}">
      <dgm:prSet/>
      <dgm:spPr/>
      <dgm:t>
        <a:bodyPr/>
        <a:lstStyle/>
        <a:p>
          <a:pPr>
            <a:lnSpc>
              <a:spcPct val="100000"/>
            </a:lnSpc>
            <a:defRPr cap="all"/>
          </a:pPr>
          <a:r>
            <a:rPr lang="en-US" b="1" dirty="0"/>
            <a:t>Who</a:t>
          </a:r>
          <a:r>
            <a:rPr lang="en-US" dirty="0"/>
            <a:t> managers are and where they work</a:t>
          </a:r>
        </a:p>
      </dgm:t>
    </dgm:pt>
    <dgm:pt modelId="{69DB4DE4-D046-46B4-BA4F-16B6F136F2CE}" type="parTrans" cxnId="{9CF572A8-3436-46CD-8A99-CB500EF0792D}">
      <dgm:prSet/>
      <dgm:spPr/>
      <dgm:t>
        <a:bodyPr/>
        <a:lstStyle/>
        <a:p>
          <a:endParaRPr lang="en-US"/>
        </a:p>
      </dgm:t>
    </dgm:pt>
    <dgm:pt modelId="{E90149A7-C757-4F5A-B0C7-AD6932A9B99B}" type="sibTrans" cxnId="{9CF572A8-3436-46CD-8A99-CB500EF0792D}">
      <dgm:prSet/>
      <dgm:spPr/>
      <dgm:t>
        <a:bodyPr/>
        <a:lstStyle/>
        <a:p>
          <a:endParaRPr lang="en-US"/>
        </a:p>
      </dgm:t>
    </dgm:pt>
    <dgm:pt modelId="{AEF1D76B-E7F2-4737-A203-8FBA0D1B2D68}">
      <dgm:prSet/>
      <dgm:spPr/>
      <dgm:t>
        <a:bodyPr/>
        <a:lstStyle/>
        <a:p>
          <a:pPr>
            <a:lnSpc>
              <a:spcPct val="100000"/>
            </a:lnSpc>
            <a:defRPr cap="all"/>
          </a:pPr>
          <a:r>
            <a:rPr lang="en-US" b="1" dirty="0"/>
            <a:t>Define </a:t>
          </a:r>
          <a:r>
            <a:rPr lang="en-US" dirty="0"/>
            <a:t>management</a:t>
          </a:r>
        </a:p>
      </dgm:t>
    </dgm:pt>
    <dgm:pt modelId="{7D7667FE-CA53-4C5F-A5B2-6A64F01A2F78}" type="parTrans" cxnId="{1CBC7E40-EB1C-4D08-8C04-5CC9E40D5BA5}">
      <dgm:prSet/>
      <dgm:spPr/>
      <dgm:t>
        <a:bodyPr/>
        <a:lstStyle/>
        <a:p>
          <a:endParaRPr lang="en-US"/>
        </a:p>
      </dgm:t>
    </dgm:pt>
    <dgm:pt modelId="{2DE3F856-AAE8-4A6C-81A4-B5F6ECE1AC8A}" type="sibTrans" cxnId="{1CBC7E40-EB1C-4D08-8C04-5CC9E40D5BA5}">
      <dgm:prSet/>
      <dgm:spPr/>
      <dgm:t>
        <a:bodyPr/>
        <a:lstStyle/>
        <a:p>
          <a:endParaRPr lang="en-US"/>
        </a:p>
      </dgm:t>
    </dgm:pt>
    <dgm:pt modelId="{4106C4F7-0693-45AE-AFB8-BB80B548C1A6}">
      <dgm:prSet/>
      <dgm:spPr/>
      <dgm:t>
        <a:bodyPr/>
        <a:lstStyle/>
        <a:p>
          <a:pPr>
            <a:lnSpc>
              <a:spcPct val="100000"/>
            </a:lnSpc>
            <a:defRPr cap="all"/>
          </a:pPr>
          <a:r>
            <a:rPr lang="en-US" dirty="0"/>
            <a:t>What managers </a:t>
          </a:r>
          <a:r>
            <a:rPr lang="en-US" b="1" dirty="0"/>
            <a:t>do</a:t>
          </a:r>
        </a:p>
      </dgm:t>
    </dgm:pt>
    <dgm:pt modelId="{FD460981-FB40-43A6-81C1-419B01BEBEC3}" type="parTrans" cxnId="{AB68D2AB-DE6E-44F6-A127-C8792038F22B}">
      <dgm:prSet/>
      <dgm:spPr/>
      <dgm:t>
        <a:bodyPr/>
        <a:lstStyle/>
        <a:p>
          <a:endParaRPr lang="en-US"/>
        </a:p>
      </dgm:t>
    </dgm:pt>
    <dgm:pt modelId="{CFCF3ACD-2FC6-4C1E-9F30-495374BCEAF7}" type="sibTrans" cxnId="{AB68D2AB-DE6E-44F6-A127-C8792038F22B}">
      <dgm:prSet/>
      <dgm:spPr/>
      <dgm:t>
        <a:bodyPr/>
        <a:lstStyle/>
        <a:p>
          <a:endParaRPr lang="en-US"/>
        </a:p>
      </dgm:t>
    </dgm:pt>
    <dgm:pt modelId="{F6D4A0A6-22C5-481C-8B31-BC5680230754}">
      <dgm:prSet/>
      <dgm:spPr/>
      <dgm:t>
        <a:bodyPr/>
        <a:lstStyle/>
        <a:p>
          <a:pPr>
            <a:lnSpc>
              <a:spcPct val="100000"/>
            </a:lnSpc>
            <a:defRPr cap="all"/>
          </a:pPr>
          <a:r>
            <a:rPr lang="en-US" b="1" dirty="0"/>
            <a:t>Skills </a:t>
          </a:r>
          <a:r>
            <a:rPr lang="en-US" b="0" dirty="0"/>
            <a:t>required for manager</a:t>
          </a:r>
        </a:p>
      </dgm:t>
    </dgm:pt>
    <dgm:pt modelId="{EAC2CBDB-ECA6-4F01-8DEA-451C46B46E92}" type="parTrans" cxnId="{64A26106-1871-4729-824B-7B42321B61E2}">
      <dgm:prSet/>
      <dgm:spPr/>
      <dgm:t>
        <a:bodyPr/>
        <a:lstStyle/>
        <a:p>
          <a:endParaRPr lang="en-US"/>
        </a:p>
      </dgm:t>
    </dgm:pt>
    <dgm:pt modelId="{EAD539D5-ABAB-4F7C-92D8-E3D28B9EC055}" type="sibTrans" cxnId="{64A26106-1871-4729-824B-7B42321B61E2}">
      <dgm:prSet/>
      <dgm:spPr/>
      <dgm:t>
        <a:bodyPr/>
        <a:lstStyle/>
        <a:p>
          <a:endParaRPr lang="en-US"/>
        </a:p>
      </dgm:t>
    </dgm:pt>
    <dgm:pt modelId="{6B34841F-44A0-4F4D-B45F-0E492CE7C229}">
      <dgm:prSet/>
      <dgm:spPr/>
      <dgm:t>
        <a:bodyPr/>
        <a:lstStyle/>
        <a:p>
          <a:pPr>
            <a:lnSpc>
              <a:spcPct val="100000"/>
            </a:lnSpc>
            <a:defRPr cap="all"/>
          </a:pPr>
          <a:r>
            <a:rPr lang="en-US" b="0" dirty="0"/>
            <a:t>Describe</a:t>
          </a:r>
          <a:r>
            <a:rPr lang="en-US" dirty="0"/>
            <a:t> the </a:t>
          </a:r>
          <a:r>
            <a:rPr lang="en-US" b="1" dirty="0"/>
            <a:t>factors</a:t>
          </a:r>
          <a:r>
            <a:rPr lang="en-US" dirty="0"/>
            <a:t> that are reshaping and redefining management</a:t>
          </a:r>
        </a:p>
      </dgm:t>
    </dgm:pt>
    <dgm:pt modelId="{127E7B23-2B2B-4546-80D5-80E93696EE6F}" type="parTrans" cxnId="{31C17DBC-EE61-499E-ACCB-D8F0504F8C62}">
      <dgm:prSet/>
      <dgm:spPr/>
      <dgm:t>
        <a:bodyPr/>
        <a:lstStyle/>
        <a:p>
          <a:endParaRPr lang="en-US"/>
        </a:p>
      </dgm:t>
    </dgm:pt>
    <dgm:pt modelId="{3E401697-97F4-460E-9345-07377AD1B156}" type="sibTrans" cxnId="{31C17DBC-EE61-499E-ACCB-D8F0504F8C62}">
      <dgm:prSet/>
      <dgm:spPr/>
      <dgm:t>
        <a:bodyPr/>
        <a:lstStyle/>
        <a:p>
          <a:endParaRPr lang="en-US"/>
        </a:p>
      </dgm:t>
    </dgm:pt>
    <dgm:pt modelId="{2F3E456D-3A55-4768-B2B2-ACA073180907}" type="pres">
      <dgm:prSet presAssocID="{F7F591F7-87B0-4A7D-A212-8AABDBF42B47}" presName="root" presStyleCnt="0">
        <dgm:presLayoutVars>
          <dgm:dir/>
          <dgm:resizeHandles val="exact"/>
        </dgm:presLayoutVars>
      </dgm:prSet>
      <dgm:spPr/>
    </dgm:pt>
    <dgm:pt modelId="{CDD8ACFC-DC53-412B-BE84-80769F54160F}" type="pres">
      <dgm:prSet presAssocID="{AEF1D76B-E7F2-4737-A203-8FBA0D1B2D68}" presName="compNode" presStyleCnt="0"/>
      <dgm:spPr/>
    </dgm:pt>
    <dgm:pt modelId="{5E349B30-BC2B-4216-ABA9-738F9EFD5C57}" type="pres">
      <dgm:prSet presAssocID="{AEF1D76B-E7F2-4737-A203-8FBA0D1B2D68}" presName="iconBgRect" presStyleLbl="bgShp" presStyleIdx="0" presStyleCnt="5"/>
      <dgm:spPr/>
    </dgm:pt>
    <dgm:pt modelId="{1F0BEE1B-ADD6-436D-8638-6165811059C7}" type="pres">
      <dgm:prSet presAssocID="{AEF1D76B-E7F2-4737-A203-8FBA0D1B2D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188C0B08-1283-46FA-8FCC-102270BAD609}" type="pres">
      <dgm:prSet presAssocID="{AEF1D76B-E7F2-4737-A203-8FBA0D1B2D68}" presName="spaceRect" presStyleCnt="0"/>
      <dgm:spPr/>
    </dgm:pt>
    <dgm:pt modelId="{D6F59530-57D1-4A4A-B4B8-EEADBAF019AD}" type="pres">
      <dgm:prSet presAssocID="{AEF1D76B-E7F2-4737-A203-8FBA0D1B2D68}" presName="textRect" presStyleLbl="revTx" presStyleIdx="0" presStyleCnt="5">
        <dgm:presLayoutVars>
          <dgm:chMax val="1"/>
          <dgm:chPref val="1"/>
        </dgm:presLayoutVars>
      </dgm:prSet>
      <dgm:spPr/>
    </dgm:pt>
    <dgm:pt modelId="{9A08FC9F-DD5F-412B-A5B9-73BA23A6D133}" type="pres">
      <dgm:prSet presAssocID="{2DE3F856-AAE8-4A6C-81A4-B5F6ECE1AC8A}" presName="sibTrans" presStyleCnt="0"/>
      <dgm:spPr/>
    </dgm:pt>
    <dgm:pt modelId="{BBA170FB-06BB-4856-B7AE-4BB2C3809E1F}" type="pres">
      <dgm:prSet presAssocID="{13351BDB-666B-4918-9432-88059F8B888A}" presName="compNode" presStyleCnt="0"/>
      <dgm:spPr/>
    </dgm:pt>
    <dgm:pt modelId="{9E46E41B-B4C3-47A9-9DE1-677AA690A44A}" type="pres">
      <dgm:prSet presAssocID="{13351BDB-666B-4918-9432-88059F8B888A}" presName="iconBgRect" presStyleLbl="bgShp" presStyleIdx="1" presStyleCnt="5"/>
      <dgm:spPr/>
    </dgm:pt>
    <dgm:pt modelId="{F99AAD67-E1F9-4E1D-93BA-0F5214D1502D}" type="pres">
      <dgm:prSet presAssocID="{13351BDB-666B-4918-9432-88059F8B88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0ACABBE-028C-41D2-BB09-46F9F9908AB6}" type="pres">
      <dgm:prSet presAssocID="{13351BDB-666B-4918-9432-88059F8B888A}" presName="spaceRect" presStyleCnt="0"/>
      <dgm:spPr/>
    </dgm:pt>
    <dgm:pt modelId="{FB745C8C-7F4A-4E3F-815C-640564F99D5F}" type="pres">
      <dgm:prSet presAssocID="{13351BDB-666B-4918-9432-88059F8B888A}" presName="textRect" presStyleLbl="revTx" presStyleIdx="1" presStyleCnt="5">
        <dgm:presLayoutVars>
          <dgm:chMax val="1"/>
          <dgm:chPref val="1"/>
        </dgm:presLayoutVars>
      </dgm:prSet>
      <dgm:spPr/>
    </dgm:pt>
    <dgm:pt modelId="{4903AFE2-5E3D-4FC2-810E-402FD7D93296}" type="pres">
      <dgm:prSet presAssocID="{E90149A7-C757-4F5A-B0C7-AD6932A9B99B}" presName="sibTrans" presStyleCnt="0"/>
      <dgm:spPr/>
    </dgm:pt>
    <dgm:pt modelId="{199E63A4-BDA6-4AD4-B1D7-D7B8563AF2C9}" type="pres">
      <dgm:prSet presAssocID="{4106C4F7-0693-45AE-AFB8-BB80B548C1A6}" presName="compNode" presStyleCnt="0"/>
      <dgm:spPr/>
    </dgm:pt>
    <dgm:pt modelId="{0EA7977A-65CA-44AA-8DAC-0A6404391F0E}" type="pres">
      <dgm:prSet presAssocID="{4106C4F7-0693-45AE-AFB8-BB80B548C1A6}" presName="iconBgRect" presStyleLbl="bgShp" presStyleIdx="2" presStyleCnt="5"/>
      <dgm:spPr/>
    </dgm:pt>
    <dgm:pt modelId="{F6E867CA-37CF-4B50-A235-41F11545C6CD}" type="pres">
      <dgm:prSet presAssocID="{4106C4F7-0693-45AE-AFB8-BB80B548C1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4A73A7E5-4BBD-4C3C-A7DE-E0406F19EB2D}" type="pres">
      <dgm:prSet presAssocID="{4106C4F7-0693-45AE-AFB8-BB80B548C1A6}" presName="spaceRect" presStyleCnt="0"/>
      <dgm:spPr/>
    </dgm:pt>
    <dgm:pt modelId="{7559C8F1-3015-414B-8B20-8B70657F215C}" type="pres">
      <dgm:prSet presAssocID="{4106C4F7-0693-45AE-AFB8-BB80B548C1A6}" presName="textRect" presStyleLbl="revTx" presStyleIdx="2" presStyleCnt="5">
        <dgm:presLayoutVars>
          <dgm:chMax val="1"/>
          <dgm:chPref val="1"/>
        </dgm:presLayoutVars>
      </dgm:prSet>
      <dgm:spPr/>
    </dgm:pt>
    <dgm:pt modelId="{3A58EA4F-5F76-4F45-9CA9-F3235D4F7AEE}" type="pres">
      <dgm:prSet presAssocID="{CFCF3ACD-2FC6-4C1E-9F30-495374BCEAF7}" presName="sibTrans" presStyleCnt="0"/>
      <dgm:spPr/>
    </dgm:pt>
    <dgm:pt modelId="{2900A526-42AB-4B01-B5F7-7BAFEFF3B40E}" type="pres">
      <dgm:prSet presAssocID="{F6D4A0A6-22C5-481C-8B31-BC5680230754}" presName="compNode" presStyleCnt="0"/>
      <dgm:spPr/>
    </dgm:pt>
    <dgm:pt modelId="{D91874D7-755C-433A-8126-B05C75663CAB}" type="pres">
      <dgm:prSet presAssocID="{F6D4A0A6-22C5-481C-8B31-BC5680230754}" presName="iconBgRect" presStyleLbl="bgShp" presStyleIdx="3" presStyleCnt="5"/>
      <dgm:spPr/>
    </dgm:pt>
    <dgm:pt modelId="{5AD505D4-0023-40CD-A422-ADA191358260}" type="pres">
      <dgm:prSet presAssocID="{F6D4A0A6-22C5-481C-8B31-BC56802307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68940A77-8382-449F-9AF4-F53B9477456D}" type="pres">
      <dgm:prSet presAssocID="{F6D4A0A6-22C5-481C-8B31-BC5680230754}" presName="spaceRect" presStyleCnt="0"/>
      <dgm:spPr/>
    </dgm:pt>
    <dgm:pt modelId="{269BBED9-02C9-4445-B51B-BE609E958EEB}" type="pres">
      <dgm:prSet presAssocID="{F6D4A0A6-22C5-481C-8B31-BC5680230754}" presName="textRect" presStyleLbl="revTx" presStyleIdx="3" presStyleCnt="5">
        <dgm:presLayoutVars>
          <dgm:chMax val="1"/>
          <dgm:chPref val="1"/>
        </dgm:presLayoutVars>
      </dgm:prSet>
      <dgm:spPr/>
    </dgm:pt>
    <dgm:pt modelId="{5BB03BBB-1FF4-4477-81B9-DCC71307C6B5}" type="pres">
      <dgm:prSet presAssocID="{EAD539D5-ABAB-4F7C-92D8-E3D28B9EC055}" presName="sibTrans" presStyleCnt="0"/>
      <dgm:spPr/>
    </dgm:pt>
    <dgm:pt modelId="{46E145F4-34A3-457B-BEB0-B88BA6449E01}" type="pres">
      <dgm:prSet presAssocID="{6B34841F-44A0-4F4D-B45F-0E492CE7C229}" presName="compNode" presStyleCnt="0"/>
      <dgm:spPr/>
    </dgm:pt>
    <dgm:pt modelId="{31416F8E-CE21-4E46-AAC1-4E76818D416E}" type="pres">
      <dgm:prSet presAssocID="{6B34841F-44A0-4F4D-B45F-0E492CE7C229}" presName="iconBgRect" presStyleLbl="bgShp" presStyleIdx="4" presStyleCnt="5"/>
      <dgm:spPr/>
    </dgm:pt>
    <dgm:pt modelId="{601ABE8B-AB55-4AE0-A402-24DC4F48FDAC}" type="pres">
      <dgm:prSet presAssocID="{6B34841F-44A0-4F4D-B45F-0E492CE7C2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5C92916-51F7-48EF-BC6E-8325E2FDBB33}" type="pres">
      <dgm:prSet presAssocID="{6B34841F-44A0-4F4D-B45F-0E492CE7C229}" presName="spaceRect" presStyleCnt="0"/>
      <dgm:spPr/>
    </dgm:pt>
    <dgm:pt modelId="{85F712CC-EC82-4236-80F3-1811C28E0112}" type="pres">
      <dgm:prSet presAssocID="{6B34841F-44A0-4F4D-B45F-0E492CE7C229}" presName="textRect" presStyleLbl="revTx" presStyleIdx="4" presStyleCnt="5">
        <dgm:presLayoutVars>
          <dgm:chMax val="1"/>
          <dgm:chPref val="1"/>
        </dgm:presLayoutVars>
      </dgm:prSet>
      <dgm:spPr/>
    </dgm:pt>
  </dgm:ptLst>
  <dgm:cxnLst>
    <dgm:cxn modelId="{A9A02405-8F0A-4AFA-93D3-92FBE8BA0A0A}" type="presOf" srcId="{4106C4F7-0693-45AE-AFB8-BB80B548C1A6}" destId="{7559C8F1-3015-414B-8B20-8B70657F215C}" srcOrd="0" destOrd="0" presId="urn:microsoft.com/office/officeart/2018/5/layout/IconCircleLabelList"/>
    <dgm:cxn modelId="{64A26106-1871-4729-824B-7B42321B61E2}" srcId="{F7F591F7-87B0-4A7D-A212-8AABDBF42B47}" destId="{F6D4A0A6-22C5-481C-8B31-BC5680230754}" srcOrd="3" destOrd="0" parTransId="{EAC2CBDB-ECA6-4F01-8DEA-451C46B46E92}" sibTransId="{EAD539D5-ABAB-4F7C-92D8-E3D28B9EC055}"/>
    <dgm:cxn modelId="{1CBC7E40-EB1C-4D08-8C04-5CC9E40D5BA5}" srcId="{F7F591F7-87B0-4A7D-A212-8AABDBF42B47}" destId="{AEF1D76B-E7F2-4737-A203-8FBA0D1B2D68}" srcOrd="0" destOrd="0" parTransId="{7D7667FE-CA53-4C5F-A5B2-6A64F01A2F78}" sibTransId="{2DE3F856-AAE8-4A6C-81A4-B5F6ECE1AC8A}"/>
    <dgm:cxn modelId="{D1D20663-0B68-455A-9DAF-3EDA6326232C}" type="presOf" srcId="{F7F591F7-87B0-4A7D-A212-8AABDBF42B47}" destId="{2F3E456D-3A55-4768-B2B2-ACA073180907}" srcOrd="0" destOrd="0" presId="urn:microsoft.com/office/officeart/2018/5/layout/IconCircleLabelList"/>
    <dgm:cxn modelId="{9CF572A8-3436-46CD-8A99-CB500EF0792D}" srcId="{F7F591F7-87B0-4A7D-A212-8AABDBF42B47}" destId="{13351BDB-666B-4918-9432-88059F8B888A}" srcOrd="1" destOrd="0" parTransId="{69DB4DE4-D046-46B4-BA4F-16B6F136F2CE}" sibTransId="{E90149A7-C757-4F5A-B0C7-AD6932A9B99B}"/>
    <dgm:cxn modelId="{AB68D2AB-DE6E-44F6-A127-C8792038F22B}" srcId="{F7F591F7-87B0-4A7D-A212-8AABDBF42B47}" destId="{4106C4F7-0693-45AE-AFB8-BB80B548C1A6}" srcOrd="2" destOrd="0" parTransId="{FD460981-FB40-43A6-81C1-419B01BEBEC3}" sibTransId="{CFCF3ACD-2FC6-4C1E-9F30-495374BCEAF7}"/>
    <dgm:cxn modelId="{3E8849B3-CE84-4707-B85E-9BF5D39A41C0}" type="presOf" srcId="{6B34841F-44A0-4F4D-B45F-0E492CE7C229}" destId="{85F712CC-EC82-4236-80F3-1811C28E0112}" srcOrd="0" destOrd="0" presId="urn:microsoft.com/office/officeart/2018/5/layout/IconCircleLabelList"/>
    <dgm:cxn modelId="{31C17DBC-EE61-499E-ACCB-D8F0504F8C62}" srcId="{F7F591F7-87B0-4A7D-A212-8AABDBF42B47}" destId="{6B34841F-44A0-4F4D-B45F-0E492CE7C229}" srcOrd="4" destOrd="0" parTransId="{127E7B23-2B2B-4546-80D5-80E93696EE6F}" sibTransId="{3E401697-97F4-460E-9345-07377AD1B156}"/>
    <dgm:cxn modelId="{3C3AFFBC-3850-45C6-9C12-E22B0C1128F1}" type="presOf" srcId="{F6D4A0A6-22C5-481C-8B31-BC5680230754}" destId="{269BBED9-02C9-4445-B51B-BE609E958EEB}" srcOrd="0" destOrd="0" presId="urn:microsoft.com/office/officeart/2018/5/layout/IconCircleLabelList"/>
    <dgm:cxn modelId="{23ED33C8-C13A-4B77-9693-2F0DBD84733E}" type="presOf" srcId="{AEF1D76B-E7F2-4737-A203-8FBA0D1B2D68}" destId="{D6F59530-57D1-4A4A-B4B8-EEADBAF019AD}" srcOrd="0" destOrd="0" presId="urn:microsoft.com/office/officeart/2018/5/layout/IconCircleLabelList"/>
    <dgm:cxn modelId="{531F00F3-1601-4BF5-B458-59EF4EC17476}" type="presOf" srcId="{13351BDB-666B-4918-9432-88059F8B888A}" destId="{FB745C8C-7F4A-4E3F-815C-640564F99D5F}" srcOrd="0" destOrd="0" presId="urn:microsoft.com/office/officeart/2018/5/layout/IconCircleLabelList"/>
    <dgm:cxn modelId="{377D26EB-B144-44BB-9CE9-49EC12520341}" type="presParOf" srcId="{2F3E456D-3A55-4768-B2B2-ACA073180907}" destId="{CDD8ACFC-DC53-412B-BE84-80769F54160F}" srcOrd="0" destOrd="0" presId="urn:microsoft.com/office/officeart/2018/5/layout/IconCircleLabelList"/>
    <dgm:cxn modelId="{A2B451A9-8059-4493-AAF9-51DE0C147DA3}" type="presParOf" srcId="{CDD8ACFC-DC53-412B-BE84-80769F54160F}" destId="{5E349B30-BC2B-4216-ABA9-738F9EFD5C57}" srcOrd="0" destOrd="0" presId="urn:microsoft.com/office/officeart/2018/5/layout/IconCircleLabelList"/>
    <dgm:cxn modelId="{A8AFCEEC-2254-445E-BF69-D133DC4F6815}" type="presParOf" srcId="{CDD8ACFC-DC53-412B-BE84-80769F54160F}" destId="{1F0BEE1B-ADD6-436D-8638-6165811059C7}" srcOrd="1" destOrd="0" presId="urn:microsoft.com/office/officeart/2018/5/layout/IconCircleLabelList"/>
    <dgm:cxn modelId="{E27A5060-6AD5-4237-BE3B-36E57DDDE767}" type="presParOf" srcId="{CDD8ACFC-DC53-412B-BE84-80769F54160F}" destId="{188C0B08-1283-46FA-8FCC-102270BAD609}" srcOrd="2" destOrd="0" presId="urn:microsoft.com/office/officeart/2018/5/layout/IconCircleLabelList"/>
    <dgm:cxn modelId="{3E827C57-BED7-4A94-8BC5-CEE139620CAB}" type="presParOf" srcId="{CDD8ACFC-DC53-412B-BE84-80769F54160F}" destId="{D6F59530-57D1-4A4A-B4B8-EEADBAF019AD}" srcOrd="3" destOrd="0" presId="urn:microsoft.com/office/officeart/2018/5/layout/IconCircleLabelList"/>
    <dgm:cxn modelId="{54606A68-E63D-493E-8B9C-5B77A0EDA7CC}" type="presParOf" srcId="{2F3E456D-3A55-4768-B2B2-ACA073180907}" destId="{9A08FC9F-DD5F-412B-A5B9-73BA23A6D133}" srcOrd="1" destOrd="0" presId="urn:microsoft.com/office/officeart/2018/5/layout/IconCircleLabelList"/>
    <dgm:cxn modelId="{60B20963-9340-4CA1-B2E9-C5B2E3F416D9}" type="presParOf" srcId="{2F3E456D-3A55-4768-B2B2-ACA073180907}" destId="{BBA170FB-06BB-4856-B7AE-4BB2C3809E1F}" srcOrd="2" destOrd="0" presId="urn:microsoft.com/office/officeart/2018/5/layout/IconCircleLabelList"/>
    <dgm:cxn modelId="{FBC44822-E528-4269-B84E-EE54DD66CC79}" type="presParOf" srcId="{BBA170FB-06BB-4856-B7AE-4BB2C3809E1F}" destId="{9E46E41B-B4C3-47A9-9DE1-677AA690A44A}" srcOrd="0" destOrd="0" presId="urn:microsoft.com/office/officeart/2018/5/layout/IconCircleLabelList"/>
    <dgm:cxn modelId="{5A893C0A-DAAB-473F-8015-0F5CACE837F7}" type="presParOf" srcId="{BBA170FB-06BB-4856-B7AE-4BB2C3809E1F}" destId="{F99AAD67-E1F9-4E1D-93BA-0F5214D1502D}" srcOrd="1" destOrd="0" presId="urn:microsoft.com/office/officeart/2018/5/layout/IconCircleLabelList"/>
    <dgm:cxn modelId="{72C4BB8C-1977-4C77-9E38-A68AE35CCBD9}" type="presParOf" srcId="{BBA170FB-06BB-4856-B7AE-4BB2C3809E1F}" destId="{80ACABBE-028C-41D2-BB09-46F9F9908AB6}" srcOrd="2" destOrd="0" presId="urn:microsoft.com/office/officeart/2018/5/layout/IconCircleLabelList"/>
    <dgm:cxn modelId="{B556746E-6B78-4E18-8F3E-6255B785454A}" type="presParOf" srcId="{BBA170FB-06BB-4856-B7AE-4BB2C3809E1F}" destId="{FB745C8C-7F4A-4E3F-815C-640564F99D5F}" srcOrd="3" destOrd="0" presId="urn:microsoft.com/office/officeart/2018/5/layout/IconCircleLabelList"/>
    <dgm:cxn modelId="{CEBA5367-2286-485B-8BA7-1CC3A7FDFC61}" type="presParOf" srcId="{2F3E456D-3A55-4768-B2B2-ACA073180907}" destId="{4903AFE2-5E3D-4FC2-810E-402FD7D93296}" srcOrd="3" destOrd="0" presId="urn:microsoft.com/office/officeart/2018/5/layout/IconCircleLabelList"/>
    <dgm:cxn modelId="{83A16775-E8B9-4D36-B75A-976752B9E27A}" type="presParOf" srcId="{2F3E456D-3A55-4768-B2B2-ACA073180907}" destId="{199E63A4-BDA6-4AD4-B1D7-D7B8563AF2C9}" srcOrd="4" destOrd="0" presId="urn:microsoft.com/office/officeart/2018/5/layout/IconCircleLabelList"/>
    <dgm:cxn modelId="{FF91C7B3-CA8A-4CF4-A5F0-EBCAE02B2955}" type="presParOf" srcId="{199E63A4-BDA6-4AD4-B1D7-D7B8563AF2C9}" destId="{0EA7977A-65CA-44AA-8DAC-0A6404391F0E}" srcOrd="0" destOrd="0" presId="urn:microsoft.com/office/officeart/2018/5/layout/IconCircleLabelList"/>
    <dgm:cxn modelId="{1EED1FA8-39E5-4D8D-900B-C369C9901D5C}" type="presParOf" srcId="{199E63A4-BDA6-4AD4-B1D7-D7B8563AF2C9}" destId="{F6E867CA-37CF-4B50-A235-41F11545C6CD}" srcOrd="1" destOrd="0" presId="urn:microsoft.com/office/officeart/2018/5/layout/IconCircleLabelList"/>
    <dgm:cxn modelId="{CDF4CD16-C6F2-4CB9-94F3-5EE73EF7D5AB}" type="presParOf" srcId="{199E63A4-BDA6-4AD4-B1D7-D7B8563AF2C9}" destId="{4A73A7E5-4BBD-4C3C-A7DE-E0406F19EB2D}" srcOrd="2" destOrd="0" presId="urn:microsoft.com/office/officeart/2018/5/layout/IconCircleLabelList"/>
    <dgm:cxn modelId="{30FF395B-F66A-4E23-A719-F4F5F4653891}" type="presParOf" srcId="{199E63A4-BDA6-4AD4-B1D7-D7B8563AF2C9}" destId="{7559C8F1-3015-414B-8B20-8B70657F215C}" srcOrd="3" destOrd="0" presId="urn:microsoft.com/office/officeart/2018/5/layout/IconCircleLabelList"/>
    <dgm:cxn modelId="{6B6935A1-01AA-4E4B-8330-76FA2208D3C0}" type="presParOf" srcId="{2F3E456D-3A55-4768-B2B2-ACA073180907}" destId="{3A58EA4F-5F76-4F45-9CA9-F3235D4F7AEE}" srcOrd="5" destOrd="0" presId="urn:microsoft.com/office/officeart/2018/5/layout/IconCircleLabelList"/>
    <dgm:cxn modelId="{C32AD4EC-D63E-487C-9F4C-394A6E0CFADC}" type="presParOf" srcId="{2F3E456D-3A55-4768-B2B2-ACA073180907}" destId="{2900A526-42AB-4B01-B5F7-7BAFEFF3B40E}" srcOrd="6" destOrd="0" presId="urn:microsoft.com/office/officeart/2018/5/layout/IconCircleLabelList"/>
    <dgm:cxn modelId="{57E0090D-2267-445F-8707-A6B4CBA6C13A}" type="presParOf" srcId="{2900A526-42AB-4B01-B5F7-7BAFEFF3B40E}" destId="{D91874D7-755C-433A-8126-B05C75663CAB}" srcOrd="0" destOrd="0" presId="urn:microsoft.com/office/officeart/2018/5/layout/IconCircleLabelList"/>
    <dgm:cxn modelId="{D4C17DB0-493A-47E4-802F-48910A1C2AE6}" type="presParOf" srcId="{2900A526-42AB-4B01-B5F7-7BAFEFF3B40E}" destId="{5AD505D4-0023-40CD-A422-ADA191358260}" srcOrd="1" destOrd="0" presId="urn:microsoft.com/office/officeart/2018/5/layout/IconCircleLabelList"/>
    <dgm:cxn modelId="{B8B6FCB8-3F71-4C62-80CF-F499DC2333CD}" type="presParOf" srcId="{2900A526-42AB-4B01-B5F7-7BAFEFF3B40E}" destId="{68940A77-8382-449F-9AF4-F53B9477456D}" srcOrd="2" destOrd="0" presId="urn:microsoft.com/office/officeart/2018/5/layout/IconCircleLabelList"/>
    <dgm:cxn modelId="{0E1FE1A9-9590-496A-AAB2-DD80CDB483E8}" type="presParOf" srcId="{2900A526-42AB-4B01-B5F7-7BAFEFF3B40E}" destId="{269BBED9-02C9-4445-B51B-BE609E958EEB}" srcOrd="3" destOrd="0" presId="urn:microsoft.com/office/officeart/2018/5/layout/IconCircleLabelList"/>
    <dgm:cxn modelId="{DED9E410-B771-4C1D-86F0-D92450EE7FCE}" type="presParOf" srcId="{2F3E456D-3A55-4768-B2B2-ACA073180907}" destId="{5BB03BBB-1FF4-4477-81B9-DCC71307C6B5}" srcOrd="7" destOrd="0" presId="urn:microsoft.com/office/officeart/2018/5/layout/IconCircleLabelList"/>
    <dgm:cxn modelId="{C7405692-0C6B-4FCA-939D-A99AAD055450}" type="presParOf" srcId="{2F3E456D-3A55-4768-B2B2-ACA073180907}" destId="{46E145F4-34A3-457B-BEB0-B88BA6449E01}" srcOrd="8" destOrd="0" presId="urn:microsoft.com/office/officeart/2018/5/layout/IconCircleLabelList"/>
    <dgm:cxn modelId="{51684036-2939-4B15-AB26-5B782FEB761B}" type="presParOf" srcId="{46E145F4-34A3-457B-BEB0-B88BA6449E01}" destId="{31416F8E-CE21-4E46-AAC1-4E76818D416E}" srcOrd="0" destOrd="0" presId="urn:microsoft.com/office/officeart/2018/5/layout/IconCircleLabelList"/>
    <dgm:cxn modelId="{69BD852E-09CD-401A-9FD7-899AD5B8E649}" type="presParOf" srcId="{46E145F4-34A3-457B-BEB0-B88BA6449E01}" destId="{601ABE8B-AB55-4AE0-A402-24DC4F48FDAC}" srcOrd="1" destOrd="0" presId="urn:microsoft.com/office/officeart/2018/5/layout/IconCircleLabelList"/>
    <dgm:cxn modelId="{2716C670-0124-40B5-BFD4-08EE0733249F}" type="presParOf" srcId="{46E145F4-34A3-457B-BEB0-B88BA6449E01}" destId="{45C92916-51F7-48EF-BC6E-8325E2FDBB33}" srcOrd="2" destOrd="0" presId="urn:microsoft.com/office/officeart/2018/5/layout/IconCircleLabelList"/>
    <dgm:cxn modelId="{52FEEAFE-9608-45F3-82FF-74D2B4430177}" type="presParOf" srcId="{46E145F4-34A3-457B-BEB0-B88BA6449E01}" destId="{85F712CC-EC82-4236-80F3-1811C28E011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A97BB-E5CC-4A12-8E3C-CCEE8D4D4F8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4063878-5CE4-4572-908C-34C9A93D3D66}">
      <dgm:prSet/>
      <dgm:spPr/>
      <dgm:t>
        <a:bodyPr/>
        <a:lstStyle/>
        <a:p>
          <a:r>
            <a:rPr lang="en-US" b="1" dirty="0"/>
            <a:t>Organisation</a:t>
          </a:r>
          <a:endParaRPr lang="en-US" dirty="0"/>
        </a:p>
      </dgm:t>
    </dgm:pt>
    <dgm:pt modelId="{8CAFCA02-0529-4340-B2E2-11B8CD805FC7}" type="parTrans" cxnId="{573D4091-5A29-403D-8E7F-BFE94BB14925}">
      <dgm:prSet/>
      <dgm:spPr/>
      <dgm:t>
        <a:bodyPr/>
        <a:lstStyle/>
        <a:p>
          <a:endParaRPr lang="en-US"/>
        </a:p>
      </dgm:t>
    </dgm:pt>
    <dgm:pt modelId="{F04723FE-4F1A-4FAD-8D54-DC51E6DE4696}" type="sibTrans" cxnId="{573D4091-5A29-403D-8E7F-BFE94BB14925}">
      <dgm:prSet/>
      <dgm:spPr/>
      <dgm:t>
        <a:bodyPr/>
        <a:lstStyle/>
        <a:p>
          <a:endParaRPr lang="en-US"/>
        </a:p>
      </dgm:t>
    </dgm:pt>
    <dgm:pt modelId="{786DE3FE-ED1B-4143-BF68-DCC1ED9D5C3F}">
      <dgm:prSet custT="1"/>
      <dgm:spPr/>
      <dgm:t>
        <a:bodyPr/>
        <a:lstStyle/>
        <a:p>
          <a:r>
            <a:rPr lang="en-US" sz="1600" dirty="0"/>
            <a:t>A deliberate arrangement of people brought together to accomplish a specific purpose. </a:t>
          </a:r>
        </a:p>
      </dgm:t>
    </dgm:pt>
    <dgm:pt modelId="{663440EC-AD8D-4287-9F2A-8D41432D38AA}" type="parTrans" cxnId="{7C3CD3F5-6145-4716-B979-C643CFAFF593}">
      <dgm:prSet/>
      <dgm:spPr/>
      <dgm:t>
        <a:bodyPr/>
        <a:lstStyle/>
        <a:p>
          <a:endParaRPr lang="en-US"/>
        </a:p>
      </dgm:t>
    </dgm:pt>
    <dgm:pt modelId="{A1C7068D-8009-4786-9492-9ABE6C90C9EC}" type="sibTrans" cxnId="{7C3CD3F5-6145-4716-B979-C643CFAFF593}">
      <dgm:prSet/>
      <dgm:spPr/>
      <dgm:t>
        <a:bodyPr/>
        <a:lstStyle/>
        <a:p>
          <a:endParaRPr lang="en-US"/>
        </a:p>
      </dgm:t>
    </dgm:pt>
    <dgm:pt modelId="{DD333B99-643E-405A-886C-6445E219CAAF}">
      <dgm:prSet/>
      <dgm:spPr/>
      <dgm:t>
        <a:bodyPr/>
        <a:lstStyle/>
        <a:p>
          <a:r>
            <a:rPr lang="en-US" b="1" dirty="0"/>
            <a:t>Common Characteristics of Organisations</a:t>
          </a:r>
          <a:endParaRPr lang="en-US" dirty="0"/>
        </a:p>
      </dgm:t>
    </dgm:pt>
    <dgm:pt modelId="{7FD2FD5B-6A8E-414D-9F47-99ED02932262}" type="parTrans" cxnId="{DBFF4D05-82A4-444A-909F-6F959AF6B8BB}">
      <dgm:prSet/>
      <dgm:spPr/>
      <dgm:t>
        <a:bodyPr/>
        <a:lstStyle/>
        <a:p>
          <a:endParaRPr lang="en-US"/>
        </a:p>
      </dgm:t>
    </dgm:pt>
    <dgm:pt modelId="{07B8E1B0-E3D6-4BD7-A4D3-28EB669D11FA}" type="sibTrans" cxnId="{DBFF4D05-82A4-444A-909F-6F959AF6B8BB}">
      <dgm:prSet/>
      <dgm:spPr/>
      <dgm:t>
        <a:bodyPr/>
        <a:lstStyle/>
        <a:p>
          <a:endParaRPr lang="en-US"/>
        </a:p>
      </dgm:t>
    </dgm:pt>
    <dgm:pt modelId="{90D25D58-02F6-470F-9D82-52B5EDC7E7B3}">
      <dgm:prSet custT="1"/>
      <dgm:spPr/>
      <dgm:t>
        <a:bodyPr/>
        <a:lstStyle/>
        <a:p>
          <a:r>
            <a:rPr lang="en-US" sz="1600" dirty="0"/>
            <a:t>Distinct purpose</a:t>
          </a:r>
        </a:p>
      </dgm:t>
    </dgm:pt>
    <dgm:pt modelId="{479185D6-708D-4821-8BA8-19339CABDC8A}" type="parTrans" cxnId="{3D42D6C2-8F47-40AE-BF03-7CB1B30BBC7D}">
      <dgm:prSet/>
      <dgm:spPr/>
      <dgm:t>
        <a:bodyPr/>
        <a:lstStyle/>
        <a:p>
          <a:endParaRPr lang="en-US"/>
        </a:p>
      </dgm:t>
    </dgm:pt>
    <dgm:pt modelId="{C51E1FA8-344C-4E6A-920F-CFBC0FA95597}" type="sibTrans" cxnId="{3D42D6C2-8F47-40AE-BF03-7CB1B30BBC7D}">
      <dgm:prSet/>
      <dgm:spPr/>
      <dgm:t>
        <a:bodyPr/>
        <a:lstStyle/>
        <a:p>
          <a:endParaRPr lang="en-US"/>
        </a:p>
      </dgm:t>
    </dgm:pt>
    <dgm:pt modelId="{451098F5-9880-4068-9DD8-0577F0D3D68E}">
      <dgm:prSet custT="1"/>
      <dgm:spPr/>
      <dgm:t>
        <a:bodyPr/>
        <a:lstStyle/>
        <a:p>
          <a:r>
            <a:rPr lang="en-US" sz="1600" dirty="0"/>
            <a:t>People working together</a:t>
          </a:r>
        </a:p>
      </dgm:t>
    </dgm:pt>
    <dgm:pt modelId="{3418F4CB-2BDF-494B-AC99-CEEFDA93A3DA}" type="parTrans" cxnId="{B81DE92D-AE36-48DA-9D57-B1482EC0C46D}">
      <dgm:prSet/>
      <dgm:spPr/>
      <dgm:t>
        <a:bodyPr/>
        <a:lstStyle/>
        <a:p>
          <a:endParaRPr lang="en-US"/>
        </a:p>
      </dgm:t>
    </dgm:pt>
    <dgm:pt modelId="{C08BD4FA-F4E2-40AC-A821-F9DEB2A66686}" type="sibTrans" cxnId="{B81DE92D-AE36-48DA-9D57-B1482EC0C46D}">
      <dgm:prSet/>
      <dgm:spPr/>
      <dgm:t>
        <a:bodyPr/>
        <a:lstStyle/>
        <a:p>
          <a:endParaRPr lang="en-US"/>
        </a:p>
      </dgm:t>
    </dgm:pt>
    <dgm:pt modelId="{81B82596-52C4-4B2B-A12B-1508FFE3117B}">
      <dgm:prSet custT="1"/>
      <dgm:spPr/>
      <dgm:t>
        <a:bodyPr/>
        <a:lstStyle/>
        <a:p>
          <a:r>
            <a:rPr lang="en-US" sz="1600" dirty="0"/>
            <a:t>A deliberate systematic structure</a:t>
          </a:r>
        </a:p>
      </dgm:t>
    </dgm:pt>
    <dgm:pt modelId="{830DD352-7DEE-4B4A-9FA2-0A94BE9DBD9C}" type="parTrans" cxnId="{24781019-D7FB-4EAA-8B75-739BD8F4F00B}">
      <dgm:prSet/>
      <dgm:spPr/>
      <dgm:t>
        <a:bodyPr/>
        <a:lstStyle/>
        <a:p>
          <a:endParaRPr lang="en-US"/>
        </a:p>
      </dgm:t>
    </dgm:pt>
    <dgm:pt modelId="{19B3C84B-BB20-410F-BFBD-B1E65E3FAD34}" type="sibTrans" cxnId="{24781019-D7FB-4EAA-8B75-739BD8F4F00B}">
      <dgm:prSet/>
      <dgm:spPr/>
      <dgm:t>
        <a:bodyPr/>
        <a:lstStyle/>
        <a:p>
          <a:endParaRPr lang="en-US"/>
        </a:p>
      </dgm:t>
    </dgm:pt>
    <dgm:pt modelId="{D10E6774-B293-455E-B6D4-DB8689F190B0}">
      <dgm:prSet/>
      <dgm:spPr/>
      <dgm:t>
        <a:bodyPr/>
        <a:lstStyle/>
        <a:p>
          <a:endParaRPr lang="en-US" sz="1200" dirty="0"/>
        </a:p>
      </dgm:t>
    </dgm:pt>
    <dgm:pt modelId="{A7DB6063-46FE-4B3D-80C8-66854ABE62ED}" type="parTrans" cxnId="{CE613154-7798-43AF-9024-620393874B99}">
      <dgm:prSet/>
      <dgm:spPr/>
      <dgm:t>
        <a:bodyPr/>
        <a:lstStyle/>
        <a:p>
          <a:endParaRPr lang="en-GB"/>
        </a:p>
      </dgm:t>
    </dgm:pt>
    <dgm:pt modelId="{035342B4-047A-492C-95EF-538F0A664715}" type="sibTrans" cxnId="{CE613154-7798-43AF-9024-620393874B99}">
      <dgm:prSet/>
      <dgm:spPr/>
      <dgm:t>
        <a:bodyPr/>
        <a:lstStyle/>
        <a:p>
          <a:endParaRPr lang="en-GB"/>
        </a:p>
      </dgm:t>
    </dgm:pt>
    <dgm:pt modelId="{032E173F-2C7A-405C-BEE9-8368A4F3D21D}" type="pres">
      <dgm:prSet presAssocID="{940A97BB-E5CC-4A12-8E3C-CCEE8D4D4F82}" presName="linear" presStyleCnt="0">
        <dgm:presLayoutVars>
          <dgm:animLvl val="lvl"/>
          <dgm:resizeHandles val="exact"/>
        </dgm:presLayoutVars>
      </dgm:prSet>
      <dgm:spPr/>
    </dgm:pt>
    <dgm:pt modelId="{CDF62062-647F-4BFC-A81E-4854B3E969A1}" type="pres">
      <dgm:prSet presAssocID="{54063878-5CE4-4572-908C-34C9A93D3D66}" presName="parentText" presStyleLbl="node1" presStyleIdx="0" presStyleCnt="2" custScaleY="38971">
        <dgm:presLayoutVars>
          <dgm:chMax val="0"/>
          <dgm:bulletEnabled val="1"/>
        </dgm:presLayoutVars>
      </dgm:prSet>
      <dgm:spPr/>
    </dgm:pt>
    <dgm:pt modelId="{F84E7833-949F-43EE-B875-4D223CC6053F}" type="pres">
      <dgm:prSet presAssocID="{54063878-5CE4-4572-908C-34C9A93D3D66}" presName="childText" presStyleLbl="revTx" presStyleIdx="0" presStyleCnt="2" custScaleY="131256">
        <dgm:presLayoutVars>
          <dgm:bulletEnabled val="1"/>
        </dgm:presLayoutVars>
      </dgm:prSet>
      <dgm:spPr/>
    </dgm:pt>
    <dgm:pt modelId="{6CB5C38E-5A75-45B4-9A48-314BAD4973D6}" type="pres">
      <dgm:prSet presAssocID="{DD333B99-643E-405A-886C-6445E219CAAF}" presName="parentText" presStyleLbl="node1" presStyleIdx="1" presStyleCnt="2" custScaleY="55098">
        <dgm:presLayoutVars>
          <dgm:chMax val="0"/>
          <dgm:bulletEnabled val="1"/>
        </dgm:presLayoutVars>
      </dgm:prSet>
      <dgm:spPr/>
    </dgm:pt>
    <dgm:pt modelId="{46FD0CB4-6CDB-4E7E-BA24-906E16109A3F}" type="pres">
      <dgm:prSet presAssocID="{DD333B99-643E-405A-886C-6445E219CAAF}" presName="childText" presStyleLbl="revTx" presStyleIdx="1" presStyleCnt="2">
        <dgm:presLayoutVars>
          <dgm:bulletEnabled val="1"/>
        </dgm:presLayoutVars>
      </dgm:prSet>
      <dgm:spPr/>
    </dgm:pt>
  </dgm:ptLst>
  <dgm:cxnLst>
    <dgm:cxn modelId="{DBFF4D05-82A4-444A-909F-6F959AF6B8BB}" srcId="{940A97BB-E5CC-4A12-8E3C-CCEE8D4D4F82}" destId="{DD333B99-643E-405A-886C-6445E219CAAF}" srcOrd="1" destOrd="0" parTransId="{7FD2FD5B-6A8E-414D-9F47-99ED02932262}" sibTransId="{07B8E1B0-E3D6-4BD7-A4D3-28EB669D11FA}"/>
    <dgm:cxn modelId="{7D958007-81D8-4C6E-955F-86844BB4BDBF}" type="presOf" srcId="{786DE3FE-ED1B-4143-BF68-DCC1ED9D5C3F}" destId="{F84E7833-949F-43EE-B875-4D223CC6053F}" srcOrd="0" destOrd="1" presId="urn:microsoft.com/office/officeart/2005/8/layout/vList2"/>
    <dgm:cxn modelId="{24781019-D7FB-4EAA-8B75-739BD8F4F00B}" srcId="{DD333B99-643E-405A-886C-6445E219CAAF}" destId="{81B82596-52C4-4B2B-A12B-1508FFE3117B}" srcOrd="2" destOrd="0" parTransId="{830DD352-7DEE-4B4A-9FA2-0A94BE9DBD9C}" sibTransId="{19B3C84B-BB20-410F-BFBD-B1E65E3FAD34}"/>
    <dgm:cxn modelId="{D3414E26-3EFF-4507-A5AB-BE54044DEE03}" type="presOf" srcId="{54063878-5CE4-4572-908C-34C9A93D3D66}" destId="{CDF62062-647F-4BFC-A81E-4854B3E969A1}" srcOrd="0" destOrd="0" presId="urn:microsoft.com/office/officeart/2005/8/layout/vList2"/>
    <dgm:cxn modelId="{B81DE92D-AE36-48DA-9D57-B1482EC0C46D}" srcId="{DD333B99-643E-405A-886C-6445E219CAAF}" destId="{451098F5-9880-4068-9DD8-0577F0D3D68E}" srcOrd="1" destOrd="0" parTransId="{3418F4CB-2BDF-494B-AC99-CEEFDA93A3DA}" sibTransId="{C08BD4FA-F4E2-40AC-A821-F9DEB2A66686}"/>
    <dgm:cxn modelId="{2C107C44-9229-4FF7-9CFB-6B9DBEB6239C}" type="presOf" srcId="{90D25D58-02F6-470F-9D82-52B5EDC7E7B3}" destId="{46FD0CB4-6CDB-4E7E-BA24-906E16109A3F}" srcOrd="0" destOrd="0" presId="urn:microsoft.com/office/officeart/2005/8/layout/vList2"/>
    <dgm:cxn modelId="{CE613154-7798-43AF-9024-620393874B99}" srcId="{54063878-5CE4-4572-908C-34C9A93D3D66}" destId="{D10E6774-B293-455E-B6D4-DB8689F190B0}" srcOrd="0" destOrd="0" parTransId="{A7DB6063-46FE-4B3D-80C8-66854ABE62ED}" sibTransId="{035342B4-047A-492C-95EF-538F0A664715}"/>
    <dgm:cxn modelId="{DACCBC79-52F2-47DE-834F-3BF4F73283AD}" type="presOf" srcId="{940A97BB-E5CC-4A12-8E3C-CCEE8D4D4F82}" destId="{032E173F-2C7A-405C-BEE9-8368A4F3D21D}" srcOrd="0" destOrd="0" presId="urn:microsoft.com/office/officeart/2005/8/layout/vList2"/>
    <dgm:cxn modelId="{573D4091-5A29-403D-8E7F-BFE94BB14925}" srcId="{940A97BB-E5CC-4A12-8E3C-CCEE8D4D4F82}" destId="{54063878-5CE4-4572-908C-34C9A93D3D66}" srcOrd="0" destOrd="0" parTransId="{8CAFCA02-0529-4340-B2E2-11B8CD805FC7}" sibTransId="{F04723FE-4F1A-4FAD-8D54-DC51E6DE4696}"/>
    <dgm:cxn modelId="{BD7833BB-EC00-4BF0-843E-BFA523FB56F2}" type="presOf" srcId="{81B82596-52C4-4B2B-A12B-1508FFE3117B}" destId="{46FD0CB4-6CDB-4E7E-BA24-906E16109A3F}" srcOrd="0" destOrd="2" presId="urn:microsoft.com/office/officeart/2005/8/layout/vList2"/>
    <dgm:cxn modelId="{3D42D6C2-8F47-40AE-BF03-7CB1B30BBC7D}" srcId="{DD333B99-643E-405A-886C-6445E219CAAF}" destId="{90D25D58-02F6-470F-9D82-52B5EDC7E7B3}" srcOrd="0" destOrd="0" parTransId="{479185D6-708D-4821-8BA8-19339CABDC8A}" sibTransId="{C51E1FA8-344C-4E6A-920F-CFBC0FA95597}"/>
    <dgm:cxn modelId="{5DDF95DE-88D8-4179-80AA-DD12F76968B7}" type="presOf" srcId="{451098F5-9880-4068-9DD8-0577F0D3D68E}" destId="{46FD0CB4-6CDB-4E7E-BA24-906E16109A3F}" srcOrd="0" destOrd="1" presId="urn:microsoft.com/office/officeart/2005/8/layout/vList2"/>
    <dgm:cxn modelId="{7C3CD3F5-6145-4716-B979-C643CFAFF593}" srcId="{54063878-5CE4-4572-908C-34C9A93D3D66}" destId="{786DE3FE-ED1B-4143-BF68-DCC1ED9D5C3F}" srcOrd="1" destOrd="0" parTransId="{663440EC-AD8D-4287-9F2A-8D41432D38AA}" sibTransId="{A1C7068D-8009-4786-9492-9ABE6C90C9EC}"/>
    <dgm:cxn modelId="{8E3963FC-11D4-4177-975E-4B33CF1259EE}" type="presOf" srcId="{DD333B99-643E-405A-886C-6445E219CAAF}" destId="{6CB5C38E-5A75-45B4-9A48-314BAD4973D6}" srcOrd="0" destOrd="0" presId="urn:microsoft.com/office/officeart/2005/8/layout/vList2"/>
    <dgm:cxn modelId="{2C254CFC-D0D2-403B-A984-77E7E5FE374F}" type="presOf" srcId="{D10E6774-B293-455E-B6D4-DB8689F190B0}" destId="{F84E7833-949F-43EE-B875-4D223CC6053F}" srcOrd="0" destOrd="0" presId="urn:microsoft.com/office/officeart/2005/8/layout/vList2"/>
    <dgm:cxn modelId="{FE435916-2F04-4FC4-8E5D-0A85A0043797}" type="presParOf" srcId="{032E173F-2C7A-405C-BEE9-8368A4F3D21D}" destId="{CDF62062-647F-4BFC-A81E-4854B3E969A1}" srcOrd="0" destOrd="0" presId="urn:microsoft.com/office/officeart/2005/8/layout/vList2"/>
    <dgm:cxn modelId="{87E2AFE3-A4F8-49A2-8EC1-A8B75CD2E0A2}" type="presParOf" srcId="{032E173F-2C7A-405C-BEE9-8368A4F3D21D}" destId="{F84E7833-949F-43EE-B875-4D223CC6053F}" srcOrd="1" destOrd="0" presId="urn:microsoft.com/office/officeart/2005/8/layout/vList2"/>
    <dgm:cxn modelId="{61873583-06D0-4094-8D46-E37ADC4AEB9C}" type="presParOf" srcId="{032E173F-2C7A-405C-BEE9-8368A4F3D21D}" destId="{6CB5C38E-5A75-45B4-9A48-314BAD4973D6}" srcOrd="2" destOrd="0" presId="urn:microsoft.com/office/officeart/2005/8/layout/vList2"/>
    <dgm:cxn modelId="{AFC0E9D2-BA41-4E97-B8B6-AE8B895208E2}" type="presParOf" srcId="{032E173F-2C7A-405C-BEE9-8368A4F3D21D}" destId="{46FD0CB4-6CDB-4E7E-BA24-906E16109A3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E8C952-4359-46F5-8BC8-4B98832590A2}"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36B0678F-FE93-42BD-B60C-38345CDA45BB}">
      <dgm:prSet/>
      <dgm:spPr/>
      <dgm:t>
        <a:bodyPr/>
        <a:lstStyle/>
        <a:p>
          <a:pPr>
            <a:lnSpc>
              <a:spcPct val="100000"/>
            </a:lnSpc>
          </a:pPr>
          <a:r>
            <a:rPr lang="en-US" b="1"/>
            <a:t>Nonmanagerial Employees</a:t>
          </a:r>
          <a:r>
            <a:rPr lang="en-US"/>
            <a:t> </a:t>
          </a:r>
        </a:p>
      </dgm:t>
    </dgm:pt>
    <dgm:pt modelId="{0DD50D27-491E-40FF-8936-7EEC6195FC6D}" type="parTrans" cxnId="{961E6B10-5B67-45C3-9544-13FDC2F55DB0}">
      <dgm:prSet/>
      <dgm:spPr/>
      <dgm:t>
        <a:bodyPr/>
        <a:lstStyle/>
        <a:p>
          <a:endParaRPr lang="en-US"/>
        </a:p>
      </dgm:t>
    </dgm:pt>
    <dgm:pt modelId="{4B438E0C-5595-4EF3-AA88-AC6457520809}" type="sibTrans" cxnId="{961E6B10-5B67-45C3-9544-13FDC2F55DB0}">
      <dgm:prSet/>
      <dgm:spPr/>
      <dgm:t>
        <a:bodyPr/>
        <a:lstStyle/>
        <a:p>
          <a:endParaRPr lang="en-US"/>
        </a:p>
      </dgm:t>
    </dgm:pt>
    <dgm:pt modelId="{B74DF164-0008-40A4-8C8C-EF7FFAB9CB66}">
      <dgm:prSet/>
      <dgm:spPr/>
      <dgm:t>
        <a:bodyPr/>
        <a:lstStyle/>
        <a:p>
          <a:pPr>
            <a:lnSpc>
              <a:spcPct val="100000"/>
            </a:lnSpc>
          </a:pPr>
          <a:r>
            <a:rPr lang="en-US" dirty="0"/>
            <a:t>People who work directly on a job or task and have no responsibility for overseeing the work of others.</a:t>
          </a:r>
        </a:p>
      </dgm:t>
    </dgm:pt>
    <dgm:pt modelId="{B89E1E62-72AF-4BF4-9179-E26A110A032C}" type="parTrans" cxnId="{4D1F0965-EAE6-40A8-A365-2FB5B36586E2}">
      <dgm:prSet/>
      <dgm:spPr/>
      <dgm:t>
        <a:bodyPr/>
        <a:lstStyle/>
        <a:p>
          <a:endParaRPr lang="en-US"/>
        </a:p>
      </dgm:t>
    </dgm:pt>
    <dgm:pt modelId="{6F93119D-E0CA-4A8A-BF36-061E6056939D}" type="sibTrans" cxnId="{4D1F0965-EAE6-40A8-A365-2FB5B36586E2}">
      <dgm:prSet/>
      <dgm:spPr/>
      <dgm:t>
        <a:bodyPr/>
        <a:lstStyle/>
        <a:p>
          <a:endParaRPr lang="en-US"/>
        </a:p>
      </dgm:t>
    </dgm:pt>
    <dgm:pt modelId="{8A546F15-97BE-4BAE-B83F-7F29B123C38D}">
      <dgm:prSet/>
      <dgm:spPr/>
      <dgm:t>
        <a:bodyPr/>
        <a:lstStyle/>
        <a:p>
          <a:pPr>
            <a:lnSpc>
              <a:spcPct val="100000"/>
            </a:lnSpc>
          </a:pPr>
          <a:r>
            <a:rPr lang="en-US" dirty="0"/>
            <a:t>Examples, associates, team members</a:t>
          </a:r>
        </a:p>
      </dgm:t>
    </dgm:pt>
    <dgm:pt modelId="{ADA61040-1133-45EA-B046-E26CA55AAD01}" type="parTrans" cxnId="{B3ECB6D7-B45D-48B9-B5E7-E8EF50FEDB26}">
      <dgm:prSet/>
      <dgm:spPr/>
      <dgm:t>
        <a:bodyPr/>
        <a:lstStyle/>
        <a:p>
          <a:endParaRPr lang="en-US"/>
        </a:p>
      </dgm:t>
    </dgm:pt>
    <dgm:pt modelId="{9450132A-5CA7-4331-9750-C2263E99C729}" type="sibTrans" cxnId="{B3ECB6D7-B45D-48B9-B5E7-E8EF50FEDB26}">
      <dgm:prSet/>
      <dgm:spPr/>
      <dgm:t>
        <a:bodyPr/>
        <a:lstStyle/>
        <a:p>
          <a:endParaRPr lang="en-US"/>
        </a:p>
      </dgm:t>
    </dgm:pt>
    <dgm:pt modelId="{4B78B2BE-F23C-495D-91AE-FFB61CB59FF1}">
      <dgm:prSet/>
      <dgm:spPr/>
      <dgm:t>
        <a:bodyPr/>
        <a:lstStyle/>
        <a:p>
          <a:pPr>
            <a:lnSpc>
              <a:spcPct val="100000"/>
            </a:lnSpc>
          </a:pPr>
          <a:r>
            <a:rPr lang="en-US" b="1"/>
            <a:t>Managers</a:t>
          </a:r>
          <a:r>
            <a:rPr lang="en-US"/>
            <a:t> </a:t>
          </a:r>
        </a:p>
      </dgm:t>
    </dgm:pt>
    <dgm:pt modelId="{4F828663-D4E7-4CA1-A0FF-CFE78936E3A2}" type="parTrans" cxnId="{73253AAD-18D0-4672-9503-2E9DA4ACBE49}">
      <dgm:prSet/>
      <dgm:spPr/>
      <dgm:t>
        <a:bodyPr/>
        <a:lstStyle/>
        <a:p>
          <a:endParaRPr lang="en-US"/>
        </a:p>
      </dgm:t>
    </dgm:pt>
    <dgm:pt modelId="{B12BACCB-B9ED-4969-BBB7-C1F5B23585DD}" type="sibTrans" cxnId="{73253AAD-18D0-4672-9503-2E9DA4ACBE49}">
      <dgm:prSet/>
      <dgm:spPr/>
      <dgm:t>
        <a:bodyPr/>
        <a:lstStyle/>
        <a:p>
          <a:endParaRPr lang="en-US"/>
        </a:p>
      </dgm:t>
    </dgm:pt>
    <dgm:pt modelId="{384702F8-8556-414A-9E6A-F48A5CD88FDF}">
      <dgm:prSet/>
      <dgm:spPr/>
      <dgm:t>
        <a:bodyPr/>
        <a:lstStyle/>
        <a:p>
          <a:pPr>
            <a:lnSpc>
              <a:spcPct val="100000"/>
            </a:lnSpc>
          </a:pPr>
          <a:r>
            <a:rPr lang="en-US" dirty="0"/>
            <a:t>Individuals in organisations who direct the activities of others.</a:t>
          </a:r>
        </a:p>
      </dgm:t>
    </dgm:pt>
    <dgm:pt modelId="{A34614EE-7ADC-4B5D-8D61-2B10DAA2DAE1}" type="parTrans" cxnId="{63A13089-BD61-4D4F-B528-86E536209353}">
      <dgm:prSet/>
      <dgm:spPr/>
      <dgm:t>
        <a:bodyPr/>
        <a:lstStyle/>
        <a:p>
          <a:endParaRPr lang="en-US"/>
        </a:p>
      </dgm:t>
    </dgm:pt>
    <dgm:pt modelId="{EE133DC5-53CB-4230-8B51-1507F206297F}" type="sibTrans" cxnId="{63A13089-BD61-4D4F-B528-86E536209353}">
      <dgm:prSet/>
      <dgm:spPr/>
      <dgm:t>
        <a:bodyPr/>
        <a:lstStyle/>
        <a:p>
          <a:endParaRPr lang="en-US"/>
        </a:p>
      </dgm:t>
    </dgm:pt>
    <dgm:pt modelId="{1D629CBC-2875-40C5-A512-1C846E91574B}" type="pres">
      <dgm:prSet presAssocID="{D6E8C952-4359-46F5-8BC8-4B98832590A2}" presName="Name0" presStyleCnt="0">
        <dgm:presLayoutVars>
          <dgm:dir/>
          <dgm:animLvl val="lvl"/>
          <dgm:resizeHandles val="exact"/>
        </dgm:presLayoutVars>
      </dgm:prSet>
      <dgm:spPr/>
    </dgm:pt>
    <dgm:pt modelId="{F69AA5F1-7A3B-45AB-8544-DBC64B6A6576}" type="pres">
      <dgm:prSet presAssocID="{36B0678F-FE93-42BD-B60C-38345CDA45BB}" presName="linNode" presStyleCnt="0"/>
      <dgm:spPr/>
    </dgm:pt>
    <dgm:pt modelId="{83F544C8-7132-4FFD-9C17-47EFFF700DCF}" type="pres">
      <dgm:prSet presAssocID="{36B0678F-FE93-42BD-B60C-38345CDA45BB}" presName="parentText" presStyleLbl="node1" presStyleIdx="0" presStyleCnt="2">
        <dgm:presLayoutVars>
          <dgm:chMax val="1"/>
          <dgm:bulletEnabled val="1"/>
        </dgm:presLayoutVars>
      </dgm:prSet>
      <dgm:spPr/>
    </dgm:pt>
    <dgm:pt modelId="{D63B451F-CD65-44C7-8A64-062E8442B987}" type="pres">
      <dgm:prSet presAssocID="{36B0678F-FE93-42BD-B60C-38345CDA45BB}" presName="descendantText" presStyleLbl="alignAccFollowNode1" presStyleIdx="0" presStyleCnt="2">
        <dgm:presLayoutVars>
          <dgm:bulletEnabled val="1"/>
        </dgm:presLayoutVars>
      </dgm:prSet>
      <dgm:spPr/>
    </dgm:pt>
    <dgm:pt modelId="{52FAA5FA-B3AA-4BA8-9118-1A5B85141763}" type="pres">
      <dgm:prSet presAssocID="{4B438E0C-5595-4EF3-AA88-AC6457520809}" presName="sp" presStyleCnt="0"/>
      <dgm:spPr/>
    </dgm:pt>
    <dgm:pt modelId="{9EC5A1E8-7810-4992-82D3-08CB8A5022ED}" type="pres">
      <dgm:prSet presAssocID="{4B78B2BE-F23C-495D-91AE-FFB61CB59FF1}" presName="linNode" presStyleCnt="0"/>
      <dgm:spPr/>
    </dgm:pt>
    <dgm:pt modelId="{8A041DFF-AB52-4F02-9AFB-34E0561C6613}" type="pres">
      <dgm:prSet presAssocID="{4B78B2BE-F23C-495D-91AE-FFB61CB59FF1}" presName="parentText" presStyleLbl="node1" presStyleIdx="1" presStyleCnt="2">
        <dgm:presLayoutVars>
          <dgm:chMax val="1"/>
          <dgm:bulletEnabled val="1"/>
        </dgm:presLayoutVars>
      </dgm:prSet>
      <dgm:spPr/>
    </dgm:pt>
    <dgm:pt modelId="{EC382A59-ED98-4203-A9D6-13AF3D0C1982}" type="pres">
      <dgm:prSet presAssocID="{4B78B2BE-F23C-495D-91AE-FFB61CB59FF1}" presName="descendantText" presStyleLbl="alignAccFollowNode1" presStyleIdx="1" presStyleCnt="2">
        <dgm:presLayoutVars>
          <dgm:bulletEnabled val="1"/>
        </dgm:presLayoutVars>
      </dgm:prSet>
      <dgm:spPr/>
    </dgm:pt>
  </dgm:ptLst>
  <dgm:cxnLst>
    <dgm:cxn modelId="{D72A4706-09AA-4946-A0EF-DA0F70F0865E}" type="presOf" srcId="{D6E8C952-4359-46F5-8BC8-4B98832590A2}" destId="{1D629CBC-2875-40C5-A512-1C846E91574B}" srcOrd="0" destOrd="0" presId="urn:microsoft.com/office/officeart/2005/8/layout/vList5"/>
    <dgm:cxn modelId="{961E6B10-5B67-45C3-9544-13FDC2F55DB0}" srcId="{D6E8C952-4359-46F5-8BC8-4B98832590A2}" destId="{36B0678F-FE93-42BD-B60C-38345CDA45BB}" srcOrd="0" destOrd="0" parTransId="{0DD50D27-491E-40FF-8936-7EEC6195FC6D}" sibTransId="{4B438E0C-5595-4EF3-AA88-AC6457520809}"/>
    <dgm:cxn modelId="{1D740526-D6FE-4BCF-AE52-D0D1D3C7318E}" type="presOf" srcId="{384702F8-8556-414A-9E6A-F48A5CD88FDF}" destId="{EC382A59-ED98-4203-A9D6-13AF3D0C1982}" srcOrd="0" destOrd="0" presId="urn:microsoft.com/office/officeart/2005/8/layout/vList5"/>
    <dgm:cxn modelId="{4D1F0965-EAE6-40A8-A365-2FB5B36586E2}" srcId="{36B0678F-FE93-42BD-B60C-38345CDA45BB}" destId="{B74DF164-0008-40A4-8C8C-EF7FFAB9CB66}" srcOrd="0" destOrd="0" parTransId="{B89E1E62-72AF-4BF4-9179-E26A110A032C}" sibTransId="{6F93119D-E0CA-4A8A-BF36-061E6056939D}"/>
    <dgm:cxn modelId="{84E56546-C5D3-42E9-A34F-4F471DE90342}" type="presOf" srcId="{4B78B2BE-F23C-495D-91AE-FFB61CB59FF1}" destId="{8A041DFF-AB52-4F02-9AFB-34E0561C6613}" srcOrd="0" destOrd="0" presId="urn:microsoft.com/office/officeart/2005/8/layout/vList5"/>
    <dgm:cxn modelId="{9E412283-657F-4BE1-B3E5-F7263A980D74}" type="presOf" srcId="{36B0678F-FE93-42BD-B60C-38345CDA45BB}" destId="{83F544C8-7132-4FFD-9C17-47EFFF700DCF}" srcOrd="0" destOrd="0" presId="urn:microsoft.com/office/officeart/2005/8/layout/vList5"/>
    <dgm:cxn modelId="{63A13089-BD61-4D4F-B528-86E536209353}" srcId="{4B78B2BE-F23C-495D-91AE-FFB61CB59FF1}" destId="{384702F8-8556-414A-9E6A-F48A5CD88FDF}" srcOrd="0" destOrd="0" parTransId="{A34614EE-7ADC-4B5D-8D61-2B10DAA2DAE1}" sibTransId="{EE133DC5-53CB-4230-8B51-1507F206297F}"/>
    <dgm:cxn modelId="{92BF3F99-82B1-483D-A35E-C4430B63684B}" type="presOf" srcId="{B74DF164-0008-40A4-8C8C-EF7FFAB9CB66}" destId="{D63B451F-CD65-44C7-8A64-062E8442B987}" srcOrd="0" destOrd="0" presId="urn:microsoft.com/office/officeart/2005/8/layout/vList5"/>
    <dgm:cxn modelId="{73253AAD-18D0-4672-9503-2E9DA4ACBE49}" srcId="{D6E8C952-4359-46F5-8BC8-4B98832590A2}" destId="{4B78B2BE-F23C-495D-91AE-FFB61CB59FF1}" srcOrd="1" destOrd="0" parTransId="{4F828663-D4E7-4CA1-A0FF-CFE78936E3A2}" sibTransId="{B12BACCB-B9ED-4969-BBB7-C1F5B23585DD}"/>
    <dgm:cxn modelId="{B3ECB6D7-B45D-48B9-B5E7-E8EF50FEDB26}" srcId="{36B0678F-FE93-42BD-B60C-38345CDA45BB}" destId="{8A546F15-97BE-4BAE-B83F-7F29B123C38D}" srcOrd="1" destOrd="0" parTransId="{ADA61040-1133-45EA-B046-E26CA55AAD01}" sibTransId="{9450132A-5CA7-4331-9750-C2263E99C729}"/>
    <dgm:cxn modelId="{4A49EAF0-5CD7-4902-93FE-B317C91AC14A}" type="presOf" srcId="{8A546F15-97BE-4BAE-B83F-7F29B123C38D}" destId="{D63B451F-CD65-44C7-8A64-062E8442B987}" srcOrd="0" destOrd="1" presId="urn:microsoft.com/office/officeart/2005/8/layout/vList5"/>
    <dgm:cxn modelId="{8E25E701-06D2-43C8-B3DF-BAD31CADCB41}" type="presParOf" srcId="{1D629CBC-2875-40C5-A512-1C846E91574B}" destId="{F69AA5F1-7A3B-45AB-8544-DBC64B6A6576}" srcOrd="0" destOrd="0" presId="urn:microsoft.com/office/officeart/2005/8/layout/vList5"/>
    <dgm:cxn modelId="{849522BD-7A93-4D5D-BF05-19790072E017}" type="presParOf" srcId="{F69AA5F1-7A3B-45AB-8544-DBC64B6A6576}" destId="{83F544C8-7132-4FFD-9C17-47EFFF700DCF}" srcOrd="0" destOrd="0" presId="urn:microsoft.com/office/officeart/2005/8/layout/vList5"/>
    <dgm:cxn modelId="{EEFD4FDF-B9D4-44E2-9FF4-263AE5A7A3D3}" type="presParOf" srcId="{F69AA5F1-7A3B-45AB-8544-DBC64B6A6576}" destId="{D63B451F-CD65-44C7-8A64-062E8442B987}" srcOrd="1" destOrd="0" presId="urn:microsoft.com/office/officeart/2005/8/layout/vList5"/>
    <dgm:cxn modelId="{66713F89-4917-42A4-A9A3-88B40DCCDF31}" type="presParOf" srcId="{1D629CBC-2875-40C5-A512-1C846E91574B}" destId="{52FAA5FA-B3AA-4BA8-9118-1A5B85141763}" srcOrd="1" destOrd="0" presId="urn:microsoft.com/office/officeart/2005/8/layout/vList5"/>
    <dgm:cxn modelId="{3B009DC2-1340-409C-8F22-D1C8928579E7}" type="presParOf" srcId="{1D629CBC-2875-40C5-A512-1C846E91574B}" destId="{9EC5A1E8-7810-4992-82D3-08CB8A5022ED}" srcOrd="2" destOrd="0" presId="urn:microsoft.com/office/officeart/2005/8/layout/vList5"/>
    <dgm:cxn modelId="{DAF0EBC7-400A-4555-88E4-0B69D65333DA}" type="presParOf" srcId="{9EC5A1E8-7810-4992-82D3-08CB8A5022ED}" destId="{8A041DFF-AB52-4F02-9AFB-34E0561C6613}" srcOrd="0" destOrd="0" presId="urn:microsoft.com/office/officeart/2005/8/layout/vList5"/>
    <dgm:cxn modelId="{437B4499-EBA8-4C66-9B63-2700054062CD}" type="presParOf" srcId="{9EC5A1E8-7810-4992-82D3-08CB8A5022ED}" destId="{EC382A59-ED98-4203-A9D6-13AF3D0C19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2B92B0-3933-498F-853B-5FC889B1E4C5}"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BE8EDBEC-CB7A-4506-8942-E3E48893E7A4}">
      <dgm:prSet>
        <dgm:style>
          <a:lnRef idx="2">
            <a:schemeClr val="accent3"/>
          </a:lnRef>
          <a:fillRef idx="1">
            <a:schemeClr val="lt1"/>
          </a:fillRef>
          <a:effectRef idx="0">
            <a:schemeClr val="accent3"/>
          </a:effectRef>
          <a:fontRef idx="minor">
            <a:schemeClr val="dk1"/>
          </a:fontRef>
        </dgm:style>
      </dgm:prSet>
      <dgm:spPr>
        <a:solidFill>
          <a:schemeClr val="accent5">
            <a:lumMod val="20000"/>
            <a:lumOff val="80000"/>
          </a:schemeClr>
        </a:solidFill>
        <a:ln>
          <a:solidFill>
            <a:srgbClr val="FF0000"/>
          </a:solidFill>
        </a:ln>
      </dgm:spPr>
      <dgm:t>
        <a:bodyPr/>
        <a:lstStyle/>
        <a:p>
          <a:r>
            <a:rPr lang="en-US" b="1"/>
            <a:t>Planning</a:t>
          </a:r>
          <a:r>
            <a:rPr lang="en-US"/>
            <a:t> </a:t>
          </a:r>
        </a:p>
      </dgm:t>
    </dgm:pt>
    <dgm:pt modelId="{00219517-D5FC-460E-B9DE-1F9F867BF535}" type="parTrans" cxnId="{F630EA69-0880-492C-85A9-D921BF242232}">
      <dgm:prSet/>
      <dgm:spPr/>
      <dgm:t>
        <a:bodyPr/>
        <a:lstStyle/>
        <a:p>
          <a:endParaRPr lang="en-US"/>
        </a:p>
      </dgm:t>
    </dgm:pt>
    <dgm:pt modelId="{80D6C689-9DB4-4F3E-86AC-15683AEC5B77}" type="sibTrans" cxnId="{F630EA69-0880-492C-85A9-D921BF242232}">
      <dgm:prSet/>
      <dgm:spPr/>
      <dgm:t>
        <a:bodyPr/>
        <a:lstStyle/>
        <a:p>
          <a:endParaRPr lang="en-US"/>
        </a:p>
      </dgm:t>
    </dgm:pt>
    <dgm:pt modelId="{A06F7117-F5C0-46FB-948D-6DE126E8D6C4}">
      <dgm:prSet>
        <dgm:style>
          <a:lnRef idx="2">
            <a:schemeClr val="accent5"/>
          </a:lnRef>
          <a:fillRef idx="1">
            <a:schemeClr val="lt1"/>
          </a:fillRef>
          <a:effectRef idx="0">
            <a:schemeClr val="accent5"/>
          </a:effectRef>
          <a:fontRef idx="minor">
            <a:schemeClr val="dk1"/>
          </a:fontRef>
        </dgm:style>
      </dgm:prSet>
      <dgm:spPr>
        <a:ln>
          <a:solidFill>
            <a:srgbClr val="FF0000"/>
          </a:solidFill>
        </a:ln>
      </dgm:spPr>
      <dgm:t>
        <a:bodyPr/>
        <a:lstStyle/>
        <a:p>
          <a:r>
            <a:rPr lang="en-US" dirty="0"/>
            <a:t>Defining the organisational purpose and ways to achieve it</a:t>
          </a:r>
        </a:p>
      </dgm:t>
    </dgm:pt>
    <dgm:pt modelId="{F9D24011-9EDD-469D-A601-B261A8FB1A59}" type="parTrans" cxnId="{C56BB5A4-57A0-41B8-A67B-EACFD7827662}">
      <dgm:prSet/>
      <dgm:spPr/>
      <dgm:t>
        <a:bodyPr/>
        <a:lstStyle/>
        <a:p>
          <a:endParaRPr lang="en-US"/>
        </a:p>
      </dgm:t>
    </dgm:pt>
    <dgm:pt modelId="{0F53C44F-F7B0-4B13-A1B8-0E0EFE49BDE4}" type="sibTrans" cxnId="{C56BB5A4-57A0-41B8-A67B-EACFD7827662}">
      <dgm:prSet/>
      <dgm:spPr/>
      <dgm:t>
        <a:bodyPr/>
        <a:lstStyle/>
        <a:p>
          <a:endParaRPr lang="en-US"/>
        </a:p>
      </dgm:t>
    </dgm:pt>
    <dgm:pt modelId="{0ECE15DD-57AB-439C-BA22-E361FA59D29D}">
      <dgm:prSet/>
      <dgm:spPr>
        <a:solidFill>
          <a:srgbClr val="E4FDCB"/>
        </a:solidFill>
        <a:ln>
          <a:solidFill>
            <a:srgbClr val="92D050"/>
          </a:solidFill>
        </a:ln>
      </dgm:spPr>
      <dgm:t>
        <a:bodyPr/>
        <a:lstStyle/>
        <a:p>
          <a:r>
            <a:rPr lang="en-US" b="1" dirty="0">
              <a:solidFill>
                <a:schemeClr val="tx1"/>
              </a:solidFill>
            </a:rPr>
            <a:t>Organizing</a:t>
          </a:r>
          <a:r>
            <a:rPr lang="en-US" b="1" dirty="0"/>
            <a:t> </a:t>
          </a:r>
          <a:endParaRPr lang="en-US" dirty="0"/>
        </a:p>
      </dgm:t>
    </dgm:pt>
    <dgm:pt modelId="{5498D327-689C-4B7E-B866-D8180904356E}" type="parTrans" cxnId="{A1D503AF-D982-41B8-BCB4-7EE93D1C79D9}">
      <dgm:prSet/>
      <dgm:spPr/>
      <dgm:t>
        <a:bodyPr/>
        <a:lstStyle/>
        <a:p>
          <a:endParaRPr lang="en-US"/>
        </a:p>
      </dgm:t>
    </dgm:pt>
    <dgm:pt modelId="{51FD7FF6-47C9-4551-9861-06E1872BB7A5}" type="sibTrans" cxnId="{A1D503AF-D982-41B8-BCB4-7EE93D1C79D9}">
      <dgm:prSet/>
      <dgm:spPr/>
      <dgm:t>
        <a:bodyPr/>
        <a:lstStyle/>
        <a:p>
          <a:endParaRPr lang="en-US"/>
        </a:p>
      </dgm:t>
    </dgm:pt>
    <dgm:pt modelId="{49429BCB-DFE2-457C-B229-BB30C9EF85CC}">
      <dgm:prSet/>
      <dgm:spPr/>
      <dgm:t>
        <a:bodyPr/>
        <a:lstStyle/>
        <a:p>
          <a:r>
            <a:rPr lang="en-US" dirty="0"/>
            <a:t>Arranging and structuring work to accomplish organisational goals</a:t>
          </a:r>
        </a:p>
      </dgm:t>
    </dgm:pt>
    <dgm:pt modelId="{6370A398-9F4C-47D3-844D-6CD0E20C6D24}" type="parTrans" cxnId="{566BE271-74A2-4F61-9335-41F339B73B04}">
      <dgm:prSet/>
      <dgm:spPr/>
      <dgm:t>
        <a:bodyPr/>
        <a:lstStyle/>
        <a:p>
          <a:endParaRPr lang="en-US"/>
        </a:p>
      </dgm:t>
    </dgm:pt>
    <dgm:pt modelId="{30BF4129-9CCD-421D-98E5-689585EAA55C}" type="sibTrans" cxnId="{566BE271-74A2-4F61-9335-41F339B73B04}">
      <dgm:prSet/>
      <dgm:spPr/>
      <dgm:t>
        <a:bodyPr/>
        <a:lstStyle/>
        <a:p>
          <a:endParaRPr lang="en-US"/>
        </a:p>
      </dgm:t>
    </dgm:pt>
    <dgm:pt modelId="{D7B5DD26-FF86-43E7-AB86-C8A8E1CB0259}">
      <dgm:prSet/>
      <dgm:spPr>
        <a:solidFill>
          <a:srgbClr val="C8CFF4"/>
        </a:solidFill>
        <a:ln>
          <a:solidFill>
            <a:srgbClr val="0070C0"/>
          </a:solidFill>
        </a:ln>
      </dgm:spPr>
      <dgm:t>
        <a:bodyPr/>
        <a:lstStyle/>
        <a:p>
          <a:r>
            <a:rPr lang="en-US" b="1">
              <a:solidFill>
                <a:schemeClr val="tx1"/>
              </a:solidFill>
            </a:rPr>
            <a:t>Leading</a:t>
          </a:r>
          <a:r>
            <a:rPr lang="en-US">
              <a:solidFill>
                <a:schemeClr val="tx1"/>
              </a:solidFill>
            </a:rPr>
            <a:t> </a:t>
          </a:r>
        </a:p>
      </dgm:t>
    </dgm:pt>
    <dgm:pt modelId="{FD490F4D-075E-4664-8735-FBB2AE263E46}" type="parTrans" cxnId="{78E1A79D-09F2-47C8-A4FB-A99FCFFCC801}">
      <dgm:prSet/>
      <dgm:spPr/>
      <dgm:t>
        <a:bodyPr/>
        <a:lstStyle/>
        <a:p>
          <a:endParaRPr lang="en-US"/>
        </a:p>
      </dgm:t>
    </dgm:pt>
    <dgm:pt modelId="{E6F5C8B8-E815-4010-8277-49282B6A9101}" type="sibTrans" cxnId="{78E1A79D-09F2-47C8-A4FB-A99FCFFCC801}">
      <dgm:prSet/>
      <dgm:spPr/>
      <dgm:t>
        <a:bodyPr/>
        <a:lstStyle/>
        <a:p>
          <a:endParaRPr lang="en-US"/>
        </a:p>
      </dgm:t>
    </dgm:pt>
    <dgm:pt modelId="{8E64FFA8-7970-403E-ABD1-46C0EE351037}">
      <dgm:prSet/>
      <dgm:spPr/>
      <dgm:t>
        <a:bodyPr/>
        <a:lstStyle/>
        <a:p>
          <a:r>
            <a:rPr lang="en-US"/>
            <a:t>Directing the work activities of others</a:t>
          </a:r>
        </a:p>
      </dgm:t>
    </dgm:pt>
    <dgm:pt modelId="{1E5AB654-6E01-49A8-8304-9410EEC806AE}" type="parTrans" cxnId="{FE9F8221-AB35-4EB1-8C43-0B55B4A9E11D}">
      <dgm:prSet/>
      <dgm:spPr/>
      <dgm:t>
        <a:bodyPr/>
        <a:lstStyle/>
        <a:p>
          <a:endParaRPr lang="en-US"/>
        </a:p>
      </dgm:t>
    </dgm:pt>
    <dgm:pt modelId="{2A9AED2D-F970-44C2-9FC4-EFA851C58531}" type="sibTrans" cxnId="{FE9F8221-AB35-4EB1-8C43-0B55B4A9E11D}">
      <dgm:prSet/>
      <dgm:spPr/>
      <dgm:t>
        <a:bodyPr/>
        <a:lstStyle/>
        <a:p>
          <a:endParaRPr lang="en-US"/>
        </a:p>
      </dgm:t>
    </dgm:pt>
    <dgm:pt modelId="{84678170-B556-4DE0-BC0F-EC59927CD894}">
      <dgm:prSet>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dgm:spPr>
      <dgm:t>
        <a:bodyPr/>
        <a:lstStyle/>
        <a:p>
          <a:r>
            <a:rPr lang="en-US" b="1" dirty="0">
              <a:solidFill>
                <a:schemeClr val="tx1"/>
              </a:solidFill>
            </a:rPr>
            <a:t>Controlling </a:t>
          </a:r>
          <a:endParaRPr lang="en-US" dirty="0">
            <a:solidFill>
              <a:schemeClr val="tx1"/>
            </a:solidFill>
          </a:endParaRPr>
        </a:p>
      </dgm:t>
    </dgm:pt>
    <dgm:pt modelId="{21320742-0643-47E4-8756-F3BDFB272860}" type="parTrans" cxnId="{94184FCA-BE7D-4160-A678-63409B179259}">
      <dgm:prSet/>
      <dgm:spPr/>
      <dgm:t>
        <a:bodyPr/>
        <a:lstStyle/>
        <a:p>
          <a:endParaRPr lang="en-US"/>
        </a:p>
      </dgm:t>
    </dgm:pt>
    <dgm:pt modelId="{71035D82-914A-43FD-9A26-6E23DFACD1CE}" type="sibTrans" cxnId="{94184FCA-BE7D-4160-A678-63409B179259}">
      <dgm:prSet/>
      <dgm:spPr/>
      <dgm:t>
        <a:bodyPr/>
        <a:lstStyle/>
        <a:p>
          <a:endParaRPr lang="en-US"/>
        </a:p>
      </dgm:t>
    </dgm:pt>
    <dgm:pt modelId="{A8600369-FE95-4EEC-9001-7B5F28B3F25D}">
      <dgm:prSet>
        <dgm:style>
          <a:lnRef idx="2">
            <a:schemeClr val="accent4"/>
          </a:lnRef>
          <a:fillRef idx="1">
            <a:schemeClr val="lt1"/>
          </a:fillRef>
          <a:effectRef idx="0">
            <a:schemeClr val="accent4"/>
          </a:effectRef>
          <a:fontRef idx="minor">
            <a:schemeClr val="dk1"/>
          </a:fontRef>
        </dgm:style>
      </dgm:prSet>
      <dgm:spPr/>
      <dgm:t>
        <a:bodyPr/>
        <a:lstStyle/>
        <a:p>
          <a:r>
            <a:rPr lang="en-US"/>
            <a:t>Monitoring, comparing, and correcting work performance</a:t>
          </a:r>
        </a:p>
      </dgm:t>
    </dgm:pt>
    <dgm:pt modelId="{0ED39042-2778-4C7D-AA89-F0A35A8F9E19}" type="parTrans" cxnId="{5A738E47-32E9-4BF1-B452-CAC1F959D40F}">
      <dgm:prSet/>
      <dgm:spPr/>
      <dgm:t>
        <a:bodyPr/>
        <a:lstStyle/>
        <a:p>
          <a:endParaRPr lang="en-US"/>
        </a:p>
      </dgm:t>
    </dgm:pt>
    <dgm:pt modelId="{A87CAAAD-2B3A-4296-92A3-227D01C60168}" type="sibTrans" cxnId="{5A738E47-32E9-4BF1-B452-CAC1F959D40F}">
      <dgm:prSet/>
      <dgm:spPr/>
      <dgm:t>
        <a:bodyPr/>
        <a:lstStyle/>
        <a:p>
          <a:endParaRPr lang="en-US"/>
        </a:p>
      </dgm:t>
    </dgm:pt>
    <dgm:pt modelId="{091D4D61-C40D-4983-ACB5-4F329D00E597}" type="pres">
      <dgm:prSet presAssocID="{9B2B92B0-3933-498F-853B-5FC889B1E4C5}" presName="linear" presStyleCnt="0">
        <dgm:presLayoutVars>
          <dgm:dir/>
          <dgm:animLvl val="lvl"/>
          <dgm:resizeHandles val="exact"/>
        </dgm:presLayoutVars>
      </dgm:prSet>
      <dgm:spPr/>
    </dgm:pt>
    <dgm:pt modelId="{0B0303D2-8585-4C34-9EC7-2104D55FA2B8}" type="pres">
      <dgm:prSet presAssocID="{BE8EDBEC-CB7A-4506-8942-E3E48893E7A4}" presName="parentLin" presStyleCnt="0"/>
      <dgm:spPr/>
    </dgm:pt>
    <dgm:pt modelId="{83C91E70-81B6-4FF8-A8DD-12B56D7C431F}" type="pres">
      <dgm:prSet presAssocID="{BE8EDBEC-CB7A-4506-8942-E3E48893E7A4}" presName="parentLeftMargin" presStyleLbl="node1" presStyleIdx="0" presStyleCnt="4"/>
      <dgm:spPr/>
    </dgm:pt>
    <dgm:pt modelId="{2660D1DB-A7C3-4131-ABF8-0BF3DCECCD68}" type="pres">
      <dgm:prSet presAssocID="{BE8EDBEC-CB7A-4506-8942-E3E48893E7A4}" presName="parentText" presStyleLbl="node1" presStyleIdx="0" presStyleCnt="4">
        <dgm:presLayoutVars>
          <dgm:chMax val="0"/>
          <dgm:bulletEnabled val="1"/>
        </dgm:presLayoutVars>
      </dgm:prSet>
      <dgm:spPr/>
    </dgm:pt>
    <dgm:pt modelId="{30DAF819-172A-4755-ACE1-037D8401C93C}" type="pres">
      <dgm:prSet presAssocID="{BE8EDBEC-CB7A-4506-8942-E3E48893E7A4}" presName="negativeSpace" presStyleCnt="0"/>
      <dgm:spPr/>
    </dgm:pt>
    <dgm:pt modelId="{1DDFC6E7-06EB-42DD-8E59-D6E4BCD9EA49}" type="pres">
      <dgm:prSet presAssocID="{BE8EDBEC-CB7A-4506-8942-E3E48893E7A4}" presName="childText" presStyleLbl="conFgAcc1" presStyleIdx="0" presStyleCnt="4">
        <dgm:presLayoutVars>
          <dgm:bulletEnabled val="1"/>
        </dgm:presLayoutVars>
      </dgm:prSet>
      <dgm:spPr/>
    </dgm:pt>
    <dgm:pt modelId="{926E0173-A6D6-49A9-8EA5-1715C7742502}" type="pres">
      <dgm:prSet presAssocID="{80D6C689-9DB4-4F3E-86AC-15683AEC5B77}" presName="spaceBetweenRectangles" presStyleCnt="0"/>
      <dgm:spPr/>
    </dgm:pt>
    <dgm:pt modelId="{095EB19F-CBD9-4870-BF40-E9D200B234A9}" type="pres">
      <dgm:prSet presAssocID="{0ECE15DD-57AB-439C-BA22-E361FA59D29D}" presName="parentLin" presStyleCnt="0"/>
      <dgm:spPr/>
    </dgm:pt>
    <dgm:pt modelId="{41D3ED02-8029-4ADA-B598-55B2B447470D}" type="pres">
      <dgm:prSet presAssocID="{0ECE15DD-57AB-439C-BA22-E361FA59D29D}" presName="parentLeftMargin" presStyleLbl="node1" presStyleIdx="0" presStyleCnt="4"/>
      <dgm:spPr/>
    </dgm:pt>
    <dgm:pt modelId="{A570D478-FD19-4E4C-9657-A4D8B122CB8D}" type="pres">
      <dgm:prSet presAssocID="{0ECE15DD-57AB-439C-BA22-E361FA59D29D}" presName="parentText" presStyleLbl="node1" presStyleIdx="1" presStyleCnt="4">
        <dgm:presLayoutVars>
          <dgm:chMax val="0"/>
          <dgm:bulletEnabled val="1"/>
        </dgm:presLayoutVars>
      </dgm:prSet>
      <dgm:spPr/>
    </dgm:pt>
    <dgm:pt modelId="{A441920D-A0DD-462A-9B5D-8483CEF60157}" type="pres">
      <dgm:prSet presAssocID="{0ECE15DD-57AB-439C-BA22-E361FA59D29D}" presName="negativeSpace" presStyleCnt="0"/>
      <dgm:spPr/>
    </dgm:pt>
    <dgm:pt modelId="{14C358E8-7F42-47EC-A7CD-75E92EEA102B}" type="pres">
      <dgm:prSet presAssocID="{0ECE15DD-57AB-439C-BA22-E361FA59D29D}" presName="childText" presStyleLbl="conFgAcc1" presStyleIdx="1" presStyleCnt="4">
        <dgm:presLayoutVars>
          <dgm:bulletEnabled val="1"/>
        </dgm:presLayoutVars>
      </dgm:prSet>
      <dgm:spPr/>
    </dgm:pt>
    <dgm:pt modelId="{B53B46F5-FF8F-48D9-AC3F-7C42C2932E67}" type="pres">
      <dgm:prSet presAssocID="{51FD7FF6-47C9-4551-9861-06E1872BB7A5}" presName="spaceBetweenRectangles" presStyleCnt="0"/>
      <dgm:spPr/>
    </dgm:pt>
    <dgm:pt modelId="{AA37CCE8-2272-4F26-9A0F-6B7B273B6A55}" type="pres">
      <dgm:prSet presAssocID="{D7B5DD26-FF86-43E7-AB86-C8A8E1CB0259}" presName="parentLin" presStyleCnt="0"/>
      <dgm:spPr/>
    </dgm:pt>
    <dgm:pt modelId="{A7468E51-607C-4A00-8E8E-86BCF3C99B19}" type="pres">
      <dgm:prSet presAssocID="{D7B5DD26-FF86-43E7-AB86-C8A8E1CB0259}" presName="parentLeftMargin" presStyleLbl="node1" presStyleIdx="1" presStyleCnt="4"/>
      <dgm:spPr/>
    </dgm:pt>
    <dgm:pt modelId="{A039FCA7-B9F7-4D79-9611-4320C06D465C}" type="pres">
      <dgm:prSet presAssocID="{D7B5DD26-FF86-43E7-AB86-C8A8E1CB0259}" presName="parentText" presStyleLbl="node1" presStyleIdx="2" presStyleCnt="4">
        <dgm:presLayoutVars>
          <dgm:chMax val="0"/>
          <dgm:bulletEnabled val="1"/>
        </dgm:presLayoutVars>
      </dgm:prSet>
      <dgm:spPr/>
    </dgm:pt>
    <dgm:pt modelId="{B5D03206-993B-42ED-AAE8-1CA8A7EBEAE7}" type="pres">
      <dgm:prSet presAssocID="{D7B5DD26-FF86-43E7-AB86-C8A8E1CB0259}" presName="negativeSpace" presStyleCnt="0"/>
      <dgm:spPr/>
    </dgm:pt>
    <dgm:pt modelId="{4C4CE151-5DDC-4344-B0E7-12AEF6C69A9B}" type="pres">
      <dgm:prSet presAssocID="{D7B5DD26-FF86-43E7-AB86-C8A8E1CB0259}" presName="childText" presStyleLbl="conFgAcc1" presStyleIdx="2" presStyleCnt="4">
        <dgm:presLayoutVars>
          <dgm:bulletEnabled val="1"/>
        </dgm:presLayoutVars>
      </dgm:prSet>
      <dgm:spPr/>
    </dgm:pt>
    <dgm:pt modelId="{31079DA0-43AE-4ED1-8B29-3C1F5DD04241}" type="pres">
      <dgm:prSet presAssocID="{E6F5C8B8-E815-4010-8277-49282B6A9101}" presName="spaceBetweenRectangles" presStyleCnt="0"/>
      <dgm:spPr/>
    </dgm:pt>
    <dgm:pt modelId="{FD00786A-3B00-4055-B7F9-0CBD2ED6C8F0}" type="pres">
      <dgm:prSet presAssocID="{84678170-B556-4DE0-BC0F-EC59927CD894}" presName="parentLin" presStyleCnt="0"/>
      <dgm:spPr/>
    </dgm:pt>
    <dgm:pt modelId="{3BE2B947-DE0D-49B5-A6CB-348E0D9A56D0}" type="pres">
      <dgm:prSet presAssocID="{84678170-B556-4DE0-BC0F-EC59927CD894}" presName="parentLeftMargin" presStyleLbl="node1" presStyleIdx="2" presStyleCnt="4"/>
      <dgm:spPr/>
    </dgm:pt>
    <dgm:pt modelId="{4E46B50C-F2CB-4B61-A502-FCC0A43E339C}" type="pres">
      <dgm:prSet presAssocID="{84678170-B556-4DE0-BC0F-EC59927CD894}" presName="parentText" presStyleLbl="node1" presStyleIdx="3" presStyleCnt="4">
        <dgm:presLayoutVars>
          <dgm:chMax val="0"/>
          <dgm:bulletEnabled val="1"/>
        </dgm:presLayoutVars>
      </dgm:prSet>
      <dgm:spPr/>
    </dgm:pt>
    <dgm:pt modelId="{68B2FA1D-D96F-4AAB-A217-8F6EC52FF851}" type="pres">
      <dgm:prSet presAssocID="{84678170-B556-4DE0-BC0F-EC59927CD894}" presName="negativeSpace" presStyleCnt="0"/>
      <dgm:spPr/>
    </dgm:pt>
    <dgm:pt modelId="{5FBCE524-D854-45F9-A252-B34362AF3C18}" type="pres">
      <dgm:prSet presAssocID="{84678170-B556-4DE0-BC0F-EC59927CD894}" presName="childText" presStyleLbl="conFgAcc1" presStyleIdx="3" presStyleCnt="4">
        <dgm:presLayoutVars>
          <dgm:bulletEnabled val="1"/>
        </dgm:presLayoutVars>
      </dgm:prSet>
      <dgm:spPr/>
    </dgm:pt>
  </dgm:ptLst>
  <dgm:cxnLst>
    <dgm:cxn modelId="{1A939502-6426-4E09-9221-4D761F57BD4F}" type="presOf" srcId="{49429BCB-DFE2-457C-B229-BB30C9EF85CC}" destId="{14C358E8-7F42-47EC-A7CD-75E92EEA102B}" srcOrd="0" destOrd="0" presId="urn:microsoft.com/office/officeart/2005/8/layout/list1"/>
    <dgm:cxn modelId="{FE9F8221-AB35-4EB1-8C43-0B55B4A9E11D}" srcId="{D7B5DD26-FF86-43E7-AB86-C8A8E1CB0259}" destId="{8E64FFA8-7970-403E-ABD1-46C0EE351037}" srcOrd="0" destOrd="0" parTransId="{1E5AB654-6E01-49A8-8304-9410EEC806AE}" sibTransId="{2A9AED2D-F970-44C2-9FC4-EFA851C58531}"/>
    <dgm:cxn modelId="{36910E3A-E7AA-4360-8509-4CB4E3F63C86}" type="presOf" srcId="{9B2B92B0-3933-498F-853B-5FC889B1E4C5}" destId="{091D4D61-C40D-4983-ACB5-4F329D00E597}" srcOrd="0" destOrd="0" presId="urn:microsoft.com/office/officeart/2005/8/layout/list1"/>
    <dgm:cxn modelId="{5A738E47-32E9-4BF1-B452-CAC1F959D40F}" srcId="{84678170-B556-4DE0-BC0F-EC59927CD894}" destId="{A8600369-FE95-4EEC-9001-7B5F28B3F25D}" srcOrd="0" destOrd="0" parTransId="{0ED39042-2778-4C7D-AA89-F0A35A8F9E19}" sibTransId="{A87CAAAD-2B3A-4296-92A3-227D01C60168}"/>
    <dgm:cxn modelId="{F630EA69-0880-492C-85A9-D921BF242232}" srcId="{9B2B92B0-3933-498F-853B-5FC889B1E4C5}" destId="{BE8EDBEC-CB7A-4506-8942-E3E48893E7A4}" srcOrd="0" destOrd="0" parTransId="{00219517-D5FC-460E-B9DE-1F9F867BF535}" sibTransId="{80D6C689-9DB4-4F3E-86AC-15683AEC5B77}"/>
    <dgm:cxn modelId="{CD57854A-B276-467E-8786-3D7E3B93719B}" type="presOf" srcId="{A8600369-FE95-4EEC-9001-7B5F28B3F25D}" destId="{5FBCE524-D854-45F9-A252-B34362AF3C18}" srcOrd="0" destOrd="0" presId="urn:microsoft.com/office/officeart/2005/8/layout/list1"/>
    <dgm:cxn modelId="{D578E64E-C6EB-46BE-8AE1-8FEEB9449730}" type="presOf" srcId="{BE8EDBEC-CB7A-4506-8942-E3E48893E7A4}" destId="{2660D1DB-A7C3-4131-ABF8-0BF3DCECCD68}" srcOrd="1" destOrd="0" presId="urn:microsoft.com/office/officeart/2005/8/layout/list1"/>
    <dgm:cxn modelId="{566BE271-74A2-4F61-9335-41F339B73B04}" srcId="{0ECE15DD-57AB-439C-BA22-E361FA59D29D}" destId="{49429BCB-DFE2-457C-B229-BB30C9EF85CC}" srcOrd="0" destOrd="0" parTransId="{6370A398-9F4C-47D3-844D-6CD0E20C6D24}" sibTransId="{30BF4129-9CCD-421D-98E5-689585EAA55C}"/>
    <dgm:cxn modelId="{78E1A79D-09F2-47C8-A4FB-A99FCFFCC801}" srcId="{9B2B92B0-3933-498F-853B-5FC889B1E4C5}" destId="{D7B5DD26-FF86-43E7-AB86-C8A8E1CB0259}" srcOrd="2" destOrd="0" parTransId="{FD490F4D-075E-4664-8735-FBB2AE263E46}" sibTransId="{E6F5C8B8-E815-4010-8277-49282B6A9101}"/>
    <dgm:cxn modelId="{C56BB5A4-57A0-41B8-A67B-EACFD7827662}" srcId="{BE8EDBEC-CB7A-4506-8942-E3E48893E7A4}" destId="{A06F7117-F5C0-46FB-948D-6DE126E8D6C4}" srcOrd="0" destOrd="0" parTransId="{F9D24011-9EDD-469D-A601-B261A8FB1A59}" sibTransId="{0F53C44F-F7B0-4B13-A1B8-0E0EFE49BDE4}"/>
    <dgm:cxn modelId="{A1D503AF-D982-41B8-BCB4-7EE93D1C79D9}" srcId="{9B2B92B0-3933-498F-853B-5FC889B1E4C5}" destId="{0ECE15DD-57AB-439C-BA22-E361FA59D29D}" srcOrd="1" destOrd="0" parTransId="{5498D327-689C-4B7E-B866-D8180904356E}" sibTransId="{51FD7FF6-47C9-4551-9861-06E1872BB7A5}"/>
    <dgm:cxn modelId="{77AC21B2-5BE4-4AAE-A716-55B947D1B611}" type="presOf" srcId="{0ECE15DD-57AB-439C-BA22-E361FA59D29D}" destId="{41D3ED02-8029-4ADA-B598-55B2B447470D}" srcOrd="0" destOrd="0" presId="urn:microsoft.com/office/officeart/2005/8/layout/list1"/>
    <dgm:cxn modelId="{079C2EB4-AD16-4AE3-931D-64BEEBCF94C3}" type="presOf" srcId="{8E64FFA8-7970-403E-ABD1-46C0EE351037}" destId="{4C4CE151-5DDC-4344-B0E7-12AEF6C69A9B}" srcOrd="0" destOrd="0" presId="urn:microsoft.com/office/officeart/2005/8/layout/list1"/>
    <dgm:cxn modelId="{039862C9-8216-4F07-9FE5-B8F7EB4C1BD8}" type="presOf" srcId="{84678170-B556-4DE0-BC0F-EC59927CD894}" destId="{3BE2B947-DE0D-49B5-A6CB-348E0D9A56D0}" srcOrd="0" destOrd="0" presId="urn:microsoft.com/office/officeart/2005/8/layout/list1"/>
    <dgm:cxn modelId="{94184FCA-BE7D-4160-A678-63409B179259}" srcId="{9B2B92B0-3933-498F-853B-5FC889B1E4C5}" destId="{84678170-B556-4DE0-BC0F-EC59927CD894}" srcOrd="3" destOrd="0" parTransId="{21320742-0643-47E4-8756-F3BDFB272860}" sibTransId="{71035D82-914A-43FD-9A26-6E23DFACD1CE}"/>
    <dgm:cxn modelId="{70F3B4D0-C20D-473B-BC60-FC50F2E1151C}" type="presOf" srcId="{0ECE15DD-57AB-439C-BA22-E361FA59D29D}" destId="{A570D478-FD19-4E4C-9657-A4D8B122CB8D}" srcOrd="1" destOrd="0" presId="urn:microsoft.com/office/officeart/2005/8/layout/list1"/>
    <dgm:cxn modelId="{D73E77D5-C837-4C15-B4CD-FCE813FA84E0}" type="presOf" srcId="{D7B5DD26-FF86-43E7-AB86-C8A8E1CB0259}" destId="{A039FCA7-B9F7-4D79-9611-4320C06D465C}" srcOrd="1" destOrd="0" presId="urn:microsoft.com/office/officeart/2005/8/layout/list1"/>
    <dgm:cxn modelId="{2D57C3D9-9663-4579-9E6E-FC55DCE51D27}" type="presOf" srcId="{BE8EDBEC-CB7A-4506-8942-E3E48893E7A4}" destId="{83C91E70-81B6-4FF8-A8DD-12B56D7C431F}" srcOrd="0" destOrd="0" presId="urn:microsoft.com/office/officeart/2005/8/layout/list1"/>
    <dgm:cxn modelId="{601EDBE9-F8BD-47C7-976B-43E53318D15B}" type="presOf" srcId="{84678170-B556-4DE0-BC0F-EC59927CD894}" destId="{4E46B50C-F2CB-4B61-A502-FCC0A43E339C}" srcOrd="1" destOrd="0" presId="urn:microsoft.com/office/officeart/2005/8/layout/list1"/>
    <dgm:cxn modelId="{32B503FA-5BD4-4DC0-9F05-0A1010C93929}" type="presOf" srcId="{D7B5DD26-FF86-43E7-AB86-C8A8E1CB0259}" destId="{A7468E51-607C-4A00-8E8E-86BCF3C99B19}" srcOrd="0" destOrd="0" presId="urn:microsoft.com/office/officeart/2005/8/layout/list1"/>
    <dgm:cxn modelId="{CA00BFFE-666E-4DCB-8A8D-1B32BB5A987D}" type="presOf" srcId="{A06F7117-F5C0-46FB-948D-6DE126E8D6C4}" destId="{1DDFC6E7-06EB-42DD-8E59-D6E4BCD9EA49}" srcOrd="0" destOrd="0" presId="urn:microsoft.com/office/officeart/2005/8/layout/list1"/>
    <dgm:cxn modelId="{D361BF3B-02E7-4705-91A9-82390572FA1D}" type="presParOf" srcId="{091D4D61-C40D-4983-ACB5-4F329D00E597}" destId="{0B0303D2-8585-4C34-9EC7-2104D55FA2B8}" srcOrd="0" destOrd="0" presId="urn:microsoft.com/office/officeart/2005/8/layout/list1"/>
    <dgm:cxn modelId="{EB6005D5-291F-479E-8FAE-F1570D90DDD3}" type="presParOf" srcId="{0B0303D2-8585-4C34-9EC7-2104D55FA2B8}" destId="{83C91E70-81B6-4FF8-A8DD-12B56D7C431F}" srcOrd="0" destOrd="0" presId="urn:microsoft.com/office/officeart/2005/8/layout/list1"/>
    <dgm:cxn modelId="{3C67A432-62D0-4026-B701-90C079A31D14}" type="presParOf" srcId="{0B0303D2-8585-4C34-9EC7-2104D55FA2B8}" destId="{2660D1DB-A7C3-4131-ABF8-0BF3DCECCD68}" srcOrd="1" destOrd="0" presId="urn:microsoft.com/office/officeart/2005/8/layout/list1"/>
    <dgm:cxn modelId="{9E852243-075E-448E-B48A-78F1F7476004}" type="presParOf" srcId="{091D4D61-C40D-4983-ACB5-4F329D00E597}" destId="{30DAF819-172A-4755-ACE1-037D8401C93C}" srcOrd="1" destOrd="0" presId="urn:microsoft.com/office/officeart/2005/8/layout/list1"/>
    <dgm:cxn modelId="{C2D3BBFD-C938-45A5-AC22-D4F8F41689DB}" type="presParOf" srcId="{091D4D61-C40D-4983-ACB5-4F329D00E597}" destId="{1DDFC6E7-06EB-42DD-8E59-D6E4BCD9EA49}" srcOrd="2" destOrd="0" presId="urn:microsoft.com/office/officeart/2005/8/layout/list1"/>
    <dgm:cxn modelId="{078610E2-6C67-47A5-BDDB-1CBC56442079}" type="presParOf" srcId="{091D4D61-C40D-4983-ACB5-4F329D00E597}" destId="{926E0173-A6D6-49A9-8EA5-1715C7742502}" srcOrd="3" destOrd="0" presId="urn:microsoft.com/office/officeart/2005/8/layout/list1"/>
    <dgm:cxn modelId="{8ADED8D6-C324-4068-A748-97746B2DC973}" type="presParOf" srcId="{091D4D61-C40D-4983-ACB5-4F329D00E597}" destId="{095EB19F-CBD9-4870-BF40-E9D200B234A9}" srcOrd="4" destOrd="0" presId="urn:microsoft.com/office/officeart/2005/8/layout/list1"/>
    <dgm:cxn modelId="{71AA544E-7A35-4A67-A4CE-F2013E584962}" type="presParOf" srcId="{095EB19F-CBD9-4870-BF40-E9D200B234A9}" destId="{41D3ED02-8029-4ADA-B598-55B2B447470D}" srcOrd="0" destOrd="0" presId="urn:microsoft.com/office/officeart/2005/8/layout/list1"/>
    <dgm:cxn modelId="{0DC652A6-228A-4996-9975-155138AE7EBA}" type="presParOf" srcId="{095EB19F-CBD9-4870-BF40-E9D200B234A9}" destId="{A570D478-FD19-4E4C-9657-A4D8B122CB8D}" srcOrd="1" destOrd="0" presId="urn:microsoft.com/office/officeart/2005/8/layout/list1"/>
    <dgm:cxn modelId="{1424A820-BBE8-4E63-BEC8-0CD72023A932}" type="presParOf" srcId="{091D4D61-C40D-4983-ACB5-4F329D00E597}" destId="{A441920D-A0DD-462A-9B5D-8483CEF60157}" srcOrd="5" destOrd="0" presId="urn:microsoft.com/office/officeart/2005/8/layout/list1"/>
    <dgm:cxn modelId="{B24C0A66-79A8-4316-923F-9974285765C0}" type="presParOf" srcId="{091D4D61-C40D-4983-ACB5-4F329D00E597}" destId="{14C358E8-7F42-47EC-A7CD-75E92EEA102B}" srcOrd="6" destOrd="0" presId="urn:microsoft.com/office/officeart/2005/8/layout/list1"/>
    <dgm:cxn modelId="{4CD68CE1-AC28-4C8B-BF83-0A5DD383CBFB}" type="presParOf" srcId="{091D4D61-C40D-4983-ACB5-4F329D00E597}" destId="{B53B46F5-FF8F-48D9-AC3F-7C42C2932E67}" srcOrd="7" destOrd="0" presId="urn:microsoft.com/office/officeart/2005/8/layout/list1"/>
    <dgm:cxn modelId="{08A07DC4-B5C4-4EC5-A297-D88DBD1FCD94}" type="presParOf" srcId="{091D4D61-C40D-4983-ACB5-4F329D00E597}" destId="{AA37CCE8-2272-4F26-9A0F-6B7B273B6A55}" srcOrd="8" destOrd="0" presId="urn:microsoft.com/office/officeart/2005/8/layout/list1"/>
    <dgm:cxn modelId="{8E050EDD-7514-4EF5-87BB-9F00B83A4425}" type="presParOf" srcId="{AA37CCE8-2272-4F26-9A0F-6B7B273B6A55}" destId="{A7468E51-607C-4A00-8E8E-86BCF3C99B19}" srcOrd="0" destOrd="0" presId="urn:microsoft.com/office/officeart/2005/8/layout/list1"/>
    <dgm:cxn modelId="{7B524A25-6FDD-48C5-B21E-EF91B8093B61}" type="presParOf" srcId="{AA37CCE8-2272-4F26-9A0F-6B7B273B6A55}" destId="{A039FCA7-B9F7-4D79-9611-4320C06D465C}" srcOrd="1" destOrd="0" presId="urn:microsoft.com/office/officeart/2005/8/layout/list1"/>
    <dgm:cxn modelId="{4B7373CB-46D7-4E8F-BFCA-EA5646748D46}" type="presParOf" srcId="{091D4D61-C40D-4983-ACB5-4F329D00E597}" destId="{B5D03206-993B-42ED-AAE8-1CA8A7EBEAE7}" srcOrd="9" destOrd="0" presId="urn:microsoft.com/office/officeart/2005/8/layout/list1"/>
    <dgm:cxn modelId="{87D553BB-ABB7-450E-8C75-54EB1C7E9C93}" type="presParOf" srcId="{091D4D61-C40D-4983-ACB5-4F329D00E597}" destId="{4C4CE151-5DDC-4344-B0E7-12AEF6C69A9B}" srcOrd="10" destOrd="0" presId="urn:microsoft.com/office/officeart/2005/8/layout/list1"/>
    <dgm:cxn modelId="{4E2F77DA-6B19-4B60-8E59-E5AF15F42C54}" type="presParOf" srcId="{091D4D61-C40D-4983-ACB5-4F329D00E597}" destId="{31079DA0-43AE-4ED1-8B29-3C1F5DD04241}" srcOrd="11" destOrd="0" presId="urn:microsoft.com/office/officeart/2005/8/layout/list1"/>
    <dgm:cxn modelId="{F2390C1E-98C7-4125-89DC-4894F7362305}" type="presParOf" srcId="{091D4D61-C40D-4983-ACB5-4F329D00E597}" destId="{FD00786A-3B00-4055-B7F9-0CBD2ED6C8F0}" srcOrd="12" destOrd="0" presId="urn:microsoft.com/office/officeart/2005/8/layout/list1"/>
    <dgm:cxn modelId="{DE8E13E6-1676-425F-B6CE-E6BE9B48FD51}" type="presParOf" srcId="{FD00786A-3B00-4055-B7F9-0CBD2ED6C8F0}" destId="{3BE2B947-DE0D-49B5-A6CB-348E0D9A56D0}" srcOrd="0" destOrd="0" presId="urn:microsoft.com/office/officeart/2005/8/layout/list1"/>
    <dgm:cxn modelId="{05D2B3E3-0DA6-4FC2-BD19-B1B1A60E4A12}" type="presParOf" srcId="{FD00786A-3B00-4055-B7F9-0CBD2ED6C8F0}" destId="{4E46B50C-F2CB-4B61-A502-FCC0A43E339C}" srcOrd="1" destOrd="0" presId="urn:microsoft.com/office/officeart/2005/8/layout/list1"/>
    <dgm:cxn modelId="{22A244A3-B596-4D84-8E2B-46048B2DC6C4}" type="presParOf" srcId="{091D4D61-C40D-4983-ACB5-4F329D00E597}" destId="{68B2FA1D-D96F-4AAB-A217-8F6EC52FF851}" srcOrd="13" destOrd="0" presId="urn:microsoft.com/office/officeart/2005/8/layout/list1"/>
    <dgm:cxn modelId="{6B9B0748-A2B8-4E7F-8C24-A40C85017B98}" type="presParOf" srcId="{091D4D61-C40D-4983-ACB5-4F329D00E597}" destId="{5FBCE524-D854-45F9-A252-B34362AF3C1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45388F-AA29-421F-9D17-E9B5F7FB632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1671267-7C0C-4390-A016-7714A8AE8225}">
      <dgm:prSet/>
      <dgm:spPr/>
      <dgm:t>
        <a:bodyPr/>
        <a:lstStyle/>
        <a:p>
          <a:r>
            <a:rPr lang="en-US" dirty="0"/>
            <a:t>Without customers most organisations would cease to exist</a:t>
          </a:r>
        </a:p>
      </dgm:t>
    </dgm:pt>
    <dgm:pt modelId="{089522DF-393F-4745-A45D-84BF5043A460}" type="parTrans" cxnId="{DF4F19BC-AD1A-4D23-95D0-1F83B63B1AF5}">
      <dgm:prSet/>
      <dgm:spPr/>
      <dgm:t>
        <a:bodyPr/>
        <a:lstStyle/>
        <a:p>
          <a:endParaRPr lang="en-US"/>
        </a:p>
      </dgm:t>
    </dgm:pt>
    <dgm:pt modelId="{79B8B60C-B361-4CD2-85A2-99B907CF24F2}" type="sibTrans" cxnId="{DF4F19BC-AD1A-4D23-95D0-1F83B63B1AF5}">
      <dgm:prSet/>
      <dgm:spPr/>
      <dgm:t>
        <a:bodyPr/>
        <a:lstStyle/>
        <a:p>
          <a:endParaRPr lang="en-US"/>
        </a:p>
      </dgm:t>
    </dgm:pt>
    <dgm:pt modelId="{A79E4678-1B4D-486E-BDD2-9CFCB3402618}">
      <dgm:prSet/>
      <dgm:spPr/>
      <dgm:t>
        <a:bodyPr/>
        <a:lstStyle/>
        <a:p>
          <a:r>
            <a:rPr lang="en-US"/>
            <a:t>Today we’re discovering that employee attitudes and behaviors play a big part in customer satisfaction</a:t>
          </a:r>
        </a:p>
      </dgm:t>
    </dgm:pt>
    <dgm:pt modelId="{35AC152A-D485-47AA-8179-6A1409C5DB6A}" type="parTrans" cxnId="{222DF50D-553C-4525-886E-32EEEBBFAFA4}">
      <dgm:prSet/>
      <dgm:spPr/>
      <dgm:t>
        <a:bodyPr/>
        <a:lstStyle/>
        <a:p>
          <a:endParaRPr lang="en-US"/>
        </a:p>
      </dgm:t>
    </dgm:pt>
    <dgm:pt modelId="{EA692592-FF01-4B8A-AD40-A6242BF07AF8}" type="sibTrans" cxnId="{222DF50D-553C-4525-886E-32EEEBBFAFA4}">
      <dgm:prSet/>
      <dgm:spPr/>
      <dgm:t>
        <a:bodyPr/>
        <a:lstStyle/>
        <a:p>
          <a:endParaRPr lang="en-US"/>
        </a:p>
      </dgm:t>
    </dgm:pt>
    <dgm:pt modelId="{973D861C-5807-48D5-A216-497400295E00}">
      <dgm:prSet/>
      <dgm:spPr/>
      <dgm:t>
        <a:bodyPr/>
        <a:lstStyle/>
        <a:p>
          <a:r>
            <a:rPr lang="en-US" dirty="0"/>
            <a:t>Managers must create a customer responsive where employees are friendly, knowledgeable, responsive to customer needs</a:t>
          </a:r>
        </a:p>
      </dgm:t>
    </dgm:pt>
    <dgm:pt modelId="{9BD73546-F2A1-448E-87F3-C383074295BD}" type="parTrans" cxnId="{BD18DA07-ED00-4464-8ED4-23A316EAB9C9}">
      <dgm:prSet/>
      <dgm:spPr/>
      <dgm:t>
        <a:bodyPr/>
        <a:lstStyle/>
        <a:p>
          <a:endParaRPr lang="en-US"/>
        </a:p>
      </dgm:t>
    </dgm:pt>
    <dgm:pt modelId="{252CD465-76C8-495D-8D8F-58481CACDD18}" type="sibTrans" cxnId="{BD18DA07-ED00-4464-8ED4-23A316EAB9C9}">
      <dgm:prSet/>
      <dgm:spPr/>
      <dgm:t>
        <a:bodyPr/>
        <a:lstStyle/>
        <a:p>
          <a:endParaRPr lang="en-US"/>
        </a:p>
      </dgm:t>
    </dgm:pt>
    <dgm:pt modelId="{AA80276C-48D3-4F3F-9942-9648FA1F3CB4}" type="pres">
      <dgm:prSet presAssocID="{C645388F-AA29-421F-9D17-E9B5F7FB6325}" presName="linear" presStyleCnt="0">
        <dgm:presLayoutVars>
          <dgm:animLvl val="lvl"/>
          <dgm:resizeHandles val="exact"/>
        </dgm:presLayoutVars>
      </dgm:prSet>
      <dgm:spPr/>
    </dgm:pt>
    <dgm:pt modelId="{F1A063FC-3C61-4EAC-BE73-37491012F86E}" type="pres">
      <dgm:prSet presAssocID="{01671267-7C0C-4390-A016-7714A8AE8225}" presName="parentText" presStyleLbl="node1" presStyleIdx="0" presStyleCnt="3">
        <dgm:presLayoutVars>
          <dgm:chMax val="0"/>
          <dgm:bulletEnabled val="1"/>
        </dgm:presLayoutVars>
      </dgm:prSet>
      <dgm:spPr/>
    </dgm:pt>
    <dgm:pt modelId="{D9595143-492B-4D90-8A2F-EDB2AB81FFBB}" type="pres">
      <dgm:prSet presAssocID="{79B8B60C-B361-4CD2-85A2-99B907CF24F2}" presName="spacer" presStyleCnt="0"/>
      <dgm:spPr/>
    </dgm:pt>
    <dgm:pt modelId="{765F58AA-8169-474B-AE7A-48E93B4E4393}" type="pres">
      <dgm:prSet presAssocID="{A79E4678-1B4D-486E-BDD2-9CFCB3402618}" presName="parentText" presStyleLbl="node1" presStyleIdx="1" presStyleCnt="3">
        <dgm:presLayoutVars>
          <dgm:chMax val="0"/>
          <dgm:bulletEnabled val="1"/>
        </dgm:presLayoutVars>
      </dgm:prSet>
      <dgm:spPr/>
    </dgm:pt>
    <dgm:pt modelId="{F528FB73-ABA4-4876-B2BF-928CAF409D9E}" type="pres">
      <dgm:prSet presAssocID="{EA692592-FF01-4B8A-AD40-A6242BF07AF8}" presName="spacer" presStyleCnt="0"/>
      <dgm:spPr/>
    </dgm:pt>
    <dgm:pt modelId="{2E81E365-FF57-4FB0-9EA0-3CBDAB03B0FF}" type="pres">
      <dgm:prSet presAssocID="{973D861C-5807-48D5-A216-497400295E00}" presName="parentText" presStyleLbl="node1" presStyleIdx="2" presStyleCnt="3">
        <dgm:presLayoutVars>
          <dgm:chMax val="0"/>
          <dgm:bulletEnabled val="1"/>
        </dgm:presLayoutVars>
      </dgm:prSet>
      <dgm:spPr/>
    </dgm:pt>
  </dgm:ptLst>
  <dgm:cxnLst>
    <dgm:cxn modelId="{EA93E802-65A9-4589-B737-07802F94CCDE}" type="presOf" srcId="{A79E4678-1B4D-486E-BDD2-9CFCB3402618}" destId="{765F58AA-8169-474B-AE7A-48E93B4E4393}" srcOrd="0" destOrd="0" presId="urn:microsoft.com/office/officeart/2005/8/layout/vList2"/>
    <dgm:cxn modelId="{BD18DA07-ED00-4464-8ED4-23A316EAB9C9}" srcId="{C645388F-AA29-421F-9D17-E9B5F7FB6325}" destId="{973D861C-5807-48D5-A216-497400295E00}" srcOrd="2" destOrd="0" parTransId="{9BD73546-F2A1-448E-87F3-C383074295BD}" sibTransId="{252CD465-76C8-495D-8D8F-58481CACDD18}"/>
    <dgm:cxn modelId="{222DF50D-553C-4525-886E-32EEEBBFAFA4}" srcId="{C645388F-AA29-421F-9D17-E9B5F7FB6325}" destId="{A79E4678-1B4D-486E-BDD2-9CFCB3402618}" srcOrd="1" destOrd="0" parTransId="{35AC152A-D485-47AA-8179-6A1409C5DB6A}" sibTransId="{EA692592-FF01-4B8A-AD40-A6242BF07AF8}"/>
    <dgm:cxn modelId="{00F0440F-8FE0-4768-955B-6526A290B6CD}" type="presOf" srcId="{973D861C-5807-48D5-A216-497400295E00}" destId="{2E81E365-FF57-4FB0-9EA0-3CBDAB03B0FF}" srcOrd="0" destOrd="0" presId="urn:microsoft.com/office/officeart/2005/8/layout/vList2"/>
    <dgm:cxn modelId="{C2E28E97-2433-4D12-A755-F5F9B9E8A50F}" type="presOf" srcId="{C645388F-AA29-421F-9D17-E9B5F7FB6325}" destId="{AA80276C-48D3-4F3F-9942-9648FA1F3CB4}" srcOrd="0" destOrd="0" presId="urn:microsoft.com/office/officeart/2005/8/layout/vList2"/>
    <dgm:cxn modelId="{DF4F19BC-AD1A-4D23-95D0-1F83B63B1AF5}" srcId="{C645388F-AA29-421F-9D17-E9B5F7FB6325}" destId="{01671267-7C0C-4390-A016-7714A8AE8225}" srcOrd="0" destOrd="0" parTransId="{089522DF-393F-4745-A45D-84BF5043A460}" sibTransId="{79B8B60C-B361-4CD2-85A2-99B907CF24F2}"/>
    <dgm:cxn modelId="{D3FF5BC4-3D91-4E94-A85C-2C80FF379854}" type="presOf" srcId="{01671267-7C0C-4390-A016-7714A8AE8225}" destId="{F1A063FC-3C61-4EAC-BE73-37491012F86E}" srcOrd="0" destOrd="0" presId="urn:microsoft.com/office/officeart/2005/8/layout/vList2"/>
    <dgm:cxn modelId="{7BA4AAF6-C439-4A5C-9A8A-2AC25580BA1A}" type="presParOf" srcId="{AA80276C-48D3-4F3F-9942-9648FA1F3CB4}" destId="{F1A063FC-3C61-4EAC-BE73-37491012F86E}" srcOrd="0" destOrd="0" presId="urn:microsoft.com/office/officeart/2005/8/layout/vList2"/>
    <dgm:cxn modelId="{821F2B53-8213-41F3-83AC-75F841555CE7}" type="presParOf" srcId="{AA80276C-48D3-4F3F-9942-9648FA1F3CB4}" destId="{D9595143-492B-4D90-8A2F-EDB2AB81FFBB}" srcOrd="1" destOrd="0" presId="urn:microsoft.com/office/officeart/2005/8/layout/vList2"/>
    <dgm:cxn modelId="{2F1C046D-1961-43B4-9445-0DB2B9BB165B}" type="presParOf" srcId="{AA80276C-48D3-4F3F-9942-9648FA1F3CB4}" destId="{765F58AA-8169-474B-AE7A-48E93B4E4393}" srcOrd="2" destOrd="0" presId="urn:microsoft.com/office/officeart/2005/8/layout/vList2"/>
    <dgm:cxn modelId="{A64C95D4-09C8-43DF-A9F8-CF0CEE959E1C}" type="presParOf" srcId="{AA80276C-48D3-4F3F-9942-9648FA1F3CB4}" destId="{F528FB73-ABA4-4876-B2BF-928CAF409D9E}" srcOrd="3" destOrd="0" presId="urn:microsoft.com/office/officeart/2005/8/layout/vList2"/>
    <dgm:cxn modelId="{C35BB5CE-E4B7-408F-8170-5C962FE0ABB1}" type="presParOf" srcId="{AA80276C-48D3-4F3F-9942-9648FA1F3CB4}" destId="{2E81E365-FF57-4FB0-9EA0-3CBDAB03B0F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9B30-BC2B-4216-ABA9-738F9EFD5C57}">
      <dsp:nvSpPr>
        <dsp:cNvPr id="0" name=""/>
        <dsp:cNvSpPr/>
      </dsp:nvSpPr>
      <dsp:spPr>
        <a:xfrm>
          <a:off x="994830" y="2884"/>
          <a:ext cx="952171" cy="95217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BEE1B-ADD6-436D-8638-6165811059C7}">
      <dsp:nvSpPr>
        <dsp:cNvPr id="0" name=""/>
        <dsp:cNvSpPr/>
      </dsp:nvSpPr>
      <dsp:spPr>
        <a:xfrm>
          <a:off x="1197752" y="205806"/>
          <a:ext cx="546328" cy="546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F59530-57D1-4A4A-B4B8-EEADBAF019AD}">
      <dsp:nvSpPr>
        <dsp:cNvPr id="0" name=""/>
        <dsp:cNvSpPr/>
      </dsp:nvSpPr>
      <dsp:spPr>
        <a:xfrm>
          <a:off x="690447" y="125163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Define </a:t>
          </a:r>
          <a:r>
            <a:rPr lang="en-US" sz="1100" kern="1200" dirty="0"/>
            <a:t>management</a:t>
          </a:r>
        </a:p>
      </dsp:txBody>
      <dsp:txXfrm>
        <a:off x="690447" y="1251634"/>
        <a:ext cx="1560937" cy="624375"/>
      </dsp:txXfrm>
    </dsp:sp>
    <dsp:sp modelId="{9E46E41B-B4C3-47A9-9DE1-677AA690A44A}">
      <dsp:nvSpPr>
        <dsp:cNvPr id="0" name=""/>
        <dsp:cNvSpPr/>
      </dsp:nvSpPr>
      <dsp:spPr>
        <a:xfrm>
          <a:off x="2828932" y="2884"/>
          <a:ext cx="952171" cy="95217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AAD67-E1F9-4E1D-93BA-0F5214D1502D}">
      <dsp:nvSpPr>
        <dsp:cNvPr id="0" name=""/>
        <dsp:cNvSpPr/>
      </dsp:nvSpPr>
      <dsp:spPr>
        <a:xfrm>
          <a:off x="3031854" y="205806"/>
          <a:ext cx="546328" cy="546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745C8C-7F4A-4E3F-815C-640564F99D5F}">
      <dsp:nvSpPr>
        <dsp:cNvPr id="0" name=""/>
        <dsp:cNvSpPr/>
      </dsp:nvSpPr>
      <dsp:spPr>
        <a:xfrm>
          <a:off x="2524549" y="125163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Who</a:t>
          </a:r>
          <a:r>
            <a:rPr lang="en-US" sz="1100" kern="1200" dirty="0"/>
            <a:t> managers are and where they work</a:t>
          </a:r>
        </a:p>
      </dsp:txBody>
      <dsp:txXfrm>
        <a:off x="2524549" y="1251634"/>
        <a:ext cx="1560937" cy="624375"/>
      </dsp:txXfrm>
    </dsp:sp>
    <dsp:sp modelId="{0EA7977A-65CA-44AA-8DAC-0A6404391F0E}">
      <dsp:nvSpPr>
        <dsp:cNvPr id="0" name=""/>
        <dsp:cNvSpPr/>
      </dsp:nvSpPr>
      <dsp:spPr>
        <a:xfrm>
          <a:off x="994830" y="2266244"/>
          <a:ext cx="952171" cy="95217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867CA-37CF-4B50-A235-41F11545C6CD}">
      <dsp:nvSpPr>
        <dsp:cNvPr id="0" name=""/>
        <dsp:cNvSpPr/>
      </dsp:nvSpPr>
      <dsp:spPr>
        <a:xfrm>
          <a:off x="1197752" y="2469165"/>
          <a:ext cx="546328" cy="546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59C8F1-3015-414B-8B20-8B70657F215C}">
      <dsp:nvSpPr>
        <dsp:cNvPr id="0" name=""/>
        <dsp:cNvSpPr/>
      </dsp:nvSpPr>
      <dsp:spPr>
        <a:xfrm>
          <a:off x="690447" y="351499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What managers </a:t>
          </a:r>
          <a:r>
            <a:rPr lang="en-US" sz="1100" b="1" kern="1200" dirty="0"/>
            <a:t>do</a:t>
          </a:r>
        </a:p>
      </dsp:txBody>
      <dsp:txXfrm>
        <a:off x="690447" y="3514994"/>
        <a:ext cx="1560937" cy="624375"/>
      </dsp:txXfrm>
    </dsp:sp>
    <dsp:sp modelId="{D91874D7-755C-433A-8126-B05C75663CAB}">
      <dsp:nvSpPr>
        <dsp:cNvPr id="0" name=""/>
        <dsp:cNvSpPr/>
      </dsp:nvSpPr>
      <dsp:spPr>
        <a:xfrm>
          <a:off x="2828932" y="2266244"/>
          <a:ext cx="952171" cy="95217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505D4-0023-40CD-A422-ADA191358260}">
      <dsp:nvSpPr>
        <dsp:cNvPr id="0" name=""/>
        <dsp:cNvSpPr/>
      </dsp:nvSpPr>
      <dsp:spPr>
        <a:xfrm>
          <a:off x="3031854" y="2469165"/>
          <a:ext cx="546328" cy="546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BBED9-02C9-4445-B51B-BE609E958EEB}">
      <dsp:nvSpPr>
        <dsp:cNvPr id="0" name=""/>
        <dsp:cNvSpPr/>
      </dsp:nvSpPr>
      <dsp:spPr>
        <a:xfrm>
          <a:off x="2524549" y="3514994"/>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Skills </a:t>
          </a:r>
          <a:r>
            <a:rPr lang="en-US" sz="1100" b="0" kern="1200" dirty="0"/>
            <a:t>required for manager</a:t>
          </a:r>
        </a:p>
      </dsp:txBody>
      <dsp:txXfrm>
        <a:off x="2524549" y="3514994"/>
        <a:ext cx="1560937" cy="624375"/>
      </dsp:txXfrm>
    </dsp:sp>
    <dsp:sp modelId="{31416F8E-CE21-4E46-AAC1-4E76818D416E}">
      <dsp:nvSpPr>
        <dsp:cNvPr id="0" name=""/>
        <dsp:cNvSpPr/>
      </dsp:nvSpPr>
      <dsp:spPr>
        <a:xfrm>
          <a:off x="1911881" y="4529603"/>
          <a:ext cx="952171" cy="95217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ABE8B-AB55-4AE0-A402-24DC4F48FDAC}">
      <dsp:nvSpPr>
        <dsp:cNvPr id="0" name=""/>
        <dsp:cNvSpPr/>
      </dsp:nvSpPr>
      <dsp:spPr>
        <a:xfrm>
          <a:off x="2114803" y="4732525"/>
          <a:ext cx="546328" cy="5463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F712CC-EC82-4236-80F3-1811C28E0112}">
      <dsp:nvSpPr>
        <dsp:cNvPr id="0" name=""/>
        <dsp:cNvSpPr/>
      </dsp:nvSpPr>
      <dsp:spPr>
        <a:xfrm>
          <a:off x="1607498" y="5778353"/>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dirty="0"/>
            <a:t>Describe</a:t>
          </a:r>
          <a:r>
            <a:rPr lang="en-US" sz="1100" kern="1200" dirty="0"/>
            <a:t> the </a:t>
          </a:r>
          <a:r>
            <a:rPr lang="en-US" sz="1100" b="1" kern="1200" dirty="0"/>
            <a:t>factors</a:t>
          </a:r>
          <a:r>
            <a:rPr lang="en-US" sz="1100" kern="1200" dirty="0"/>
            <a:t> that are reshaping and redefining management</a:t>
          </a:r>
        </a:p>
      </dsp:txBody>
      <dsp:txXfrm>
        <a:off x="1607498" y="5778353"/>
        <a:ext cx="1560937" cy="62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62062-647F-4BFC-A81E-4854B3E969A1}">
      <dsp:nvSpPr>
        <dsp:cNvPr id="0" name=""/>
        <dsp:cNvSpPr/>
      </dsp:nvSpPr>
      <dsp:spPr>
        <a:xfrm>
          <a:off x="0" y="55458"/>
          <a:ext cx="4267200" cy="46443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Organisation</a:t>
          </a:r>
          <a:endParaRPr lang="en-US" sz="1800" kern="1200" dirty="0"/>
        </a:p>
      </dsp:txBody>
      <dsp:txXfrm>
        <a:off x="22672" y="78130"/>
        <a:ext cx="4221856" cy="419094"/>
      </dsp:txXfrm>
    </dsp:sp>
    <dsp:sp modelId="{F84E7833-949F-43EE-B875-4D223CC6053F}">
      <dsp:nvSpPr>
        <dsp:cNvPr id="0" name=""/>
        <dsp:cNvSpPr/>
      </dsp:nvSpPr>
      <dsp:spPr>
        <a:xfrm>
          <a:off x="0" y="519896"/>
          <a:ext cx="4267200" cy="916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0320" rIns="113792" bIns="20320" numCol="1" spcCol="1270" anchor="t" anchorCtr="0">
          <a:noAutofit/>
        </a:bodyPr>
        <a:lstStyle/>
        <a:p>
          <a:pPr marL="114300" lvl="1" indent="-114300" algn="l" defTabSz="533400">
            <a:lnSpc>
              <a:spcPct val="90000"/>
            </a:lnSpc>
            <a:spcBef>
              <a:spcPct val="0"/>
            </a:spcBef>
            <a:spcAft>
              <a:spcPct val="20000"/>
            </a:spcAft>
            <a:buChar char="•"/>
          </a:pPr>
          <a:endParaRPr lang="en-US" sz="1200" kern="1200" dirty="0"/>
        </a:p>
        <a:p>
          <a:pPr marL="171450" lvl="1" indent="-171450" algn="l" defTabSz="711200">
            <a:lnSpc>
              <a:spcPct val="90000"/>
            </a:lnSpc>
            <a:spcBef>
              <a:spcPct val="0"/>
            </a:spcBef>
            <a:spcAft>
              <a:spcPct val="20000"/>
            </a:spcAft>
            <a:buChar char="•"/>
          </a:pPr>
          <a:r>
            <a:rPr lang="en-US" sz="1600" kern="1200" dirty="0"/>
            <a:t>A deliberate arrangement of people brought together to accomplish a specific purpose. </a:t>
          </a:r>
        </a:p>
      </dsp:txBody>
      <dsp:txXfrm>
        <a:off x="0" y="519896"/>
        <a:ext cx="4267200" cy="916987"/>
      </dsp:txXfrm>
    </dsp:sp>
    <dsp:sp modelId="{6CB5C38E-5A75-45B4-9A48-314BAD4973D6}">
      <dsp:nvSpPr>
        <dsp:cNvPr id="0" name=""/>
        <dsp:cNvSpPr/>
      </dsp:nvSpPr>
      <dsp:spPr>
        <a:xfrm>
          <a:off x="0" y="1436883"/>
          <a:ext cx="4267200" cy="65663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Common Characteristics of Organisations</a:t>
          </a:r>
          <a:endParaRPr lang="en-US" sz="1800" kern="1200" dirty="0"/>
        </a:p>
      </dsp:txBody>
      <dsp:txXfrm>
        <a:off x="32054" y="1468937"/>
        <a:ext cx="4203092" cy="592524"/>
      </dsp:txXfrm>
    </dsp:sp>
    <dsp:sp modelId="{46FD0CB4-6CDB-4E7E-BA24-906E16109A3F}">
      <dsp:nvSpPr>
        <dsp:cNvPr id="0" name=""/>
        <dsp:cNvSpPr/>
      </dsp:nvSpPr>
      <dsp:spPr>
        <a:xfrm>
          <a:off x="0" y="2093516"/>
          <a:ext cx="4267200" cy="82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Distinct purpose</a:t>
          </a:r>
        </a:p>
        <a:p>
          <a:pPr marL="171450" lvl="1" indent="-171450" algn="l" defTabSz="711200">
            <a:lnSpc>
              <a:spcPct val="90000"/>
            </a:lnSpc>
            <a:spcBef>
              <a:spcPct val="0"/>
            </a:spcBef>
            <a:spcAft>
              <a:spcPct val="20000"/>
            </a:spcAft>
            <a:buChar char="•"/>
          </a:pPr>
          <a:r>
            <a:rPr lang="en-US" sz="1600" kern="1200" dirty="0"/>
            <a:t>People working together</a:t>
          </a:r>
        </a:p>
        <a:p>
          <a:pPr marL="171450" lvl="1" indent="-171450" algn="l" defTabSz="711200">
            <a:lnSpc>
              <a:spcPct val="90000"/>
            </a:lnSpc>
            <a:spcBef>
              <a:spcPct val="0"/>
            </a:spcBef>
            <a:spcAft>
              <a:spcPct val="20000"/>
            </a:spcAft>
            <a:buChar char="•"/>
          </a:pPr>
          <a:r>
            <a:rPr lang="en-US" sz="1600" kern="1200" dirty="0"/>
            <a:t>A deliberate systematic structure</a:t>
          </a:r>
        </a:p>
      </dsp:txBody>
      <dsp:txXfrm>
        <a:off x="0" y="2093516"/>
        <a:ext cx="4267200" cy="822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B451F-CD65-44C7-8A64-062E8442B987}">
      <dsp:nvSpPr>
        <dsp:cNvPr id="0" name=""/>
        <dsp:cNvSpPr/>
      </dsp:nvSpPr>
      <dsp:spPr>
        <a:xfrm rot="5400000">
          <a:off x="2381314" y="-432269"/>
          <a:ext cx="1766186" cy="3072383"/>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100000"/>
            </a:lnSpc>
            <a:spcBef>
              <a:spcPct val="0"/>
            </a:spcBef>
            <a:spcAft>
              <a:spcPct val="15000"/>
            </a:spcAft>
            <a:buChar char="•"/>
          </a:pPr>
          <a:r>
            <a:rPr lang="en-US" sz="1600" kern="1200" dirty="0"/>
            <a:t>People who work directly on a job or task and have no responsibility for overseeing the work of others.</a:t>
          </a:r>
        </a:p>
        <a:p>
          <a:pPr marL="171450" lvl="1" indent="-171450" algn="l" defTabSz="711200">
            <a:lnSpc>
              <a:spcPct val="100000"/>
            </a:lnSpc>
            <a:spcBef>
              <a:spcPct val="0"/>
            </a:spcBef>
            <a:spcAft>
              <a:spcPct val="15000"/>
            </a:spcAft>
            <a:buChar char="•"/>
          </a:pPr>
          <a:r>
            <a:rPr lang="en-US" sz="1600" kern="1200" dirty="0"/>
            <a:t>Examples, associates, team members</a:t>
          </a:r>
        </a:p>
      </dsp:txBody>
      <dsp:txXfrm rot="-5400000">
        <a:off x="1728216" y="307047"/>
        <a:ext cx="2986165" cy="1593750"/>
      </dsp:txXfrm>
    </dsp:sp>
    <dsp:sp modelId="{83F544C8-7132-4FFD-9C17-47EFFF700DCF}">
      <dsp:nvSpPr>
        <dsp:cNvPr id="0" name=""/>
        <dsp:cNvSpPr/>
      </dsp:nvSpPr>
      <dsp:spPr>
        <a:xfrm>
          <a:off x="0" y="55"/>
          <a:ext cx="1728215" cy="220773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100000"/>
            </a:lnSpc>
            <a:spcBef>
              <a:spcPct val="0"/>
            </a:spcBef>
            <a:spcAft>
              <a:spcPct val="35000"/>
            </a:spcAft>
            <a:buNone/>
          </a:pPr>
          <a:r>
            <a:rPr lang="en-US" sz="1700" b="1" kern="1200"/>
            <a:t>Nonmanagerial Employees</a:t>
          </a:r>
          <a:r>
            <a:rPr lang="en-US" sz="1700" kern="1200"/>
            <a:t> </a:t>
          </a:r>
        </a:p>
      </dsp:txBody>
      <dsp:txXfrm>
        <a:off x="84365" y="84420"/>
        <a:ext cx="1559485" cy="2039002"/>
      </dsp:txXfrm>
    </dsp:sp>
    <dsp:sp modelId="{EC382A59-ED98-4203-A9D6-13AF3D0C1982}">
      <dsp:nvSpPr>
        <dsp:cNvPr id="0" name=""/>
        <dsp:cNvSpPr/>
      </dsp:nvSpPr>
      <dsp:spPr>
        <a:xfrm rot="5400000">
          <a:off x="2381314" y="1885849"/>
          <a:ext cx="1766186" cy="3072383"/>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100000"/>
            </a:lnSpc>
            <a:spcBef>
              <a:spcPct val="0"/>
            </a:spcBef>
            <a:spcAft>
              <a:spcPct val="15000"/>
            </a:spcAft>
            <a:buChar char="•"/>
          </a:pPr>
          <a:r>
            <a:rPr lang="en-US" sz="1600" kern="1200" dirty="0"/>
            <a:t>Individuals in organisations who direct the activities of others.</a:t>
          </a:r>
        </a:p>
      </dsp:txBody>
      <dsp:txXfrm rot="-5400000">
        <a:off x="1728216" y="2625165"/>
        <a:ext cx="2986165" cy="1593750"/>
      </dsp:txXfrm>
    </dsp:sp>
    <dsp:sp modelId="{8A041DFF-AB52-4F02-9AFB-34E0561C6613}">
      <dsp:nvSpPr>
        <dsp:cNvPr id="0" name=""/>
        <dsp:cNvSpPr/>
      </dsp:nvSpPr>
      <dsp:spPr>
        <a:xfrm>
          <a:off x="0" y="2318174"/>
          <a:ext cx="1728215" cy="220773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100000"/>
            </a:lnSpc>
            <a:spcBef>
              <a:spcPct val="0"/>
            </a:spcBef>
            <a:spcAft>
              <a:spcPct val="35000"/>
            </a:spcAft>
            <a:buNone/>
          </a:pPr>
          <a:r>
            <a:rPr lang="en-US" sz="1700" b="1" kern="1200"/>
            <a:t>Managers</a:t>
          </a:r>
          <a:r>
            <a:rPr lang="en-US" sz="1700" kern="1200"/>
            <a:t> </a:t>
          </a:r>
        </a:p>
      </dsp:txBody>
      <dsp:txXfrm>
        <a:off x="84365" y="2402539"/>
        <a:ext cx="1559485" cy="2039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FC6E7-06EB-42DD-8E59-D6E4BCD9EA49}">
      <dsp:nvSpPr>
        <dsp:cNvPr id="0" name=""/>
        <dsp:cNvSpPr/>
      </dsp:nvSpPr>
      <dsp:spPr>
        <a:xfrm>
          <a:off x="0" y="325394"/>
          <a:ext cx="4038600" cy="850500"/>
        </a:xfrm>
        <a:prstGeom prst="rect">
          <a:avLst/>
        </a:prstGeom>
        <a:solidFill>
          <a:schemeClr val="lt1"/>
        </a:solidFill>
        <a:ln w="25400" cap="flat" cmpd="sng" algn="ctr">
          <a:solidFill>
            <a:srgbClr val="FF000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Defining the organisational purpose and ways to achieve it</a:t>
          </a:r>
        </a:p>
      </dsp:txBody>
      <dsp:txXfrm>
        <a:off x="0" y="325394"/>
        <a:ext cx="4038600" cy="850500"/>
      </dsp:txXfrm>
    </dsp:sp>
    <dsp:sp modelId="{2660D1DB-A7C3-4131-ABF8-0BF3DCECCD68}">
      <dsp:nvSpPr>
        <dsp:cNvPr id="0" name=""/>
        <dsp:cNvSpPr/>
      </dsp:nvSpPr>
      <dsp:spPr>
        <a:xfrm>
          <a:off x="201930" y="103994"/>
          <a:ext cx="2827020" cy="442800"/>
        </a:xfrm>
        <a:prstGeom prst="roundRect">
          <a:avLst/>
        </a:prstGeom>
        <a:solidFill>
          <a:schemeClr val="accent5">
            <a:lumMod val="20000"/>
            <a:lumOff val="80000"/>
          </a:schemeClr>
        </a:solidFill>
        <a:ln w="25400" cap="flat" cmpd="sng" algn="ctr">
          <a:solidFill>
            <a:srgbClr val="FF0000"/>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a:t>Planning</a:t>
          </a:r>
          <a:r>
            <a:rPr lang="en-US" sz="1500" kern="1200"/>
            <a:t> </a:t>
          </a:r>
        </a:p>
      </dsp:txBody>
      <dsp:txXfrm>
        <a:off x="223546" y="125610"/>
        <a:ext cx="2783788" cy="399568"/>
      </dsp:txXfrm>
    </dsp:sp>
    <dsp:sp modelId="{14C358E8-7F42-47EC-A7CD-75E92EEA102B}">
      <dsp:nvSpPr>
        <dsp:cNvPr id="0" name=""/>
        <dsp:cNvSpPr/>
      </dsp:nvSpPr>
      <dsp:spPr>
        <a:xfrm>
          <a:off x="0" y="1478294"/>
          <a:ext cx="4038600" cy="850500"/>
        </a:xfrm>
        <a:prstGeom prst="rect">
          <a:avLst/>
        </a:prstGeom>
        <a:solidFill>
          <a:schemeClr val="lt1">
            <a:alpha val="90000"/>
            <a:hueOff val="0"/>
            <a:satOff val="0"/>
            <a:lumOff val="0"/>
            <a:alphaOff val="0"/>
          </a:schemeClr>
        </a:solidFill>
        <a:ln w="25400" cap="flat" cmpd="sng" algn="ctr">
          <a:solidFill>
            <a:schemeClr val="accent4">
              <a:hueOff val="5745295"/>
              <a:satOff val="-14534"/>
              <a:lumOff val="6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Arranging and structuring work to accomplish organisational goals</a:t>
          </a:r>
        </a:p>
      </dsp:txBody>
      <dsp:txXfrm>
        <a:off x="0" y="1478294"/>
        <a:ext cx="4038600" cy="850500"/>
      </dsp:txXfrm>
    </dsp:sp>
    <dsp:sp modelId="{A570D478-FD19-4E4C-9657-A4D8B122CB8D}">
      <dsp:nvSpPr>
        <dsp:cNvPr id="0" name=""/>
        <dsp:cNvSpPr/>
      </dsp:nvSpPr>
      <dsp:spPr>
        <a:xfrm>
          <a:off x="201930" y="1256894"/>
          <a:ext cx="2827020" cy="442800"/>
        </a:xfrm>
        <a:prstGeom prst="roundRect">
          <a:avLst/>
        </a:prstGeom>
        <a:solidFill>
          <a:srgbClr val="E4FDCB"/>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tx1"/>
              </a:solidFill>
            </a:rPr>
            <a:t>Organizing</a:t>
          </a:r>
          <a:r>
            <a:rPr lang="en-US" sz="1500" b="1" kern="1200" dirty="0"/>
            <a:t> </a:t>
          </a:r>
          <a:endParaRPr lang="en-US" sz="1500" kern="1200" dirty="0"/>
        </a:p>
      </dsp:txBody>
      <dsp:txXfrm>
        <a:off x="223546" y="1278510"/>
        <a:ext cx="2783788" cy="399568"/>
      </dsp:txXfrm>
    </dsp:sp>
    <dsp:sp modelId="{4C4CE151-5DDC-4344-B0E7-12AEF6C69A9B}">
      <dsp:nvSpPr>
        <dsp:cNvPr id="0" name=""/>
        <dsp:cNvSpPr/>
      </dsp:nvSpPr>
      <dsp:spPr>
        <a:xfrm>
          <a:off x="0" y="2631194"/>
          <a:ext cx="4038600" cy="637875"/>
        </a:xfrm>
        <a:prstGeom prst="rect">
          <a:avLst/>
        </a:prstGeom>
        <a:solidFill>
          <a:schemeClr val="lt1">
            <a:alpha val="90000"/>
            <a:hueOff val="0"/>
            <a:satOff val="0"/>
            <a:lumOff val="0"/>
            <a:alphaOff val="0"/>
          </a:schemeClr>
        </a:solidFill>
        <a:ln w="25400" cap="flat" cmpd="sng" algn="ctr">
          <a:solidFill>
            <a:schemeClr val="accent4">
              <a:hueOff val="11490590"/>
              <a:satOff val="-29069"/>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Directing the work activities of others</a:t>
          </a:r>
        </a:p>
      </dsp:txBody>
      <dsp:txXfrm>
        <a:off x="0" y="2631194"/>
        <a:ext cx="4038600" cy="637875"/>
      </dsp:txXfrm>
    </dsp:sp>
    <dsp:sp modelId="{A039FCA7-B9F7-4D79-9611-4320C06D465C}">
      <dsp:nvSpPr>
        <dsp:cNvPr id="0" name=""/>
        <dsp:cNvSpPr/>
      </dsp:nvSpPr>
      <dsp:spPr>
        <a:xfrm>
          <a:off x="201930" y="2409794"/>
          <a:ext cx="2827020" cy="442800"/>
        </a:xfrm>
        <a:prstGeom prst="roundRect">
          <a:avLst/>
        </a:prstGeom>
        <a:solidFill>
          <a:srgbClr val="C8CFF4"/>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a:solidFill>
                <a:schemeClr val="tx1"/>
              </a:solidFill>
            </a:rPr>
            <a:t>Leading</a:t>
          </a:r>
          <a:r>
            <a:rPr lang="en-US" sz="1500" kern="1200">
              <a:solidFill>
                <a:schemeClr val="tx1"/>
              </a:solidFill>
            </a:rPr>
            <a:t> </a:t>
          </a:r>
        </a:p>
      </dsp:txBody>
      <dsp:txXfrm>
        <a:off x="223546" y="2431410"/>
        <a:ext cx="2783788" cy="399568"/>
      </dsp:txXfrm>
    </dsp:sp>
    <dsp:sp modelId="{5FBCE524-D854-45F9-A252-B34362AF3C18}">
      <dsp:nvSpPr>
        <dsp:cNvPr id="0" name=""/>
        <dsp:cNvSpPr/>
      </dsp:nvSpPr>
      <dsp:spPr>
        <a:xfrm>
          <a:off x="0" y="3571469"/>
          <a:ext cx="4038600" cy="85050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13440" tIns="312420" rIns="31344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Monitoring, comparing, and correcting work performance</a:t>
          </a:r>
        </a:p>
      </dsp:txBody>
      <dsp:txXfrm>
        <a:off x="0" y="3571469"/>
        <a:ext cx="4038600" cy="850500"/>
      </dsp:txXfrm>
    </dsp:sp>
    <dsp:sp modelId="{4E46B50C-F2CB-4B61-A502-FCC0A43E339C}">
      <dsp:nvSpPr>
        <dsp:cNvPr id="0" name=""/>
        <dsp:cNvSpPr/>
      </dsp:nvSpPr>
      <dsp:spPr>
        <a:xfrm>
          <a:off x="201930" y="3350069"/>
          <a:ext cx="2827020" cy="442800"/>
        </a:xfrm>
        <a:prstGeom prst="roundRect">
          <a:avLst/>
        </a:prstGeom>
        <a:solidFill>
          <a:schemeClr val="accent4">
            <a:lumMod val="20000"/>
            <a:lumOff val="80000"/>
          </a:schemeClr>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6855" tIns="0" rIns="106855" bIns="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tx1"/>
              </a:solidFill>
            </a:rPr>
            <a:t>Controlling </a:t>
          </a:r>
          <a:endParaRPr lang="en-US" sz="1500" kern="1200" dirty="0">
            <a:solidFill>
              <a:schemeClr val="tx1"/>
            </a:solidFill>
          </a:endParaRPr>
        </a:p>
      </dsp:txBody>
      <dsp:txXfrm>
        <a:off x="223546" y="3371685"/>
        <a:ext cx="2783788"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063FC-3C61-4EAC-BE73-37491012F86E}">
      <dsp:nvSpPr>
        <dsp:cNvPr id="0" name=""/>
        <dsp:cNvSpPr/>
      </dsp:nvSpPr>
      <dsp:spPr>
        <a:xfrm>
          <a:off x="0" y="88209"/>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Without customers most organisations would cease to exist</a:t>
          </a:r>
        </a:p>
      </dsp:txBody>
      <dsp:txXfrm>
        <a:off x="89934" y="178143"/>
        <a:ext cx="4931881" cy="1662443"/>
      </dsp:txXfrm>
    </dsp:sp>
    <dsp:sp modelId="{765F58AA-8169-474B-AE7A-48E93B4E4393}">
      <dsp:nvSpPr>
        <dsp:cNvPr id="0" name=""/>
        <dsp:cNvSpPr/>
      </dsp:nvSpPr>
      <dsp:spPr>
        <a:xfrm>
          <a:off x="0" y="2005400"/>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Today we’re discovering that employee attitudes and behaviors play a big part in customer satisfaction</a:t>
          </a:r>
        </a:p>
      </dsp:txBody>
      <dsp:txXfrm>
        <a:off x="89934" y="2095334"/>
        <a:ext cx="4931881" cy="1662443"/>
      </dsp:txXfrm>
    </dsp:sp>
    <dsp:sp modelId="{2E81E365-FF57-4FB0-9EA0-3CBDAB03B0FF}">
      <dsp:nvSpPr>
        <dsp:cNvPr id="0" name=""/>
        <dsp:cNvSpPr/>
      </dsp:nvSpPr>
      <dsp:spPr>
        <a:xfrm>
          <a:off x="0" y="3922592"/>
          <a:ext cx="5111749" cy="184231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Managers must create a customer responsive where employees are friendly, knowledgeable, responsive to customer needs</a:t>
          </a:r>
        </a:p>
      </dsp:txBody>
      <dsp:txXfrm>
        <a:off x="89934" y="4012526"/>
        <a:ext cx="4931881" cy="166244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69156E0-6A08-4C71-9E4B-79AEA6EEE0C1}" type="datetimeFigureOut">
              <a:rPr lang="en-US"/>
              <a:pPr>
                <a:defRPr/>
              </a:pPr>
              <a:t>5/3/2022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3EA6192-F8EA-4E61-BCEA-FFD3F21B7BA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3EA6192-F8EA-4E61-BCEA-FFD3F21B7BAD}" type="slidenum">
              <a:rPr lang="en-US" smtClean="0"/>
              <a:pPr>
                <a:defRPr/>
              </a:pPr>
              <a:t>1</a:t>
            </a:fld>
            <a:endParaRPr lang="en-US" dirty="0"/>
          </a:p>
        </p:txBody>
      </p:sp>
    </p:spTree>
    <p:extLst>
      <p:ext uri="{BB962C8B-B14F-4D97-AF65-F5344CB8AC3E}">
        <p14:creationId xmlns:p14="http://schemas.microsoft.com/office/powerpoint/2010/main" val="2296363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economic crisis, which began with turmoil in mortgage markets and spread to businesses when broader credit markets collapsed, has been called the worst since the Great Depression. With foreclosures, financial recession, a huge public debt, and widespread social problems from job losses, it’s clear that the U.S. and global economic environments have changed and are continuing to change. For instance, the International Monetary Fund forecasted that the global economy would likely contract in 2009 for the first time since World War II and that the recovery would take longer than expected</a:t>
            </a:r>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C5EC4C8F-2FBD-4893-8852-3AEBAEAE5ACB}" type="slidenum">
              <a:rPr lang="en-US" smtClean="0"/>
              <a:pPr>
                <a:defRPr/>
              </a:pPr>
              <a:t>15</a:t>
            </a:fld>
            <a:endParaRPr lang="en-US" dirty="0"/>
          </a:p>
        </p:txBody>
      </p:sp>
    </p:spTree>
    <p:extLst>
      <p:ext uri="{BB962C8B-B14F-4D97-AF65-F5344CB8AC3E}">
        <p14:creationId xmlns:p14="http://schemas.microsoft.com/office/powerpoint/2010/main" val="723527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Much of the change in the U.S. workforce over the last 50 years can be attributed to federal legislation enacted in the 1960s that prohibited employment discrimination. With these laws, avenues opened up for minority and female job applicants. These two groups dramatically changed the workplace in the latter half of the twentieth century. Women, in particular, have changed the composition of the workforce as they now hold some 49.1 percent of jobs</a:t>
            </a:r>
          </a:p>
        </p:txBody>
      </p:sp>
      <p:sp>
        <p:nvSpPr>
          <p:cNvPr id="4" name="Slide Number Placeholder 3"/>
          <p:cNvSpPr>
            <a:spLocks noGrp="1"/>
          </p:cNvSpPr>
          <p:nvPr>
            <p:ph type="sldNum" sz="quarter" idx="5"/>
          </p:nvPr>
        </p:nvSpPr>
        <p:spPr/>
        <p:txBody>
          <a:bodyPr/>
          <a:lstStyle/>
          <a:p>
            <a:pPr>
              <a:defRPr/>
            </a:pPr>
            <a:fld id="{AE713F6F-82FE-4347-99CC-F5D198F05DF5}"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Experts believe that once the U.S. economy emerges from recession things won’t be the way they were—that there will be a “new” normal. As Timothy Geithner, the former U.S. Secretary of the Treasury, said, “Capitalism will be different.”10 How managers manage and the way</a:t>
            </a:r>
          </a:p>
          <a:p>
            <a:r>
              <a:rPr lang="en-US" dirty="0"/>
              <a:t>businesses operate will not be as they’ve always been. The biggest change is likely to be in the role of government, especially in financial markets and in consumer protection</a:t>
            </a:r>
          </a:p>
        </p:txBody>
      </p:sp>
      <p:sp>
        <p:nvSpPr>
          <p:cNvPr id="4" name="Slide Number Placeholder 3"/>
          <p:cNvSpPr>
            <a:spLocks noGrp="1"/>
          </p:cNvSpPr>
          <p:nvPr>
            <p:ph type="sldNum" sz="quarter" idx="5"/>
          </p:nvPr>
        </p:nvSpPr>
        <p:spPr/>
        <p:txBody>
          <a:bodyPr/>
          <a:lstStyle/>
          <a:p>
            <a:pPr>
              <a:defRPr/>
            </a:pPr>
            <a:fld id="{82787CA9-C08B-4B5C-9A31-99AB83F31C3E}"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Today’s progressive workplaces must accommodate the varied needs of a diverse workforce. In response, many organisations are offering family-friendly benefits, benefits that provide a wide range of scheduling options that allow employees more flexibility at work, accommodating their need for work/life balance.</a:t>
            </a:r>
          </a:p>
        </p:txBody>
      </p:sp>
      <p:sp>
        <p:nvSpPr>
          <p:cNvPr id="4" name="Slide Number Placeholder 3"/>
          <p:cNvSpPr>
            <a:spLocks noGrp="1"/>
          </p:cNvSpPr>
          <p:nvPr>
            <p:ph type="sldNum" sz="quarter" idx="5"/>
          </p:nvPr>
        </p:nvSpPr>
        <p:spPr/>
        <p:txBody>
          <a:bodyPr/>
          <a:lstStyle/>
          <a:p>
            <a:pPr>
              <a:defRPr/>
            </a:pPr>
            <a:fld id="{0056AE0F-F7E5-4263-8E86-9066E1FA15B8}"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D9C722-8FCE-4C7E-B3FF-8BDFF64EF60A}" type="slidenum">
              <a:rPr lang="en-US" smtClean="0"/>
              <a:pPr fontAlgn="base">
                <a:spcBef>
                  <a:spcPct val="0"/>
                </a:spcBef>
                <a:spcAft>
                  <a:spcPct val="0"/>
                </a:spcAft>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lvl="1" eaLnBrk="1" hangingPunct="1">
              <a:spcBef>
                <a:spcPct val="0"/>
              </a:spcBef>
            </a:pPr>
            <a:r>
              <a:rPr lang="en-US" dirty="0"/>
              <a:t>Managers work in organisations.  We define organisations as A deliberate arrangement of people brought together to accomplish some </a:t>
            </a:r>
            <a:r>
              <a:rPr lang="en-US" b="1" dirty="0"/>
              <a:t> </a:t>
            </a:r>
            <a:r>
              <a:rPr lang="en-US" dirty="0"/>
              <a:t>are deliberate arrangements of people to accomplish a specific purpose. Examples include your college or university, the United Way, your neighborhood convenience store, the Dallas Cowboys football team, fraternities and sororities, the Cleveland Clinic and Nokia.</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4E5258-209C-4141-8845-CDD89E3E1DA4}" type="slidenum">
              <a:rPr lang="en-US" smtClean="0"/>
              <a:pPr fontAlgn="base">
                <a:spcBef>
                  <a:spcPct val="0"/>
                </a:spcBef>
                <a:spcAft>
                  <a:spcPct val="0"/>
                </a:spcAft>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simplicities sake, we can divide organisation members into two categories:  nonmanagerial employees and managers.  Nonmanagerial employees do not oversee the work of others. Managers direct and oversee the activity of the people in the organisation.</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8A8999-3709-430C-93DB-2E81938A0152}" type="slidenum">
              <a:rPr lang="en-US" smtClean="0"/>
              <a:pPr fontAlgn="base">
                <a:spcBef>
                  <a:spcPct val="0"/>
                </a:spcBef>
                <a:spcAft>
                  <a:spcPct val="0"/>
                </a:spcAft>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Management is a process of getting things done, effectively and efficiently, with through people.  A process is a set of ongoing and interrelated activities. In our definition it refers to the primary activities or functions managers perform.  </a:t>
            </a:r>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7ADB60-56B2-40A9-B87B-BDDC8809848E}" type="slidenum">
              <a:rPr lang="en-US" smtClean="0"/>
              <a:pPr fontAlgn="base">
                <a:spcBef>
                  <a:spcPct val="0"/>
                </a:spcBef>
                <a:spcAft>
                  <a:spcPct val="0"/>
                </a:spcAft>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Planning includes defining goals, establishing strategy, and developing plans to coordinate activities.   Organizing includes determining what tasks need to be done and by whom.  Leading includes motivating, directing the activities of others, and resolving conflicts. Controlling involves monitoring, comparing, and correcting work performance.</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78D6F5-89E8-4186-AF71-5CD3C5AB96A8}" type="slidenum">
              <a:rPr lang="en-US" smtClean="0"/>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In the 1960s, Henry Mintzberg did an empirical study of chief executives and discovered that managers were engaged in a number of varied, un-patterned, and short-duration activities.  He defined management by categorizing what managers do based on the managerial roles they perform at work.</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EEBF75-B455-44B8-A3AA-F7BE12605622}" type="slidenum">
              <a:rPr lang="en-US" smtClean="0"/>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Another way to describing what managers do is by looking  at the skills they need in managing.  Managers must possess four critical skills in managing.  Conceptual skills, Interpersonal Skills, Technical Skills and Political Skills.</a:t>
            </a:r>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1882A-B775-4C95-8427-FAFD585AA385}" type="slidenum">
              <a:rPr lang="en-US" smtClean="0"/>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While the importance of managerial roles varies depending on a manager’s position within an organisation, the differences are of degree and emphasis, not of function. As managers move up the organisation, for example, they spend less time supervising and more time planning. </a:t>
            </a:r>
          </a:p>
          <a:p>
            <a:pPr eaLnBrk="1" hangingPunct="1">
              <a:spcBef>
                <a:spcPct val="0"/>
              </a:spcBef>
            </a:pPr>
            <a:r>
              <a:rPr lang="en-US" dirty="0"/>
              <a:t>All managers, however, make decisions and plan, lead, organize, and control. But the amount of time they give to each activity is not necessarily constant. In addition, the content of the managerial activities changes with the manager’s level. </a:t>
            </a:r>
          </a:p>
          <a:p>
            <a:pPr eaLnBrk="1" hangingPunct="1">
              <a:spcBef>
                <a:spcPct val="0"/>
              </a:spcBef>
            </a:pPr>
            <a:r>
              <a:rPr lang="en-US" dirty="0"/>
              <a:t>When measuring managerial performance in business, profit (the bottom line) is an unambiguous criterion. Even though not-for-profit organisations need money to survive, however, their managers do not live and die to maximize profits. </a:t>
            </a:r>
          </a:p>
          <a:p>
            <a:pPr eaLnBrk="1" hangingPunct="1">
              <a:spcBef>
                <a:spcPct val="0"/>
              </a:spcBef>
            </a:pPr>
            <a:r>
              <a:rPr lang="en-US" dirty="0"/>
              <a:t>Given this difference, managers working in profit and not-for-profit organisations must perform similar functions: planning, organizing, leading, and controlling.</a:t>
            </a:r>
          </a:p>
          <a:p>
            <a:pPr eaLnBrk="1" hangingPunct="1">
              <a:spcBef>
                <a:spcPct val="0"/>
              </a:spcBef>
            </a:pPr>
            <a:endParaRPr lang="en-US" dirty="0"/>
          </a:p>
          <a:p>
            <a:pPr eaLnBrk="1" hangingPunct="1">
              <a:spcBef>
                <a:spcPct val="0"/>
              </a:spcBef>
            </a:pPr>
            <a:endParaRPr lang="en-US" dirty="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3E4BF7-3E9E-46A1-B03F-47E7B812963F}" type="slidenum">
              <a:rPr lang="en-US" smtClean="0"/>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0470C2-34F4-47EF-82F6-AA4C186D8281}" type="slidenum">
              <a:rPr lang="en-US" smtClean="0"/>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5"/>
          <p:cNvSpPr>
            <a:spLocks noGrp="1"/>
          </p:cNvSpPr>
          <p:nvPr>
            <p:ph type="sldNum" sz="quarter" idx="11"/>
          </p:nvPr>
        </p:nvSpPr>
        <p:spPr/>
        <p:txBody>
          <a:bodyPr/>
          <a:lstStyle>
            <a:lvl1pPr>
              <a:defRPr/>
            </a:lvl1pPr>
          </a:lstStyle>
          <a:p>
            <a:pPr>
              <a:defRPr/>
            </a:pPr>
            <a:r>
              <a:rPr lang="en-US"/>
              <a:t>&lt;#&gt;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7" name="Slide Number Placeholder 5"/>
          <p:cNvSpPr>
            <a:spLocks noGrp="1"/>
          </p:cNvSpPr>
          <p:nvPr>
            <p:ph type="sldNum" sz="quarter" idx="11"/>
          </p:nvPr>
        </p:nvSpPr>
        <p:spPr/>
        <p:txBody>
          <a:bodyPr/>
          <a:lstStyle>
            <a:lvl1pPr>
              <a:defRPr>
                <a:solidFill>
                  <a:schemeClr val="bg1"/>
                </a:solidFill>
              </a:defRPr>
            </a:lvl1pPr>
          </a:lstStyle>
          <a:p>
            <a:pPr>
              <a:defRPr/>
            </a:pPr>
            <a:r>
              <a:rPr lang="en-US"/>
              <a:t>1-</a:t>
            </a:r>
            <a:fld id="{729CE07F-D228-43FE-B2C8-8F2470F730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solidFill>
                  <a:schemeClr val="bg1"/>
                </a:solidFill>
              </a:defRPr>
            </a:lvl1pPr>
          </a:lstStyle>
          <a:p>
            <a:pPr>
              <a:defRPr/>
            </a:pPr>
            <a:r>
              <a:rPr lang="en-US"/>
              <a:t>Copyright ©2009 Pearson Education, Inc. Publishing as Prentice Hall.  </a:t>
            </a:r>
          </a:p>
        </p:txBody>
      </p:sp>
      <p:sp>
        <p:nvSpPr>
          <p:cNvPr id="9" name="Slide Number Placeholder 6"/>
          <p:cNvSpPr>
            <a:spLocks noGrp="1"/>
          </p:cNvSpPr>
          <p:nvPr>
            <p:ph type="sldNum" sz="quarter" idx="12"/>
          </p:nvPr>
        </p:nvSpPr>
        <p:spPr/>
        <p:txBody>
          <a:bodyPr/>
          <a:lstStyle>
            <a:lvl1pPr>
              <a:defRPr>
                <a:solidFill>
                  <a:schemeClr val="bg1"/>
                </a:solidFill>
              </a:defRPr>
            </a:lvl1pPr>
          </a:lstStyle>
          <a:p>
            <a:pPr>
              <a:defRPr/>
            </a:pPr>
            <a:r>
              <a:rPr lang="en-US"/>
              <a:t>1-</a:t>
            </a:r>
            <a:fld id="{B22111B9-6ACD-4A16-9A9E-5901C5FBBF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 name="Straight Connector 3"/>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90600"/>
          </a:xfrm>
        </p:spPr>
        <p:txBody>
          <a:bodyPr/>
          <a:lstStyle/>
          <a:p>
            <a:r>
              <a:rPr lang="en-US" dirty="0"/>
              <a:t>Click to edit Master title style</a:t>
            </a:r>
          </a:p>
        </p:txBody>
      </p:sp>
      <p:sp>
        <p:nvSpPr>
          <p:cNvPr id="5" name="Footer Placeholder 3"/>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6" name="Slide Number Placeholder 4"/>
          <p:cNvSpPr>
            <a:spLocks noGrp="1"/>
          </p:cNvSpPr>
          <p:nvPr>
            <p:ph type="sldNum" sz="quarter" idx="11"/>
          </p:nvPr>
        </p:nvSpPr>
        <p:spPr/>
        <p:txBody>
          <a:bodyPr/>
          <a:lstStyle>
            <a:lvl1pPr>
              <a:defRPr>
                <a:solidFill>
                  <a:schemeClr val="bg1"/>
                </a:solidFill>
              </a:defRPr>
            </a:lvl1pPr>
          </a:lstStyle>
          <a:p>
            <a:pPr>
              <a:defRPr/>
            </a:pPr>
            <a:r>
              <a:rPr lang="en-US"/>
              <a:t>1-</a:t>
            </a:r>
            <a:fld id="{AD6CADA5-20FD-41BA-8843-9D01E02F72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pPr>
              <a:defRPr/>
            </a:pPr>
            <a:r>
              <a:rPr lang="en-US"/>
              <a:t>Copyright ©2009 Pearson Education, Inc. Publishing as Prentice Hall.  </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a:defRPr/>
            </a:pPr>
            <a:r>
              <a:rPr lang="en-US"/>
              <a:t>1-</a:t>
            </a:r>
            <a:fld id="{29C9E7A6-E3CB-4FDD-A52B-32856275EF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Copyright ©2009 Pearson Education, Inc. Publishing as Prentice Hall.  </a:t>
            </a:r>
          </a:p>
        </p:txBody>
      </p:sp>
      <p:sp>
        <p:nvSpPr>
          <p:cNvPr id="6" name="Slide Number Placeholder 6"/>
          <p:cNvSpPr>
            <a:spLocks noGrp="1"/>
          </p:cNvSpPr>
          <p:nvPr>
            <p:ph type="sldNum" sz="quarter" idx="11"/>
          </p:nvPr>
        </p:nvSpPr>
        <p:spPr/>
        <p:txBody>
          <a:bodyPr/>
          <a:lstStyle>
            <a:lvl1pPr>
              <a:defRPr/>
            </a:lvl1pPr>
          </a:lstStyle>
          <a:p>
            <a:pPr>
              <a:defRPr/>
            </a:pPr>
            <a:r>
              <a:rPr lang="en-US"/>
              <a:t>1-</a:t>
            </a:r>
            <a:fld id="{D175EEDF-F136-4C87-A21E-53B6B36F84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7" name="Slide Number Placeholder 6"/>
          <p:cNvSpPr>
            <a:spLocks noGrp="1"/>
          </p:cNvSpPr>
          <p:nvPr>
            <p:ph type="sldNum" sz="quarter" idx="12"/>
          </p:nvPr>
        </p:nvSpPr>
        <p:spPr/>
        <p:txBody>
          <a:bodyPr/>
          <a:lstStyle>
            <a:lvl1pPr>
              <a:defRPr/>
            </a:lvl1pPr>
          </a:lstStyle>
          <a:p>
            <a:pPr>
              <a:defRPr/>
            </a:pPr>
            <a:r>
              <a:rPr lang="en-US"/>
              <a:t>1-</a:t>
            </a:r>
            <a:fld id="{DA0481CA-8C4A-480E-AF72-5D38D846B26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89F98A22-FB4E-4B88-A7C1-AA06C4F7376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Copyright ©2009 Pearson Education, Inc. Publishing as Prentice Hall.  </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A636101F-5D12-40CE-9D8B-5996C03F75F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Copyright ©2009 Pearson Education, Inc. Publishing as Prentice Hall.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3CCBE4F-E651-4DEB-88AF-6ACF111DE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2.png"/><Relationship Id="rId4" Type="http://schemas.openxmlformats.org/officeDocument/2006/relationships/diagramLayout" Target="../diagrams/layout2.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4.png"/><Relationship Id="rId4" Type="http://schemas.openxmlformats.org/officeDocument/2006/relationships/diagramLayout" Target="../diagrams/layout3.xml"/><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219200"/>
            <a:ext cx="7239000" cy="42672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76200" y="609600"/>
            <a:ext cx="1066800" cy="1470025"/>
          </a:xfrm>
          <a:effectLst>
            <a:glow rad="101600">
              <a:schemeClr val="accent2">
                <a:satMod val="175000"/>
                <a:alpha val="40000"/>
              </a:schemeClr>
            </a:glow>
          </a:effectLst>
        </p:spPr>
        <p:txBody>
          <a:bodyPr rtlCol="0">
            <a:noAutofit/>
            <a:scene3d>
              <a:camera prst="orthographicFront"/>
              <a:lightRig rig="threePt" dir="t"/>
            </a:scene3d>
            <a:sp3d extrusionH="57150">
              <a:bevelT w="38100" h="38100"/>
            </a:sp3d>
          </a:bodyPr>
          <a:lstStyle/>
          <a:p>
            <a:pPr algn="l" eaLnBrk="1" fontAlgn="auto" hangingPunct="1">
              <a:spcAft>
                <a:spcPts val="0"/>
              </a:spcAft>
              <a:defRPr/>
            </a:pPr>
            <a:r>
              <a:rPr lang="en-US" sz="23900" b="1" dirty="0">
                <a:solidFill>
                  <a:schemeClr val="accent2">
                    <a:lumMod val="40000"/>
                    <a:lumOff val="60000"/>
                  </a:schemeClr>
                </a:solidFill>
                <a:latin typeface="Britannic Bold" pitchFamily="34" charset="0"/>
              </a:rPr>
              <a:t>3</a:t>
            </a:r>
          </a:p>
        </p:txBody>
      </p:sp>
      <p:sp>
        <p:nvSpPr>
          <p:cNvPr id="11270" name="Rectangle 11"/>
          <p:cNvSpPr>
            <a:spLocks noChangeArrowheads="1"/>
          </p:cNvSpPr>
          <p:nvPr/>
        </p:nvSpPr>
        <p:spPr bwMode="auto">
          <a:xfrm>
            <a:off x="2286000" y="1524000"/>
            <a:ext cx="5867400" cy="3416320"/>
          </a:xfrm>
          <a:prstGeom prst="rect">
            <a:avLst/>
          </a:prstGeom>
          <a:noFill/>
          <a:ln w="9525">
            <a:noFill/>
            <a:miter lim="800000"/>
            <a:headEnd/>
            <a:tailEnd/>
          </a:ln>
        </p:spPr>
        <p:txBody>
          <a:bodyPr wrap="square">
            <a:spAutoFit/>
          </a:bodyPr>
          <a:lstStyle/>
          <a:p>
            <a:r>
              <a:rPr lang="en-US" sz="7200" b="1" dirty="0">
                <a:solidFill>
                  <a:schemeClr val="bg1"/>
                </a:solidFill>
                <a:latin typeface="Calibri" pitchFamily="34" charset="0"/>
              </a:rPr>
              <a:t>Managers</a:t>
            </a:r>
            <a:br>
              <a:rPr lang="en-US" sz="7200" b="1" dirty="0">
                <a:solidFill>
                  <a:schemeClr val="bg1"/>
                </a:solidFill>
                <a:latin typeface="Calibri" pitchFamily="34" charset="0"/>
              </a:rPr>
            </a:br>
            <a:r>
              <a:rPr lang="en-US" sz="7200" dirty="0">
                <a:solidFill>
                  <a:schemeClr val="bg1"/>
                </a:solidFill>
                <a:latin typeface="Calibri" pitchFamily="34" charset="0"/>
              </a:rPr>
              <a:t>and</a:t>
            </a:r>
            <a:br>
              <a:rPr lang="en-US" sz="7200" dirty="0">
                <a:solidFill>
                  <a:schemeClr val="bg1"/>
                </a:solidFill>
                <a:latin typeface="Calibri" pitchFamily="34" charset="0"/>
              </a:rPr>
            </a:br>
            <a:r>
              <a:rPr lang="en-US" sz="7200" b="1" dirty="0">
                <a:solidFill>
                  <a:schemeClr val="bg1"/>
                </a:solidFill>
                <a:latin typeface="Calibri" pitchFamily="34"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
            <a:ext cx="6324600" cy="666749"/>
          </a:xfrm>
        </p:spPr>
        <p:txBody>
          <a:bodyPr wrap="square" rtlCol="0" anchor="b">
            <a:normAutofit/>
          </a:bodyPr>
          <a:lstStyle/>
          <a:p>
            <a:pPr eaLnBrk="1" fontAlgn="auto" hangingPunct="1">
              <a:spcAft>
                <a:spcPts val="0"/>
              </a:spcAft>
              <a:defRPr/>
            </a:pPr>
            <a:r>
              <a:rPr lang="en-US" sz="3600" b="1" dirty="0">
                <a:effectLst>
                  <a:outerShdw blurRad="38100" dist="38100" dir="2700000" algn="tl">
                    <a:srgbClr val="000000">
                      <a:alpha val="43137"/>
                    </a:srgbClr>
                  </a:outerShdw>
                </a:effectLst>
              </a:rPr>
              <a:t>Is The Manager’s Job Universal?</a:t>
            </a:r>
          </a:p>
        </p:txBody>
      </p:sp>
      <p:sp>
        <p:nvSpPr>
          <p:cNvPr id="3" name="Content Placeholder 2"/>
          <p:cNvSpPr>
            <a:spLocks noGrp="1"/>
          </p:cNvSpPr>
          <p:nvPr>
            <p:ph idx="1"/>
          </p:nvPr>
        </p:nvSpPr>
        <p:spPr>
          <a:xfrm>
            <a:off x="3352800" y="685800"/>
            <a:ext cx="5715000" cy="5853113"/>
          </a:xfrm>
        </p:spPr>
        <p:txBody>
          <a:bodyPr wrap="square" rtlCol="0" anchor="t">
            <a:normAutofit/>
          </a:bodyPr>
          <a:lstStyle/>
          <a:p>
            <a:pPr eaLnBrk="1" fontAlgn="auto" hangingPunct="1">
              <a:lnSpc>
                <a:spcPct val="90000"/>
              </a:lnSpc>
              <a:spcAft>
                <a:spcPts val="0"/>
              </a:spcAft>
              <a:buFont typeface="Arial" pitchFamily="34" charset="0"/>
              <a:buNone/>
              <a:defRPr/>
            </a:pPr>
            <a:r>
              <a:rPr lang="en-US" sz="2500" dirty="0"/>
              <a:t>The previous discussions describe management as a generic activity.  </a:t>
            </a:r>
          </a:p>
          <a:p>
            <a:pPr eaLnBrk="1" fontAlgn="auto" hangingPunct="1">
              <a:lnSpc>
                <a:spcPct val="90000"/>
              </a:lnSpc>
              <a:spcAft>
                <a:spcPts val="0"/>
              </a:spcAft>
              <a:buFont typeface="Arial" pitchFamily="34" charset="0"/>
              <a:buNone/>
              <a:defRPr/>
            </a:pPr>
            <a:r>
              <a:rPr lang="en-US" sz="2500" dirty="0"/>
              <a:t>In reality, a manager’s job varies with along several dimensions</a:t>
            </a:r>
          </a:p>
          <a:p>
            <a:pPr eaLnBrk="1" fontAlgn="auto" hangingPunct="1">
              <a:lnSpc>
                <a:spcPct val="90000"/>
              </a:lnSpc>
              <a:spcAft>
                <a:spcPts val="0"/>
              </a:spcAft>
              <a:buFont typeface="Arial" pitchFamily="34" charset="0"/>
              <a:buNone/>
              <a:defRPr/>
            </a:pPr>
            <a:endParaRPr lang="en-US" sz="1200" dirty="0"/>
          </a:p>
          <a:p>
            <a:pPr eaLnBrk="1" fontAlgn="auto" hangingPunct="1">
              <a:lnSpc>
                <a:spcPct val="90000"/>
              </a:lnSpc>
              <a:spcAft>
                <a:spcPts val="0"/>
              </a:spcAft>
              <a:buFont typeface="Arial" pitchFamily="34" charset="0"/>
              <a:buChar char="•"/>
              <a:defRPr/>
            </a:pPr>
            <a:r>
              <a:rPr lang="en-US" sz="2500" b="1" dirty="0">
                <a:solidFill>
                  <a:schemeClr val="accent1">
                    <a:lumMod val="75000"/>
                  </a:schemeClr>
                </a:solidFill>
              </a:rPr>
              <a:t>Level within the Organisation</a:t>
            </a:r>
          </a:p>
          <a:p>
            <a:pPr lvl="1" eaLnBrk="1" fontAlgn="auto" hangingPunct="1">
              <a:lnSpc>
                <a:spcPct val="90000"/>
              </a:lnSpc>
              <a:spcAft>
                <a:spcPts val="0"/>
              </a:spcAft>
              <a:buFont typeface="Arial" pitchFamily="34" charset="0"/>
              <a:buChar char="–"/>
              <a:defRPr/>
            </a:pPr>
            <a:r>
              <a:rPr lang="en-US" sz="2500" dirty="0"/>
              <a:t>Top level managers do more planning than supervisors</a:t>
            </a:r>
          </a:p>
          <a:p>
            <a:pPr eaLnBrk="1" fontAlgn="auto" hangingPunct="1">
              <a:lnSpc>
                <a:spcPct val="90000"/>
              </a:lnSpc>
              <a:spcAft>
                <a:spcPts val="0"/>
              </a:spcAft>
              <a:buFont typeface="Arial" pitchFamily="34" charset="0"/>
              <a:buChar char="•"/>
              <a:defRPr/>
            </a:pPr>
            <a:r>
              <a:rPr lang="en-US" sz="2500" b="1" dirty="0">
                <a:solidFill>
                  <a:schemeClr val="accent1">
                    <a:lumMod val="75000"/>
                  </a:schemeClr>
                </a:solidFill>
              </a:rPr>
              <a:t>Profit vs. Nonprofit</a:t>
            </a:r>
          </a:p>
          <a:p>
            <a:pPr lvl="1" eaLnBrk="1" fontAlgn="auto" hangingPunct="1">
              <a:lnSpc>
                <a:spcPct val="90000"/>
              </a:lnSpc>
              <a:spcAft>
                <a:spcPts val="0"/>
              </a:spcAft>
              <a:buFont typeface="Arial" pitchFamily="34" charset="0"/>
              <a:buChar char="–"/>
              <a:defRPr/>
            </a:pPr>
            <a:r>
              <a:rPr lang="en-US" sz="2500" dirty="0"/>
              <a:t>Management performance is measured on different objectives</a:t>
            </a:r>
          </a:p>
          <a:p>
            <a:pPr eaLnBrk="1" hangingPunct="1">
              <a:lnSpc>
                <a:spcPct val="90000"/>
              </a:lnSpc>
            </a:pPr>
            <a:r>
              <a:rPr lang="en-US" sz="2500" b="1" dirty="0">
                <a:solidFill>
                  <a:schemeClr val="accent1">
                    <a:lumMod val="75000"/>
                  </a:schemeClr>
                </a:solidFill>
              </a:rPr>
              <a:t>Size of the Organisation</a:t>
            </a:r>
          </a:p>
          <a:p>
            <a:pPr lvl="1" eaLnBrk="1" hangingPunct="1">
              <a:lnSpc>
                <a:spcPct val="90000"/>
              </a:lnSpc>
            </a:pPr>
            <a:r>
              <a:rPr lang="en-US" sz="2500" dirty="0"/>
              <a:t>Small businesses require an emphasis in the management role of spokesperson</a:t>
            </a:r>
          </a:p>
          <a:p>
            <a:pPr lvl="1" eaLnBrk="1" fontAlgn="auto" hangingPunct="1">
              <a:lnSpc>
                <a:spcPct val="90000"/>
              </a:lnSpc>
              <a:spcAft>
                <a:spcPts val="0"/>
              </a:spcAft>
              <a:buFont typeface="Arial" pitchFamily="34" charset="0"/>
              <a:buChar char="–"/>
              <a:defRPr/>
            </a:pPr>
            <a:endParaRPr lang="en-US" sz="2500" dirty="0"/>
          </a:p>
          <a:p>
            <a:pPr eaLnBrk="1" fontAlgn="auto" hangingPunct="1">
              <a:lnSpc>
                <a:spcPct val="90000"/>
              </a:lnSpc>
              <a:spcAft>
                <a:spcPts val="0"/>
              </a:spcAft>
              <a:buFont typeface="Arial" pitchFamily="34" charset="0"/>
              <a:buChar char="•"/>
              <a:defRPr/>
            </a:pPr>
            <a:endParaRPr lang="en-US" sz="2500" dirty="0"/>
          </a:p>
        </p:txBody>
      </p:sp>
      <p:sp>
        <p:nvSpPr>
          <p:cNvPr id="27652" name="Slide Number Placeholder 4"/>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01D7179E-5EAB-4767-B181-E912489FA1CA}" type="slidenum">
              <a:rPr lang="en-US" smtClean="0"/>
              <a:pPr fontAlgn="base">
                <a:spcBef>
                  <a:spcPct val="0"/>
                </a:spcBef>
                <a:spcAft>
                  <a:spcPts val="600"/>
                </a:spcAft>
                <a:defRPr/>
              </a:pPr>
              <a:t>10</a:t>
            </a:fld>
            <a:endParaRPr lang="en-US"/>
          </a:p>
        </p:txBody>
      </p:sp>
      <p:pic>
        <p:nvPicPr>
          <p:cNvPr id="1026" name="Picture 2" descr="Equal Employment Opportunity - Clipart Of Human Rights - Png Download -  Full Size Clipart (#4181846) - PinClipart">
            <a:extLst>
              <a:ext uri="{FF2B5EF4-FFF2-40B4-BE49-F238E27FC236}">
                <a16:creationId xmlns:a16="http://schemas.microsoft.com/office/drawing/2014/main" id="{69683129-9C16-4F52-BE24-D26923B36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85" y="2400300"/>
            <a:ext cx="3276600" cy="3276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9399C23-A801-464C-91E3-DA978DC5F941}"/>
              </a:ext>
            </a:extLst>
          </p:cNvPr>
          <p:cNvCxnSpPr/>
          <p:nvPr/>
        </p:nvCxnSpPr>
        <p:spPr>
          <a:xfrm>
            <a:off x="5029200" y="2819400"/>
            <a:ext cx="38862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F9719C2E-285B-4E4F-A3F2-1018C886CEEA}"/>
              </a:ext>
            </a:extLst>
          </p:cNvPr>
          <p:cNvCxnSpPr/>
          <p:nvPr/>
        </p:nvCxnSpPr>
        <p:spPr>
          <a:xfrm>
            <a:off x="5105400" y="4038600"/>
            <a:ext cx="38862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F4861502-4E82-40E1-A52F-396353A836D2}"/>
              </a:ext>
            </a:extLst>
          </p:cNvPr>
          <p:cNvCxnSpPr/>
          <p:nvPr/>
        </p:nvCxnSpPr>
        <p:spPr>
          <a:xfrm>
            <a:off x="5029200" y="5131776"/>
            <a:ext cx="3886200"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2982"/>
            <a:ext cx="8229600" cy="1143000"/>
          </a:xfrm>
        </p:spPr>
        <p:txBody>
          <a:bodyPr rtlCol="0">
            <a:normAutofit/>
          </a:bodyPr>
          <a:lstStyle/>
          <a:p>
            <a:pPr algn="l" eaLnBrk="1" fontAlgn="auto" hangingPunct="1">
              <a:spcAft>
                <a:spcPts val="0"/>
              </a:spcAft>
              <a:defRPr/>
            </a:pPr>
            <a:r>
              <a:rPr lang="en-US" sz="3600" b="1" dirty="0">
                <a:solidFill>
                  <a:schemeClr val="accent6">
                    <a:lumMod val="75000"/>
                  </a:schemeClr>
                </a:solidFill>
              </a:rPr>
              <a:t>Is the Manager’s Job Universal? (cont’d)</a:t>
            </a:r>
          </a:p>
        </p:txBody>
      </p:sp>
      <p:sp>
        <p:nvSpPr>
          <p:cNvPr id="3" name="Content Placeholder 2"/>
          <p:cNvSpPr>
            <a:spLocks noGrp="1"/>
          </p:cNvSpPr>
          <p:nvPr>
            <p:ph sz="half" idx="1"/>
          </p:nvPr>
        </p:nvSpPr>
        <p:spPr>
          <a:xfrm>
            <a:off x="381000" y="1539876"/>
            <a:ext cx="4114800" cy="4357688"/>
          </a:xfrm>
        </p:spPr>
        <p:txBody>
          <a:bodyPr>
            <a:normAutofit fontScale="92500" lnSpcReduction="10000"/>
          </a:bodyPr>
          <a:lstStyle/>
          <a:p>
            <a:pPr eaLnBrk="1" hangingPunct="1"/>
            <a:r>
              <a:rPr lang="en-US" b="1" dirty="0">
                <a:solidFill>
                  <a:srgbClr val="31859C"/>
                </a:solidFill>
              </a:rPr>
              <a:t>Organisational and national culture</a:t>
            </a:r>
          </a:p>
          <a:p>
            <a:pPr lvl="1" eaLnBrk="1" hangingPunct="1"/>
            <a:r>
              <a:rPr lang="en-US" dirty="0"/>
              <a:t>These concepts work best in one culture need not work in a different cultures.</a:t>
            </a:r>
          </a:p>
          <a:p>
            <a:pPr marL="457200" lvl="1" indent="0" eaLnBrk="1" hangingPunct="1">
              <a:buNone/>
            </a:pPr>
            <a:endParaRPr lang="en-US" dirty="0"/>
          </a:p>
          <a:p>
            <a:pPr eaLnBrk="1" hangingPunct="1"/>
            <a:r>
              <a:rPr lang="en-US" b="1" dirty="0">
                <a:solidFill>
                  <a:srgbClr val="31859C"/>
                </a:solidFill>
              </a:rPr>
              <a:t>Nature of the industry and situation</a:t>
            </a:r>
          </a:p>
          <a:p>
            <a:pPr lvl="1" eaLnBrk="1" hangingPunct="1"/>
            <a:r>
              <a:rPr lang="en-US" dirty="0"/>
              <a:t>The nature of industry and current business situation calls for difference in nature on managing.</a:t>
            </a:r>
          </a:p>
        </p:txBody>
      </p:sp>
      <p:pic>
        <p:nvPicPr>
          <p:cNvPr id="27652" name="Picture 2"/>
          <p:cNvPicPr>
            <a:picLocks noGrp="1" noChangeAspect="1" noChangeArrowheads="1"/>
          </p:cNvPicPr>
          <p:nvPr>
            <p:ph sz="half" idx="2"/>
          </p:nvPr>
        </p:nvPicPr>
        <p:blipFill>
          <a:blip r:embed="rId3" cstate="print"/>
          <a:srcRect r="20755"/>
          <a:stretch>
            <a:fillRect/>
          </a:stretch>
        </p:blipFill>
        <p:spPr>
          <a:xfrm>
            <a:off x="4953000" y="2118928"/>
            <a:ext cx="3632200" cy="2910272"/>
          </a:xfrm>
          <a:noFill/>
        </p:spPr>
      </p:pic>
      <p:sp>
        <p:nvSpPr>
          <p:cNvPr id="28677"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1-</a:t>
            </a:r>
            <a:fld id="{72B9733D-7C0E-4FFE-8531-92FA2C9644A0}" type="slidenum">
              <a:rPr lang="en-US" smtClean="0"/>
              <a:pPr fontAlgn="base">
                <a:spcBef>
                  <a:spcPct val="0"/>
                </a:spcBef>
                <a:spcAft>
                  <a:spcPct val="0"/>
                </a:spcAft>
                <a:defRPr/>
              </a:pPr>
              <a:t>11</a:t>
            </a:fld>
            <a:endParaRPr lang="en-US" dirty="0"/>
          </a:p>
        </p:txBody>
      </p:sp>
      <p:sp>
        <p:nvSpPr>
          <p:cNvPr id="4" name="TextBox 3">
            <a:extLst>
              <a:ext uri="{FF2B5EF4-FFF2-40B4-BE49-F238E27FC236}">
                <a16:creationId xmlns:a16="http://schemas.microsoft.com/office/drawing/2014/main" id="{2012202B-6650-4F62-AC07-E9EC891FEA6D}"/>
              </a:ext>
            </a:extLst>
          </p:cNvPr>
          <p:cNvSpPr txBox="1"/>
          <p:nvPr/>
        </p:nvSpPr>
        <p:spPr>
          <a:xfrm>
            <a:off x="1066800" y="6390243"/>
            <a:ext cx="6635150" cy="369332"/>
          </a:xfrm>
          <a:prstGeom prst="rect">
            <a:avLst/>
          </a:prstGeom>
          <a:noFill/>
        </p:spPr>
        <p:txBody>
          <a:bodyPr wrap="none" rtlCol="0">
            <a:spAutoFit/>
          </a:bodyPr>
          <a:lstStyle/>
          <a:p>
            <a:r>
              <a:rPr lang="en-GB" b="1" dirty="0">
                <a:solidFill>
                  <a:schemeClr val="bg2">
                    <a:lumMod val="90000"/>
                  </a:schemeClr>
                </a:solidFill>
              </a:rPr>
              <a:t>Are there differences between male and female managers?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E670905-F9F9-45AB-A9FD-C35CDC4E62D2}"/>
              </a:ext>
            </a:extLst>
          </p:cNvPr>
          <p:cNvSpPr>
            <a:spLocks noGrp="1"/>
          </p:cNvSpPr>
          <p:nvPr>
            <p:ph type="sldNum" sz="quarter" idx="11"/>
          </p:nvPr>
        </p:nvSpPr>
        <p:spPr/>
        <p:txBody>
          <a:bodyPr/>
          <a:lstStyle/>
          <a:p>
            <a:pPr>
              <a:defRPr/>
            </a:pPr>
            <a:r>
              <a:rPr lang="en-US"/>
              <a:t>1-</a:t>
            </a:r>
            <a:fld id="{B22111B9-6ACD-4A16-9A9E-5901C5FBBFF8}" type="slidenum">
              <a:rPr lang="en-US" smtClean="0"/>
              <a:pPr>
                <a:defRPr/>
              </a:pPr>
              <a:t>12</a:t>
            </a:fld>
            <a:endParaRPr lang="en-US"/>
          </a:p>
        </p:txBody>
      </p:sp>
      <p:sp>
        <p:nvSpPr>
          <p:cNvPr id="7" name="Rectangle 6">
            <a:extLst>
              <a:ext uri="{FF2B5EF4-FFF2-40B4-BE49-F238E27FC236}">
                <a16:creationId xmlns:a16="http://schemas.microsoft.com/office/drawing/2014/main" id="{D50B68C4-18DE-431D-9399-41C84BF780A4}"/>
              </a:ext>
            </a:extLst>
          </p:cNvPr>
          <p:cNvSpPr/>
          <p:nvPr/>
        </p:nvSpPr>
        <p:spPr>
          <a:xfrm>
            <a:off x="1505826" y="2362200"/>
            <a:ext cx="6114174" cy="1323439"/>
          </a:xfrm>
          <a:prstGeom prst="rect">
            <a:avLst/>
          </a:prstGeom>
          <a:noFill/>
        </p:spPr>
        <p:txBody>
          <a:bodyPr wrap="none" lIns="91440" tIns="45720" rIns="91440" bIns="45720">
            <a:spAutoFit/>
          </a:bodyPr>
          <a:lstStyle/>
          <a:p>
            <a:pPr algn="ctr"/>
            <a:r>
              <a:rPr lang="en-GB" sz="8000" b="1" cap="none" spc="0" dirty="0">
                <a:ln w="6600">
                  <a:solidFill>
                    <a:schemeClr val="accent2"/>
                  </a:solidFill>
                  <a:prstDash val="solid"/>
                </a:ln>
                <a:solidFill>
                  <a:srgbClr val="FFFFFF"/>
                </a:solidFill>
                <a:effectLst>
                  <a:outerShdw dist="38100" dir="2700000" algn="tl" rotWithShape="0">
                    <a:schemeClr val="accent2"/>
                  </a:outerShdw>
                </a:effectLst>
              </a:rPr>
              <a:t>Questions ?</a:t>
            </a:r>
          </a:p>
        </p:txBody>
      </p:sp>
      <p:cxnSp>
        <p:nvCxnSpPr>
          <p:cNvPr id="9" name="Straight Connector 8">
            <a:extLst>
              <a:ext uri="{FF2B5EF4-FFF2-40B4-BE49-F238E27FC236}">
                <a16:creationId xmlns:a16="http://schemas.microsoft.com/office/drawing/2014/main" id="{8F004D65-7FE5-481B-9121-D0094A54F2DF}"/>
              </a:ext>
            </a:extLst>
          </p:cNvPr>
          <p:cNvCxnSpPr>
            <a:cxnSpLocks/>
          </p:cNvCxnSpPr>
          <p:nvPr/>
        </p:nvCxnSpPr>
        <p:spPr>
          <a:xfrm>
            <a:off x="685800" y="5105400"/>
            <a:ext cx="7704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39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6B96BF-979E-C637-B4B1-35E5809B0C82}"/>
              </a:ext>
            </a:extLst>
          </p:cNvPr>
          <p:cNvSpPr>
            <a:spLocks noGrp="1"/>
          </p:cNvSpPr>
          <p:nvPr>
            <p:ph type="title"/>
          </p:nvPr>
        </p:nvSpPr>
        <p:spPr/>
        <p:txBody>
          <a:bodyPr/>
          <a:lstStyle/>
          <a:p>
            <a:r>
              <a:rPr lang="en-GB" b="1" dirty="0"/>
              <a:t>Management Advocates</a:t>
            </a:r>
          </a:p>
        </p:txBody>
      </p:sp>
      <p:sp>
        <p:nvSpPr>
          <p:cNvPr id="7" name="Content Placeholder 6">
            <a:extLst>
              <a:ext uri="{FF2B5EF4-FFF2-40B4-BE49-F238E27FC236}">
                <a16:creationId xmlns:a16="http://schemas.microsoft.com/office/drawing/2014/main" id="{FDF4715B-90C8-192B-CB38-E4B106E9FC40}"/>
              </a:ext>
            </a:extLst>
          </p:cNvPr>
          <p:cNvSpPr>
            <a:spLocks noGrp="1"/>
          </p:cNvSpPr>
          <p:nvPr>
            <p:ph idx="1"/>
          </p:nvPr>
        </p:nvSpPr>
        <p:spPr>
          <a:xfrm>
            <a:off x="228600" y="1358537"/>
            <a:ext cx="7010400" cy="4754563"/>
          </a:xfrm>
        </p:spPr>
        <p:txBody>
          <a:bodyPr/>
          <a:lstStyle/>
          <a:p>
            <a:r>
              <a:rPr lang="en-GB" sz="1600" dirty="0"/>
              <a:t>John Rockefeller - Standard Oil - </a:t>
            </a:r>
            <a:r>
              <a:rPr lang="en-GB" sz="1600" i="1" dirty="0"/>
              <a:t>"The growth of a large business is merely a survival of the fittest“ – </a:t>
            </a:r>
            <a:r>
              <a:rPr lang="en-GB" sz="1600" dirty="0"/>
              <a:t>Horizontal Integration</a:t>
            </a:r>
          </a:p>
          <a:p>
            <a:endParaRPr lang="en-GB" sz="1600" i="1" dirty="0"/>
          </a:p>
          <a:p>
            <a:r>
              <a:rPr lang="en-GB" sz="1600" dirty="0"/>
              <a:t>Alfred Sloan – General Motors – Brand Architecture, Planned obsolescence </a:t>
            </a:r>
          </a:p>
          <a:p>
            <a:endParaRPr lang="en-GB" sz="1600" dirty="0"/>
          </a:p>
          <a:p>
            <a:r>
              <a:rPr lang="en-GB" sz="1600" dirty="0"/>
              <a:t>Robert McNamara – Ford – Adopted </a:t>
            </a:r>
            <a:r>
              <a:rPr lang="en-GB" sz="1600" i="0" dirty="0">
                <a:effectLst/>
              </a:rPr>
              <a:t>computers to construct models to find the most efficient, rational means of production, which led to much rationalisation. Advocated Scientific Management Style.</a:t>
            </a:r>
          </a:p>
          <a:p>
            <a:endParaRPr lang="en-GB" sz="1600" dirty="0"/>
          </a:p>
          <a:p>
            <a:r>
              <a:rPr lang="en-GB" sz="1600" dirty="0"/>
              <a:t>Harold Geneen – ITT* - Built International Conglomerate of unrelated diversification</a:t>
            </a:r>
          </a:p>
          <a:p>
            <a:endParaRPr lang="en-GB" sz="1600" dirty="0"/>
          </a:p>
          <a:p>
            <a:r>
              <a:rPr lang="en-GB" sz="1600" dirty="0"/>
              <a:t>Reginald H Jones  and John Welch– GE -</a:t>
            </a:r>
            <a:r>
              <a:rPr lang="en-GB" sz="1600" i="0" dirty="0">
                <a:effectLst/>
              </a:rPr>
              <a:t> </a:t>
            </a:r>
            <a:r>
              <a:rPr lang="en-GB" sz="1600" dirty="0"/>
              <a:t>Redesigning organisational model towards Revenue, </a:t>
            </a:r>
            <a:r>
              <a:rPr lang="en-GB" sz="1600" i="0" dirty="0">
                <a:effectLst/>
              </a:rPr>
              <a:t> relationship-oriented leadership style with Focus, consistency and follow-up</a:t>
            </a:r>
          </a:p>
          <a:p>
            <a:endParaRPr lang="en-GB" sz="1600" dirty="0"/>
          </a:p>
          <a:p>
            <a:r>
              <a:rPr lang="en-GB" sz="1600" dirty="0"/>
              <a:t>William Gates - Microsoft</a:t>
            </a:r>
          </a:p>
          <a:p>
            <a:pPr marL="0" indent="0">
              <a:buNone/>
            </a:pPr>
            <a:endParaRPr lang="en-GB" sz="1200" dirty="0"/>
          </a:p>
          <a:p>
            <a:pPr marL="0" indent="0">
              <a:buNone/>
            </a:pPr>
            <a:endParaRPr lang="en-GB" sz="1200" dirty="0"/>
          </a:p>
          <a:p>
            <a:pPr marL="0" indent="0">
              <a:buNone/>
            </a:pPr>
            <a:r>
              <a:rPr lang="en-GB" sz="1200" b="1" dirty="0">
                <a:solidFill>
                  <a:schemeClr val="bg2"/>
                </a:solidFill>
              </a:rPr>
              <a:t>* Founded as International Telephone &amp; Telegraph. Now called just ITT Inc</a:t>
            </a:r>
          </a:p>
        </p:txBody>
      </p:sp>
      <p:sp>
        <p:nvSpPr>
          <p:cNvPr id="5" name="Slide Number Placeholder 4">
            <a:extLst>
              <a:ext uri="{FF2B5EF4-FFF2-40B4-BE49-F238E27FC236}">
                <a16:creationId xmlns:a16="http://schemas.microsoft.com/office/drawing/2014/main" id="{D5DF5D14-E70B-9DF1-850F-B3D7FE9E60F2}"/>
              </a:ext>
            </a:extLst>
          </p:cNvPr>
          <p:cNvSpPr>
            <a:spLocks noGrp="1"/>
          </p:cNvSpPr>
          <p:nvPr>
            <p:ph type="sldNum" sz="quarter" idx="11"/>
          </p:nvPr>
        </p:nvSpPr>
        <p:spPr/>
        <p:txBody>
          <a:bodyPr/>
          <a:lstStyle/>
          <a:p>
            <a:pPr>
              <a:defRPr/>
            </a:pPr>
            <a:r>
              <a:rPr lang="en-US"/>
              <a:t>1-</a:t>
            </a:r>
            <a:fld id="{B22111B9-6ACD-4A16-9A9E-5901C5FBBFF8}" type="slidenum">
              <a:rPr lang="en-US" smtClean="0"/>
              <a:pPr>
                <a:defRPr/>
              </a:pPr>
              <a:t>13</a:t>
            </a:fld>
            <a:endParaRPr lang="en-US"/>
          </a:p>
        </p:txBody>
      </p:sp>
      <p:pic>
        <p:nvPicPr>
          <p:cNvPr id="9" name="Picture 2" descr="What Apple Can Learn from Legendary GM President Alfred P. Sloan - CBS News">
            <a:extLst>
              <a:ext uri="{FF2B5EF4-FFF2-40B4-BE49-F238E27FC236}">
                <a16:creationId xmlns:a16="http://schemas.microsoft.com/office/drawing/2014/main" id="{A143C175-D56C-6768-D279-21063393B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755" y="2811894"/>
            <a:ext cx="1289390" cy="163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hn D. Rockefeller - Wikipedia">
            <a:extLst>
              <a:ext uri="{FF2B5EF4-FFF2-40B4-BE49-F238E27FC236}">
                <a16:creationId xmlns:a16="http://schemas.microsoft.com/office/drawing/2014/main" id="{AA362426-7468-D5EC-4D2B-1438EF46A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036" y="1571410"/>
            <a:ext cx="1221215" cy="167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3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The Economic Crisis - 2008</a:t>
            </a:r>
            <a:endParaRPr lang="en-US" dirty="0"/>
          </a:p>
        </p:txBody>
      </p:sp>
      <p:sp>
        <p:nvSpPr>
          <p:cNvPr id="9219" name="Content Placeholder 2"/>
          <p:cNvSpPr>
            <a:spLocks noGrp="1"/>
          </p:cNvSpPr>
          <p:nvPr>
            <p:ph idx="1"/>
          </p:nvPr>
        </p:nvSpPr>
        <p:spPr/>
        <p:txBody>
          <a:bodyPr/>
          <a:lstStyle/>
          <a:p>
            <a:r>
              <a:rPr lang="en-US" sz="2400" dirty="0">
                <a:solidFill>
                  <a:schemeClr val="tx1"/>
                </a:solidFill>
              </a:rPr>
              <a:t>Began with turmoil in mortgage markets </a:t>
            </a:r>
          </a:p>
          <a:p>
            <a:r>
              <a:rPr lang="en-US" sz="2400" dirty="0">
                <a:solidFill>
                  <a:schemeClr val="tx1"/>
                </a:solidFill>
              </a:rPr>
              <a:t>Spread to businesses when broader credit markets collapsed</a:t>
            </a:r>
          </a:p>
          <a:p>
            <a:r>
              <a:rPr lang="en-US" sz="2400" dirty="0">
                <a:solidFill>
                  <a:schemeClr val="tx1"/>
                </a:solidFill>
              </a:rPr>
              <a:t>Called the worst since the Great Depression</a:t>
            </a:r>
          </a:p>
          <a:p>
            <a:r>
              <a:rPr lang="en-US" sz="2400" dirty="0">
                <a:solidFill>
                  <a:schemeClr val="tx1"/>
                </a:solidFill>
              </a:rPr>
              <a:t>Foreclosures, financial recession, a huge public debt, and widespread social problems from job losses signal that the U.S. and global economic environments have changed and are continuing to change</a:t>
            </a:r>
          </a:p>
        </p:txBody>
      </p:sp>
      <p:sp>
        <p:nvSpPr>
          <p:cNvPr id="3" name="Slide Number Placeholder 2">
            <a:extLst>
              <a:ext uri="{FF2B5EF4-FFF2-40B4-BE49-F238E27FC236}">
                <a16:creationId xmlns:a16="http://schemas.microsoft.com/office/drawing/2014/main" id="{DD1ADDA2-2BAC-4ED2-939F-AC1C8F208211}"/>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anchor="ctr">
            <a:normAutofit/>
          </a:bodyPr>
          <a:lstStyle/>
          <a:p>
            <a:pPr>
              <a:defRPr/>
            </a:pPr>
            <a:r>
              <a:rPr lang="en-US" dirty="0"/>
              <a:t>The Economic Crisis – 2020-2021</a:t>
            </a:r>
          </a:p>
        </p:txBody>
      </p:sp>
      <p:sp>
        <p:nvSpPr>
          <p:cNvPr id="9219" name="Content Placeholder 2"/>
          <p:cNvSpPr>
            <a:spLocks noGrp="1"/>
          </p:cNvSpPr>
          <p:nvPr>
            <p:ph sz="half" idx="1"/>
          </p:nvPr>
        </p:nvSpPr>
        <p:spPr>
          <a:xfrm>
            <a:off x="17585" y="1676400"/>
            <a:ext cx="4572000" cy="4525963"/>
          </a:xfrm>
        </p:spPr>
        <p:txBody>
          <a:bodyPr wrap="square" anchor="t">
            <a:normAutofit/>
          </a:bodyPr>
          <a:lstStyle/>
          <a:p>
            <a:pPr>
              <a:lnSpc>
                <a:spcPct val="90000"/>
              </a:lnSpc>
            </a:pPr>
            <a:r>
              <a:rPr lang="en-US" sz="1800" dirty="0"/>
              <a:t>Began with uncertainties over Covid-19 impact on markets </a:t>
            </a:r>
          </a:p>
          <a:p>
            <a:pPr>
              <a:lnSpc>
                <a:spcPct val="90000"/>
              </a:lnSpc>
            </a:pPr>
            <a:r>
              <a:rPr lang="en-US" sz="1800" dirty="0"/>
              <a:t>Many businesses entered lockdown creating panic and chain reaction</a:t>
            </a:r>
          </a:p>
          <a:p>
            <a:pPr>
              <a:lnSpc>
                <a:spcPct val="90000"/>
              </a:lnSpc>
            </a:pPr>
            <a:r>
              <a:rPr lang="en-US" sz="1800" dirty="0"/>
              <a:t>Many large industries turned to Government for rescue package</a:t>
            </a:r>
          </a:p>
          <a:p>
            <a:pPr>
              <a:lnSpc>
                <a:spcPct val="90000"/>
              </a:lnSpc>
            </a:pPr>
            <a:r>
              <a:rPr lang="en-US" sz="1800" dirty="0"/>
              <a:t>Further foreclosures, financial recession, a huge public debt, and widespread social problems from job losses </a:t>
            </a:r>
          </a:p>
          <a:p>
            <a:pPr>
              <a:lnSpc>
                <a:spcPct val="90000"/>
              </a:lnSpc>
            </a:pPr>
            <a:r>
              <a:rPr lang="en-US" sz="1800" dirty="0"/>
              <a:t>Many changes to global economic environments have changed creating lasting impact</a:t>
            </a:r>
          </a:p>
          <a:p>
            <a:pPr>
              <a:lnSpc>
                <a:spcPct val="90000"/>
              </a:lnSpc>
            </a:pPr>
            <a:endParaRPr lang="en-US" sz="1800" dirty="0"/>
          </a:p>
        </p:txBody>
      </p:sp>
      <p:pic>
        <p:nvPicPr>
          <p:cNvPr id="5" name="Picture 4">
            <a:extLst>
              <a:ext uri="{FF2B5EF4-FFF2-40B4-BE49-F238E27FC236}">
                <a16:creationId xmlns:a16="http://schemas.microsoft.com/office/drawing/2014/main" id="{81F765CE-3782-4899-BEC0-066753AF5BE3}"/>
              </a:ext>
            </a:extLst>
          </p:cNvPr>
          <p:cNvPicPr>
            <a:picLocks noChangeAspect="1"/>
          </p:cNvPicPr>
          <p:nvPr/>
        </p:nvPicPr>
        <p:blipFill>
          <a:blip r:embed="rId3"/>
          <a:stretch>
            <a:fillRect/>
          </a:stretch>
        </p:blipFill>
        <p:spPr>
          <a:xfrm>
            <a:off x="4419600" y="1739031"/>
            <a:ext cx="4448380" cy="2928715"/>
          </a:xfrm>
          <a:prstGeom prst="roundRect">
            <a:avLst>
              <a:gd name="adj" fmla="val 634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a:extLst>
              <a:ext uri="{FF2B5EF4-FFF2-40B4-BE49-F238E27FC236}">
                <a16:creationId xmlns:a16="http://schemas.microsoft.com/office/drawing/2014/main" id="{E95DFF5C-BC6C-485C-B5E3-88A08D859F31}"/>
              </a:ext>
            </a:extLst>
          </p:cNvPr>
          <p:cNvSpPr>
            <a:spLocks noGrp="1"/>
          </p:cNvSpPr>
          <p:nvPr>
            <p:ph type="sldNum" sz="quarter" idx="12"/>
          </p:nvPr>
        </p:nvSpPr>
        <p:spPr>
          <a:xfrm>
            <a:off x="6553200" y="6356350"/>
            <a:ext cx="2133600" cy="365125"/>
          </a:xfrm>
        </p:spPr>
        <p:txBody>
          <a:bodyPr anchor="ctr">
            <a:normAutofit/>
          </a:bodyPr>
          <a:lstStyle/>
          <a:p>
            <a:pPr>
              <a:spcAft>
                <a:spcPts val="600"/>
              </a:spcAft>
              <a:defRPr/>
            </a:pPr>
            <a:r>
              <a:rPr lang="en-US"/>
              <a:t>1-</a:t>
            </a:r>
            <a:fld id="{729CE07F-D228-43FE-B2C8-8F2470F73031}" type="slidenum">
              <a:rPr lang="en-US" smtClean="0"/>
              <a:pPr>
                <a:spcAft>
                  <a:spcPts val="600"/>
                </a:spcAft>
                <a:defRPr/>
              </a:pPr>
              <a:t>15</a:t>
            </a:fld>
            <a:endParaRPr lang="en-US"/>
          </a:p>
        </p:txBody>
      </p:sp>
    </p:spTree>
    <p:extLst>
      <p:ext uri="{BB962C8B-B14F-4D97-AF65-F5344CB8AC3E}">
        <p14:creationId xmlns:p14="http://schemas.microsoft.com/office/powerpoint/2010/main" val="255447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08" y="174625"/>
            <a:ext cx="8229600" cy="914400"/>
          </a:xfrm>
        </p:spPr>
        <p:txBody>
          <a:bodyPr/>
          <a:lstStyle/>
          <a:p>
            <a:pPr>
              <a:defRPr/>
            </a:pPr>
            <a:r>
              <a:rPr lang="en-US" dirty="0"/>
              <a:t>What Does the Workforce Look Like Today?</a:t>
            </a:r>
          </a:p>
        </p:txBody>
      </p:sp>
      <p:sp>
        <p:nvSpPr>
          <p:cNvPr id="3" name="Content Placeholder 2"/>
          <p:cNvSpPr>
            <a:spLocks noGrp="1"/>
          </p:cNvSpPr>
          <p:nvPr>
            <p:ph idx="1"/>
          </p:nvPr>
        </p:nvSpPr>
        <p:spPr>
          <a:xfrm>
            <a:off x="304800" y="1371600"/>
            <a:ext cx="8763000" cy="4754563"/>
          </a:xfrm>
        </p:spPr>
        <p:txBody>
          <a:bodyPr/>
          <a:lstStyle/>
          <a:p>
            <a:pPr>
              <a:lnSpc>
                <a:spcPct val="150000"/>
              </a:lnSpc>
            </a:pPr>
            <a:r>
              <a:rPr lang="en-US" sz="2400" dirty="0">
                <a:solidFill>
                  <a:schemeClr val="tx1"/>
                </a:solidFill>
                <a:latin typeface="Arial" panose="020B0604020202020204" pitchFamily="34" charset="0"/>
                <a:cs typeface="Arial" panose="020B0604020202020204" pitchFamily="34" charset="0"/>
              </a:rPr>
              <a:t>Those born before 1946 - 6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Baby boomers , born between 1946 and 1964 - 41.5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Generation X, born 1965 to 1977 - 29 percent of the workforce</a:t>
            </a:r>
          </a:p>
          <a:p>
            <a:pPr>
              <a:lnSpc>
                <a:spcPct val="150000"/>
              </a:lnSpc>
            </a:pPr>
            <a:r>
              <a:rPr lang="en-US" sz="2400" dirty="0">
                <a:solidFill>
                  <a:schemeClr val="tx1"/>
                </a:solidFill>
                <a:latin typeface="Arial" panose="020B0604020202020204" pitchFamily="34" charset="0"/>
                <a:cs typeface="Arial" panose="020B0604020202020204" pitchFamily="34" charset="0"/>
              </a:rPr>
              <a:t>Gen </a:t>
            </a:r>
            <a:r>
              <a:rPr lang="en-US" sz="2400" b="1" dirty="0">
                <a:solidFill>
                  <a:schemeClr val="tx1"/>
                </a:solidFill>
                <a:latin typeface="Arial" panose="020B0604020202020204" pitchFamily="34" charset="0"/>
                <a:cs typeface="Arial" panose="020B0604020202020204" pitchFamily="34" charset="0"/>
              </a:rPr>
              <a:t>Y</a:t>
            </a:r>
            <a:r>
              <a:rPr lang="en-US" sz="2400" dirty="0">
                <a:solidFill>
                  <a:schemeClr val="tx1"/>
                </a:solidFill>
                <a:latin typeface="Arial" panose="020B0604020202020204" pitchFamily="34" charset="0"/>
                <a:cs typeface="Arial" panose="020B0604020202020204" pitchFamily="34" charset="0"/>
              </a:rPr>
              <a:t> , born 1978 to 1994 - 24 percent of the workforce.</a:t>
            </a:r>
          </a:p>
          <a:p>
            <a:pPr>
              <a:lnSpc>
                <a:spcPct val="150000"/>
              </a:lnSpc>
            </a:pPr>
            <a:r>
              <a:rPr lang="en-GB" sz="2400" b="0" i="0" dirty="0">
                <a:solidFill>
                  <a:srgbClr val="222222"/>
                </a:solidFill>
                <a:effectLst/>
                <a:latin typeface="Arial" panose="020B0604020202020204" pitchFamily="34" charset="0"/>
                <a:cs typeface="Arial" panose="020B0604020202020204" pitchFamily="34" charset="0"/>
              </a:rPr>
              <a:t>Gen </a:t>
            </a:r>
            <a:r>
              <a:rPr lang="en-GB" sz="2400" b="1" i="0" dirty="0">
                <a:solidFill>
                  <a:srgbClr val="222222"/>
                </a:solidFill>
                <a:effectLst/>
                <a:latin typeface="Arial" panose="020B0604020202020204" pitchFamily="34" charset="0"/>
                <a:cs typeface="Arial" panose="020B0604020202020204" pitchFamily="34" charset="0"/>
              </a:rPr>
              <a:t>Z</a:t>
            </a:r>
            <a:r>
              <a:rPr lang="en-GB" sz="2400" b="0" i="0" dirty="0">
                <a:solidFill>
                  <a:srgbClr val="222222"/>
                </a:solidFill>
                <a:effectLst/>
                <a:latin typeface="Arial" panose="020B0604020202020204" pitchFamily="34" charset="0"/>
                <a:cs typeface="Arial" panose="020B0604020202020204" pitchFamily="34" charset="0"/>
              </a:rPr>
              <a:t> is the newest </a:t>
            </a:r>
            <a:r>
              <a:rPr lang="en-GB" sz="2400" i="0" dirty="0">
                <a:solidFill>
                  <a:srgbClr val="222222"/>
                </a:solidFill>
                <a:effectLst/>
                <a:latin typeface="Arial" panose="020B0604020202020204" pitchFamily="34" charset="0"/>
                <a:cs typeface="Arial" panose="020B0604020202020204" pitchFamily="34" charset="0"/>
              </a:rPr>
              <a:t>generation</a:t>
            </a:r>
            <a:r>
              <a:rPr lang="en-GB" sz="2400" b="0" i="0" dirty="0">
                <a:solidFill>
                  <a:srgbClr val="222222"/>
                </a:solidFill>
                <a:effectLst/>
                <a:latin typeface="Arial" panose="020B0604020202020204" pitchFamily="34" charset="0"/>
                <a:cs typeface="Arial" panose="020B0604020202020204" pitchFamily="34" charset="0"/>
              </a:rPr>
              <a:t> to be named and were born between 1995 and 2015 – the future work force from 2025.</a:t>
            </a:r>
            <a:endParaRPr lang="en-US" sz="24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B48715A-03A5-4FF0-ADEC-C16E014B58C4}"/>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1143000"/>
          </a:xfrm>
        </p:spPr>
        <p:txBody>
          <a:bodyPr/>
          <a:lstStyle/>
          <a:p>
            <a:pPr>
              <a:defRPr/>
            </a:pPr>
            <a:r>
              <a:rPr lang="en-US" sz="3600" dirty="0"/>
              <a:t>What Will the “New” Normal Be Like?</a:t>
            </a:r>
          </a:p>
        </p:txBody>
      </p:sp>
      <p:sp>
        <p:nvSpPr>
          <p:cNvPr id="3" name="Content Placeholder 2"/>
          <p:cNvSpPr>
            <a:spLocks noGrp="1"/>
          </p:cNvSpPr>
          <p:nvPr>
            <p:ph idx="1"/>
          </p:nvPr>
        </p:nvSpPr>
        <p:spPr>
          <a:xfrm>
            <a:off x="381000" y="1371600"/>
            <a:ext cx="8534400" cy="4754563"/>
          </a:xfrm>
        </p:spPr>
        <p:txBody>
          <a:bodyPr/>
          <a:lstStyle/>
          <a:p>
            <a:pPr>
              <a:buFont typeface="Arial" pitchFamily="34" charset="0"/>
              <a:buChar char="•"/>
              <a:defRPr/>
            </a:pPr>
            <a:r>
              <a:rPr lang="en-US" dirty="0"/>
              <a:t>The New Normal</a:t>
            </a:r>
          </a:p>
          <a:p>
            <a:pPr lvl="1">
              <a:buFont typeface="Arial" pitchFamily="34" charset="0"/>
              <a:buChar char="–"/>
              <a:defRPr/>
            </a:pPr>
            <a:r>
              <a:rPr lang="en-US" dirty="0"/>
              <a:t>“Capitalism will be different” Timothy Geithner, the former U.S. Secretary of the Treasury</a:t>
            </a:r>
          </a:p>
          <a:p>
            <a:pPr lvl="1">
              <a:buFont typeface="Arial" pitchFamily="34" charset="0"/>
              <a:buChar char="–"/>
              <a:defRPr/>
            </a:pPr>
            <a:r>
              <a:rPr lang="en-US" dirty="0"/>
              <a:t>Increased role of government, especially in financial markets</a:t>
            </a:r>
          </a:p>
          <a:p>
            <a:pPr lvl="1">
              <a:buFont typeface="Arial" pitchFamily="34" charset="0"/>
              <a:buChar char="–"/>
              <a:defRPr/>
            </a:pPr>
            <a:r>
              <a:rPr lang="en-US" dirty="0"/>
              <a:t>Government spending is now at levels not seen since World War Two</a:t>
            </a:r>
          </a:p>
          <a:p>
            <a:pPr lvl="1">
              <a:buFont typeface="Arial" pitchFamily="34" charset="0"/>
              <a:buChar char="–"/>
              <a:defRPr/>
            </a:pPr>
            <a:r>
              <a:rPr lang="en-US" dirty="0"/>
              <a:t>Public concerns about the growing budget deficit and increased government intervention in the economy.</a:t>
            </a:r>
          </a:p>
        </p:txBody>
      </p:sp>
      <p:sp>
        <p:nvSpPr>
          <p:cNvPr id="4" name="Slide Number Placeholder 3">
            <a:extLst>
              <a:ext uri="{FF2B5EF4-FFF2-40B4-BE49-F238E27FC236}">
                <a16:creationId xmlns:a16="http://schemas.microsoft.com/office/drawing/2014/main" id="{85D20F82-05A5-4503-BEF1-28E2304C6154}"/>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Are Managers Adapting to a Changing Workforce?</a:t>
            </a:r>
          </a:p>
        </p:txBody>
      </p:sp>
      <p:sp>
        <p:nvSpPr>
          <p:cNvPr id="3" name="Content Placeholder 2"/>
          <p:cNvSpPr>
            <a:spLocks noGrp="1"/>
          </p:cNvSpPr>
          <p:nvPr>
            <p:ph idx="1"/>
          </p:nvPr>
        </p:nvSpPr>
        <p:spPr>
          <a:xfrm>
            <a:off x="457200" y="1371600"/>
            <a:ext cx="8382000" cy="4754563"/>
          </a:xfrm>
        </p:spPr>
        <p:txBody>
          <a:bodyPr/>
          <a:lstStyle/>
          <a:p>
            <a:pPr>
              <a:buFont typeface="Arial" pitchFamily="34" charset="0"/>
              <a:buChar char="•"/>
              <a:defRPr/>
            </a:pPr>
            <a:r>
              <a:rPr lang="en-US" dirty="0"/>
              <a:t>Family-Friendly Benefits </a:t>
            </a:r>
          </a:p>
          <a:p>
            <a:pPr lvl="1">
              <a:buFont typeface="Arial" pitchFamily="34" charset="0"/>
              <a:buChar char="–"/>
              <a:defRPr/>
            </a:pPr>
            <a:r>
              <a:rPr lang="en-US" dirty="0"/>
              <a:t>Benefits that provide a wide range of scheduling options that allow employees more flexibility at work, accommodating their needs for work/life balance</a:t>
            </a:r>
          </a:p>
          <a:p>
            <a:pPr>
              <a:buFont typeface="Arial" pitchFamily="34" charset="0"/>
              <a:buChar char="•"/>
              <a:defRPr/>
            </a:pPr>
            <a:r>
              <a:rPr lang="en-US" dirty="0"/>
              <a:t>Contingent Workforce</a:t>
            </a:r>
          </a:p>
          <a:p>
            <a:pPr lvl="1">
              <a:buFont typeface="Arial" pitchFamily="34" charset="0"/>
              <a:buChar char="–"/>
              <a:defRPr/>
            </a:pPr>
            <a:r>
              <a:rPr lang="en-US" dirty="0"/>
              <a:t>Few core workers and rest are Part-time, temporary, and contract workers who are available for hire on an as-needed basis</a:t>
            </a:r>
          </a:p>
        </p:txBody>
      </p:sp>
      <p:sp>
        <p:nvSpPr>
          <p:cNvPr id="4" name="Slide Number Placeholder 3">
            <a:extLst>
              <a:ext uri="{FF2B5EF4-FFF2-40B4-BE49-F238E27FC236}">
                <a16:creationId xmlns:a16="http://schemas.microsoft.com/office/drawing/2014/main" id="{FBFFF0A7-A605-4A34-8968-D6F3F22DAF72}"/>
              </a:ext>
            </a:extLst>
          </p:cNvPr>
          <p:cNvSpPr>
            <a:spLocks noGrp="1"/>
          </p:cNvSpPr>
          <p:nvPr>
            <p:ph type="sldNum" sz="quarter" idx="11"/>
          </p:nvPr>
        </p:nvSpPr>
        <p:spPr/>
        <p:txBody>
          <a:bodyPr/>
          <a:lstStyle/>
          <a:p>
            <a:pPr>
              <a:defRPr/>
            </a:pPr>
            <a:r>
              <a:rPr lang="en-US"/>
              <a:t>1-</a:t>
            </a:r>
            <a:fld id="{729CE07F-D228-43FE-B2C8-8F2470F73031}"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a:solidFill>
                  <a:schemeClr val="accent6"/>
                </a:solidFill>
              </a:rPr>
              <a:t>Why Is Innovation Important to the Manager’s Job?</a:t>
            </a:r>
          </a:p>
        </p:txBody>
      </p:sp>
      <p:sp>
        <p:nvSpPr>
          <p:cNvPr id="35843" name="Content Placeholder 7"/>
          <p:cNvSpPr>
            <a:spLocks noGrp="1"/>
          </p:cNvSpPr>
          <p:nvPr>
            <p:ph sz="half" idx="1"/>
          </p:nvPr>
        </p:nvSpPr>
        <p:spPr>
          <a:xfrm>
            <a:off x="424962" y="1676400"/>
            <a:ext cx="4038600" cy="4525963"/>
          </a:xfrm>
        </p:spPr>
        <p:txBody>
          <a:bodyPr/>
          <a:lstStyle/>
          <a:p>
            <a:pPr eaLnBrk="1" hangingPunct="1"/>
            <a:r>
              <a:rPr lang="en-US" dirty="0"/>
              <a:t>“Nothing is riskier than not innovating”</a:t>
            </a:r>
          </a:p>
          <a:p>
            <a:pPr marL="0" indent="0" eaLnBrk="1" hangingPunct="1">
              <a:buNone/>
            </a:pPr>
            <a:endParaRPr lang="en-US" dirty="0"/>
          </a:p>
          <a:p>
            <a:pPr eaLnBrk="1" hangingPunct="1"/>
            <a:r>
              <a:rPr lang="en-US" dirty="0"/>
              <a:t>Innovation isn’t just important for high technology companies but essential  in all types of organisations</a:t>
            </a:r>
          </a:p>
          <a:p>
            <a:pPr eaLnBrk="1" hangingPunct="1"/>
            <a:endParaRPr lang="en-US" dirty="0"/>
          </a:p>
          <a:p>
            <a:pPr eaLnBrk="1" hangingPunct="1"/>
            <a:endParaRPr lang="en-US" dirty="0"/>
          </a:p>
        </p:txBody>
      </p:sp>
      <p:pic>
        <p:nvPicPr>
          <p:cNvPr id="35844" name="Content Placeholder 12" descr="zappos.jpg"/>
          <p:cNvPicPr>
            <a:picLocks noGrp="1" noChangeAspect="1"/>
          </p:cNvPicPr>
          <p:nvPr>
            <p:ph sz="half" idx="2"/>
          </p:nvPr>
        </p:nvPicPr>
        <p:blipFill>
          <a:blip r:embed="rId2" cstate="print"/>
          <a:srcRect/>
          <a:stretch>
            <a:fillRect/>
          </a:stretch>
        </p:blipFill>
        <p:spPr>
          <a:xfrm>
            <a:off x="4695825" y="1676400"/>
            <a:ext cx="4448175" cy="4005263"/>
          </a:xfrm>
        </p:spPr>
      </p:pic>
      <p:sp>
        <p:nvSpPr>
          <p:cNvPr id="36869" name="Slide Number Placeholder 1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1C4F7DF6-6762-4D2D-8E2B-B1E807EA03D2}" type="slidenum">
              <a:rPr lang="en-US" smtClean="0"/>
              <a:pPr fontAlgn="base">
                <a:spcBef>
                  <a:spcPct val="0"/>
                </a:spcBef>
                <a:spcAft>
                  <a:spcPct val="0"/>
                </a:spcAft>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24"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530289" cy="6858000"/>
            <a:chOff x="651279" y="598259"/>
            <a:chExt cx="10889442" cy="5680742"/>
          </a:xfrm>
        </p:grpSpPr>
        <p:sp>
          <p:nvSpPr>
            <p:cNvPr id="8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85" name="Freeform: Shape 8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1" name="Freeform: Shape 9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589788" y="841248"/>
            <a:ext cx="2636433" cy="5340097"/>
          </a:xfrm>
        </p:spPr>
        <p:txBody>
          <a:bodyPr vert="horz" lIns="91440" tIns="45720" rIns="91440" bIns="45720" rtlCol="0" anchor="ctr">
            <a:normAutofit/>
          </a:bodyPr>
          <a:lstStyle/>
          <a:p>
            <a:pPr eaLnBrk="1" fontAlgn="auto" hangingPunct="1">
              <a:lnSpc>
                <a:spcPct val="90000"/>
              </a:lnSpc>
              <a:spcAft>
                <a:spcPts val="0"/>
              </a:spcAft>
              <a:defRPr/>
            </a:pPr>
            <a:r>
              <a:rPr lang="en-US" sz="4200" kern="1200">
                <a:solidFill>
                  <a:schemeClr val="bg1"/>
                </a:solidFill>
                <a:latin typeface="+mj-lt"/>
                <a:ea typeface="+mj-ea"/>
                <a:cs typeface="+mj-cs"/>
              </a:rPr>
              <a:t>Learning Outcomes</a:t>
            </a:r>
          </a:p>
        </p:txBody>
      </p:sp>
      <p:sp>
        <p:nvSpPr>
          <p:cNvPr id="13317" name="Slide Number Placeholder 4"/>
          <p:cNvSpPr>
            <a:spLocks noGrp="1"/>
          </p:cNvSpPr>
          <p:nvPr>
            <p:ph type="sldNum" sz="quarter" idx="11"/>
          </p:nvPr>
        </p:nvSpPr>
        <p:spPr bwMode="auto">
          <a:xfrm>
            <a:off x="8661654" y="6217920"/>
            <a:ext cx="480060" cy="640080"/>
          </a:xfrm>
        </p:spPr>
        <p:txBody>
          <a:bodyPr vert="horz" lIns="91440" tIns="45720" rIns="91440" bIns="45720" numCol="1" rtlCol="0" anchor="ctr" anchorCtr="0" compatLnSpc="1">
            <a:prstTxWarp prst="textNoShape">
              <a:avLst/>
            </a:prstTxWarp>
            <a:normAutofit/>
          </a:bodyPr>
          <a:lstStyle/>
          <a:p>
            <a:pPr algn="ctr" fontAlgn="base">
              <a:spcBef>
                <a:spcPct val="0"/>
              </a:spcBef>
              <a:spcAft>
                <a:spcPts val="600"/>
              </a:spcAft>
              <a:defRPr/>
            </a:pPr>
            <a:r>
              <a:rPr lang="en-US" sz="1400">
                <a:solidFill>
                  <a:schemeClr val="tx2"/>
                </a:solidFill>
              </a:rPr>
              <a:t>1-</a:t>
            </a:r>
            <a:fld id="{B464F242-DC89-4780-A553-65605D0CA0AF}" type="slidenum">
              <a:rPr lang="en-US" sz="1400">
                <a:solidFill>
                  <a:schemeClr val="tx2"/>
                </a:solidFill>
              </a:rPr>
              <a:pPr algn="ctr" fontAlgn="base">
                <a:spcBef>
                  <a:spcPct val="0"/>
                </a:spcBef>
                <a:spcAft>
                  <a:spcPts val="600"/>
                </a:spcAft>
                <a:defRPr/>
              </a:pPr>
              <a:t>2</a:t>
            </a:fld>
            <a:endParaRPr lang="en-US" sz="1400">
              <a:solidFill>
                <a:schemeClr val="tx2"/>
              </a:solidFill>
            </a:endParaRPr>
          </a:p>
        </p:txBody>
      </p:sp>
      <p:graphicFrame>
        <p:nvGraphicFramePr>
          <p:cNvPr id="13319" name="Content Placeholder 2">
            <a:extLst>
              <a:ext uri="{FF2B5EF4-FFF2-40B4-BE49-F238E27FC236}">
                <a16:creationId xmlns:a16="http://schemas.microsoft.com/office/drawing/2014/main" id="{32E88E11-DCA6-4A82-A692-1D1B7863761E}"/>
              </a:ext>
            </a:extLst>
          </p:cNvPr>
          <p:cNvGraphicFramePr>
            <a:graphicFrameLocks noGrp="1"/>
          </p:cNvGraphicFramePr>
          <p:nvPr>
            <p:ph idx="1"/>
            <p:extLst>
              <p:ext uri="{D42A27DB-BD31-4B8C-83A1-F6EECF244321}">
                <p14:modId xmlns:p14="http://schemas.microsoft.com/office/powerpoint/2010/main" val="3296712478"/>
              </p:ext>
            </p:extLst>
          </p:nvPr>
        </p:nvGraphicFramePr>
        <p:xfrm>
          <a:off x="3739414" y="231006"/>
          <a:ext cx="4775935"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050"/>
            <a:ext cx="3160713" cy="1479550"/>
          </a:xfrm>
          <a:noFill/>
          <a:ln w="9525">
            <a:noFill/>
            <a:miter lim="800000"/>
            <a:headEnd/>
            <a:tailEnd/>
          </a:ln>
        </p:spPr>
        <p:txBody>
          <a:bodyPr vert="horz" wrap="square" lIns="91440" tIns="45720" rIns="91440" bIns="45720" numCol="1" rtlCol="0" anchor="b" anchorCtr="0" compatLnSpc="1">
            <a:prstTxWarp prst="textNoShape">
              <a:avLst/>
            </a:prstTxWarp>
            <a:normAutofit/>
          </a:bodyPr>
          <a:lstStyle/>
          <a:p>
            <a:pPr eaLnBrk="1" fontAlgn="auto" hangingPunct="1">
              <a:spcAft>
                <a:spcPts val="0"/>
              </a:spcAft>
            </a:pPr>
            <a:r>
              <a:rPr lang="en-US" sz="2800" dirty="0"/>
              <a:t>Why Are Customers Important to the Manager’s Job?</a:t>
            </a:r>
          </a:p>
        </p:txBody>
      </p:sp>
      <p:sp>
        <p:nvSpPr>
          <p:cNvPr id="35844"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8D4C2BF8-5C94-47AB-9BF3-8361658C2611}" type="slidenum">
              <a:rPr lang="en-US" smtClean="0"/>
              <a:pPr fontAlgn="base">
                <a:spcBef>
                  <a:spcPct val="0"/>
                </a:spcBef>
                <a:spcAft>
                  <a:spcPts val="600"/>
                </a:spcAft>
                <a:defRPr/>
              </a:pPr>
              <a:t>20</a:t>
            </a:fld>
            <a:endParaRPr lang="en-US"/>
          </a:p>
        </p:txBody>
      </p:sp>
      <p:graphicFrame>
        <p:nvGraphicFramePr>
          <p:cNvPr id="35846" name="Content Placeholder 2">
            <a:extLst>
              <a:ext uri="{FF2B5EF4-FFF2-40B4-BE49-F238E27FC236}">
                <a16:creationId xmlns:a16="http://schemas.microsoft.com/office/drawing/2014/main" id="{042EE6C4-D481-4979-88E5-7183B9DA6F5B}"/>
              </a:ext>
            </a:extLst>
          </p:cNvPr>
          <p:cNvGraphicFramePr>
            <a:graphicFrameLocks noGrp="1"/>
          </p:cNvGraphicFramePr>
          <p:nvPr>
            <p:ph idx="1"/>
            <p:extLst>
              <p:ext uri="{D42A27DB-BD31-4B8C-83A1-F6EECF244321}">
                <p14:modId xmlns:p14="http://schemas.microsoft.com/office/powerpoint/2010/main" val="191414734"/>
              </p:ext>
            </p:extLst>
          </p:nvPr>
        </p:nvGraphicFramePr>
        <p:xfrm>
          <a:off x="3536064" y="521106"/>
          <a:ext cx="5111750" cy="585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descr="How to create a customer centric website">
            <a:extLst>
              <a:ext uri="{FF2B5EF4-FFF2-40B4-BE49-F238E27FC236}">
                <a16:creationId xmlns:a16="http://schemas.microsoft.com/office/drawing/2014/main" id="{4D405830-6F37-4938-9881-4203A4B98B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953861"/>
            <a:ext cx="2950277" cy="295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8A3D70-E043-4DCB-B6AC-B8910898FDBC}"/>
              </a:ext>
            </a:extLst>
          </p:cNvPr>
          <p:cNvSpPr>
            <a:spLocks noGrp="1"/>
          </p:cNvSpPr>
          <p:nvPr>
            <p:ph type="sldNum" sz="quarter" idx="11"/>
          </p:nvPr>
        </p:nvSpPr>
        <p:spPr>
          <a:xfrm>
            <a:off x="6553200" y="6356350"/>
            <a:ext cx="2133600" cy="365125"/>
          </a:xfrm>
        </p:spPr>
        <p:txBody>
          <a:bodyPr anchor="ctr">
            <a:normAutofit/>
          </a:bodyPr>
          <a:lstStyle/>
          <a:p>
            <a:pPr>
              <a:spcAft>
                <a:spcPts val="600"/>
              </a:spcAft>
              <a:defRPr/>
            </a:pPr>
            <a:r>
              <a:rPr lang="en-US"/>
              <a:t>1-</a:t>
            </a:r>
            <a:fld id="{B22111B9-6ACD-4A16-9A9E-5901C5FBBFF8}" type="slidenum">
              <a:rPr lang="en-US" smtClean="0"/>
              <a:pPr>
                <a:spcAft>
                  <a:spcPts val="600"/>
                </a:spcAft>
                <a:defRPr/>
              </a:pPr>
              <a:t>21</a:t>
            </a:fld>
            <a:endParaRPr lang="en-US"/>
          </a:p>
        </p:txBody>
      </p:sp>
      <p:sp>
        <p:nvSpPr>
          <p:cNvPr id="7" name="Rectangle 6">
            <a:extLst>
              <a:ext uri="{FF2B5EF4-FFF2-40B4-BE49-F238E27FC236}">
                <a16:creationId xmlns:a16="http://schemas.microsoft.com/office/drawing/2014/main" id="{B8E9A4CB-F14C-4186-B5D4-F0792188930D}"/>
              </a:ext>
            </a:extLst>
          </p:cNvPr>
          <p:cNvSpPr/>
          <p:nvPr/>
        </p:nvSpPr>
        <p:spPr>
          <a:xfrm rot="20935902">
            <a:off x="1780210" y="2145450"/>
            <a:ext cx="5038559" cy="1569660"/>
          </a:xfrm>
          <a:prstGeom prst="rect">
            <a:avLst/>
          </a:prstGeom>
          <a:noFill/>
          <a:ln>
            <a:noFill/>
          </a:ln>
          <a:scene3d>
            <a:camera prst="orthographicFront"/>
            <a:lightRig rig="threePt" dir="t"/>
          </a:scene3d>
          <a:sp3d>
            <a:bevelT/>
          </a:sp3d>
        </p:spPr>
        <p:txBody>
          <a:bodyPr wrap="none" lIns="91440" tIns="45720" rIns="91440" bIns="45720">
            <a:spAutoFit/>
            <a:sp3d extrusionH="57150">
              <a:bevelT w="38100" h="38100" prst="angle"/>
            </a:sp3d>
          </a:bodyPr>
          <a:lstStyle/>
          <a:p>
            <a:pPr algn="ctr"/>
            <a:r>
              <a:rPr lang="en-US" sz="9600" b="1" cap="none" spc="0" dirty="0">
                <a:ln w="12700" cmpd="sng">
                  <a:noFill/>
                  <a:prstDash val="solid"/>
                </a:ln>
                <a:solidFill>
                  <a:schemeClr val="accent5">
                    <a:lumMod val="20000"/>
                    <a:lumOff val="80000"/>
                  </a:schemeClr>
                </a:solidFill>
                <a:effectLst/>
                <a:latin typeface="Amasis MT Pro Black" panose="020B0604020202020204" pitchFamily="18" charset="0"/>
              </a:rPr>
              <a:t>The End</a:t>
            </a:r>
          </a:p>
        </p:txBody>
      </p:sp>
    </p:spTree>
    <p:extLst>
      <p:ext uri="{BB962C8B-B14F-4D97-AF65-F5344CB8AC3E}">
        <p14:creationId xmlns:p14="http://schemas.microsoft.com/office/powerpoint/2010/main" val="376230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rtlCol="0" anchor="ctr">
            <a:normAutofit/>
          </a:bodyPr>
          <a:lstStyle/>
          <a:p>
            <a:pPr eaLnBrk="1" fontAlgn="auto" hangingPunct="1">
              <a:lnSpc>
                <a:spcPct val="90000"/>
              </a:lnSpc>
              <a:spcAft>
                <a:spcPts val="0"/>
              </a:spcAft>
              <a:defRPr/>
            </a:pPr>
            <a:r>
              <a:rPr lang="en-US" sz="3700"/>
              <a:t>Who Are Managers?</a:t>
            </a:r>
            <a:br>
              <a:rPr lang="en-US" sz="3700"/>
            </a:br>
            <a:r>
              <a:rPr lang="en-US" sz="3700"/>
              <a:t>Where Do They Work?</a:t>
            </a:r>
          </a:p>
        </p:txBody>
      </p:sp>
      <p:sp>
        <p:nvSpPr>
          <p:cNvPr id="14340" name="Slide Number Placeholder 4"/>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D5E2ED3B-3E8C-42A9-B19F-E577705B4559}" type="slidenum">
              <a:rPr lang="en-US" smtClean="0"/>
              <a:pPr fontAlgn="base">
                <a:spcBef>
                  <a:spcPct val="0"/>
                </a:spcBef>
                <a:spcAft>
                  <a:spcPts val="600"/>
                </a:spcAft>
                <a:defRPr/>
              </a:pPr>
              <a:t>3</a:t>
            </a:fld>
            <a:endParaRPr lang="en-US"/>
          </a:p>
        </p:txBody>
      </p:sp>
      <p:graphicFrame>
        <p:nvGraphicFramePr>
          <p:cNvPr id="14342" name="Content Placeholder 2">
            <a:extLst>
              <a:ext uri="{FF2B5EF4-FFF2-40B4-BE49-F238E27FC236}">
                <a16:creationId xmlns:a16="http://schemas.microsoft.com/office/drawing/2014/main" id="{B872C24A-E8EE-4000-8B12-508A3AC221D7}"/>
              </a:ext>
            </a:extLst>
          </p:cNvPr>
          <p:cNvGraphicFramePr>
            <a:graphicFrameLocks noGrp="1"/>
          </p:cNvGraphicFramePr>
          <p:nvPr>
            <p:ph sz="half" idx="2"/>
            <p:extLst>
              <p:ext uri="{D42A27DB-BD31-4B8C-83A1-F6EECF244321}">
                <p14:modId xmlns:p14="http://schemas.microsoft.com/office/powerpoint/2010/main" val="3764530960"/>
              </p:ext>
            </p:extLst>
          </p:nvPr>
        </p:nvGraphicFramePr>
        <p:xfrm>
          <a:off x="4648200" y="1600201"/>
          <a:ext cx="42672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dvice on becoming an Operations Manager | Jobs for Graduates">
            <a:extLst>
              <a:ext uri="{FF2B5EF4-FFF2-40B4-BE49-F238E27FC236}">
                <a16:creationId xmlns:a16="http://schemas.microsoft.com/office/drawing/2014/main" id="{748FEE61-DF65-40F6-9BD7-0368A6C2CCF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609600" y="1474749"/>
            <a:ext cx="3429000" cy="2832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7882BE9-8572-460C-AA15-C0BADAA2E3C8}"/>
              </a:ext>
            </a:extLst>
          </p:cNvPr>
          <p:cNvPicPr>
            <a:picLocks noChangeAspect="1" noChangeArrowheads="1"/>
          </p:cNvPicPr>
          <p:nvPr/>
        </p:nvPicPr>
        <p:blipFill rotWithShape="1">
          <a:blip r:embed="rId10" cstate="print"/>
          <a:srcRect l="4151" t="16760" r="3174" b="7422"/>
          <a:stretch/>
        </p:blipFill>
        <p:spPr bwMode="auto">
          <a:xfrm>
            <a:off x="1066800" y="4563210"/>
            <a:ext cx="7543800" cy="1784349"/>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wrap="square" rtlCol="0" anchor="ctr">
            <a:normAutofit/>
          </a:bodyPr>
          <a:lstStyle/>
          <a:p>
            <a:pPr eaLnBrk="1" fontAlgn="auto" hangingPunct="1">
              <a:lnSpc>
                <a:spcPct val="90000"/>
              </a:lnSpc>
              <a:spcAft>
                <a:spcPts val="0"/>
              </a:spcAft>
              <a:defRPr/>
            </a:pPr>
            <a:r>
              <a:rPr lang="en-US" sz="3700" b="1"/>
              <a:t>How Are Managers Different from Nonmanagerial Employees?</a:t>
            </a:r>
          </a:p>
        </p:txBody>
      </p:sp>
      <p:sp>
        <p:nvSpPr>
          <p:cNvPr id="16388" name="Slide Number Placeholder 3"/>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E1970D52-0E5F-4892-9A1B-737E5A775993}" type="slidenum">
              <a:rPr lang="en-US" smtClean="0"/>
              <a:pPr fontAlgn="base">
                <a:spcBef>
                  <a:spcPct val="0"/>
                </a:spcBef>
                <a:spcAft>
                  <a:spcPts val="600"/>
                </a:spcAft>
                <a:defRPr/>
              </a:pPr>
              <a:t>4</a:t>
            </a:fld>
            <a:endParaRPr lang="en-US"/>
          </a:p>
        </p:txBody>
      </p:sp>
      <p:graphicFrame>
        <p:nvGraphicFramePr>
          <p:cNvPr id="16393" name="Content Placeholder 2">
            <a:extLst>
              <a:ext uri="{FF2B5EF4-FFF2-40B4-BE49-F238E27FC236}">
                <a16:creationId xmlns:a16="http://schemas.microsoft.com/office/drawing/2014/main" id="{E4CBB252-5F01-4E65-AE68-F0DE1490279D}"/>
              </a:ext>
            </a:extLst>
          </p:cNvPr>
          <p:cNvGraphicFramePr>
            <a:graphicFrameLocks noGrp="1"/>
          </p:cNvGraphicFramePr>
          <p:nvPr>
            <p:ph sz="half" idx="1"/>
            <p:extLst>
              <p:ext uri="{D42A27DB-BD31-4B8C-83A1-F6EECF244321}">
                <p14:modId xmlns:p14="http://schemas.microsoft.com/office/powerpoint/2010/main" val="2326193949"/>
              </p:ext>
            </p:extLst>
          </p:nvPr>
        </p:nvGraphicFramePr>
        <p:xfrm>
          <a:off x="457199" y="1600200"/>
          <a:ext cx="4800599"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4" name="Picture 6" descr="What is a Lone Worker and How Does Legislation Affect You?">
            <a:extLst>
              <a:ext uri="{FF2B5EF4-FFF2-40B4-BE49-F238E27FC236}">
                <a16:creationId xmlns:a16="http://schemas.microsoft.com/office/drawing/2014/main" id="{BEDB6CB5-73C7-4EF4-84B5-E83988328B4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5257799" y="1555232"/>
            <a:ext cx="3684813" cy="16385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7779D4-3ADC-48A9-B60B-4F412535A5C1}"/>
              </a:ext>
            </a:extLst>
          </p:cNvPr>
          <p:cNvPicPr>
            <a:picLocks noChangeAspect="1"/>
          </p:cNvPicPr>
          <p:nvPr/>
        </p:nvPicPr>
        <p:blipFill>
          <a:blip r:embed="rId10"/>
          <a:stretch>
            <a:fillRect/>
          </a:stretch>
        </p:blipFill>
        <p:spPr>
          <a:xfrm>
            <a:off x="5638800" y="3497238"/>
            <a:ext cx="3182033" cy="25225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D327786-5783-4C0B-8D00-2CE95EE04BB9}"/>
              </a:ext>
            </a:extLst>
          </p:cNvPr>
          <p:cNvSpPr/>
          <p:nvPr/>
        </p:nvSpPr>
        <p:spPr>
          <a:xfrm>
            <a:off x="4572000" y="1658816"/>
            <a:ext cx="4320000" cy="278424"/>
          </a:xfrm>
          <a:prstGeom prst="roundRect">
            <a:avLst/>
          </a:prstGeom>
          <a:solidFill>
            <a:srgbClr val="506894"/>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4782C1D-2A77-411B-BDEB-ACF70202B152}"/>
              </a:ext>
            </a:extLst>
          </p:cNvPr>
          <p:cNvSpPr/>
          <p:nvPr/>
        </p:nvSpPr>
        <p:spPr>
          <a:xfrm>
            <a:off x="4572000" y="3074376"/>
            <a:ext cx="4320000" cy="278424"/>
          </a:xfrm>
          <a:prstGeom prst="roundRect">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F4132A12-5FF4-4012-9525-E4D52D3263A2}"/>
              </a:ext>
            </a:extLst>
          </p:cNvPr>
          <p:cNvSpPr/>
          <p:nvPr/>
        </p:nvSpPr>
        <p:spPr>
          <a:xfrm>
            <a:off x="4572000" y="4284784"/>
            <a:ext cx="4320000" cy="278424"/>
          </a:xfrm>
          <a:prstGeom prst="roundRect">
            <a:avLst/>
          </a:prstGeom>
          <a:solidFill>
            <a:srgbClr val="CCDD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5" name="Rectangle 4"/>
          <p:cNvSpPr/>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eaLnBrk="0" hangingPunct="0">
              <a:spcAft>
                <a:spcPts val="600"/>
              </a:spcAft>
            </a:pPr>
            <a:r>
              <a:rPr lang="en-US" sz="4400" b="1" kern="1200" cap="none" spc="50">
                <a:ln w="12700" cmpd="sng">
                  <a:solidFill>
                    <a:schemeClr val="accent6">
                      <a:satMod val="120000"/>
                      <a:shade val="80000"/>
                    </a:schemeClr>
                  </a:solidFill>
                  <a:prstDash val="solid"/>
                </a:ln>
                <a:effectLst>
                  <a:glow rad="53100">
                    <a:schemeClr val="accent6">
                      <a:satMod val="180000"/>
                      <a:alpha val="30000"/>
                    </a:schemeClr>
                  </a:glow>
                </a:effectLst>
                <a:latin typeface="+mj-lt"/>
                <a:ea typeface="+mj-ea"/>
                <a:cs typeface="+mj-cs"/>
              </a:rPr>
              <a:t>Management Levels</a:t>
            </a:r>
          </a:p>
        </p:txBody>
      </p:sp>
      <p:pic>
        <p:nvPicPr>
          <p:cNvPr id="3" name="Picture 2">
            <a:extLst>
              <a:ext uri="{FF2B5EF4-FFF2-40B4-BE49-F238E27FC236}">
                <a16:creationId xmlns:a16="http://schemas.microsoft.com/office/drawing/2014/main" id="{73E2045B-4A2B-49A0-A195-4C5DC472DF31}"/>
              </a:ext>
            </a:extLst>
          </p:cNvPr>
          <p:cNvPicPr>
            <a:picLocks noChangeAspect="1"/>
          </p:cNvPicPr>
          <p:nvPr/>
        </p:nvPicPr>
        <p:blipFill>
          <a:blip r:embed="rId2"/>
          <a:stretch>
            <a:fillRect/>
          </a:stretch>
        </p:blipFill>
        <p:spPr>
          <a:xfrm>
            <a:off x="322338" y="1656678"/>
            <a:ext cx="4038600" cy="3739915"/>
          </a:xfrm>
          <a:prstGeom prst="rect">
            <a:avLst/>
          </a:prstGeom>
          <a:noFill/>
        </p:spPr>
      </p:pic>
      <p:sp>
        <p:nvSpPr>
          <p:cNvPr id="7" name="Content Placeholder 2">
            <a:extLst>
              <a:ext uri="{FF2B5EF4-FFF2-40B4-BE49-F238E27FC236}">
                <a16:creationId xmlns:a16="http://schemas.microsoft.com/office/drawing/2014/main" id="{150F7554-902F-48D9-8649-8A6FA4A7485D}"/>
              </a:ext>
            </a:extLst>
          </p:cNvPr>
          <p:cNvSpPr txBox="1">
            <a:spLocks/>
          </p:cNvSpPr>
          <p:nvPr/>
        </p:nvSpPr>
        <p:spPr bwMode="auto">
          <a:xfrm>
            <a:off x="4530969" y="1656678"/>
            <a:ext cx="4191000" cy="42973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buFont typeface="Arial" charset="0"/>
              <a:buChar char="•"/>
              <a:defRPr/>
            </a:pPr>
            <a:r>
              <a:rPr lang="en-US" sz="1500" b="1" spc="50" dirty="0">
                <a:ln w="0"/>
                <a:solidFill>
                  <a:schemeClr val="bg2"/>
                </a:solidFill>
                <a:effectLst>
                  <a:innerShdw blurRad="63500" dist="50800" dir="13500000">
                    <a:srgbClr val="000000">
                      <a:alpha val="50000"/>
                    </a:srgbClr>
                  </a:innerShdw>
                </a:effectLst>
              </a:rPr>
              <a:t>Top Managers / Strategic</a:t>
            </a:r>
          </a:p>
          <a:p>
            <a:pPr lvl="1">
              <a:lnSpc>
                <a:spcPct val="90000"/>
              </a:lnSpc>
              <a:buFont typeface="Arial" charset="0"/>
              <a:buChar char="–"/>
              <a:defRPr/>
            </a:pPr>
            <a:r>
              <a:rPr lang="en-US" sz="1500" dirty="0"/>
              <a:t>Responsible for making decisions about the direction of the organisation.</a:t>
            </a:r>
          </a:p>
          <a:p>
            <a:pPr lvl="1">
              <a:lnSpc>
                <a:spcPct val="90000"/>
              </a:lnSpc>
              <a:buFont typeface="Arial" charset="0"/>
              <a:buChar char="–"/>
              <a:defRPr/>
            </a:pPr>
            <a:r>
              <a:rPr lang="en-US" sz="1500" dirty="0"/>
              <a:t>Examples; President, Chief Executive Officer, Vice-President</a:t>
            </a:r>
          </a:p>
          <a:p>
            <a:pPr marL="457200" lvl="1" indent="0">
              <a:lnSpc>
                <a:spcPct val="90000"/>
              </a:lnSpc>
              <a:buFont typeface="Arial" charset="0"/>
              <a:buNone/>
              <a:defRPr/>
            </a:pPr>
            <a:endParaRPr lang="en-US" sz="1500" dirty="0"/>
          </a:p>
          <a:p>
            <a:pPr>
              <a:lnSpc>
                <a:spcPct val="90000"/>
              </a:lnSpc>
              <a:buFont typeface="Arial" charset="0"/>
              <a:buChar char="•"/>
              <a:defRPr/>
            </a:pPr>
            <a:r>
              <a:rPr lang="en-US" sz="1500" b="1" spc="50" dirty="0">
                <a:ln w="0"/>
                <a:solidFill>
                  <a:schemeClr val="bg2"/>
                </a:solidFill>
                <a:effectLst>
                  <a:innerShdw blurRad="63500" dist="50800" dir="13500000">
                    <a:srgbClr val="000000">
                      <a:alpha val="50000"/>
                    </a:srgbClr>
                  </a:innerShdw>
                </a:effectLst>
              </a:rPr>
              <a:t>Middle Managers / Tactical</a:t>
            </a:r>
          </a:p>
          <a:p>
            <a:pPr lvl="1">
              <a:lnSpc>
                <a:spcPct val="90000"/>
              </a:lnSpc>
              <a:buFont typeface="Arial" charset="0"/>
              <a:buChar char="–"/>
              <a:defRPr/>
            </a:pPr>
            <a:r>
              <a:rPr lang="en-US" sz="1500" dirty="0"/>
              <a:t>Manage the activities of other managers. </a:t>
            </a:r>
          </a:p>
          <a:p>
            <a:pPr lvl="1">
              <a:lnSpc>
                <a:spcPct val="90000"/>
              </a:lnSpc>
              <a:buFont typeface="Arial" charset="0"/>
              <a:buChar char="–"/>
              <a:defRPr/>
            </a:pPr>
            <a:r>
              <a:rPr lang="en-US" sz="1500" dirty="0"/>
              <a:t>Examples; District Manager, Division Manager</a:t>
            </a:r>
          </a:p>
          <a:p>
            <a:pPr marL="457200" lvl="1" indent="0">
              <a:lnSpc>
                <a:spcPct val="90000"/>
              </a:lnSpc>
              <a:buFont typeface="Arial" charset="0"/>
              <a:buNone/>
              <a:defRPr/>
            </a:pPr>
            <a:endParaRPr lang="en-US" sz="1500" dirty="0"/>
          </a:p>
          <a:p>
            <a:pPr>
              <a:lnSpc>
                <a:spcPct val="90000"/>
              </a:lnSpc>
              <a:buFont typeface="Arial" charset="0"/>
              <a:buChar char="•"/>
              <a:defRPr/>
            </a:pPr>
            <a:r>
              <a:rPr lang="en-US" sz="1500" b="1" dirty="0">
                <a:solidFill>
                  <a:srgbClr val="00B050"/>
                </a:solidFill>
              </a:rPr>
              <a:t>First-line Managers / Operational</a:t>
            </a:r>
            <a:endParaRPr lang="en-US" sz="1500" dirty="0">
              <a:solidFill>
                <a:srgbClr val="00B050"/>
              </a:solidFill>
            </a:endParaRPr>
          </a:p>
          <a:p>
            <a:pPr lvl="1">
              <a:lnSpc>
                <a:spcPct val="90000"/>
              </a:lnSpc>
              <a:buFont typeface="Arial" charset="0"/>
              <a:buChar char="–"/>
              <a:defRPr/>
            </a:pPr>
            <a:r>
              <a:rPr lang="en-US" sz="1500" dirty="0"/>
              <a:t>Responsible for directing nonmanagerial employees</a:t>
            </a:r>
          </a:p>
          <a:p>
            <a:pPr lvl="1">
              <a:lnSpc>
                <a:spcPct val="90000"/>
              </a:lnSpc>
              <a:buFont typeface="Arial" charset="0"/>
              <a:buChar char="–"/>
              <a:defRPr/>
            </a:pPr>
            <a:r>
              <a:rPr lang="en-US" sz="1500" dirty="0"/>
              <a:t>Examples; Supervisor, Team Leader </a:t>
            </a:r>
          </a:p>
        </p:txBody>
      </p:sp>
      <p:sp>
        <p:nvSpPr>
          <p:cNvPr id="17411" name="Slide Number Placeholder 4"/>
          <p:cNvSpPr>
            <a:spLocks noGrp="1"/>
          </p:cNvSpPr>
          <p:nvPr>
            <p:ph type="sldNum" sz="quarter" idx="12"/>
          </p:nvPr>
        </p:nvSpPr>
        <p:spPr bwMode="auto">
          <a:xfrm>
            <a:off x="6553200" y="6356350"/>
            <a:ext cx="2133600" cy="365125"/>
          </a:xfrm>
        </p:spPr>
        <p:txBody>
          <a:bodyPr vert="horz" lIns="91440" tIns="45720" rIns="91440" bIns="45720" numCol="1" rtlCol="0" anchor="ctr" anchorCtr="0" compatLnSpc="1">
            <a:prstTxWarp prst="textNoShape">
              <a:avLst/>
            </a:prstTxWarp>
            <a:normAutofit/>
          </a:bodyPr>
          <a:lstStyle/>
          <a:p>
            <a:pPr>
              <a:spcAft>
                <a:spcPts val="600"/>
              </a:spcAft>
              <a:defRPr/>
            </a:pPr>
            <a:r>
              <a:rPr lang="en-US" kern="1200">
                <a:latin typeface="+mn-lt"/>
                <a:ea typeface="+mn-ea"/>
                <a:cs typeface="+mn-cs"/>
              </a:rPr>
              <a:t>1-</a:t>
            </a:r>
            <a:fld id="{BA27360A-F14D-42B9-8BE8-E645C623F2DC}" type="slidenum">
              <a:rPr lang="en-US" kern="1200">
                <a:latin typeface="+mn-lt"/>
                <a:ea typeface="+mn-ea"/>
                <a:cs typeface="+mn-cs"/>
              </a:rPr>
              <a:pPr>
                <a:spcAft>
                  <a:spcPts val="600"/>
                </a:spcAft>
                <a:defRPr/>
              </a:pPr>
              <a:t>5</a:t>
            </a:fld>
            <a:endParaRPr lang="en-US" kern="1200">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wrap="square" rtlCol="0" anchor="ctr">
            <a:normAutofit/>
          </a:bodyPr>
          <a:lstStyle/>
          <a:p>
            <a:pPr eaLnBrk="1" fontAlgn="auto" hangingPunct="1">
              <a:spcAft>
                <a:spcPts val="0"/>
              </a:spcAft>
              <a:defRPr/>
            </a:pPr>
            <a:r>
              <a:rPr lang="en-US" b="1" dirty="0"/>
              <a:t>What Is Management?</a:t>
            </a:r>
          </a:p>
        </p:txBody>
      </p:sp>
      <p:sp>
        <p:nvSpPr>
          <p:cNvPr id="19460"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698BDC1F-9AB7-4F2D-A2CC-86EDDA440CBE}" type="slidenum">
              <a:rPr lang="en-US" smtClean="0"/>
              <a:pPr fontAlgn="base">
                <a:spcBef>
                  <a:spcPct val="0"/>
                </a:spcBef>
                <a:spcAft>
                  <a:spcPts val="600"/>
                </a:spcAft>
                <a:defRPr/>
              </a:pPr>
              <a:t>6</a:t>
            </a:fld>
            <a:endParaRPr lang="en-US"/>
          </a:p>
        </p:txBody>
      </p:sp>
      <p:pic>
        <p:nvPicPr>
          <p:cNvPr id="17" name="Picture 16">
            <a:extLst>
              <a:ext uri="{FF2B5EF4-FFF2-40B4-BE49-F238E27FC236}">
                <a16:creationId xmlns:a16="http://schemas.microsoft.com/office/drawing/2014/main" id="{0949F0B2-74AD-49FB-81F4-A9B04BEFBC82}"/>
              </a:ext>
            </a:extLst>
          </p:cNvPr>
          <p:cNvPicPr>
            <a:picLocks noChangeAspect="1"/>
          </p:cNvPicPr>
          <p:nvPr/>
        </p:nvPicPr>
        <p:blipFill>
          <a:blip r:embed="rId3"/>
          <a:stretch>
            <a:fillRect/>
          </a:stretch>
        </p:blipFill>
        <p:spPr>
          <a:xfrm>
            <a:off x="381000" y="1300451"/>
            <a:ext cx="8458200" cy="2738149"/>
          </a:xfrm>
          <a:prstGeom prst="rect">
            <a:avLst/>
          </a:prstGeom>
        </p:spPr>
      </p:pic>
      <p:grpSp>
        <p:nvGrpSpPr>
          <p:cNvPr id="24" name="Group 23">
            <a:extLst>
              <a:ext uri="{FF2B5EF4-FFF2-40B4-BE49-F238E27FC236}">
                <a16:creationId xmlns:a16="http://schemas.microsoft.com/office/drawing/2014/main" id="{F0EC3E1A-4BDA-4A83-8568-E3F3D875CDF6}"/>
              </a:ext>
            </a:extLst>
          </p:cNvPr>
          <p:cNvGrpSpPr/>
          <p:nvPr/>
        </p:nvGrpSpPr>
        <p:grpSpPr>
          <a:xfrm>
            <a:off x="2829725" y="2564873"/>
            <a:ext cx="3494875" cy="304351"/>
            <a:chOff x="2631180" y="3247499"/>
            <a:chExt cx="3494875" cy="304351"/>
          </a:xfrm>
        </p:grpSpPr>
        <p:sp>
          <p:nvSpPr>
            <p:cNvPr id="21" name="Arrow: Down 20">
              <a:extLst>
                <a:ext uri="{FF2B5EF4-FFF2-40B4-BE49-F238E27FC236}">
                  <a16:creationId xmlns:a16="http://schemas.microsoft.com/office/drawing/2014/main" id="{D630AB77-7883-45AB-B4CD-9139164E63E9}"/>
                </a:ext>
              </a:extLst>
            </p:cNvPr>
            <p:cNvSpPr/>
            <p:nvPr/>
          </p:nvSpPr>
          <p:spPr>
            <a:xfrm>
              <a:off x="2631180" y="3371850"/>
              <a:ext cx="152400" cy="180000"/>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dirty="0"/>
            </a:p>
          </p:txBody>
        </p:sp>
        <p:sp>
          <p:nvSpPr>
            <p:cNvPr id="25" name="Arrow: Down 24">
              <a:extLst>
                <a:ext uri="{FF2B5EF4-FFF2-40B4-BE49-F238E27FC236}">
                  <a16:creationId xmlns:a16="http://schemas.microsoft.com/office/drawing/2014/main" id="{B9A44B26-4F9F-426E-B732-236607A74BCA}"/>
                </a:ext>
              </a:extLst>
            </p:cNvPr>
            <p:cNvSpPr/>
            <p:nvPr/>
          </p:nvSpPr>
          <p:spPr>
            <a:xfrm>
              <a:off x="5973655" y="3397250"/>
              <a:ext cx="152400" cy="152400"/>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22" name="Rectangle 21">
              <a:extLst>
                <a:ext uri="{FF2B5EF4-FFF2-40B4-BE49-F238E27FC236}">
                  <a16:creationId xmlns:a16="http://schemas.microsoft.com/office/drawing/2014/main" id="{731D6319-BCB8-40C5-88B3-6EEBC8E8B24D}"/>
                </a:ext>
              </a:extLst>
            </p:cNvPr>
            <p:cNvSpPr/>
            <p:nvPr/>
          </p:nvSpPr>
          <p:spPr>
            <a:xfrm>
              <a:off x="2667000" y="3352800"/>
              <a:ext cx="3420000" cy="457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dirty="0"/>
            </a:p>
          </p:txBody>
        </p:sp>
        <p:sp>
          <p:nvSpPr>
            <p:cNvPr id="23" name="Rectangle 22">
              <a:extLst>
                <a:ext uri="{FF2B5EF4-FFF2-40B4-BE49-F238E27FC236}">
                  <a16:creationId xmlns:a16="http://schemas.microsoft.com/office/drawing/2014/main" id="{0667754A-2FA2-4FE1-927F-DAC3388ABDDB}"/>
                </a:ext>
              </a:extLst>
            </p:cNvPr>
            <p:cNvSpPr/>
            <p:nvPr/>
          </p:nvSpPr>
          <p:spPr>
            <a:xfrm>
              <a:off x="4419600" y="3247499"/>
              <a:ext cx="45719" cy="144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grpSp>
      <p:pic>
        <p:nvPicPr>
          <p:cNvPr id="10" name="Picture 2">
            <a:extLst>
              <a:ext uri="{FF2B5EF4-FFF2-40B4-BE49-F238E27FC236}">
                <a16:creationId xmlns:a16="http://schemas.microsoft.com/office/drawing/2014/main" id="{999916B7-3997-4858-A935-9FCD1E0FBFFE}"/>
              </a:ext>
            </a:extLst>
          </p:cNvPr>
          <p:cNvPicPr>
            <a:picLocks noChangeAspect="1" noChangeArrowheads="1"/>
          </p:cNvPicPr>
          <p:nvPr/>
        </p:nvPicPr>
        <p:blipFill>
          <a:blip r:embed="rId4" cstate="print"/>
          <a:srcRect/>
          <a:stretch>
            <a:fillRect/>
          </a:stretch>
        </p:blipFill>
        <p:spPr bwMode="auto">
          <a:xfrm>
            <a:off x="2611082" y="4149968"/>
            <a:ext cx="4255571" cy="2594266"/>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61" y="1521775"/>
            <a:ext cx="4463562" cy="1143000"/>
          </a:xfrm>
        </p:spPr>
        <p:txBody>
          <a:bodyPr wrap="square" rtlCol="0" anchor="ctr">
            <a:normAutofit/>
          </a:bodyPr>
          <a:lstStyle/>
          <a:p>
            <a:pPr algn="l" eaLnBrk="1" fontAlgn="auto" hangingPunct="1">
              <a:spcAft>
                <a:spcPts val="0"/>
              </a:spcAft>
              <a:defRPr/>
            </a:pPr>
            <a:r>
              <a:rPr lang="en-US" sz="2400" b="1" dirty="0"/>
              <a:t>Four Management Functions</a:t>
            </a:r>
          </a:p>
        </p:txBody>
      </p:sp>
      <p:sp>
        <p:nvSpPr>
          <p:cNvPr id="22532" name="Slide Number Placeholder 5"/>
          <p:cNvSpPr>
            <a:spLocks noGrp="1"/>
          </p:cNvSpPr>
          <p:nvPr>
            <p:ph type="sldNum" sz="quarter" idx="12"/>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618F2C8D-17B8-45E4-9C3F-10EAD6249765}" type="slidenum">
              <a:rPr lang="en-US" smtClean="0"/>
              <a:pPr fontAlgn="base">
                <a:spcBef>
                  <a:spcPct val="0"/>
                </a:spcBef>
                <a:spcAft>
                  <a:spcPts val="600"/>
                </a:spcAft>
                <a:defRPr/>
              </a:pPr>
              <a:t>7</a:t>
            </a:fld>
            <a:endParaRPr lang="en-US"/>
          </a:p>
        </p:txBody>
      </p:sp>
      <p:graphicFrame>
        <p:nvGraphicFramePr>
          <p:cNvPr id="22538" name="Content Placeholder 4">
            <a:extLst>
              <a:ext uri="{FF2B5EF4-FFF2-40B4-BE49-F238E27FC236}">
                <a16:creationId xmlns:a16="http://schemas.microsoft.com/office/drawing/2014/main" id="{BE961FAC-21DD-4D3F-B295-C7D1C04B2EFC}"/>
              </a:ext>
            </a:extLst>
          </p:cNvPr>
          <p:cNvGraphicFramePr>
            <a:graphicFrameLocks noGrp="1"/>
          </p:cNvGraphicFramePr>
          <p:nvPr>
            <p:ph sz="half" idx="2"/>
            <p:extLst>
              <p:ext uri="{D42A27DB-BD31-4B8C-83A1-F6EECF244321}">
                <p14:modId xmlns:p14="http://schemas.microsoft.com/office/powerpoint/2010/main" val="821166787"/>
              </p:ext>
            </p:extLst>
          </p:nvPr>
        </p:nvGraphicFramePr>
        <p:xfrm>
          <a:off x="4343400" y="1505346"/>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DD623B45-DD09-4628-920C-DB5B9B908B6F}"/>
              </a:ext>
            </a:extLst>
          </p:cNvPr>
          <p:cNvPicPr>
            <a:picLocks noChangeAspect="1"/>
          </p:cNvPicPr>
          <p:nvPr/>
        </p:nvPicPr>
        <p:blipFill>
          <a:blip r:embed="rId8"/>
          <a:stretch>
            <a:fillRect/>
          </a:stretch>
        </p:blipFill>
        <p:spPr>
          <a:xfrm>
            <a:off x="227867" y="2240076"/>
            <a:ext cx="3831074" cy="3953668"/>
          </a:xfrm>
          <a:prstGeom prst="rect">
            <a:avLst/>
          </a:prstGeom>
        </p:spPr>
      </p:pic>
      <p:sp>
        <p:nvSpPr>
          <p:cNvPr id="6" name="Title 1">
            <a:extLst>
              <a:ext uri="{FF2B5EF4-FFF2-40B4-BE49-F238E27FC236}">
                <a16:creationId xmlns:a16="http://schemas.microsoft.com/office/drawing/2014/main" id="{AFFBEDFB-9EDA-40CE-B8B8-BBC3E1DA804A}"/>
              </a:ext>
            </a:extLst>
          </p:cNvPr>
          <p:cNvSpPr txBox="1">
            <a:spLocks/>
          </p:cNvSpPr>
          <p:nvPr/>
        </p:nvSpPr>
        <p:spPr bwMode="auto">
          <a:xfrm>
            <a:off x="0" y="-183311"/>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fontAlgn="auto" hangingPunct="1">
              <a:spcAft>
                <a:spcPts val="0"/>
              </a:spcAft>
              <a:defRPr/>
            </a:pPr>
            <a:r>
              <a:rPr lang="en-US" b="1" dirty="0">
                <a:solidFill>
                  <a:schemeClr val="accent6">
                    <a:lumMod val="75000"/>
                  </a:schemeClr>
                </a:solidFill>
              </a:rPr>
              <a:t>What Do Managers Do?</a:t>
            </a:r>
          </a:p>
        </p:txBody>
      </p:sp>
      <p:sp>
        <p:nvSpPr>
          <p:cNvPr id="8" name="TextBox 7">
            <a:extLst>
              <a:ext uri="{FF2B5EF4-FFF2-40B4-BE49-F238E27FC236}">
                <a16:creationId xmlns:a16="http://schemas.microsoft.com/office/drawing/2014/main" id="{CC76FF64-467B-4770-A59E-4AA2BC4D888C}"/>
              </a:ext>
            </a:extLst>
          </p:cNvPr>
          <p:cNvSpPr txBox="1"/>
          <p:nvPr/>
        </p:nvSpPr>
        <p:spPr>
          <a:xfrm>
            <a:off x="251313" y="696494"/>
            <a:ext cx="8511687" cy="646331"/>
          </a:xfrm>
          <a:prstGeom prst="rect">
            <a:avLst/>
          </a:prstGeom>
          <a:noFill/>
        </p:spPr>
        <p:txBody>
          <a:bodyPr wrap="square">
            <a:spAutoFit/>
          </a:bodyPr>
          <a:lstStyle/>
          <a:p>
            <a:pPr algn="just" eaLnBrk="1" fontAlgn="auto" hangingPunct="1">
              <a:spcAft>
                <a:spcPts val="0"/>
              </a:spcAft>
              <a:buFont typeface="Arial" pitchFamily="34" charset="0"/>
              <a:buNone/>
              <a:defRPr/>
            </a:pPr>
            <a:r>
              <a:rPr lang="en-US" dirty="0"/>
              <a:t>French industrialist Henri Fayol, describes all managers perform certain activities or functions that can be classified in </a:t>
            </a:r>
            <a:r>
              <a:rPr lang="en-US" b="1" u="sng" dirty="0"/>
              <a:t>four</a:t>
            </a:r>
            <a:r>
              <a:rPr lang="en-US" dirty="0"/>
              <a:t> management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6629400" cy="777875"/>
          </a:xfrm>
        </p:spPr>
        <p:style>
          <a:lnRef idx="2">
            <a:schemeClr val="accent6"/>
          </a:lnRef>
          <a:fillRef idx="1">
            <a:schemeClr val="lt1"/>
          </a:fillRef>
          <a:effectRef idx="0">
            <a:schemeClr val="accent6"/>
          </a:effectRef>
          <a:fontRef idx="minor">
            <a:schemeClr val="dk1"/>
          </a:fontRef>
        </p:style>
        <p:txBody>
          <a:bodyPr wrap="square" rtlCol="0" anchor="b">
            <a:normAutofit/>
          </a:bodyPr>
          <a:lstStyle/>
          <a:p>
            <a:pPr eaLnBrk="1" fontAlgn="auto" hangingPunct="1">
              <a:spcAft>
                <a:spcPts val="0"/>
              </a:spcAft>
              <a:defRPr/>
            </a:pPr>
            <a:r>
              <a:rPr lang="en-US" sz="3600" b="1"/>
              <a:t>What Roles Do Managers Play?</a:t>
            </a:r>
            <a:endParaRPr lang="en-US" sz="3600" b="1" dirty="0"/>
          </a:p>
        </p:txBody>
      </p:sp>
      <p:sp>
        <p:nvSpPr>
          <p:cNvPr id="3" name="Content Placeholder 2"/>
          <p:cNvSpPr>
            <a:spLocks noGrp="1"/>
          </p:cNvSpPr>
          <p:nvPr>
            <p:ph idx="1"/>
          </p:nvPr>
        </p:nvSpPr>
        <p:spPr>
          <a:xfrm>
            <a:off x="76200" y="990600"/>
            <a:ext cx="8991600" cy="4983161"/>
          </a:xfrm>
        </p:spPr>
        <p:txBody>
          <a:bodyPr wrap="square" rtlCol="0" anchor="t">
            <a:normAutofit/>
          </a:bodyPr>
          <a:lstStyle/>
          <a:p>
            <a:pPr eaLnBrk="1" fontAlgn="auto" hangingPunct="1">
              <a:lnSpc>
                <a:spcPct val="90000"/>
              </a:lnSpc>
              <a:spcAft>
                <a:spcPts val="0"/>
              </a:spcAft>
              <a:buFont typeface="Arial" pitchFamily="34" charset="0"/>
              <a:buNone/>
              <a:defRPr/>
            </a:pPr>
            <a:r>
              <a:rPr lang="en-US" sz="2500" dirty="0"/>
              <a:t>	Henry Mintzberg observed that a manager’s job can be described by ten roles performed by managers in three general categories</a:t>
            </a:r>
          </a:p>
        </p:txBody>
      </p:sp>
      <p:sp>
        <p:nvSpPr>
          <p:cNvPr id="24580" name="Slide Number Placeholder 3"/>
          <p:cNvSpPr>
            <a:spLocks noGrp="1"/>
          </p:cNvSpPr>
          <p:nvPr>
            <p:ph type="sldNum" sz="quarter" idx="11"/>
          </p:nvPr>
        </p:nvSpPr>
        <p:spPr bwMode="auto">
          <a:xfrm>
            <a:off x="6553200" y="6356350"/>
            <a:ext cx="2133600" cy="365125"/>
          </a:xfrm>
        </p:spPr>
        <p:txBody>
          <a:bodyPr numCol="1" anchor="ctr" anchorCtr="0" compatLnSpc="1">
            <a:prstTxWarp prst="textNoShape">
              <a:avLst/>
            </a:prstTxWarp>
            <a:normAutofit/>
          </a:bodyPr>
          <a:lstStyle/>
          <a:p>
            <a:pPr fontAlgn="base">
              <a:spcBef>
                <a:spcPct val="0"/>
              </a:spcBef>
              <a:spcAft>
                <a:spcPts val="600"/>
              </a:spcAft>
              <a:defRPr/>
            </a:pPr>
            <a:r>
              <a:rPr lang="en-US"/>
              <a:t>1-</a:t>
            </a:r>
            <a:fld id="{CC81DD7E-9B91-435F-A5CB-472F0FA51D0E}" type="slidenum">
              <a:rPr lang="en-US" smtClean="0"/>
              <a:pPr fontAlgn="base">
                <a:spcBef>
                  <a:spcPct val="0"/>
                </a:spcBef>
                <a:spcAft>
                  <a:spcPts val="600"/>
                </a:spcAft>
                <a:defRPr/>
              </a:pPr>
              <a:t>8</a:t>
            </a:fld>
            <a:endParaRPr lang="en-US"/>
          </a:p>
        </p:txBody>
      </p:sp>
      <p:pic>
        <p:nvPicPr>
          <p:cNvPr id="6146" name="Picture 2">
            <a:extLst>
              <a:ext uri="{FF2B5EF4-FFF2-40B4-BE49-F238E27FC236}">
                <a16:creationId xmlns:a16="http://schemas.microsoft.com/office/drawing/2014/main" id="{46ACAF0A-CBAA-4962-85A0-5EFBFE166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88815"/>
            <a:ext cx="5067300" cy="4750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What Skills Do Managers Need?</a:t>
            </a:r>
          </a:p>
        </p:txBody>
      </p:sp>
      <p:sp>
        <p:nvSpPr>
          <p:cNvPr id="3" name="Content Placeholder 2"/>
          <p:cNvSpPr>
            <a:spLocks noGrp="1"/>
          </p:cNvSpPr>
          <p:nvPr>
            <p:ph idx="1"/>
          </p:nvPr>
        </p:nvSpPr>
        <p:spPr>
          <a:xfrm>
            <a:off x="152400" y="1371600"/>
            <a:ext cx="8991600" cy="4754563"/>
          </a:xfrm>
        </p:spPr>
        <p:txBody>
          <a:bodyPr rtlCol="0">
            <a:normAutofit fontScale="92500" lnSpcReduction="10000"/>
          </a:bodyPr>
          <a:lstStyle/>
          <a:p>
            <a:pPr eaLnBrk="1" fontAlgn="auto" hangingPunct="1">
              <a:spcAft>
                <a:spcPts val="0"/>
              </a:spcAft>
              <a:buFont typeface="Arial" pitchFamily="34" charset="0"/>
              <a:buNone/>
              <a:defRPr/>
            </a:pPr>
            <a:r>
              <a:rPr lang="en-US" sz="2600" b="1" dirty="0"/>
              <a:t>Robert Katz and others describe four critical skills in managing</a:t>
            </a:r>
          </a:p>
          <a:p>
            <a:pPr eaLnBrk="1" fontAlgn="auto" hangingPunct="1">
              <a:spcAft>
                <a:spcPts val="0"/>
              </a:spcAft>
              <a:buFont typeface="Arial" pitchFamily="34" charset="0"/>
              <a:buNone/>
              <a:defRPr/>
            </a:pPr>
            <a:endParaRPr lang="en-US" sz="2600" b="1" dirty="0"/>
          </a:p>
          <a:p>
            <a:pPr eaLnBrk="1" fontAlgn="auto" hangingPunct="1">
              <a:spcAft>
                <a:spcPts val="0"/>
              </a:spcAft>
              <a:buFont typeface="Arial" pitchFamily="34" charset="0"/>
              <a:buChar char="•"/>
              <a:defRPr/>
            </a:pPr>
            <a:r>
              <a:rPr lang="en-US" b="1" dirty="0"/>
              <a:t>Conceptual Skills </a:t>
            </a:r>
          </a:p>
          <a:p>
            <a:pPr lvl="1" eaLnBrk="1" fontAlgn="auto" hangingPunct="1">
              <a:spcAft>
                <a:spcPts val="0"/>
              </a:spcAft>
              <a:buFont typeface="Arial" pitchFamily="34" charset="0"/>
              <a:buChar char="–"/>
              <a:defRPr/>
            </a:pPr>
            <a:r>
              <a:rPr lang="en-US" dirty="0"/>
              <a:t>Used to analyze complex situations</a:t>
            </a:r>
          </a:p>
          <a:p>
            <a:pPr eaLnBrk="1" fontAlgn="auto" hangingPunct="1">
              <a:spcAft>
                <a:spcPts val="0"/>
              </a:spcAft>
              <a:buFont typeface="Arial" pitchFamily="34" charset="0"/>
              <a:buChar char="•"/>
              <a:defRPr/>
            </a:pPr>
            <a:r>
              <a:rPr lang="en-US" b="1" dirty="0"/>
              <a:t>Interpersonal Skills </a:t>
            </a:r>
            <a:endParaRPr lang="en-US" dirty="0"/>
          </a:p>
          <a:p>
            <a:pPr lvl="1" eaLnBrk="1" fontAlgn="auto" hangingPunct="1">
              <a:spcAft>
                <a:spcPts val="0"/>
              </a:spcAft>
              <a:buFont typeface="Arial" pitchFamily="34" charset="0"/>
              <a:buChar char="–"/>
              <a:defRPr/>
            </a:pPr>
            <a:r>
              <a:rPr lang="en-US" dirty="0"/>
              <a:t>Used to communicate, motivate, mentor and delegate</a:t>
            </a:r>
          </a:p>
          <a:p>
            <a:pPr eaLnBrk="1" fontAlgn="auto" hangingPunct="1">
              <a:spcAft>
                <a:spcPts val="0"/>
              </a:spcAft>
              <a:buFont typeface="Arial" pitchFamily="34" charset="0"/>
              <a:buChar char="•"/>
              <a:defRPr/>
            </a:pPr>
            <a:r>
              <a:rPr lang="en-US" b="1" dirty="0"/>
              <a:t>Technical Skills</a:t>
            </a:r>
            <a:r>
              <a:rPr lang="en-US" dirty="0"/>
              <a:t> </a:t>
            </a:r>
          </a:p>
          <a:p>
            <a:pPr lvl="1" eaLnBrk="1" fontAlgn="auto" hangingPunct="1">
              <a:spcAft>
                <a:spcPts val="0"/>
              </a:spcAft>
              <a:buFont typeface="Arial" pitchFamily="34" charset="0"/>
              <a:buChar char="–"/>
              <a:defRPr/>
            </a:pPr>
            <a:r>
              <a:rPr lang="en-US" dirty="0"/>
              <a:t>Based on specialized knowledge required for work</a:t>
            </a:r>
          </a:p>
          <a:p>
            <a:pPr eaLnBrk="1" fontAlgn="auto" hangingPunct="1">
              <a:spcAft>
                <a:spcPts val="0"/>
              </a:spcAft>
              <a:buFont typeface="Arial" pitchFamily="34" charset="0"/>
              <a:buChar char="•"/>
              <a:defRPr/>
            </a:pPr>
            <a:r>
              <a:rPr lang="en-US" b="1" dirty="0"/>
              <a:t>Political Skills </a:t>
            </a:r>
            <a:endParaRPr lang="en-US" dirty="0"/>
          </a:p>
          <a:p>
            <a:pPr lvl="1" eaLnBrk="1" fontAlgn="auto" hangingPunct="1">
              <a:spcAft>
                <a:spcPts val="0"/>
              </a:spcAft>
              <a:buFont typeface="Arial" pitchFamily="34" charset="0"/>
              <a:buChar char="–"/>
              <a:defRPr/>
            </a:pPr>
            <a:r>
              <a:rPr lang="en-US" dirty="0"/>
              <a:t>Used to build a power base and establish connections</a:t>
            </a:r>
          </a:p>
        </p:txBody>
      </p:sp>
      <p:sp>
        <p:nvSpPr>
          <p:cNvPr id="26628" name="Slide Number Placeholder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a:t>
            </a:r>
            <a:fld id="{384A6BFD-ADF7-4921-99B8-941B7774CFEF}" type="slidenum">
              <a:rPr lang="en-US" smtClean="0"/>
              <a:pPr fontAlgn="base">
                <a:spcBef>
                  <a:spcPct val="0"/>
                </a:spcBef>
                <a:spcAft>
                  <a:spcPct val="0"/>
                </a:spcAft>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3747</TotalTime>
  <Words>1796</Words>
  <Application>Microsoft Office PowerPoint</Application>
  <PresentationFormat>On-screen Show (4:3)</PresentationFormat>
  <Paragraphs>178</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Amasis MT Pro Black</vt:lpstr>
      <vt:lpstr>Arial</vt:lpstr>
      <vt:lpstr>Britannic Bold</vt:lpstr>
      <vt:lpstr>Calibri</vt:lpstr>
      <vt:lpstr>Office Theme</vt:lpstr>
      <vt:lpstr>3</vt:lpstr>
      <vt:lpstr>Learning Outcomes</vt:lpstr>
      <vt:lpstr>Who Are Managers? Where Do They Work?</vt:lpstr>
      <vt:lpstr>How Are Managers Different from Nonmanagerial Employees?</vt:lpstr>
      <vt:lpstr>PowerPoint Presentation</vt:lpstr>
      <vt:lpstr>What Is Management?</vt:lpstr>
      <vt:lpstr>Four Management Functions</vt:lpstr>
      <vt:lpstr>What Roles Do Managers Play?</vt:lpstr>
      <vt:lpstr>What Skills Do Managers Need?</vt:lpstr>
      <vt:lpstr>Is The Manager’s Job Universal?</vt:lpstr>
      <vt:lpstr>Is the Manager’s Job Universal? (cont’d)</vt:lpstr>
      <vt:lpstr>PowerPoint Presentation</vt:lpstr>
      <vt:lpstr>Management Advocates</vt:lpstr>
      <vt:lpstr>The Economic Crisis - 2008</vt:lpstr>
      <vt:lpstr>The Economic Crisis – 2020-2021</vt:lpstr>
      <vt:lpstr>What Does the Workforce Look Like Today?</vt:lpstr>
      <vt:lpstr>What Will the “New” Normal Be Like?</vt:lpstr>
      <vt:lpstr>How Are Managers Adapting to a Changing Workforce?</vt:lpstr>
      <vt:lpstr>Why Is Innovation Important to the Manager’s Job?</vt:lpstr>
      <vt:lpstr>Why Are Customers Important to the Manager’s Job?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guru srinivasan</dc:creator>
  <cp:lastModifiedBy>Florin Babor</cp:lastModifiedBy>
  <cp:revision>36</cp:revision>
  <dcterms:created xsi:type="dcterms:W3CDTF">2020-07-13T15:40:03Z</dcterms:created>
  <dcterms:modified xsi:type="dcterms:W3CDTF">2022-05-03T09:15:19Z</dcterms:modified>
</cp:coreProperties>
</file>