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72" r:id="rId4"/>
    <p:sldId id="258" r:id="rId5"/>
    <p:sldId id="259" r:id="rId6"/>
    <p:sldId id="261" r:id="rId7"/>
    <p:sldId id="263" r:id="rId8"/>
    <p:sldId id="262" r:id="rId9"/>
    <p:sldId id="270" r:id="rId10"/>
    <p:sldId id="301" r:id="rId11"/>
    <p:sldId id="260" r:id="rId12"/>
    <p:sldId id="264" r:id="rId13"/>
    <p:sldId id="266" r:id="rId14"/>
    <p:sldId id="268" r:id="rId15"/>
    <p:sldId id="300" r:id="rId16"/>
    <p:sldId id="274" r:id="rId17"/>
    <p:sldId id="278" r:id="rId18"/>
    <p:sldId id="279" r:id="rId19"/>
    <p:sldId id="275" r:id="rId20"/>
    <p:sldId id="276" r:id="rId21"/>
    <p:sldId id="277"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95" d="100"/>
          <a:sy n="95" d="100"/>
        </p:scale>
        <p:origin x="90" y="72"/>
      </p:cViewPr>
      <p:guideLst/>
    </p:cSldViewPr>
  </p:slid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03CB87E-4591-47A1-9046-CF63F17215EF}" type="datetime2">
              <a:rPr lang="en-US" smtClean="0"/>
              <a:t>Wednesday, February 16, 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4F6043-7A67-491B-98BC-F933DED7226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5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Wednesday, February 16, 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518565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February 16,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63117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February 16,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61744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February 16,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533592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February 16,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7466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2ED3-3C46-4C9A-9738-67B2D875E7E2}" type="datetime2">
              <a:rPr lang="en-US" smtClean="0"/>
              <a:pPr/>
              <a:t>Wednesday, February 16,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5981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Wednesday, February 16,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75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Wednesday, February 16,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35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Wednesday, February 16,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52424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Wednesday, February 16,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470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Wednesday, February 16,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0374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Wednesday, February 16, 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0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Wednesday, February 16,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478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Wednesday, February 16,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96412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Wednesday, February 16,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007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Wednesday, February 16,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3620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352ED3-3C46-4C9A-9738-67B2D875E7E2}" type="datetime2">
              <a:rPr lang="en-US" smtClean="0"/>
              <a:pPr/>
              <a:t>Wednesday, February 16, 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Sample Footer Text</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0499768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B03B-2052-450F-8D05-B62B59B9AC82}"/>
              </a:ext>
            </a:extLst>
          </p:cNvPr>
          <p:cNvSpPr>
            <a:spLocks noGrp="1"/>
          </p:cNvSpPr>
          <p:nvPr>
            <p:ph type="ctrTitle"/>
          </p:nvPr>
        </p:nvSpPr>
        <p:spPr>
          <a:xfrm>
            <a:off x="3502152" y="562449"/>
            <a:ext cx="8181847" cy="2457477"/>
          </a:xfrm>
        </p:spPr>
        <p:txBody>
          <a:bodyPr anchor="b">
            <a:normAutofit/>
          </a:bodyPr>
          <a:lstStyle/>
          <a:p>
            <a:pPr algn="l"/>
            <a:r>
              <a:rPr lang="en-GB" sz="6600" dirty="0">
                <a:solidFill>
                  <a:srgbClr val="C00000"/>
                </a:solidFill>
                <a:latin typeface="28 Days Later" panose="020B0603050302020204" pitchFamily="34" charset="0"/>
              </a:rPr>
              <a:t>A</a:t>
            </a:r>
            <a:r>
              <a:rPr lang="en-GB" sz="6000" dirty="0">
                <a:solidFill>
                  <a:srgbClr val="C00000"/>
                </a:solidFill>
                <a:latin typeface="28 Days Later" panose="020B0603050302020204" pitchFamily="34" charset="0"/>
              </a:rPr>
              <a:t>ssignment </a:t>
            </a:r>
            <a:r>
              <a:rPr lang="en-GB" sz="6600" dirty="0">
                <a:solidFill>
                  <a:srgbClr val="C00000"/>
                </a:solidFill>
                <a:latin typeface="28 Days Later" panose="020B0603050302020204" pitchFamily="34" charset="0"/>
              </a:rPr>
              <a:t>R</a:t>
            </a:r>
            <a:r>
              <a:rPr lang="en-GB" sz="6000" dirty="0">
                <a:solidFill>
                  <a:srgbClr val="C00000"/>
                </a:solidFill>
                <a:latin typeface="28 Days Later" panose="020B0603050302020204" pitchFamily="34" charset="0"/>
              </a:rPr>
              <a:t>eview</a:t>
            </a:r>
          </a:p>
        </p:txBody>
      </p:sp>
      <p:sp>
        <p:nvSpPr>
          <p:cNvPr id="3" name="Subtitle 2">
            <a:extLst>
              <a:ext uri="{FF2B5EF4-FFF2-40B4-BE49-F238E27FC236}">
                <a16:creationId xmlns:a16="http://schemas.microsoft.com/office/drawing/2014/main" id="{38D8B2A3-17BF-4D07-9602-DBA94AD1BF71}"/>
              </a:ext>
            </a:extLst>
          </p:cNvPr>
          <p:cNvSpPr>
            <a:spLocks noGrp="1"/>
          </p:cNvSpPr>
          <p:nvPr>
            <p:ph type="subTitle" idx="1"/>
          </p:nvPr>
        </p:nvSpPr>
        <p:spPr>
          <a:xfrm>
            <a:off x="6272980" y="3582607"/>
            <a:ext cx="5054196" cy="1794782"/>
          </a:xfrm>
        </p:spPr>
        <p:txBody>
          <a:bodyPr>
            <a:normAutofit/>
          </a:bodyPr>
          <a:lstStyle/>
          <a:p>
            <a:pPr algn="l"/>
            <a:r>
              <a:rPr lang="en-GB" sz="2200" b="1" dirty="0">
                <a:effectLst>
                  <a:outerShdw blurRad="38100" dist="38100" dir="2700000" algn="tl">
                    <a:srgbClr val="000000">
                      <a:alpha val="43137"/>
                    </a:srgbClr>
                  </a:outerShdw>
                </a:effectLst>
                <a:latin typeface="Amasis MT Pro Black" panose="02040A04050005020304" pitchFamily="18" charset="0"/>
              </a:rPr>
              <a:t>Context of Business</a:t>
            </a:r>
          </a:p>
        </p:txBody>
      </p:sp>
      <p:sp>
        <p:nvSpPr>
          <p:cNvPr id="5" name="Rectangle 4">
            <a:extLst>
              <a:ext uri="{FF2B5EF4-FFF2-40B4-BE49-F238E27FC236}">
                <a16:creationId xmlns:a16="http://schemas.microsoft.com/office/drawing/2014/main" id="{C9498907-D5CD-4560-A03A-9F7BD8DD3DD3}"/>
              </a:ext>
            </a:extLst>
          </p:cNvPr>
          <p:cNvSpPr/>
          <p:nvPr/>
        </p:nvSpPr>
        <p:spPr>
          <a:xfrm>
            <a:off x="197966" y="100784"/>
            <a:ext cx="6712350" cy="923330"/>
          </a:xfrm>
          <a:prstGeom prst="rect">
            <a:avLst/>
          </a:prstGeom>
          <a:noFill/>
        </p:spPr>
        <p:txBody>
          <a:bodyPr wrap="none" lIns="91440" tIns="45720" rIns="91440" bIns="45720">
            <a:spAutoFit/>
          </a:bodyPr>
          <a:lstStyle/>
          <a:p>
            <a:pPr algn="ctr"/>
            <a:r>
              <a:rPr lang="en-US" sz="5400" b="1" cap="none" spc="0" dirty="0">
                <a:ln w="6600">
                  <a:solidFill>
                    <a:srgbClr val="FFC000"/>
                  </a:solidFill>
                  <a:prstDash val="solid"/>
                </a:ln>
                <a:solidFill>
                  <a:srgbClr val="FFC000"/>
                </a:solidFill>
                <a:effectLst>
                  <a:outerShdw dist="38100" dir="2700000" algn="tl" rotWithShape="0">
                    <a:schemeClr val="accent2"/>
                  </a:outerShdw>
                </a:effectLst>
              </a:rPr>
              <a:t>University of Suffolk</a:t>
            </a:r>
          </a:p>
        </p:txBody>
      </p:sp>
      <p:graphicFrame>
        <p:nvGraphicFramePr>
          <p:cNvPr id="4" name="Table 3">
            <a:extLst>
              <a:ext uri="{FF2B5EF4-FFF2-40B4-BE49-F238E27FC236}">
                <a16:creationId xmlns:a16="http://schemas.microsoft.com/office/drawing/2014/main" id="{C5AEA6EB-CBE4-4A74-9E64-8C388F1BB824}"/>
              </a:ext>
            </a:extLst>
          </p:cNvPr>
          <p:cNvGraphicFramePr>
            <a:graphicFrameLocks noGrp="1"/>
          </p:cNvGraphicFramePr>
          <p:nvPr>
            <p:extLst>
              <p:ext uri="{D42A27DB-BD31-4B8C-83A1-F6EECF244321}">
                <p14:modId xmlns:p14="http://schemas.microsoft.com/office/powerpoint/2010/main" val="1694570143"/>
              </p:ext>
            </p:extLst>
          </p:nvPr>
        </p:nvGraphicFramePr>
        <p:xfrm>
          <a:off x="4242390" y="4689963"/>
          <a:ext cx="4444409" cy="473710"/>
        </p:xfrm>
        <a:graphic>
          <a:graphicData uri="http://schemas.openxmlformats.org/drawingml/2006/table">
            <a:tbl>
              <a:tblPr firstRow="1" firstCol="1" bandRow="1">
                <a:tableStyleId>{5C22544A-7EE6-4342-B048-85BDC9FD1C3A}</a:tableStyleId>
              </a:tblPr>
              <a:tblGrid>
                <a:gridCol w="4444409">
                  <a:extLst>
                    <a:ext uri="{9D8B030D-6E8A-4147-A177-3AD203B41FA5}">
                      <a16:colId xmlns:a16="http://schemas.microsoft.com/office/drawing/2014/main" val="1024222391"/>
                    </a:ext>
                  </a:extLst>
                </a:gridCol>
              </a:tblGrid>
              <a:tr h="0">
                <a:tc>
                  <a:txBody>
                    <a:bodyPr/>
                    <a:lstStyle/>
                    <a:p>
                      <a:pPr algn="ctr">
                        <a:spcAft>
                          <a:spcPts val="1000"/>
                        </a:spcAft>
                      </a:pPr>
                      <a:r>
                        <a:rPr lang="en-GB" sz="2400" dirty="0">
                          <a:solidFill>
                            <a:srgbClr val="FF0000"/>
                          </a:solidFill>
                          <a:effectLst>
                            <a:outerShdw blurRad="60007" dist="310007" dir="7680000" sy="30000" kx="1300200" algn="ctr" rotWithShape="0">
                              <a:prstClr val="black">
                                <a:alpha val="32000"/>
                              </a:prstClr>
                            </a:outerShdw>
                          </a:effectLst>
                        </a:rPr>
                        <a:t>Deadline:   4</a:t>
                      </a:r>
                      <a:r>
                        <a:rPr lang="en-GB" sz="2400" baseline="30000" dirty="0">
                          <a:solidFill>
                            <a:srgbClr val="FF0000"/>
                          </a:solidFill>
                          <a:effectLst>
                            <a:outerShdw blurRad="60007" dist="310007" dir="7680000" sy="30000" kx="1300200" algn="ctr" rotWithShape="0">
                              <a:prstClr val="black">
                                <a:alpha val="32000"/>
                              </a:prstClr>
                            </a:outerShdw>
                          </a:effectLst>
                        </a:rPr>
                        <a:t>th</a:t>
                      </a:r>
                      <a:r>
                        <a:rPr lang="en-GB" sz="2400" dirty="0">
                          <a:solidFill>
                            <a:srgbClr val="FF0000"/>
                          </a:solidFill>
                          <a:effectLst>
                            <a:outerShdw blurRad="60007" dist="310007" dir="7680000" sy="30000" kx="1300200" algn="ctr" rotWithShape="0">
                              <a:prstClr val="black">
                                <a:alpha val="32000"/>
                              </a:prstClr>
                            </a:outerShdw>
                          </a:effectLst>
                        </a:rPr>
                        <a:t> April 2022</a:t>
                      </a:r>
                      <a:endParaRPr lang="en-GB" sz="2400" dirty="0">
                        <a:solidFill>
                          <a:srgbClr val="FF0000"/>
                        </a:solidFill>
                        <a:effectLst>
                          <a:outerShdw blurRad="60007" dist="310007" dir="7680000" sy="30000" kx="1300200" algn="ctr" rotWithShape="0">
                            <a:prstClr val="black">
                              <a:alpha val="32000"/>
                            </a:prstClr>
                          </a:outerShdw>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53975" marB="53975">
                    <a:solidFill>
                      <a:schemeClr val="accent4">
                        <a:lumMod val="20000"/>
                        <a:lumOff val="80000"/>
                      </a:schemeClr>
                    </a:solidFill>
                  </a:tcPr>
                </a:tc>
                <a:extLst>
                  <a:ext uri="{0D108BD9-81ED-4DB2-BD59-A6C34878D82A}">
                    <a16:rowId xmlns:a16="http://schemas.microsoft.com/office/drawing/2014/main" val="3039424059"/>
                  </a:ext>
                </a:extLst>
              </a:tr>
            </a:tbl>
          </a:graphicData>
        </a:graphic>
      </p:graphicFrame>
    </p:spTree>
    <p:extLst>
      <p:ext uri="{BB962C8B-B14F-4D97-AF65-F5344CB8AC3E}">
        <p14:creationId xmlns:p14="http://schemas.microsoft.com/office/powerpoint/2010/main" val="602375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A9EC-A5FD-4843-8571-8A2FEE6D5E35}"/>
              </a:ext>
            </a:extLst>
          </p:cNvPr>
          <p:cNvSpPr>
            <a:spLocks noGrp="1"/>
          </p:cNvSpPr>
          <p:nvPr>
            <p:ph type="title"/>
          </p:nvPr>
        </p:nvSpPr>
        <p:spPr>
          <a:xfrm>
            <a:off x="1295402" y="817033"/>
            <a:ext cx="9601196" cy="440268"/>
          </a:xfrm>
        </p:spPr>
        <p:txBody>
          <a:bodyPr>
            <a:normAutofit fontScale="90000"/>
          </a:bodyPr>
          <a:lstStyle/>
          <a:p>
            <a:r>
              <a:rPr lang="en-GB" dirty="0"/>
              <a:t>SWOT Example for EasyJet</a:t>
            </a:r>
          </a:p>
        </p:txBody>
      </p:sp>
      <p:graphicFrame>
        <p:nvGraphicFramePr>
          <p:cNvPr id="4" name="Table 4">
            <a:extLst>
              <a:ext uri="{FF2B5EF4-FFF2-40B4-BE49-F238E27FC236}">
                <a16:creationId xmlns:a16="http://schemas.microsoft.com/office/drawing/2014/main" id="{7B64D4D4-334C-4C56-82C9-7339034D39D2}"/>
              </a:ext>
            </a:extLst>
          </p:cNvPr>
          <p:cNvGraphicFramePr>
            <a:graphicFrameLocks noGrp="1"/>
          </p:cNvGraphicFramePr>
          <p:nvPr>
            <p:ph idx="1"/>
            <p:extLst>
              <p:ext uri="{D42A27DB-BD31-4B8C-83A1-F6EECF244321}">
                <p14:modId xmlns:p14="http://schemas.microsoft.com/office/powerpoint/2010/main" val="4045264017"/>
              </p:ext>
            </p:extLst>
          </p:nvPr>
        </p:nvGraphicFramePr>
        <p:xfrm>
          <a:off x="1422400" y="1439863"/>
          <a:ext cx="9474198" cy="2119769"/>
        </p:xfrm>
        <a:graphic>
          <a:graphicData uri="http://schemas.openxmlformats.org/drawingml/2006/table">
            <a:tbl>
              <a:tblPr firstRow="1" bandRow="1">
                <a:tableStyleId>{5C22544A-7EE6-4342-B048-85BDC9FD1C3A}</a:tableStyleId>
              </a:tblPr>
              <a:tblGrid>
                <a:gridCol w="4737099">
                  <a:extLst>
                    <a:ext uri="{9D8B030D-6E8A-4147-A177-3AD203B41FA5}">
                      <a16:colId xmlns:a16="http://schemas.microsoft.com/office/drawing/2014/main" val="1556703296"/>
                    </a:ext>
                  </a:extLst>
                </a:gridCol>
                <a:gridCol w="4737099">
                  <a:extLst>
                    <a:ext uri="{9D8B030D-6E8A-4147-A177-3AD203B41FA5}">
                      <a16:colId xmlns:a16="http://schemas.microsoft.com/office/drawing/2014/main" val="1003100434"/>
                    </a:ext>
                  </a:extLst>
                </a:gridCol>
              </a:tblGrid>
              <a:tr h="237668">
                <a:tc>
                  <a:txBody>
                    <a:bodyPr/>
                    <a:lstStyle/>
                    <a:p>
                      <a:r>
                        <a:rPr lang="en-GB" sz="1400" dirty="0"/>
                        <a:t>STRENGTHS</a:t>
                      </a:r>
                    </a:p>
                  </a:txBody>
                  <a:tcPr/>
                </a:tc>
                <a:tc>
                  <a:txBody>
                    <a:bodyPr/>
                    <a:lstStyle/>
                    <a:p>
                      <a:r>
                        <a:rPr lang="en-GB" sz="1400" dirty="0"/>
                        <a:t>WEAKNESSES</a:t>
                      </a:r>
                    </a:p>
                  </a:txBody>
                  <a:tcPr/>
                </a:tc>
                <a:extLst>
                  <a:ext uri="{0D108BD9-81ED-4DB2-BD59-A6C34878D82A}">
                    <a16:rowId xmlns:a16="http://schemas.microsoft.com/office/drawing/2014/main" val="2235486924"/>
                  </a:ext>
                </a:extLst>
              </a:tr>
              <a:tr h="1814969">
                <a:tc>
                  <a:txBody>
                    <a:bodyPr/>
                    <a:lstStyle/>
                    <a:p>
                      <a:pPr marL="0" indent="0">
                        <a:buNone/>
                      </a:pPr>
                      <a:r>
                        <a:rPr lang="en-GB" sz="1400" dirty="0"/>
                        <a:t>Well-known Brand name.</a:t>
                      </a:r>
                    </a:p>
                    <a:p>
                      <a:pPr marL="0" indent="0">
                        <a:buNone/>
                      </a:pPr>
                      <a:endParaRPr lang="en-GB" sz="1400" dirty="0"/>
                    </a:p>
                    <a:p>
                      <a:pPr marL="0" indent="0">
                        <a:buNone/>
                      </a:pPr>
                      <a:r>
                        <a:rPr lang="en-GB" sz="1400" dirty="0"/>
                        <a:t>The company has presence in over 20 countries (</a:t>
                      </a:r>
                      <a:r>
                        <a:rPr lang="en-GB" sz="1400" dirty="0" err="1"/>
                        <a:t>Easyjet</a:t>
                      </a:r>
                      <a:r>
                        <a:rPr lang="en-GB" sz="1400" dirty="0"/>
                        <a:t>, 2021)</a:t>
                      </a:r>
                    </a:p>
                    <a:p>
                      <a:pPr marL="0" indent="0">
                        <a:buNone/>
                      </a:pPr>
                      <a:endParaRPr lang="en-GB" sz="1400" dirty="0"/>
                    </a:p>
                    <a:p>
                      <a:pPr marL="0" indent="0">
                        <a:buNone/>
                      </a:pPr>
                      <a:r>
                        <a:rPr lang="en-GB" sz="1400" dirty="0"/>
                        <a:t>Financially Strong with operating profits over £20 million in 2020 despite covid pandemic (Butler, 2022)</a:t>
                      </a:r>
                    </a:p>
                    <a:p>
                      <a:pPr marL="0" indent="0">
                        <a:buNone/>
                      </a:pPr>
                      <a:r>
                        <a:rPr lang="en-GB" sz="1400" dirty="0"/>
                        <a:t> </a:t>
                      </a:r>
                    </a:p>
                    <a:p>
                      <a:pPr marL="0" indent="0">
                        <a:buNone/>
                      </a:pPr>
                      <a:r>
                        <a:rPr lang="en-GB" sz="1400" dirty="0"/>
                        <a:t>New fleet comprising 20 new Boeing 797 aircrafts</a:t>
                      </a:r>
                    </a:p>
                  </a:txBody>
                  <a:tcPr/>
                </a:tc>
                <a:tc>
                  <a:txBody>
                    <a:bodyPr/>
                    <a:lstStyle/>
                    <a:p>
                      <a:r>
                        <a:rPr lang="en-GB" sz="1400" dirty="0"/>
                        <a:t>Poor reputation of Customer care</a:t>
                      </a:r>
                    </a:p>
                    <a:p>
                      <a:endParaRPr lang="en-GB" sz="1400" dirty="0"/>
                    </a:p>
                    <a:p>
                      <a:r>
                        <a:rPr lang="en-GB" sz="1400" dirty="0"/>
                        <a:t>Growing dissatisfaction among staff over pay and working conditions (Butler, 2022)</a:t>
                      </a:r>
                    </a:p>
                    <a:p>
                      <a:endParaRPr lang="en-GB" sz="1400" dirty="0"/>
                    </a:p>
                    <a:p>
                      <a:r>
                        <a:rPr lang="en-GB" sz="1400" dirty="0"/>
                        <a:t>Poor reputation on weak CSR and negative image on carbon footprints</a:t>
                      </a:r>
                    </a:p>
                  </a:txBody>
                  <a:tcPr/>
                </a:tc>
                <a:extLst>
                  <a:ext uri="{0D108BD9-81ED-4DB2-BD59-A6C34878D82A}">
                    <a16:rowId xmlns:a16="http://schemas.microsoft.com/office/drawing/2014/main" val="2463896289"/>
                  </a:ext>
                </a:extLst>
              </a:tr>
            </a:tbl>
          </a:graphicData>
        </a:graphic>
      </p:graphicFrame>
      <p:graphicFrame>
        <p:nvGraphicFramePr>
          <p:cNvPr id="5" name="Table 4">
            <a:extLst>
              <a:ext uri="{FF2B5EF4-FFF2-40B4-BE49-F238E27FC236}">
                <a16:creationId xmlns:a16="http://schemas.microsoft.com/office/drawing/2014/main" id="{B3FAC76A-99C1-47E7-BB93-7D1EF3215E18}"/>
              </a:ext>
            </a:extLst>
          </p:cNvPr>
          <p:cNvGraphicFramePr>
            <a:graphicFrameLocks/>
          </p:cNvGraphicFramePr>
          <p:nvPr>
            <p:extLst>
              <p:ext uri="{D42A27DB-BD31-4B8C-83A1-F6EECF244321}">
                <p14:modId xmlns:p14="http://schemas.microsoft.com/office/powerpoint/2010/main" val="812659648"/>
              </p:ext>
            </p:extLst>
          </p:nvPr>
        </p:nvGraphicFramePr>
        <p:xfrm>
          <a:off x="1422400" y="3573463"/>
          <a:ext cx="9474198" cy="2591406"/>
        </p:xfrm>
        <a:graphic>
          <a:graphicData uri="http://schemas.openxmlformats.org/drawingml/2006/table">
            <a:tbl>
              <a:tblPr firstRow="1" bandRow="1">
                <a:tableStyleId>{5C22544A-7EE6-4342-B048-85BDC9FD1C3A}</a:tableStyleId>
              </a:tblPr>
              <a:tblGrid>
                <a:gridCol w="4737099">
                  <a:extLst>
                    <a:ext uri="{9D8B030D-6E8A-4147-A177-3AD203B41FA5}">
                      <a16:colId xmlns:a16="http://schemas.microsoft.com/office/drawing/2014/main" val="1556703296"/>
                    </a:ext>
                  </a:extLst>
                </a:gridCol>
                <a:gridCol w="4737099">
                  <a:extLst>
                    <a:ext uri="{9D8B030D-6E8A-4147-A177-3AD203B41FA5}">
                      <a16:colId xmlns:a16="http://schemas.microsoft.com/office/drawing/2014/main" val="1003100434"/>
                    </a:ext>
                  </a:extLst>
                </a:gridCol>
              </a:tblGrid>
              <a:tr h="366366">
                <a:tc>
                  <a:txBody>
                    <a:bodyPr/>
                    <a:lstStyle/>
                    <a:p>
                      <a:r>
                        <a:rPr lang="en-GB" sz="1400" dirty="0"/>
                        <a:t>OPPORTUNITIES</a:t>
                      </a:r>
                    </a:p>
                  </a:txBody>
                  <a:tcPr/>
                </a:tc>
                <a:tc>
                  <a:txBody>
                    <a:bodyPr/>
                    <a:lstStyle/>
                    <a:p>
                      <a:r>
                        <a:rPr lang="en-GB" sz="1400" dirty="0"/>
                        <a:t>THREATS</a:t>
                      </a:r>
                    </a:p>
                  </a:txBody>
                  <a:tcPr/>
                </a:tc>
                <a:extLst>
                  <a:ext uri="{0D108BD9-81ED-4DB2-BD59-A6C34878D82A}">
                    <a16:rowId xmlns:a16="http://schemas.microsoft.com/office/drawing/2014/main" val="2235486924"/>
                  </a:ext>
                </a:extLst>
              </a:tr>
              <a:tr h="2181571">
                <a:tc>
                  <a:txBody>
                    <a:bodyPr/>
                    <a:lstStyle/>
                    <a:p>
                      <a:pPr marL="0" indent="0">
                        <a:buNone/>
                      </a:pPr>
                      <a:r>
                        <a:rPr lang="en-GB" sz="1400" dirty="0"/>
                        <a:t>New market opportunities in Jordan, Egypt, Albania and Tunisia (EasyJet, 2021)</a:t>
                      </a:r>
                    </a:p>
                    <a:p>
                      <a:pPr marL="0" indent="0">
                        <a:buNone/>
                      </a:pPr>
                      <a:endParaRPr lang="en-GB" sz="1400" dirty="0"/>
                    </a:p>
                    <a:p>
                      <a:pPr marL="0" indent="0">
                        <a:buNone/>
                      </a:pPr>
                      <a:r>
                        <a:rPr lang="en-GB" sz="1400" dirty="0"/>
                        <a:t>Strategic Partnerships with Hilton Hotel group </a:t>
                      </a:r>
                    </a:p>
                    <a:p>
                      <a:pPr marL="0" indent="0">
                        <a:buNone/>
                      </a:pPr>
                      <a:endParaRPr lang="en-GB" sz="1400" dirty="0"/>
                    </a:p>
                    <a:p>
                      <a:pPr marL="0" indent="0">
                        <a:buNone/>
                      </a:pPr>
                      <a:r>
                        <a:rPr lang="en-GB" sz="1400" dirty="0"/>
                        <a:t>Post covid market growth expectations</a:t>
                      </a:r>
                    </a:p>
                  </a:txBody>
                  <a:tcPr/>
                </a:tc>
                <a:tc>
                  <a:txBody>
                    <a:bodyPr/>
                    <a:lstStyle/>
                    <a:p>
                      <a:r>
                        <a:rPr lang="en-GB" sz="1400" dirty="0"/>
                        <a:t>Brexit affecting landing rights in EU airports</a:t>
                      </a:r>
                    </a:p>
                    <a:p>
                      <a:endParaRPr lang="en-GB" sz="1400" dirty="0"/>
                    </a:p>
                    <a:p>
                      <a:r>
                        <a:rPr lang="en-GB" sz="1400" dirty="0"/>
                        <a:t>Dissatisfaction among customers over cancellations and delays (Butler, 2022)</a:t>
                      </a:r>
                    </a:p>
                    <a:p>
                      <a:endParaRPr lang="en-GB" sz="1400" dirty="0"/>
                    </a:p>
                    <a:p>
                      <a:r>
                        <a:rPr lang="en-GB" sz="1400" dirty="0"/>
                        <a:t>Competition from other low cost airlines and large carriers like BA and Lufthansa</a:t>
                      </a:r>
                    </a:p>
                    <a:p>
                      <a:endParaRPr lang="en-GB" sz="1400" dirty="0"/>
                    </a:p>
                    <a:p>
                      <a:r>
                        <a:rPr lang="en-GB" sz="1400" dirty="0"/>
                        <a:t>Increase in energy price including Aviation Fuel affecting margins (Hall, 2022)</a:t>
                      </a:r>
                    </a:p>
                  </a:txBody>
                  <a:tcPr/>
                </a:tc>
                <a:extLst>
                  <a:ext uri="{0D108BD9-81ED-4DB2-BD59-A6C34878D82A}">
                    <a16:rowId xmlns:a16="http://schemas.microsoft.com/office/drawing/2014/main" val="2463896289"/>
                  </a:ext>
                </a:extLst>
              </a:tr>
            </a:tbl>
          </a:graphicData>
        </a:graphic>
      </p:graphicFrame>
    </p:spTree>
    <p:extLst>
      <p:ext uri="{BB962C8B-B14F-4D97-AF65-F5344CB8AC3E}">
        <p14:creationId xmlns:p14="http://schemas.microsoft.com/office/powerpoint/2010/main" val="356001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11A5-A326-4C99-B5FE-CC35B61151D9}"/>
              </a:ext>
            </a:extLst>
          </p:cNvPr>
          <p:cNvSpPr>
            <a:spLocks noGrp="1"/>
          </p:cNvSpPr>
          <p:nvPr>
            <p:ph type="title"/>
          </p:nvPr>
        </p:nvSpPr>
        <p:spPr>
          <a:xfrm>
            <a:off x="1092200" y="755010"/>
            <a:ext cx="10252512" cy="1945372"/>
          </a:xfrm>
        </p:spPr>
        <p:txBody>
          <a:bodyPr>
            <a:noAutofit/>
          </a:bodyPr>
          <a:lstStyle/>
          <a:p>
            <a:pPr algn="l"/>
            <a:r>
              <a:rPr lang="en-GB" sz="2400" dirty="0"/>
              <a:t>Question 2: </a:t>
            </a:r>
            <a:r>
              <a:rPr lang="en-GB" sz="2400" dirty="0">
                <a:latin typeface="Aparajita" panose="020B0502040204020203" pitchFamily="18" charset="0"/>
                <a:cs typeface="Aparajita" panose="020B0502040204020203" pitchFamily="18" charset="0"/>
              </a:rPr>
              <a:t>From the analysis in task 1, in your opinion, how has the covid-19 and Brexit have influenced the company of your choice? </a:t>
            </a:r>
            <a:br>
              <a:rPr lang="en-GB" sz="2400" dirty="0">
                <a:latin typeface="Aparajita" panose="020B0502040204020203" pitchFamily="18" charset="0"/>
                <a:cs typeface="Aparajita" panose="020B0502040204020203" pitchFamily="18" charset="0"/>
              </a:rPr>
            </a:br>
            <a:r>
              <a:rPr lang="en-GB" sz="2400" dirty="0">
                <a:latin typeface="Aparajita" panose="020B0502040204020203" pitchFamily="18" charset="0"/>
                <a:cs typeface="Aparajita" panose="020B0502040204020203" pitchFamily="18" charset="0"/>
              </a:rPr>
              <a:t>Critically analyse the strengths and weaknesses you identified in task 1 impacting the opportunities and threats from the environmental factors as direct result of Covid-19</a:t>
            </a:r>
            <a:r>
              <a:rPr lang="en-GB" sz="24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GB" sz="2400" cap="none"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2400" dirty="0"/>
          </a:p>
        </p:txBody>
      </p:sp>
      <p:sp>
        <p:nvSpPr>
          <p:cNvPr id="3" name="Content Placeholder 2">
            <a:extLst>
              <a:ext uri="{FF2B5EF4-FFF2-40B4-BE49-F238E27FC236}">
                <a16:creationId xmlns:a16="http://schemas.microsoft.com/office/drawing/2014/main" id="{77011768-30E9-4C60-9792-0CBE58B16A22}"/>
              </a:ext>
            </a:extLst>
          </p:cNvPr>
          <p:cNvSpPr>
            <a:spLocks noGrp="1"/>
          </p:cNvSpPr>
          <p:nvPr>
            <p:ph idx="1"/>
          </p:nvPr>
        </p:nvSpPr>
        <p:spPr>
          <a:xfrm>
            <a:off x="1793795" y="2785146"/>
            <a:ext cx="8836106" cy="3137482"/>
          </a:xfrm>
        </p:spPr>
        <p:txBody>
          <a:bodyPr>
            <a:normAutofit fontScale="62500" lnSpcReduction="20000"/>
          </a:bodyPr>
          <a:lstStyle/>
          <a:p>
            <a:r>
              <a:rPr lang="en-GB" dirty="0"/>
              <a:t>You need to show the link between SWOT and PESTEL</a:t>
            </a:r>
          </a:p>
          <a:p>
            <a:r>
              <a:rPr lang="en-GB" dirty="0"/>
              <a:t>You will find relationship between Opportunities and Threats with PESTEL in direct / indirect relation to COVID-19 and Brexit</a:t>
            </a:r>
          </a:p>
          <a:p>
            <a:endParaRPr lang="en-GB" dirty="0"/>
          </a:p>
          <a:p>
            <a:r>
              <a:rPr lang="en-GB" b="1" dirty="0"/>
              <a:t>Example</a:t>
            </a:r>
            <a:r>
              <a:rPr lang="en-GB" dirty="0"/>
              <a:t> </a:t>
            </a:r>
          </a:p>
          <a:p>
            <a:pPr lvl="1"/>
            <a:r>
              <a:rPr lang="en-GB" dirty="0"/>
              <a:t>Economic opportunities</a:t>
            </a:r>
          </a:p>
          <a:p>
            <a:pPr lvl="1"/>
            <a:r>
              <a:rPr lang="en-GB" dirty="0"/>
              <a:t>Economic threats</a:t>
            </a:r>
          </a:p>
          <a:p>
            <a:pPr lvl="1"/>
            <a:r>
              <a:rPr lang="en-GB" dirty="0"/>
              <a:t>Technology opportunities</a:t>
            </a:r>
          </a:p>
          <a:p>
            <a:pPr lvl="1"/>
            <a:r>
              <a:rPr lang="en-GB" dirty="0"/>
              <a:t>Social threats</a:t>
            </a:r>
          </a:p>
          <a:p>
            <a:pPr marL="457200" lvl="1" indent="0">
              <a:buNone/>
            </a:pPr>
            <a:endParaRPr lang="en-GB" dirty="0"/>
          </a:p>
          <a:p>
            <a:pPr marL="457200" lvl="1" indent="0">
              <a:buNone/>
            </a:pPr>
            <a:r>
              <a:rPr lang="en-GB" dirty="0">
                <a:solidFill>
                  <a:srgbClr val="FF0000"/>
                </a:solidFill>
              </a:rPr>
              <a:t>This you present in paragraphs  </a:t>
            </a:r>
          </a:p>
          <a:p>
            <a:endParaRPr lang="en-GB" dirty="0"/>
          </a:p>
        </p:txBody>
      </p:sp>
    </p:spTree>
    <p:extLst>
      <p:ext uri="{BB962C8B-B14F-4D97-AF65-F5344CB8AC3E}">
        <p14:creationId xmlns:p14="http://schemas.microsoft.com/office/powerpoint/2010/main" val="1264460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87D6-DE53-41E2-A257-A6D4BC54DBAA}"/>
              </a:ext>
            </a:extLst>
          </p:cNvPr>
          <p:cNvSpPr>
            <a:spLocks noGrp="1"/>
          </p:cNvSpPr>
          <p:nvPr>
            <p:ph type="title"/>
          </p:nvPr>
        </p:nvSpPr>
        <p:spPr>
          <a:xfrm>
            <a:off x="792703" y="1313389"/>
            <a:ext cx="10578955" cy="644926"/>
          </a:xfrm>
        </p:spPr>
        <p:txBody>
          <a:bodyPr>
            <a:noAutofit/>
          </a:bodyPr>
          <a:lstStyle/>
          <a:p>
            <a:pPr algn="l"/>
            <a:r>
              <a:rPr lang="en-GB" sz="2400" dirty="0"/>
              <a:t>Question 3: </a:t>
            </a:r>
            <a:r>
              <a:rPr lang="en-GB" sz="1800" dirty="0">
                <a:effectLst/>
                <a:latin typeface="Calibri" panose="020F0502020204030204" pitchFamily="34" charset="0"/>
                <a:ea typeface="Times New Roman" panose="02020603050405020304" pitchFamily="18" charset="0"/>
                <a:cs typeface="Calibri" panose="020F0502020204030204" pitchFamily="34" charset="0"/>
              </a:rPr>
              <a:t>Recommend a suitable leadership style that will suit the company of your choice Justify your choice using appropriate literature and examples.</a:t>
            </a:r>
            <a:br>
              <a:rPr lang="en-GB" sz="1800" dirty="0">
                <a:effectLst/>
                <a:latin typeface="Calibri" panose="020F0502020204030204" pitchFamily="34" charset="0"/>
                <a:ea typeface="Times New Roman" panose="02020603050405020304" pitchFamily="18" charset="0"/>
                <a:cs typeface="Times New Roman" panose="02020603050405020304" pitchFamily="18" charset="0"/>
              </a:rPr>
            </a:br>
            <a:br>
              <a:rPr lang="en-GB" sz="1800" dirty="0">
                <a:effectLst/>
                <a:latin typeface="Calibri" panose="020F0502020204030204" pitchFamily="34" charset="0"/>
                <a:ea typeface="Times New Roman" panose="02020603050405020304" pitchFamily="18" charset="0"/>
                <a:cs typeface="Times New Roman" panose="02020603050405020304" pitchFamily="18" charset="0"/>
              </a:rPr>
            </a:br>
            <a:br>
              <a:rPr lang="en-GB" sz="24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2400" dirty="0"/>
          </a:p>
        </p:txBody>
      </p:sp>
      <p:sp>
        <p:nvSpPr>
          <p:cNvPr id="3" name="Content Placeholder 2">
            <a:extLst>
              <a:ext uri="{FF2B5EF4-FFF2-40B4-BE49-F238E27FC236}">
                <a16:creationId xmlns:a16="http://schemas.microsoft.com/office/drawing/2014/main" id="{15D6F6E0-3F14-4FEF-AA50-9E50153AB162}"/>
              </a:ext>
            </a:extLst>
          </p:cNvPr>
          <p:cNvSpPr>
            <a:spLocks noGrp="1"/>
          </p:cNvSpPr>
          <p:nvPr>
            <p:ph idx="1"/>
          </p:nvPr>
        </p:nvSpPr>
        <p:spPr>
          <a:xfrm>
            <a:off x="1044546" y="2579281"/>
            <a:ext cx="10578955" cy="3425176"/>
          </a:xfrm>
        </p:spPr>
        <p:txBody>
          <a:bodyPr>
            <a:normAutofit/>
          </a:bodyPr>
          <a:lstStyle/>
          <a:p>
            <a:r>
              <a:rPr lang="en-GB" dirty="0">
                <a:latin typeface="Abadi Extra Light" panose="020B0604020202020204" pitchFamily="34" charset="0"/>
              </a:rPr>
              <a:t>You need to discuss the leadership style with application of theory and evidence through suitable examples.</a:t>
            </a:r>
          </a:p>
          <a:p>
            <a:endParaRPr lang="en-GB" b="1" dirty="0">
              <a:latin typeface="Abadi Extra Light" panose="020B0604020202020204" pitchFamily="34" charset="0"/>
            </a:endParaRPr>
          </a:p>
          <a:p>
            <a:pPr marL="0" indent="0">
              <a:buNone/>
            </a:pPr>
            <a:r>
              <a:rPr lang="en-GB" b="1" dirty="0">
                <a:latin typeface="Abadi Extra Light" panose="020B0604020202020204" pitchFamily="34" charset="0"/>
              </a:rPr>
              <a:t>For example :</a:t>
            </a:r>
            <a:r>
              <a:rPr lang="en-GB" dirty="0">
                <a:latin typeface="Abadi Extra Light" panose="020B0604020202020204" pitchFamily="34" charset="0"/>
              </a:rPr>
              <a:t> </a:t>
            </a:r>
          </a:p>
          <a:p>
            <a:r>
              <a:rPr lang="en-GB" dirty="0">
                <a:latin typeface="Abadi Extra Light" panose="020B0604020202020204" pitchFamily="34" charset="0"/>
              </a:rPr>
              <a:t>Describe </a:t>
            </a:r>
            <a:r>
              <a:rPr lang="en-GB" sz="2400" dirty="0">
                <a:latin typeface="Abadi Extra Light" panose="020B0604020202020204" pitchFamily="34" charset="0"/>
              </a:rPr>
              <a:t>Commanding</a:t>
            </a:r>
            <a:r>
              <a:rPr lang="en-GB" dirty="0">
                <a:latin typeface="Abadi Extra Light" panose="020B0604020202020204" pitchFamily="34" charset="0"/>
              </a:rPr>
              <a:t> theory and its characteristics, and apply to chosen company how it would suit, with examples</a:t>
            </a:r>
            <a:r>
              <a:rPr lang="en-GB" sz="1400" dirty="0">
                <a:latin typeface="Abadi Extra Light" panose="020B0604020202020204" pitchFamily="34" charset="0"/>
              </a:rPr>
              <a:t> (linking to SWOT ad PESTEL factors identified will get more marks).</a:t>
            </a:r>
            <a:endParaRPr lang="en-GB" dirty="0">
              <a:latin typeface="Abadi Extra Light" panose="020B0604020202020204" pitchFamily="34" charset="0"/>
            </a:endParaRPr>
          </a:p>
        </p:txBody>
      </p:sp>
      <p:cxnSp>
        <p:nvCxnSpPr>
          <p:cNvPr id="5" name="Straight Connector 4"/>
          <p:cNvCxnSpPr/>
          <p:nvPr/>
        </p:nvCxnSpPr>
        <p:spPr>
          <a:xfrm flipV="1">
            <a:off x="3074402" y="4270700"/>
            <a:ext cx="6176356" cy="8313"/>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15ABBAE-17E5-40FA-AE92-A494F1F6778D}"/>
              </a:ext>
            </a:extLst>
          </p:cNvPr>
          <p:cNvSpPr txBox="1"/>
          <p:nvPr/>
        </p:nvSpPr>
        <p:spPr>
          <a:xfrm>
            <a:off x="2204942" y="5544611"/>
            <a:ext cx="7915275"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800" b="0" i="0" u="none" strike="noStrike" baseline="0" dirty="0">
                <a:solidFill>
                  <a:srgbClr val="000000"/>
                </a:solidFill>
                <a:latin typeface="Microsoft Sans Serif" panose="020B0604020202020204" pitchFamily="34" charset="0"/>
              </a:rPr>
              <a:t>DO NOT USE </a:t>
            </a:r>
            <a:r>
              <a:rPr lang="en-US" sz="1800" b="0" i="0" u="none" strike="noStrike" baseline="0" dirty="0">
                <a:solidFill>
                  <a:srgbClr val="FF0000"/>
                </a:solidFill>
                <a:latin typeface="Microsoft Sans Serif" panose="020B0604020202020204" pitchFamily="34" charset="0"/>
              </a:rPr>
              <a:t>Great Man Theory, Traits Theory, Behavioural theory</a:t>
            </a:r>
          </a:p>
        </p:txBody>
      </p:sp>
    </p:spTree>
    <p:extLst>
      <p:ext uri="{BB962C8B-B14F-4D97-AF65-F5344CB8AC3E}">
        <p14:creationId xmlns:p14="http://schemas.microsoft.com/office/powerpoint/2010/main" val="233156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7299-0082-408D-9202-0F9199E67B74}"/>
              </a:ext>
            </a:extLst>
          </p:cNvPr>
          <p:cNvSpPr>
            <a:spLocks noGrp="1"/>
          </p:cNvSpPr>
          <p:nvPr>
            <p:ph type="title"/>
          </p:nvPr>
        </p:nvSpPr>
        <p:spPr>
          <a:xfrm>
            <a:off x="797442" y="2313105"/>
            <a:ext cx="10728252" cy="440728"/>
          </a:xfrm>
        </p:spPr>
        <p:txBody>
          <a:bodyPr>
            <a:noAutofit/>
          </a:bodyPr>
          <a:lstStyle/>
          <a:p>
            <a:pPr algn="l"/>
            <a:r>
              <a:rPr lang="en-GB" sz="2800" dirty="0"/>
              <a:t>Question 4: </a:t>
            </a:r>
            <a:r>
              <a:rPr lang="en-GB" sz="2000" dirty="0">
                <a:effectLst/>
                <a:latin typeface="Calibri" panose="020F0502020204030204" pitchFamily="34" charset="0"/>
                <a:ea typeface="Times New Roman" panose="02020603050405020304" pitchFamily="18" charset="0"/>
              </a:rPr>
              <a:t>Critically comment on their Corporate Social Responsibilities in the processes using evidence from your research</a:t>
            </a:r>
            <a:br>
              <a:rPr lang="en-GB" sz="1800" dirty="0">
                <a:effectLst/>
                <a:latin typeface="Calibri" panose="020F0502020204030204" pitchFamily="34" charset="0"/>
                <a:ea typeface="Times New Roman" panose="02020603050405020304" pitchFamily="18" charset="0"/>
              </a:rPr>
            </a:br>
            <a:br>
              <a:rPr lang="en-GB" sz="1800" dirty="0">
                <a:effectLst/>
                <a:latin typeface="Calibri" panose="020F0502020204030204" pitchFamily="34" charset="0"/>
                <a:ea typeface="Times New Roman" panose="02020603050405020304" pitchFamily="18" charset="0"/>
              </a:rPr>
            </a:br>
            <a:br>
              <a:rPr lang="en-GB" sz="1800" dirty="0">
                <a:effectLst/>
                <a:latin typeface="Calibri" panose="020F0502020204030204" pitchFamily="34" charset="0"/>
                <a:ea typeface="Times New Roman" panose="02020603050405020304" pitchFamily="18" charset="0"/>
              </a:rPr>
            </a:br>
            <a:br>
              <a:rPr lang="en-GB" sz="1800" dirty="0">
                <a:effectLst/>
                <a:latin typeface="Calibri" panose="020F0502020204030204" pitchFamily="34" charset="0"/>
                <a:ea typeface="Times New Roman" panose="02020603050405020304" pitchFamily="18" charset="0"/>
              </a:rPr>
            </a:br>
            <a:r>
              <a:rPr lang="en-GB" sz="2800" cap="none" dirty="0">
                <a:effectLst/>
                <a:latin typeface="Times New Roman" panose="02020603050405020304" pitchFamily="18" charset="0"/>
                <a:ea typeface="Times New Roman" panose="02020603050405020304" pitchFamily="18" charset="0"/>
                <a:cs typeface="Times New Roman" panose="02020603050405020304" pitchFamily="18" charset="0"/>
              </a:rPr>
              <a:t>Comment on the responsibility, response and obligations in their ethics and social responsibilities in the processes at the company using evidence from your research. </a:t>
            </a:r>
            <a:br>
              <a:rPr lang="en-GB"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2800" dirty="0"/>
          </a:p>
        </p:txBody>
      </p:sp>
      <p:sp>
        <p:nvSpPr>
          <p:cNvPr id="3" name="Content Placeholder 2">
            <a:extLst>
              <a:ext uri="{FF2B5EF4-FFF2-40B4-BE49-F238E27FC236}">
                <a16:creationId xmlns:a16="http://schemas.microsoft.com/office/drawing/2014/main" id="{7A252EF5-3F0C-49C9-BE98-F71B025B4347}"/>
              </a:ext>
            </a:extLst>
          </p:cNvPr>
          <p:cNvSpPr>
            <a:spLocks noGrp="1"/>
          </p:cNvSpPr>
          <p:nvPr>
            <p:ph idx="1"/>
          </p:nvPr>
        </p:nvSpPr>
        <p:spPr>
          <a:xfrm>
            <a:off x="1848257" y="4104167"/>
            <a:ext cx="9299956" cy="2640905"/>
          </a:xfrm>
        </p:spPr>
        <p:txBody>
          <a:bodyPr/>
          <a:lstStyle/>
          <a:p>
            <a:r>
              <a:rPr lang="en-GB" dirty="0"/>
              <a:t>Find some CSR actions /  activities and discuss them as </a:t>
            </a:r>
          </a:p>
          <a:p>
            <a:pPr lvl="1"/>
            <a:r>
              <a:rPr lang="en-GB" dirty="0"/>
              <a:t>Responsiveness</a:t>
            </a:r>
          </a:p>
          <a:p>
            <a:pPr lvl="1"/>
            <a:r>
              <a:rPr lang="en-GB" dirty="0"/>
              <a:t>Responsibility</a:t>
            </a:r>
          </a:p>
          <a:p>
            <a:pPr lvl="1"/>
            <a:r>
              <a:rPr lang="en-GB" dirty="0"/>
              <a:t>Obligation</a:t>
            </a:r>
          </a:p>
          <a:p>
            <a:pPr lvl="1"/>
            <a:endParaRPr lang="en-GB" dirty="0"/>
          </a:p>
          <a:p>
            <a:pPr lvl="1"/>
            <a:endParaRPr lang="en-GB" dirty="0"/>
          </a:p>
        </p:txBody>
      </p:sp>
    </p:spTree>
    <p:extLst>
      <p:ext uri="{BB962C8B-B14F-4D97-AF65-F5344CB8AC3E}">
        <p14:creationId xmlns:p14="http://schemas.microsoft.com/office/powerpoint/2010/main" val="105389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3469-11A9-4F61-B40A-DDCD0539D10E}"/>
              </a:ext>
            </a:extLst>
          </p:cNvPr>
          <p:cNvSpPr>
            <a:spLocks noGrp="1"/>
          </p:cNvSpPr>
          <p:nvPr>
            <p:ph type="title"/>
          </p:nvPr>
        </p:nvSpPr>
        <p:spPr>
          <a:xfrm>
            <a:off x="1530277" y="701766"/>
            <a:ext cx="9601196" cy="1303867"/>
          </a:xfrm>
        </p:spPr>
        <p:txBody>
          <a:bodyPr>
            <a:normAutofit fontScale="90000"/>
          </a:bodyPr>
          <a:lstStyle/>
          <a:p>
            <a:r>
              <a:rPr lang="en-GB" dirty="0"/>
              <a:t>Structure</a:t>
            </a:r>
            <a:br>
              <a:rPr lang="en-GB" dirty="0"/>
            </a:br>
            <a:endParaRPr lang="en-GB" dirty="0"/>
          </a:p>
        </p:txBody>
      </p:sp>
      <p:sp>
        <p:nvSpPr>
          <p:cNvPr id="3" name="Content Placeholder 2">
            <a:extLst>
              <a:ext uri="{FF2B5EF4-FFF2-40B4-BE49-F238E27FC236}">
                <a16:creationId xmlns:a16="http://schemas.microsoft.com/office/drawing/2014/main" id="{A11C28B6-C9DF-42B4-AF84-D3FC9ADFBC4D}"/>
              </a:ext>
            </a:extLst>
          </p:cNvPr>
          <p:cNvSpPr>
            <a:spLocks noGrp="1"/>
          </p:cNvSpPr>
          <p:nvPr>
            <p:ph idx="1"/>
          </p:nvPr>
        </p:nvSpPr>
        <p:spPr>
          <a:xfrm>
            <a:off x="1127606" y="1234092"/>
            <a:ext cx="10020602" cy="4147447"/>
          </a:xfrm>
        </p:spPr>
        <p:txBody>
          <a:bodyPr>
            <a:normAutofit fontScale="92500" lnSpcReduction="20000"/>
          </a:bodyPr>
          <a:lstStyle/>
          <a:p>
            <a:pPr marL="252000"/>
            <a:r>
              <a:rPr lang="en-GB" dirty="0">
                <a:solidFill>
                  <a:srgbClr val="00B050"/>
                </a:solidFill>
              </a:rPr>
              <a:t>Cover page</a:t>
            </a:r>
          </a:p>
          <a:p>
            <a:pPr marL="252000"/>
            <a:r>
              <a:rPr lang="en-GB" dirty="0">
                <a:solidFill>
                  <a:srgbClr val="00B050"/>
                </a:solidFill>
              </a:rPr>
              <a:t>Executive Summary (100-200 words)</a:t>
            </a:r>
          </a:p>
          <a:p>
            <a:pPr marL="252000"/>
            <a:r>
              <a:rPr lang="en-GB" dirty="0">
                <a:solidFill>
                  <a:srgbClr val="00B050"/>
                </a:solidFill>
              </a:rPr>
              <a:t>Table of Contents</a:t>
            </a:r>
          </a:p>
          <a:p>
            <a:pPr marL="252000"/>
            <a:r>
              <a:rPr lang="en-GB" dirty="0"/>
              <a:t>Introduction (including the company profile ) -100-200 words</a:t>
            </a:r>
          </a:p>
          <a:p>
            <a:pPr marL="252000"/>
            <a:r>
              <a:rPr lang="en-GB" dirty="0"/>
              <a:t>Question 1 to 4 – appropriate word count as indicated in brackets</a:t>
            </a:r>
          </a:p>
          <a:p>
            <a:pPr marL="252000"/>
            <a:r>
              <a:rPr lang="en-GB" dirty="0"/>
              <a:t>Conclusion (100-200 words)</a:t>
            </a:r>
          </a:p>
          <a:p>
            <a:pPr marL="252000"/>
            <a:r>
              <a:rPr lang="en-GB" dirty="0">
                <a:solidFill>
                  <a:srgbClr val="00B050"/>
                </a:solidFill>
              </a:rPr>
              <a:t>References</a:t>
            </a:r>
            <a:r>
              <a:rPr lang="en-GB" dirty="0"/>
              <a:t> </a:t>
            </a:r>
          </a:p>
          <a:p>
            <a:pPr marL="252000"/>
            <a:endParaRPr lang="en-GB" i="1" dirty="0">
              <a:solidFill>
                <a:srgbClr val="0070C0"/>
              </a:solidFill>
            </a:endParaRPr>
          </a:p>
          <a:p>
            <a:pPr marL="252000"/>
            <a:r>
              <a:rPr lang="en-GB" i="1" dirty="0">
                <a:solidFill>
                  <a:srgbClr val="0070C0"/>
                </a:solidFill>
              </a:rPr>
              <a:t>SWOT / PESTEL can be in paragraphs or table or entirely bullet points</a:t>
            </a:r>
          </a:p>
          <a:p>
            <a:pPr marL="252000"/>
            <a:r>
              <a:rPr lang="en-GB" i="1" dirty="0">
                <a:solidFill>
                  <a:srgbClr val="0070C0"/>
                </a:solidFill>
              </a:rPr>
              <a:t>Assignment should have evidence of reading, understanding, and application of theories</a:t>
            </a:r>
          </a:p>
          <a:p>
            <a:pPr marL="252000"/>
            <a:endParaRPr lang="en-GB" dirty="0"/>
          </a:p>
          <a:p>
            <a:pPr marL="252000"/>
            <a:endParaRPr lang="en-GB" dirty="0"/>
          </a:p>
        </p:txBody>
      </p:sp>
      <p:sp>
        <p:nvSpPr>
          <p:cNvPr id="4" name="TextBox 3">
            <a:extLst>
              <a:ext uri="{FF2B5EF4-FFF2-40B4-BE49-F238E27FC236}">
                <a16:creationId xmlns:a16="http://schemas.microsoft.com/office/drawing/2014/main" id="{97BF2162-17C0-4215-BE12-32BFF2BF0A84}"/>
              </a:ext>
            </a:extLst>
          </p:cNvPr>
          <p:cNvSpPr txBox="1"/>
          <p:nvPr/>
        </p:nvSpPr>
        <p:spPr>
          <a:xfrm>
            <a:off x="3934436" y="5956183"/>
            <a:ext cx="5467487"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3200" dirty="0"/>
              <a:t>Max word count </a:t>
            </a:r>
            <a:r>
              <a:rPr lang="en-GB" sz="3200" b="1" dirty="0"/>
              <a:t>3000</a:t>
            </a:r>
            <a:r>
              <a:rPr lang="en-GB" sz="3200" dirty="0"/>
              <a:t> words</a:t>
            </a:r>
          </a:p>
        </p:txBody>
      </p:sp>
      <p:sp>
        <p:nvSpPr>
          <p:cNvPr id="5" name="Right Brace 4">
            <a:extLst>
              <a:ext uri="{FF2B5EF4-FFF2-40B4-BE49-F238E27FC236}">
                <a16:creationId xmlns:a16="http://schemas.microsoft.com/office/drawing/2014/main" id="{4E18C9D2-BC0F-4F31-98AB-F7D43FA9038B}"/>
              </a:ext>
            </a:extLst>
          </p:cNvPr>
          <p:cNvSpPr/>
          <p:nvPr/>
        </p:nvSpPr>
        <p:spPr>
          <a:xfrm>
            <a:off x="5528346" y="1234092"/>
            <a:ext cx="234892" cy="11453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8B7292D6-F746-4DF7-AD5E-148F11A9607B}"/>
              </a:ext>
            </a:extLst>
          </p:cNvPr>
          <p:cNvSpPr txBox="1"/>
          <p:nvPr/>
        </p:nvSpPr>
        <p:spPr>
          <a:xfrm>
            <a:off x="6023295" y="1585519"/>
            <a:ext cx="4118820" cy="369332"/>
          </a:xfrm>
          <a:prstGeom prst="rect">
            <a:avLst/>
          </a:prstGeom>
          <a:noFill/>
        </p:spPr>
        <p:txBody>
          <a:bodyPr wrap="none" rtlCol="0">
            <a:spAutoFit/>
          </a:bodyPr>
          <a:lstStyle/>
          <a:p>
            <a:r>
              <a:rPr lang="en-GB" b="1" dirty="0">
                <a:solidFill>
                  <a:srgbClr val="00B050"/>
                </a:solidFill>
              </a:rPr>
              <a:t>NOT INCLUDED IN WORD COUNT</a:t>
            </a:r>
          </a:p>
        </p:txBody>
      </p:sp>
      <p:sp>
        <p:nvSpPr>
          <p:cNvPr id="8" name="TextBox 7">
            <a:extLst>
              <a:ext uri="{FF2B5EF4-FFF2-40B4-BE49-F238E27FC236}">
                <a16:creationId xmlns:a16="http://schemas.microsoft.com/office/drawing/2014/main" id="{8B24727F-8B56-4365-B8AE-7641DF3BE21A}"/>
              </a:ext>
            </a:extLst>
          </p:cNvPr>
          <p:cNvSpPr txBox="1"/>
          <p:nvPr/>
        </p:nvSpPr>
        <p:spPr>
          <a:xfrm>
            <a:off x="2744597" y="3695843"/>
            <a:ext cx="4503541" cy="369332"/>
          </a:xfrm>
          <a:prstGeom prst="rect">
            <a:avLst/>
          </a:prstGeom>
          <a:noFill/>
        </p:spPr>
        <p:txBody>
          <a:bodyPr wrap="none" rtlCol="0">
            <a:spAutoFit/>
          </a:bodyPr>
          <a:lstStyle/>
          <a:p>
            <a:r>
              <a:rPr lang="en-GB" b="1" dirty="0">
                <a:solidFill>
                  <a:srgbClr val="00B050"/>
                </a:solidFill>
              </a:rPr>
              <a:t> --   NOT INCLUDED IN WORD COUNT</a:t>
            </a:r>
          </a:p>
        </p:txBody>
      </p:sp>
      <p:graphicFrame>
        <p:nvGraphicFramePr>
          <p:cNvPr id="9" name="Table 8">
            <a:extLst>
              <a:ext uri="{FF2B5EF4-FFF2-40B4-BE49-F238E27FC236}">
                <a16:creationId xmlns:a16="http://schemas.microsoft.com/office/drawing/2014/main" id="{64A0E1D3-A7ED-4C7B-8B73-132E949A463A}"/>
              </a:ext>
            </a:extLst>
          </p:cNvPr>
          <p:cNvGraphicFramePr>
            <a:graphicFrameLocks noGrp="1"/>
          </p:cNvGraphicFramePr>
          <p:nvPr>
            <p:extLst>
              <p:ext uri="{D42A27DB-BD31-4B8C-83A1-F6EECF244321}">
                <p14:modId xmlns:p14="http://schemas.microsoft.com/office/powerpoint/2010/main" val="3843822767"/>
              </p:ext>
            </p:extLst>
          </p:nvPr>
        </p:nvGraphicFramePr>
        <p:xfrm>
          <a:off x="4749800" y="5419764"/>
          <a:ext cx="3530599" cy="473710"/>
        </p:xfrm>
        <a:graphic>
          <a:graphicData uri="http://schemas.openxmlformats.org/drawingml/2006/table">
            <a:tbl>
              <a:tblPr firstRow="1" firstCol="1" bandRow="1">
                <a:tableStyleId>{5C22544A-7EE6-4342-B048-85BDC9FD1C3A}</a:tableStyleId>
              </a:tblPr>
              <a:tblGrid>
                <a:gridCol w="3530599">
                  <a:extLst>
                    <a:ext uri="{9D8B030D-6E8A-4147-A177-3AD203B41FA5}">
                      <a16:colId xmlns:a16="http://schemas.microsoft.com/office/drawing/2014/main" val="1024222391"/>
                    </a:ext>
                  </a:extLst>
                </a:gridCol>
              </a:tblGrid>
              <a:tr h="156668">
                <a:tc>
                  <a:txBody>
                    <a:bodyPr/>
                    <a:lstStyle/>
                    <a:p>
                      <a:pPr algn="ctr">
                        <a:spcAft>
                          <a:spcPts val="1000"/>
                        </a:spcAft>
                      </a:pPr>
                      <a:r>
                        <a:rPr lang="en-GB" sz="2400" dirty="0">
                          <a:solidFill>
                            <a:srgbClr val="FF0000"/>
                          </a:solidFill>
                          <a:effectLst/>
                        </a:rPr>
                        <a:t>Deadline:   4</a:t>
                      </a:r>
                      <a:r>
                        <a:rPr lang="en-GB" sz="2400" baseline="30000" dirty="0">
                          <a:solidFill>
                            <a:srgbClr val="FF0000"/>
                          </a:solidFill>
                          <a:effectLst/>
                        </a:rPr>
                        <a:t>th</a:t>
                      </a:r>
                      <a:r>
                        <a:rPr lang="en-GB" sz="2400" dirty="0">
                          <a:solidFill>
                            <a:srgbClr val="FF0000"/>
                          </a:solidFill>
                          <a:effectLst/>
                        </a:rPr>
                        <a:t> April 2022</a:t>
                      </a:r>
                      <a:endParaRPr lang="en-GB" sz="24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53975" marB="53975">
                    <a:solidFill>
                      <a:schemeClr val="accent4">
                        <a:lumMod val="20000"/>
                        <a:lumOff val="80000"/>
                      </a:schemeClr>
                    </a:solidFill>
                  </a:tcPr>
                </a:tc>
                <a:extLst>
                  <a:ext uri="{0D108BD9-81ED-4DB2-BD59-A6C34878D82A}">
                    <a16:rowId xmlns:a16="http://schemas.microsoft.com/office/drawing/2014/main" val="3039424059"/>
                  </a:ext>
                </a:extLst>
              </a:tr>
            </a:tbl>
          </a:graphicData>
        </a:graphic>
      </p:graphicFrame>
    </p:spTree>
    <p:extLst>
      <p:ext uri="{BB962C8B-B14F-4D97-AF65-F5344CB8AC3E}">
        <p14:creationId xmlns:p14="http://schemas.microsoft.com/office/powerpoint/2010/main" val="2575445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614C-F845-4CE3-9DCA-E50A7B57C685}"/>
              </a:ext>
            </a:extLst>
          </p:cNvPr>
          <p:cNvSpPr>
            <a:spLocks noGrp="1"/>
          </p:cNvSpPr>
          <p:nvPr>
            <p:ph type="title"/>
          </p:nvPr>
        </p:nvSpPr>
        <p:spPr>
          <a:xfrm>
            <a:off x="1295402" y="982132"/>
            <a:ext cx="3159152" cy="771167"/>
          </a:xfrm>
        </p:spPr>
        <p:txBody>
          <a:bodyPr/>
          <a:lstStyle/>
          <a:p>
            <a:r>
              <a:rPr lang="en-GB" dirty="0">
                <a:effectLst>
                  <a:outerShdw blurRad="38100" dist="38100" dir="2700000" algn="tl">
                    <a:srgbClr val="000000">
                      <a:alpha val="43137"/>
                    </a:srgbClr>
                  </a:outerShdw>
                </a:effectLst>
                <a:latin typeface="ARMY RUST" panose="02000500000000000000" pitchFamily="2" charset="0"/>
              </a:rPr>
              <a:t>Cover page</a:t>
            </a:r>
          </a:p>
        </p:txBody>
      </p:sp>
      <p:sp>
        <p:nvSpPr>
          <p:cNvPr id="4" name="Rectangle: Single Corner Snipped 3">
            <a:extLst>
              <a:ext uri="{FF2B5EF4-FFF2-40B4-BE49-F238E27FC236}">
                <a16:creationId xmlns:a16="http://schemas.microsoft.com/office/drawing/2014/main" id="{557451AF-28F6-4B6F-8244-3A868C39B6C8}"/>
              </a:ext>
            </a:extLst>
          </p:cNvPr>
          <p:cNvSpPr/>
          <p:nvPr/>
        </p:nvSpPr>
        <p:spPr>
          <a:xfrm>
            <a:off x="5055135" y="780176"/>
            <a:ext cx="3325467" cy="5070808"/>
          </a:xfrm>
          <a:prstGeom prst="snip1Rect">
            <a:avLst>
              <a:gd name="adj" fmla="val 102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 name="Title 1">
            <a:extLst>
              <a:ext uri="{FF2B5EF4-FFF2-40B4-BE49-F238E27FC236}">
                <a16:creationId xmlns:a16="http://schemas.microsoft.com/office/drawing/2014/main" id="{F21285D3-A8E4-4C20-818A-1231725BFE89}"/>
              </a:ext>
            </a:extLst>
          </p:cNvPr>
          <p:cNvSpPr txBox="1">
            <a:spLocks/>
          </p:cNvSpPr>
          <p:nvPr/>
        </p:nvSpPr>
        <p:spPr>
          <a:xfrm>
            <a:off x="3414320" y="1007016"/>
            <a:ext cx="6149130" cy="87308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a:t>University NAME</a:t>
            </a:r>
            <a:endParaRPr lang="en-GB" sz="2000" dirty="0"/>
          </a:p>
        </p:txBody>
      </p:sp>
      <p:sp>
        <p:nvSpPr>
          <p:cNvPr id="6" name="Content Placeholder 2">
            <a:extLst>
              <a:ext uri="{FF2B5EF4-FFF2-40B4-BE49-F238E27FC236}">
                <a16:creationId xmlns:a16="http://schemas.microsoft.com/office/drawing/2014/main" id="{DCC86265-C7FC-460E-82AB-950BE861B1A4}"/>
              </a:ext>
            </a:extLst>
          </p:cNvPr>
          <p:cNvSpPr txBox="1">
            <a:spLocks/>
          </p:cNvSpPr>
          <p:nvPr/>
        </p:nvSpPr>
        <p:spPr>
          <a:xfrm>
            <a:off x="5377343" y="2068118"/>
            <a:ext cx="2740620" cy="3450613"/>
          </a:xfrm>
          <a:prstGeom prst="rect">
            <a:avLst/>
          </a:prstGeom>
        </p:spPr>
        <p:txBody>
          <a:bodyPr vert="horz" lIns="91440" tIns="45720" rIns="91440" bIns="45720" rtlCol="0" anchor="t">
            <a:normAutofit fontScale="70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GB" sz="3600" b="1"/>
              <a:t>Context of Business</a:t>
            </a:r>
          </a:p>
          <a:p>
            <a:pPr marL="0" indent="0" algn="ctr">
              <a:buFont typeface="Arial"/>
              <a:buNone/>
            </a:pPr>
            <a:endParaRPr lang="en-GB"/>
          </a:p>
          <a:p>
            <a:pPr marL="0" indent="0" algn="ctr">
              <a:buFont typeface="Arial"/>
              <a:buNone/>
            </a:pPr>
            <a:r>
              <a:rPr lang="en-GB"/>
              <a:t>&lt;Company&gt; Case Study</a:t>
            </a:r>
          </a:p>
          <a:p>
            <a:pPr marL="0" indent="0">
              <a:buFont typeface="Arial"/>
              <a:buNone/>
            </a:pPr>
            <a:endParaRPr lang="en-GB"/>
          </a:p>
          <a:p>
            <a:pPr marL="0" indent="0">
              <a:buFont typeface="Arial"/>
              <a:buNone/>
            </a:pPr>
            <a:endParaRPr lang="en-GB"/>
          </a:p>
          <a:p>
            <a:pPr marL="0" indent="0">
              <a:buFont typeface="Arial"/>
              <a:buNone/>
            </a:pPr>
            <a:endParaRPr lang="en-GB"/>
          </a:p>
          <a:p>
            <a:pPr marL="0" indent="0">
              <a:buFont typeface="Arial"/>
              <a:buNone/>
            </a:pPr>
            <a:endParaRPr lang="en-GB"/>
          </a:p>
          <a:p>
            <a:pPr marL="0" indent="0">
              <a:buFont typeface="Arial"/>
              <a:buNone/>
            </a:pPr>
            <a:r>
              <a:rPr lang="en-GB"/>
              <a:t>Name</a:t>
            </a:r>
          </a:p>
          <a:p>
            <a:pPr marL="0" indent="0">
              <a:buFont typeface="Arial"/>
              <a:buNone/>
            </a:pPr>
            <a:r>
              <a:rPr lang="en-GB"/>
              <a:t>ID</a:t>
            </a:r>
            <a:endParaRPr lang="en-GB" dirty="0"/>
          </a:p>
        </p:txBody>
      </p:sp>
    </p:spTree>
    <p:extLst>
      <p:ext uri="{BB962C8B-B14F-4D97-AF65-F5344CB8AC3E}">
        <p14:creationId xmlns:p14="http://schemas.microsoft.com/office/powerpoint/2010/main" val="366164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04220" y="629174"/>
            <a:ext cx="6370426" cy="55987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1">
            <a:extLst>
              <a:ext uri="{FF2B5EF4-FFF2-40B4-BE49-F238E27FC236}">
                <a16:creationId xmlns:a16="http://schemas.microsoft.com/office/drawing/2014/main" id="{A8FF07EA-487D-4281-B7BF-D75BF9F11BAA}"/>
              </a:ext>
            </a:extLst>
          </p:cNvPr>
          <p:cNvSpPr/>
          <p:nvPr/>
        </p:nvSpPr>
        <p:spPr>
          <a:xfrm>
            <a:off x="805343" y="1535186"/>
            <a:ext cx="3461471" cy="2123658"/>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Sample Table of contents / layout</a:t>
            </a:r>
          </a:p>
        </p:txBody>
      </p:sp>
      <p:graphicFrame>
        <p:nvGraphicFramePr>
          <p:cNvPr id="3" name="Object 2">
            <a:extLst>
              <a:ext uri="{FF2B5EF4-FFF2-40B4-BE49-F238E27FC236}">
                <a16:creationId xmlns:a16="http://schemas.microsoft.com/office/drawing/2014/main" id="{DB46BED3-E7AD-40FE-BFC1-D755783D4A76}"/>
              </a:ext>
            </a:extLst>
          </p:cNvPr>
          <p:cNvGraphicFramePr>
            <a:graphicFrameLocks noChangeAspect="1"/>
          </p:cNvGraphicFramePr>
          <p:nvPr>
            <p:extLst>
              <p:ext uri="{D42A27DB-BD31-4B8C-83A1-F6EECF244321}">
                <p14:modId xmlns:p14="http://schemas.microsoft.com/office/powerpoint/2010/main" val="2043502784"/>
              </p:ext>
            </p:extLst>
          </p:nvPr>
        </p:nvGraphicFramePr>
        <p:xfrm>
          <a:off x="4927195" y="1276350"/>
          <a:ext cx="5324475" cy="3981450"/>
        </p:xfrm>
        <a:graphic>
          <a:graphicData uri="http://schemas.openxmlformats.org/presentationml/2006/ole">
            <mc:AlternateContent xmlns:mc="http://schemas.openxmlformats.org/markup-compatibility/2006">
              <mc:Choice xmlns:v="urn:schemas-microsoft-com:vml" Requires="v">
                <p:oleObj spid="_x0000_s1037" name="Bitmap Image" r:id="rId3" imgW="5324400" imgH="3362400" progId="Paint.Picture">
                  <p:embed/>
                </p:oleObj>
              </mc:Choice>
              <mc:Fallback>
                <p:oleObj name="Bitmap Image" r:id="rId3" imgW="5324400" imgH="3362400" progId="Paint.Picture">
                  <p:embed/>
                  <p:pic>
                    <p:nvPicPr>
                      <p:cNvPr id="0" name=""/>
                      <p:cNvPicPr/>
                      <p:nvPr/>
                    </p:nvPicPr>
                    <p:blipFill>
                      <a:blip r:embed="rId4"/>
                      <a:stretch>
                        <a:fillRect/>
                      </a:stretch>
                    </p:blipFill>
                    <p:spPr>
                      <a:xfrm>
                        <a:off x="4927195" y="1276350"/>
                        <a:ext cx="5324475" cy="3981450"/>
                      </a:xfrm>
                      <a:prstGeom prst="rect">
                        <a:avLst/>
                      </a:prstGeom>
                    </p:spPr>
                  </p:pic>
                </p:oleObj>
              </mc:Fallback>
            </mc:AlternateContent>
          </a:graphicData>
        </a:graphic>
      </p:graphicFrame>
    </p:spTree>
    <p:extLst>
      <p:ext uri="{BB962C8B-B14F-4D97-AF65-F5344CB8AC3E}">
        <p14:creationId xmlns:p14="http://schemas.microsoft.com/office/powerpoint/2010/main" val="383843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D421-76F1-405C-A0CD-50F6FB30884C}"/>
              </a:ext>
            </a:extLst>
          </p:cNvPr>
          <p:cNvSpPr>
            <a:spLocks noGrp="1"/>
          </p:cNvSpPr>
          <p:nvPr>
            <p:ph type="title"/>
          </p:nvPr>
        </p:nvSpPr>
        <p:spPr/>
        <p:txBody>
          <a:bodyPr/>
          <a:lstStyle/>
          <a:p>
            <a:r>
              <a:rPr lang="en-GB" dirty="0"/>
              <a:t>Submitting Assignment</a:t>
            </a:r>
          </a:p>
        </p:txBody>
      </p:sp>
      <p:graphicFrame>
        <p:nvGraphicFramePr>
          <p:cNvPr id="4" name="Object 3">
            <a:extLst>
              <a:ext uri="{FF2B5EF4-FFF2-40B4-BE49-F238E27FC236}">
                <a16:creationId xmlns:a16="http://schemas.microsoft.com/office/drawing/2014/main" id="{A221594D-3694-42B8-9961-48636FD2EBBF}"/>
              </a:ext>
            </a:extLst>
          </p:cNvPr>
          <p:cNvGraphicFramePr>
            <a:graphicFrameLocks noChangeAspect="1"/>
          </p:cNvGraphicFramePr>
          <p:nvPr>
            <p:extLst>
              <p:ext uri="{D42A27DB-BD31-4B8C-83A1-F6EECF244321}">
                <p14:modId xmlns:p14="http://schemas.microsoft.com/office/powerpoint/2010/main" val="2906803917"/>
              </p:ext>
            </p:extLst>
          </p:nvPr>
        </p:nvGraphicFramePr>
        <p:xfrm>
          <a:off x="995362" y="1991904"/>
          <a:ext cx="10201275" cy="3648075"/>
        </p:xfrm>
        <a:graphic>
          <a:graphicData uri="http://schemas.openxmlformats.org/presentationml/2006/ole">
            <mc:AlternateContent xmlns:mc="http://schemas.openxmlformats.org/markup-compatibility/2006">
              <mc:Choice xmlns:v="urn:schemas-microsoft-com:vml" Requires="v">
                <p:oleObj spid="_x0000_s3078" name="Bitmap Image" r:id="rId3" imgW="10201320" imgH="3648240" progId="Paint.Picture">
                  <p:embed/>
                </p:oleObj>
              </mc:Choice>
              <mc:Fallback>
                <p:oleObj name="Bitmap Image" r:id="rId3" imgW="10201320" imgH="3648240" progId="Paint.Picture">
                  <p:embed/>
                  <p:pic>
                    <p:nvPicPr>
                      <p:cNvPr id="4" name="Object 3">
                        <a:extLst>
                          <a:ext uri="{FF2B5EF4-FFF2-40B4-BE49-F238E27FC236}">
                            <a16:creationId xmlns:a16="http://schemas.microsoft.com/office/drawing/2014/main" id="{A221594D-3694-42B8-9961-48636FD2EBBF}"/>
                          </a:ext>
                        </a:extLst>
                      </p:cNvPr>
                      <p:cNvPicPr/>
                      <p:nvPr/>
                    </p:nvPicPr>
                    <p:blipFill>
                      <a:blip r:embed="rId4"/>
                      <a:stretch>
                        <a:fillRect/>
                      </a:stretch>
                    </p:blipFill>
                    <p:spPr>
                      <a:xfrm>
                        <a:off x="995362" y="1991904"/>
                        <a:ext cx="10201275" cy="3648075"/>
                      </a:xfrm>
                      <a:prstGeom prst="rect">
                        <a:avLst/>
                      </a:prstGeom>
                    </p:spPr>
                  </p:pic>
                </p:oleObj>
              </mc:Fallback>
            </mc:AlternateContent>
          </a:graphicData>
        </a:graphic>
      </p:graphicFrame>
      <p:sp>
        <p:nvSpPr>
          <p:cNvPr id="5" name="Arrow: Up 4">
            <a:extLst>
              <a:ext uri="{FF2B5EF4-FFF2-40B4-BE49-F238E27FC236}">
                <a16:creationId xmlns:a16="http://schemas.microsoft.com/office/drawing/2014/main" id="{0B0B487D-35B7-49A7-8335-E9E30CB87FD7}"/>
              </a:ext>
            </a:extLst>
          </p:cNvPr>
          <p:cNvSpPr/>
          <p:nvPr/>
        </p:nvSpPr>
        <p:spPr>
          <a:xfrm>
            <a:off x="9332156" y="5348417"/>
            <a:ext cx="431074" cy="849086"/>
          </a:xfrm>
          <a:prstGeom prst="upArrow">
            <a:avLst/>
          </a:prstGeom>
          <a:scene3d>
            <a:camera prst="orthographicFront">
              <a:rot lat="0" lon="0" rev="0"/>
            </a:camera>
            <a:lightRig rig="threePt" dir="tl"/>
          </a:scene3d>
          <a:sp3d prstMaterial="plastic">
            <a:bevelT prst="angle"/>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4720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6298-F7F5-4C1D-9ED7-791A68797E90}"/>
              </a:ext>
            </a:extLst>
          </p:cNvPr>
          <p:cNvSpPr>
            <a:spLocks noGrp="1"/>
          </p:cNvSpPr>
          <p:nvPr>
            <p:ph type="title"/>
          </p:nvPr>
        </p:nvSpPr>
        <p:spPr/>
        <p:txBody>
          <a:bodyPr/>
          <a:lstStyle/>
          <a:p>
            <a:r>
              <a:rPr lang="en-GB" dirty="0"/>
              <a:t>Submitting Assignment</a:t>
            </a:r>
          </a:p>
        </p:txBody>
      </p:sp>
      <p:graphicFrame>
        <p:nvGraphicFramePr>
          <p:cNvPr id="5" name="Object 4">
            <a:extLst>
              <a:ext uri="{FF2B5EF4-FFF2-40B4-BE49-F238E27FC236}">
                <a16:creationId xmlns:a16="http://schemas.microsoft.com/office/drawing/2014/main" id="{A9B4FE02-E524-4C9B-9066-03BA1B8E4438}"/>
              </a:ext>
            </a:extLst>
          </p:cNvPr>
          <p:cNvGraphicFramePr>
            <a:graphicFrameLocks noChangeAspect="1"/>
          </p:cNvGraphicFramePr>
          <p:nvPr>
            <p:extLst>
              <p:ext uri="{D42A27DB-BD31-4B8C-83A1-F6EECF244321}">
                <p14:modId xmlns:p14="http://schemas.microsoft.com/office/powerpoint/2010/main" val="4041718381"/>
              </p:ext>
            </p:extLst>
          </p:nvPr>
        </p:nvGraphicFramePr>
        <p:xfrm>
          <a:off x="3340566" y="2041590"/>
          <a:ext cx="6163628" cy="4239512"/>
        </p:xfrm>
        <a:graphic>
          <a:graphicData uri="http://schemas.openxmlformats.org/presentationml/2006/ole">
            <mc:AlternateContent xmlns:mc="http://schemas.openxmlformats.org/markup-compatibility/2006">
              <mc:Choice xmlns:v="urn:schemas-microsoft-com:vml" Requires="v">
                <p:oleObj spid="_x0000_s4102" name="Bitmap Image" r:id="rId3" imgW="10677600" imgH="7343640" progId="Paint.Picture">
                  <p:embed/>
                </p:oleObj>
              </mc:Choice>
              <mc:Fallback>
                <p:oleObj name="Bitmap Image" r:id="rId3" imgW="10677600" imgH="7343640" progId="Paint.Picture">
                  <p:embed/>
                  <p:pic>
                    <p:nvPicPr>
                      <p:cNvPr id="5" name="Object 4">
                        <a:extLst>
                          <a:ext uri="{FF2B5EF4-FFF2-40B4-BE49-F238E27FC236}">
                            <a16:creationId xmlns:a16="http://schemas.microsoft.com/office/drawing/2014/main" id="{A9B4FE02-E524-4C9B-9066-03BA1B8E4438}"/>
                          </a:ext>
                        </a:extLst>
                      </p:cNvPr>
                      <p:cNvPicPr/>
                      <p:nvPr/>
                    </p:nvPicPr>
                    <p:blipFill>
                      <a:blip r:embed="rId4"/>
                      <a:stretch>
                        <a:fillRect/>
                      </a:stretch>
                    </p:blipFill>
                    <p:spPr>
                      <a:xfrm>
                        <a:off x="3340566" y="2041590"/>
                        <a:ext cx="6163628" cy="4239512"/>
                      </a:xfrm>
                      <a:prstGeom prst="rect">
                        <a:avLst/>
                      </a:prstGeom>
                    </p:spPr>
                  </p:pic>
                </p:oleObj>
              </mc:Fallback>
            </mc:AlternateContent>
          </a:graphicData>
        </a:graphic>
      </p:graphicFrame>
      <p:sp>
        <p:nvSpPr>
          <p:cNvPr id="6" name="Arrow: Up 5">
            <a:extLst>
              <a:ext uri="{FF2B5EF4-FFF2-40B4-BE49-F238E27FC236}">
                <a16:creationId xmlns:a16="http://schemas.microsoft.com/office/drawing/2014/main" id="{7D8BA9DC-9F6A-42CD-8319-BDCB77C6F909}"/>
              </a:ext>
            </a:extLst>
          </p:cNvPr>
          <p:cNvSpPr/>
          <p:nvPr/>
        </p:nvSpPr>
        <p:spPr>
          <a:xfrm rot="13103835">
            <a:off x="7740537" y="2039750"/>
            <a:ext cx="557049" cy="1616766"/>
          </a:xfrm>
          <a:prstGeom prst="upArrow">
            <a:avLst/>
          </a:prstGeom>
          <a:scene3d>
            <a:camera prst="orthographicFront">
              <a:rot lat="0" lon="0" rev="0"/>
            </a:camera>
            <a:lightRig rig="threePt" dir="tl"/>
          </a:scene3d>
          <a:sp3d prstMaterial="plastic">
            <a:bevelT/>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25280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57B9F1-28F0-423A-B1D2-30C4C56AA2C6}"/>
              </a:ext>
            </a:extLst>
          </p:cNvPr>
          <p:cNvPicPr>
            <a:picLocks noChangeAspect="1"/>
          </p:cNvPicPr>
          <p:nvPr/>
        </p:nvPicPr>
        <p:blipFill rotWithShape="1">
          <a:blip r:embed="rId2"/>
          <a:srcRect t="-1" r="3330" b="1039"/>
          <a:stretch/>
        </p:blipFill>
        <p:spPr>
          <a:xfrm>
            <a:off x="1451579" y="448613"/>
            <a:ext cx="7373956" cy="5629678"/>
          </a:xfrm>
          <a:prstGeom prst="rect">
            <a:avLst/>
          </a:prstGeom>
        </p:spPr>
      </p:pic>
      <p:sp>
        <p:nvSpPr>
          <p:cNvPr id="6" name="TextBox 5">
            <a:extLst>
              <a:ext uri="{FF2B5EF4-FFF2-40B4-BE49-F238E27FC236}">
                <a16:creationId xmlns:a16="http://schemas.microsoft.com/office/drawing/2014/main" id="{ADC1CCA6-814E-4886-B52C-4B47BBDEA2E3}"/>
              </a:ext>
            </a:extLst>
          </p:cNvPr>
          <p:cNvSpPr txBox="1"/>
          <p:nvPr/>
        </p:nvSpPr>
        <p:spPr>
          <a:xfrm>
            <a:off x="8825535" y="2110882"/>
            <a:ext cx="2794966" cy="923330"/>
          </a:xfrm>
          <a:prstGeom prst="rect">
            <a:avLst/>
          </a:prstGeom>
          <a:noFill/>
        </p:spPr>
        <p:txBody>
          <a:bodyPr wrap="square" rtlCol="0">
            <a:spAutoFit/>
          </a:bodyPr>
          <a:lstStyle/>
          <a:p>
            <a:r>
              <a:rPr lang="en-GB" dirty="0"/>
              <a:t>Flags assignments suspected of done by third parties or using hidden codes</a:t>
            </a:r>
          </a:p>
        </p:txBody>
      </p:sp>
      <p:sp>
        <p:nvSpPr>
          <p:cNvPr id="7" name="TextBox 6">
            <a:extLst>
              <a:ext uri="{FF2B5EF4-FFF2-40B4-BE49-F238E27FC236}">
                <a16:creationId xmlns:a16="http://schemas.microsoft.com/office/drawing/2014/main" id="{5E7CF3C0-565C-4D48-B9EF-F98127E47C44}"/>
              </a:ext>
            </a:extLst>
          </p:cNvPr>
          <p:cNvSpPr txBox="1"/>
          <p:nvPr/>
        </p:nvSpPr>
        <p:spPr>
          <a:xfrm>
            <a:off x="5969001" y="2939882"/>
            <a:ext cx="15875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t>Click on filter symbol for filter out bibliography</a:t>
            </a:r>
          </a:p>
        </p:txBody>
      </p:sp>
    </p:spTree>
    <p:extLst>
      <p:ext uri="{BB962C8B-B14F-4D97-AF65-F5344CB8AC3E}">
        <p14:creationId xmlns:p14="http://schemas.microsoft.com/office/powerpoint/2010/main" val="78740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2233-7893-4FDC-BE35-70FD00166F29}"/>
              </a:ext>
            </a:extLst>
          </p:cNvPr>
          <p:cNvSpPr>
            <a:spLocks noGrp="1"/>
          </p:cNvSpPr>
          <p:nvPr>
            <p:ph type="title"/>
          </p:nvPr>
        </p:nvSpPr>
        <p:spPr>
          <a:xfrm>
            <a:off x="1295402" y="982133"/>
            <a:ext cx="9601196" cy="819236"/>
          </a:xfrm>
        </p:spPr>
        <p:txBody>
          <a:bodyPr>
            <a:normAutofit fontScale="90000"/>
          </a:bodyPr>
          <a:lstStyle/>
          <a:p>
            <a:r>
              <a:rPr lang="en-GB" sz="6600" dirty="0">
                <a:solidFill>
                  <a:srgbClr val="002060"/>
                </a:solidFill>
                <a:latin typeface="ARMY RUST" panose="02000500000000000000" pitchFamily="2" charset="0"/>
              </a:rPr>
              <a:t>Before you start</a:t>
            </a:r>
          </a:p>
        </p:txBody>
      </p:sp>
      <p:pic>
        <p:nvPicPr>
          <p:cNvPr id="4" name="Content Placeholder 3">
            <a:extLst>
              <a:ext uri="{FF2B5EF4-FFF2-40B4-BE49-F238E27FC236}">
                <a16:creationId xmlns:a16="http://schemas.microsoft.com/office/drawing/2014/main" id="{26367CAB-539B-436E-A011-8043570311D2}"/>
              </a:ext>
            </a:extLst>
          </p:cNvPr>
          <p:cNvPicPr>
            <a:picLocks noGrp="1" noChangeAspect="1"/>
          </p:cNvPicPr>
          <p:nvPr>
            <p:ph idx="1"/>
          </p:nvPr>
        </p:nvPicPr>
        <p:blipFill>
          <a:blip r:embed="rId2"/>
          <a:stretch>
            <a:fillRect/>
          </a:stretch>
        </p:blipFill>
        <p:spPr>
          <a:xfrm>
            <a:off x="1759293" y="2172405"/>
            <a:ext cx="6875823" cy="3354060"/>
          </a:xfrm>
          <a:prstGeom prst="rect">
            <a:avLst/>
          </a:prstGeom>
        </p:spPr>
      </p:pic>
      <p:pic>
        <p:nvPicPr>
          <p:cNvPr id="5" name="Picture 4">
            <a:extLst>
              <a:ext uri="{FF2B5EF4-FFF2-40B4-BE49-F238E27FC236}">
                <a16:creationId xmlns:a16="http://schemas.microsoft.com/office/drawing/2014/main" id="{A49CACDB-072B-4D5B-803A-3A6CE57AAE2D}"/>
              </a:ext>
            </a:extLst>
          </p:cNvPr>
          <p:cNvPicPr>
            <a:picLocks noChangeAspect="1"/>
          </p:cNvPicPr>
          <p:nvPr/>
        </p:nvPicPr>
        <p:blipFill>
          <a:blip r:embed="rId3"/>
          <a:stretch>
            <a:fillRect/>
          </a:stretch>
        </p:blipFill>
        <p:spPr>
          <a:xfrm>
            <a:off x="8647816" y="2171070"/>
            <a:ext cx="2639326" cy="3368095"/>
          </a:xfrm>
          <a:prstGeom prst="rect">
            <a:avLst/>
          </a:prstGeom>
        </p:spPr>
      </p:pic>
    </p:spTree>
    <p:extLst>
      <p:ext uri="{BB962C8B-B14F-4D97-AF65-F5344CB8AC3E}">
        <p14:creationId xmlns:p14="http://schemas.microsoft.com/office/powerpoint/2010/main" val="3186877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1CB9-CAD4-4654-8930-5194C5906DF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9BE67F9-E8FB-4FFA-BAA7-6956560E0E92}"/>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3A678132-1F0F-4AC1-B71D-FFECDED39C97}"/>
              </a:ext>
            </a:extLst>
          </p:cNvPr>
          <p:cNvPicPr>
            <a:picLocks noChangeAspect="1"/>
          </p:cNvPicPr>
          <p:nvPr/>
        </p:nvPicPr>
        <p:blipFill rotWithShape="1">
          <a:blip r:embed="rId2"/>
          <a:srcRect r="5373" b="17974"/>
          <a:stretch/>
        </p:blipFill>
        <p:spPr>
          <a:xfrm>
            <a:off x="9072283" y="631085"/>
            <a:ext cx="3107018" cy="3139357"/>
          </a:xfrm>
          <a:prstGeom prst="rect">
            <a:avLst/>
          </a:prstGeom>
        </p:spPr>
      </p:pic>
      <p:pic>
        <p:nvPicPr>
          <p:cNvPr id="6" name="Picture 5">
            <a:extLst>
              <a:ext uri="{FF2B5EF4-FFF2-40B4-BE49-F238E27FC236}">
                <a16:creationId xmlns:a16="http://schemas.microsoft.com/office/drawing/2014/main" id="{D68DEEE7-7A77-45E4-9AA9-CC94744173BC}"/>
              </a:ext>
            </a:extLst>
          </p:cNvPr>
          <p:cNvPicPr>
            <a:picLocks noChangeAspect="1"/>
          </p:cNvPicPr>
          <p:nvPr/>
        </p:nvPicPr>
        <p:blipFill rotWithShape="1">
          <a:blip r:embed="rId3"/>
          <a:srcRect t="-1" r="3330" b="1039"/>
          <a:stretch/>
        </p:blipFill>
        <p:spPr>
          <a:xfrm>
            <a:off x="1451580" y="364723"/>
            <a:ext cx="7373956" cy="5629678"/>
          </a:xfrm>
          <a:prstGeom prst="rect">
            <a:avLst/>
          </a:prstGeom>
        </p:spPr>
      </p:pic>
      <p:sp>
        <p:nvSpPr>
          <p:cNvPr id="7" name="TextBox 6">
            <a:extLst>
              <a:ext uri="{FF2B5EF4-FFF2-40B4-BE49-F238E27FC236}">
                <a16:creationId xmlns:a16="http://schemas.microsoft.com/office/drawing/2014/main" id="{8894F5FE-229F-453B-924D-7891185ABDEF}"/>
              </a:ext>
            </a:extLst>
          </p:cNvPr>
          <p:cNvSpPr txBox="1"/>
          <p:nvPr/>
        </p:nvSpPr>
        <p:spPr>
          <a:xfrm>
            <a:off x="5969001" y="2939882"/>
            <a:ext cx="15875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t>Click on filter symbol for filter out bibliography</a:t>
            </a:r>
          </a:p>
        </p:txBody>
      </p:sp>
      <p:cxnSp>
        <p:nvCxnSpPr>
          <p:cNvPr id="9" name="Straight Connector 8">
            <a:extLst>
              <a:ext uri="{FF2B5EF4-FFF2-40B4-BE49-F238E27FC236}">
                <a16:creationId xmlns:a16="http://schemas.microsoft.com/office/drawing/2014/main" id="{66F24DF6-448F-4973-A014-804BC34E470B}"/>
              </a:ext>
            </a:extLst>
          </p:cNvPr>
          <p:cNvCxnSpPr>
            <a:cxnSpLocks/>
          </p:cNvCxnSpPr>
          <p:nvPr/>
        </p:nvCxnSpPr>
        <p:spPr>
          <a:xfrm flipV="1">
            <a:off x="8520737" y="627530"/>
            <a:ext cx="551545" cy="2591916"/>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9A277D26-B300-48E1-94DF-C42D44BA89CC}"/>
              </a:ext>
            </a:extLst>
          </p:cNvPr>
          <p:cNvCxnSpPr>
            <a:cxnSpLocks/>
          </p:cNvCxnSpPr>
          <p:nvPr/>
        </p:nvCxnSpPr>
        <p:spPr>
          <a:xfrm>
            <a:off x="8520737" y="3506598"/>
            <a:ext cx="593346" cy="267419"/>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4024FF8-D52D-49C4-B18B-880F3B6B9FA8}"/>
              </a:ext>
            </a:extLst>
          </p:cNvPr>
          <p:cNvPicPr>
            <a:picLocks noChangeAspect="1"/>
          </p:cNvPicPr>
          <p:nvPr/>
        </p:nvPicPr>
        <p:blipFill>
          <a:blip r:embed="rId4"/>
          <a:stretch>
            <a:fillRect/>
          </a:stretch>
        </p:blipFill>
        <p:spPr>
          <a:xfrm>
            <a:off x="9360830" y="3776980"/>
            <a:ext cx="2513669" cy="583775"/>
          </a:xfrm>
          <a:prstGeom prst="rect">
            <a:avLst/>
          </a:prstGeom>
        </p:spPr>
      </p:pic>
      <p:sp>
        <p:nvSpPr>
          <p:cNvPr id="17" name="Arrow: Down 16">
            <a:extLst>
              <a:ext uri="{FF2B5EF4-FFF2-40B4-BE49-F238E27FC236}">
                <a16:creationId xmlns:a16="http://schemas.microsoft.com/office/drawing/2014/main" id="{B119E857-F7D5-407C-925D-67FE1CA891E0}"/>
              </a:ext>
            </a:extLst>
          </p:cNvPr>
          <p:cNvSpPr/>
          <p:nvPr/>
        </p:nvSpPr>
        <p:spPr>
          <a:xfrm rot="10800000">
            <a:off x="9956800" y="4174490"/>
            <a:ext cx="317500" cy="583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83749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DF9F-D764-4BA7-B117-D560BA02561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ADB8706-20FF-4628-9686-4DEA755EBC7D}"/>
              </a:ext>
            </a:extLst>
          </p:cNvPr>
          <p:cNvSpPr>
            <a:spLocks noGrp="1"/>
          </p:cNvSpPr>
          <p:nvPr>
            <p:ph idx="1"/>
          </p:nvPr>
        </p:nvSpPr>
        <p:spPr/>
        <p:txBody>
          <a:bodyPr/>
          <a:lstStyle/>
          <a:p>
            <a:endParaRPr lang="en-GB" dirty="0"/>
          </a:p>
        </p:txBody>
      </p:sp>
      <p:grpSp>
        <p:nvGrpSpPr>
          <p:cNvPr id="8" name="Group 7">
            <a:extLst>
              <a:ext uri="{FF2B5EF4-FFF2-40B4-BE49-F238E27FC236}">
                <a16:creationId xmlns:a16="http://schemas.microsoft.com/office/drawing/2014/main" id="{980017B5-DF39-419E-8F69-3CF5B21BBA73}"/>
              </a:ext>
            </a:extLst>
          </p:cNvPr>
          <p:cNvGrpSpPr/>
          <p:nvPr/>
        </p:nvGrpSpPr>
        <p:grpSpPr>
          <a:xfrm>
            <a:off x="149225" y="131762"/>
            <a:ext cx="4705350" cy="6391275"/>
            <a:chOff x="3743325" y="233362"/>
            <a:chExt cx="4705350" cy="6391275"/>
          </a:xfrm>
        </p:grpSpPr>
        <p:pic>
          <p:nvPicPr>
            <p:cNvPr id="5" name="Picture 4">
              <a:extLst>
                <a:ext uri="{FF2B5EF4-FFF2-40B4-BE49-F238E27FC236}">
                  <a16:creationId xmlns:a16="http://schemas.microsoft.com/office/drawing/2014/main" id="{FD983CBF-6E88-4AC0-8EF0-85478710DE61}"/>
                </a:ext>
              </a:extLst>
            </p:cNvPr>
            <p:cNvPicPr>
              <a:picLocks noChangeAspect="1"/>
            </p:cNvPicPr>
            <p:nvPr/>
          </p:nvPicPr>
          <p:blipFill>
            <a:blip r:embed="rId2"/>
            <a:stretch>
              <a:fillRect/>
            </a:stretch>
          </p:blipFill>
          <p:spPr>
            <a:xfrm>
              <a:off x="3743325" y="233362"/>
              <a:ext cx="4705350" cy="6391275"/>
            </a:xfrm>
            <a:prstGeom prst="rect">
              <a:avLst/>
            </a:prstGeom>
          </p:spPr>
        </p:pic>
        <p:sp>
          <p:nvSpPr>
            <p:cNvPr id="6" name="Arrow: Right 5">
              <a:extLst>
                <a:ext uri="{FF2B5EF4-FFF2-40B4-BE49-F238E27FC236}">
                  <a16:creationId xmlns:a16="http://schemas.microsoft.com/office/drawing/2014/main" id="{50300CAB-D3BC-468F-8650-2BB92535163B}"/>
                </a:ext>
              </a:extLst>
            </p:cNvPr>
            <p:cNvSpPr/>
            <p:nvPr/>
          </p:nvSpPr>
          <p:spPr>
            <a:xfrm>
              <a:off x="3743325" y="3429000"/>
              <a:ext cx="434228" cy="264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EA4CE9EC-5AA2-4208-95A4-AEED66863011}"/>
                </a:ext>
              </a:extLst>
            </p:cNvPr>
            <p:cNvSpPr/>
            <p:nvPr/>
          </p:nvSpPr>
          <p:spPr>
            <a:xfrm>
              <a:off x="6795249" y="679640"/>
              <a:ext cx="1219200" cy="332086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pic>
        <p:nvPicPr>
          <p:cNvPr id="10" name="Picture 9">
            <a:extLst>
              <a:ext uri="{FF2B5EF4-FFF2-40B4-BE49-F238E27FC236}">
                <a16:creationId xmlns:a16="http://schemas.microsoft.com/office/drawing/2014/main" id="{69DD1631-B915-4E3C-86C2-77925A3DEC16}"/>
              </a:ext>
            </a:extLst>
          </p:cNvPr>
          <p:cNvPicPr>
            <a:picLocks noChangeAspect="1"/>
          </p:cNvPicPr>
          <p:nvPr/>
        </p:nvPicPr>
        <p:blipFill>
          <a:blip r:embed="rId3"/>
          <a:stretch>
            <a:fillRect/>
          </a:stretch>
        </p:blipFill>
        <p:spPr>
          <a:xfrm>
            <a:off x="5050760" y="1181100"/>
            <a:ext cx="6992015" cy="4495800"/>
          </a:xfrm>
          <a:prstGeom prst="rect">
            <a:avLst/>
          </a:prstGeom>
        </p:spPr>
      </p:pic>
      <p:cxnSp>
        <p:nvCxnSpPr>
          <p:cNvPr id="12" name="Straight Arrow Connector 11">
            <a:extLst>
              <a:ext uri="{FF2B5EF4-FFF2-40B4-BE49-F238E27FC236}">
                <a16:creationId xmlns:a16="http://schemas.microsoft.com/office/drawing/2014/main" id="{E7AF4632-DA6B-4E57-B1F7-C7C82FF3314D}"/>
              </a:ext>
            </a:extLst>
          </p:cNvPr>
          <p:cNvCxnSpPr>
            <a:cxnSpLocks/>
          </p:cNvCxnSpPr>
          <p:nvPr/>
        </p:nvCxnSpPr>
        <p:spPr>
          <a:xfrm>
            <a:off x="3810749" y="990600"/>
            <a:ext cx="2894851" cy="3284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445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D826-F44A-42C8-A190-D36B820619E7}"/>
              </a:ext>
            </a:extLst>
          </p:cNvPr>
          <p:cNvSpPr>
            <a:spLocks noGrp="1"/>
          </p:cNvSpPr>
          <p:nvPr>
            <p:ph type="title"/>
          </p:nvPr>
        </p:nvSpPr>
        <p:spPr/>
        <p:txBody>
          <a:bodyPr>
            <a:normAutofit fontScale="90000"/>
          </a:bodyPr>
          <a:lstStyle/>
          <a:p>
            <a:r>
              <a:rPr lang="en-GB" sz="8000" dirty="0">
                <a:solidFill>
                  <a:schemeClr val="accent6">
                    <a:lumMod val="75000"/>
                  </a:schemeClr>
                </a:solidFill>
                <a:latin typeface="ARMY RUST" panose="02000500000000000000" pitchFamily="2" charset="0"/>
              </a:rPr>
              <a:t>FAQ</a:t>
            </a:r>
          </a:p>
        </p:txBody>
      </p:sp>
      <p:sp>
        <p:nvSpPr>
          <p:cNvPr id="3" name="Content Placeholder 2">
            <a:extLst>
              <a:ext uri="{FF2B5EF4-FFF2-40B4-BE49-F238E27FC236}">
                <a16:creationId xmlns:a16="http://schemas.microsoft.com/office/drawing/2014/main" id="{1172FE78-D44E-4993-BE0B-BFD741F71BD3}"/>
              </a:ext>
            </a:extLst>
          </p:cNvPr>
          <p:cNvSpPr>
            <a:spLocks noGrp="1"/>
          </p:cNvSpPr>
          <p:nvPr>
            <p:ph idx="1"/>
          </p:nvPr>
        </p:nvSpPr>
        <p:spPr>
          <a:xfrm>
            <a:off x="1711354" y="2516697"/>
            <a:ext cx="9252302" cy="3515311"/>
          </a:xfrm>
        </p:spPr>
        <p:txBody>
          <a:bodyPr>
            <a:normAutofit fontScale="85000" lnSpcReduction="20000"/>
          </a:bodyPr>
          <a:lstStyle/>
          <a:p>
            <a:r>
              <a:rPr lang="en-GB" dirty="0">
                <a:latin typeface="Garamond" panose="02020404030301010803" pitchFamily="18" charset="0"/>
              </a:rPr>
              <a:t>Number of references –at least 6</a:t>
            </a:r>
          </a:p>
          <a:p>
            <a:r>
              <a:rPr lang="en-GB" dirty="0">
                <a:latin typeface="Garamond" panose="02020404030301010803" pitchFamily="18" charset="0"/>
              </a:rPr>
              <a:t>References should be Harvard referencing</a:t>
            </a:r>
          </a:p>
          <a:p>
            <a:r>
              <a:rPr lang="en-GB" dirty="0">
                <a:latin typeface="Garamond" panose="02020404030301010803" pitchFamily="18" charset="0"/>
              </a:rPr>
              <a:t>Executive Summary mandatory</a:t>
            </a:r>
          </a:p>
          <a:p>
            <a:r>
              <a:rPr lang="en-GB" dirty="0">
                <a:latin typeface="Garamond" panose="02020404030301010803" pitchFamily="18" charset="0"/>
              </a:rPr>
              <a:t>Table of Contents – compulsory</a:t>
            </a:r>
          </a:p>
          <a:p>
            <a:r>
              <a:rPr lang="en-GB" dirty="0">
                <a:latin typeface="Garamond" panose="02020404030301010803" pitchFamily="18" charset="0"/>
              </a:rPr>
              <a:t>Headings need not be numbered</a:t>
            </a:r>
          </a:p>
          <a:p>
            <a:r>
              <a:rPr lang="en-GB" dirty="0">
                <a:latin typeface="Garamond" panose="02020404030301010803" pitchFamily="18" charset="0"/>
              </a:rPr>
              <a:t>Text – normal font size – Times New Roman size 12. Calibri or Garamond accepted. No other fonts acceptable.</a:t>
            </a:r>
          </a:p>
          <a:p>
            <a:r>
              <a:rPr lang="en-GB" dirty="0">
                <a:latin typeface="Garamond" panose="02020404030301010803" pitchFamily="18" charset="0"/>
              </a:rPr>
              <a:t>Layout must be clear and consistent. 1.15 spacing or 1.5 spacing fine.</a:t>
            </a:r>
          </a:p>
          <a:p>
            <a:r>
              <a:rPr lang="en-GB" dirty="0">
                <a:latin typeface="Garamond" panose="02020404030301010803" pitchFamily="18" charset="0"/>
              </a:rPr>
              <a:t>Minimum 2500 words – maximum 3000 words. Not more – not less</a:t>
            </a:r>
          </a:p>
          <a:p>
            <a:endParaRPr lang="en-GB" dirty="0"/>
          </a:p>
        </p:txBody>
      </p:sp>
    </p:spTree>
    <p:extLst>
      <p:ext uri="{BB962C8B-B14F-4D97-AF65-F5344CB8AC3E}">
        <p14:creationId xmlns:p14="http://schemas.microsoft.com/office/powerpoint/2010/main" val="173160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2890-109E-4358-B941-8318BB3EABFC}"/>
              </a:ext>
            </a:extLst>
          </p:cNvPr>
          <p:cNvSpPr>
            <a:spLocks noGrp="1"/>
          </p:cNvSpPr>
          <p:nvPr>
            <p:ph type="title"/>
          </p:nvPr>
        </p:nvSpPr>
        <p:spPr>
          <a:xfrm>
            <a:off x="1295402" y="0"/>
            <a:ext cx="9601196" cy="527819"/>
          </a:xfrm>
        </p:spPr>
        <p:txBody>
          <a:bodyPr>
            <a:normAutofit fontScale="90000"/>
          </a:bodyPr>
          <a:lstStyle/>
          <a:p>
            <a:r>
              <a:rPr lang="en-GB" dirty="0"/>
              <a:t>Task</a:t>
            </a:r>
          </a:p>
        </p:txBody>
      </p:sp>
      <p:sp>
        <p:nvSpPr>
          <p:cNvPr id="3" name="Content Placeholder 2">
            <a:extLst>
              <a:ext uri="{FF2B5EF4-FFF2-40B4-BE49-F238E27FC236}">
                <a16:creationId xmlns:a16="http://schemas.microsoft.com/office/drawing/2014/main" id="{A76D68CF-3C36-45DD-B7B9-7299E939A809}"/>
              </a:ext>
            </a:extLst>
          </p:cNvPr>
          <p:cNvSpPr>
            <a:spLocks noGrp="1"/>
          </p:cNvSpPr>
          <p:nvPr>
            <p:ph idx="1"/>
          </p:nvPr>
        </p:nvSpPr>
        <p:spPr>
          <a:xfrm>
            <a:off x="722333" y="725745"/>
            <a:ext cx="9785020" cy="5257653"/>
          </a:xfrm>
        </p:spPr>
        <p:txBody>
          <a:bodyPr>
            <a:normAutofit fontScale="25000" lnSpcReduction="20000"/>
          </a:bodyPr>
          <a:lstStyle/>
          <a:p>
            <a:pPr marL="0" indent="0" algn="just">
              <a:spcAft>
                <a:spcPts val="1000"/>
              </a:spcAft>
              <a:buNone/>
              <a:tabLst>
                <a:tab pos="457200" algn="l"/>
              </a:tabLst>
            </a:pPr>
            <a:r>
              <a:rPr lang="en-GB" sz="5600" dirty="0">
                <a:effectLst/>
                <a:latin typeface="Arial" panose="020B0604020202020204" pitchFamily="34" charset="0"/>
                <a:ea typeface="SimSun" panose="02010600030101010101" pitchFamily="2" charset="-122"/>
                <a:cs typeface="Arial" panose="020B0604020202020204" pitchFamily="34" charset="0"/>
              </a:rPr>
              <a:t>For this assignment, c</a:t>
            </a:r>
            <a:r>
              <a:rPr lang="en-GB" sz="5600" dirty="0">
                <a:latin typeface="Arial" panose="020B0604020202020204" pitchFamily="34" charset="0"/>
                <a:cs typeface="Arial" panose="020B0604020202020204" pitchFamily="34" charset="0"/>
              </a:rPr>
              <a:t>hoose </a:t>
            </a:r>
            <a:r>
              <a:rPr lang="en-GB" sz="5600" u="sng" dirty="0">
                <a:latin typeface="Arial" panose="020B0604020202020204" pitchFamily="34" charset="0"/>
                <a:cs typeface="Arial" panose="020B0604020202020204" pitchFamily="34" charset="0"/>
              </a:rPr>
              <a:t>one</a:t>
            </a:r>
            <a:r>
              <a:rPr lang="en-GB" sz="5600" dirty="0">
                <a:latin typeface="Arial" panose="020B0604020202020204" pitchFamily="34" charset="0"/>
                <a:cs typeface="Arial" panose="020B0604020202020204" pitchFamily="34" charset="0"/>
              </a:rPr>
              <a:t> company from</a:t>
            </a:r>
          </a:p>
          <a:p>
            <a:pPr algn="just">
              <a:lnSpc>
                <a:spcPct val="120000"/>
              </a:lnSpc>
              <a:spcBef>
                <a:spcPts val="0"/>
              </a:spcBef>
              <a:tabLst>
                <a:tab pos="457200" algn="l"/>
              </a:tabLst>
            </a:pPr>
            <a:r>
              <a:rPr lang="en-GB" sz="5600" dirty="0">
                <a:effectLst/>
                <a:latin typeface="Arial" panose="020B0604020202020204" pitchFamily="34" charset="0"/>
                <a:ea typeface="Times New Roman" panose="02020603050405020304" pitchFamily="18" charset="0"/>
                <a:cs typeface="Arial" panose="020B0604020202020204" pitchFamily="34" charset="0"/>
              </a:rPr>
              <a:t>Marks and Spencer	</a:t>
            </a:r>
          </a:p>
          <a:p>
            <a:pPr algn="just">
              <a:lnSpc>
                <a:spcPct val="120000"/>
              </a:lnSpc>
              <a:spcBef>
                <a:spcPts val="0"/>
              </a:spcBef>
              <a:tabLst>
                <a:tab pos="457200" algn="l"/>
              </a:tabLst>
            </a:pPr>
            <a:r>
              <a:rPr lang="en-GB" sz="5600" dirty="0">
                <a:effectLst/>
                <a:latin typeface="Arial" panose="020B0604020202020204" pitchFamily="34" charset="0"/>
                <a:ea typeface="Times New Roman" panose="02020603050405020304" pitchFamily="18" charset="0"/>
                <a:cs typeface="Arial" panose="020B0604020202020204" pitchFamily="34" charset="0"/>
              </a:rPr>
              <a:t>JD  Sports</a:t>
            </a:r>
          </a:p>
          <a:p>
            <a:pPr algn="just">
              <a:lnSpc>
                <a:spcPct val="120000"/>
              </a:lnSpc>
              <a:spcBef>
                <a:spcPts val="0"/>
              </a:spcBef>
              <a:tabLst>
                <a:tab pos="457200" algn="l"/>
              </a:tabLst>
            </a:pPr>
            <a:r>
              <a:rPr lang="en-GB" sz="5600" dirty="0">
                <a:effectLst/>
                <a:latin typeface="Arial" panose="020B0604020202020204" pitchFamily="34" charset="0"/>
                <a:ea typeface="Times New Roman" panose="02020603050405020304" pitchFamily="18" charset="0"/>
                <a:cs typeface="Arial" panose="020B0604020202020204" pitchFamily="34" charset="0"/>
              </a:rPr>
              <a:t>Primark</a:t>
            </a:r>
          </a:p>
          <a:p>
            <a:pPr algn="just">
              <a:lnSpc>
                <a:spcPct val="120000"/>
              </a:lnSpc>
              <a:spcBef>
                <a:spcPts val="0"/>
              </a:spcBef>
              <a:tabLst>
                <a:tab pos="457200" algn="l"/>
              </a:tabLst>
            </a:pPr>
            <a:r>
              <a:rPr lang="en-GB" sz="5600" dirty="0">
                <a:effectLst/>
                <a:latin typeface="Arial" panose="020B0604020202020204" pitchFamily="34" charset="0"/>
                <a:ea typeface="Times New Roman" panose="02020603050405020304" pitchFamily="18" charset="0"/>
                <a:cs typeface="Arial" panose="020B0604020202020204" pitchFamily="34" charset="0"/>
              </a:rPr>
              <a:t>Zara</a:t>
            </a:r>
          </a:p>
          <a:p>
            <a:pPr algn="just">
              <a:lnSpc>
                <a:spcPct val="120000"/>
              </a:lnSpc>
              <a:spcBef>
                <a:spcPts val="0"/>
              </a:spcBef>
              <a:spcAft>
                <a:spcPts val="1000"/>
              </a:spcAft>
              <a:tabLst>
                <a:tab pos="457200" algn="l"/>
              </a:tabLst>
            </a:pPr>
            <a:endParaRPr lang="en-GB" sz="5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0"/>
              </a:spcBef>
              <a:buNone/>
              <a:tabLst>
                <a:tab pos="457200" algn="l"/>
              </a:tabLst>
            </a:pPr>
            <a:endParaRPr lang="en-GB" sz="6400" dirty="0">
              <a:effectLst/>
              <a:latin typeface="Aparajita" panose="020B0502040204020203" pitchFamily="18" charset="0"/>
              <a:ea typeface="SimSun" panose="02010600030101010101" pitchFamily="2" charset="-122"/>
              <a:cs typeface="Aparajita" panose="020B0502040204020203" pitchFamily="18" charset="0"/>
            </a:endParaRPr>
          </a:p>
          <a:p>
            <a:pPr marL="342900" lvl="0" indent="-342900">
              <a:lnSpc>
                <a:spcPct val="115000"/>
              </a:lnSpc>
              <a:spcBef>
                <a:spcPts val="0"/>
              </a:spcBef>
              <a:buFont typeface="+mj-lt"/>
              <a:buAutoNum type="arabicPeriod"/>
              <a:tabLst>
                <a:tab pos="270510" algn="l"/>
              </a:tabLst>
            </a:pPr>
            <a:r>
              <a:rPr lang="en-GB" sz="6400" dirty="0">
                <a:effectLst/>
                <a:latin typeface="Aparajita" panose="020B0502040204020203" pitchFamily="18" charset="0"/>
                <a:ea typeface="Times New Roman" panose="02020603050405020304" pitchFamily="18" charset="0"/>
                <a:cs typeface="Aparajita" panose="020B0502040204020203" pitchFamily="18" charset="0"/>
              </a:rPr>
              <a:t>Perform a SWOT and </a:t>
            </a:r>
            <a:r>
              <a:rPr lang="en-GB" sz="6400" dirty="0">
                <a:latin typeface="Aparajita" panose="020B0502040204020203" pitchFamily="18" charset="0"/>
                <a:cs typeface="Aparajita" panose="020B0502040204020203" pitchFamily="18" charset="0"/>
              </a:rPr>
              <a:t>PESTEL analysis for your chosen company. </a:t>
            </a:r>
          </a:p>
          <a:p>
            <a:pPr marL="342900" lvl="0" indent="-342900">
              <a:lnSpc>
                <a:spcPct val="115000"/>
              </a:lnSpc>
              <a:spcBef>
                <a:spcPts val="0"/>
              </a:spcBef>
              <a:buFont typeface="+mj-lt"/>
              <a:buAutoNum type="arabicPeriod"/>
              <a:tabLst>
                <a:tab pos="270510" algn="l"/>
              </a:tabLst>
            </a:pPr>
            <a:r>
              <a:rPr lang="en-GB" sz="6400" dirty="0">
                <a:latin typeface="Aparajita" panose="020B0502040204020203" pitchFamily="18" charset="0"/>
                <a:cs typeface="Aparajita" panose="020B0502040204020203" pitchFamily="18" charset="0"/>
              </a:rPr>
              <a:t>From the analysis in task 1, in your opinion, how has the covid-19 and Brexit have influenced the company of your choice? Critically analyse the strengths and weaknesses you identified in task 1 impacting the opportunities and threats from the environmental factors as direct result of Covid-19. </a:t>
            </a:r>
          </a:p>
          <a:p>
            <a:pPr marL="342900" indent="-342900">
              <a:lnSpc>
                <a:spcPct val="115000"/>
              </a:lnSpc>
              <a:spcBef>
                <a:spcPts val="0"/>
              </a:spcBef>
              <a:buFont typeface="+mj-lt"/>
              <a:buAutoNum type="arabicPeriod"/>
            </a:pPr>
            <a:r>
              <a:rPr lang="en-GB" sz="6400" dirty="0">
                <a:latin typeface="Aparajita" panose="020B0502040204020203" pitchFamily="18" charset="0"/>
                <a:cs typeface="Aparajita" panose="020B0502040204020203" pitchFamily="18" charset="0"/>
              </a:rPr>
              <a:t>Recommend a suitable leadership style that will suit the company. Justify your choice using appropriate literature and examples.</a:t>
            </a:r>
          </a:p>
          <a:p>
            <a:pPr marL="342900" indent="-342900" algn="just">
              <a:lnSpc>
                <a:spcPct val="115000"/>
              </a:lnSpc>
              <a:spcBef>
                <a:spcPts val="0"/>
              </a:spcBef>
              <a:buFont typeface="+mj-lt"/>
              <a:buAutoNum type="arabicPeriod"/>
            </a:pPr>
            <a:r>
              <a:rPr lang="en-US" sz="6400" dirty="0">
                <a:latin typeface="Aparajita" panose="020B0502040204020203" pitchFamily="18" charset="0"/>
                <a:cs typeface="Aparajita" panose="020B0502040204020203" pitchFamily="18" charset="0"/>
              </a:rPr>
              <a:t>Critically comment on their Corporate Social Responsibilities in the processes using evidence from your research. </a:t>
            </a:r>
          </a:p>
          <a:p>
            <a:pPr marL="0" indent="0" algn="just">
              <a:lnSpc>
                <a:spcPct val="115000"/>
              </a:lnSpc>
              <a:spcBef>
                <a:spcPts val="0"/>
              </a:spcBef>
              <a:buNone/>
            </a:pPr>
            <a:r>
              <a:rPr lang="en-GB" dirty="0"/>
              <a:t>	</a:t>
            </a:r>
          </a:p>
        </p:txBody>
      </p:sp>
    </p:spTree>
    <p:extLst>
      <p:ext uri="{BB962C8B-B14F-4D97-AF65-F5344CB8AC3E}">
        <p14:creationId xmlns:p14="http://schemas.microsoft.com/office/powerpoint/2010/main" val="112679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Strength Clipart , Png Download , Free Transparent Clipart - ClipartKey">
            <a:extLst>
              <a:ext uri="{FF2B5EF4-FFF2-40B4-BE49-F238E27FC236}">
                <a16:creationId xmlns:a16="http://schemas.microsoft.com/office/drawing/2014/main" id="{227CCFA5-B578-49EB-9F09-097E5BD9F8BB}"/>
              </a:ext>
            </a:extLst>
          </p:cNvPr>
          <p:cNvPicPr>
            <a:picLocks noChangeAspect="1" noChangeArrowheads="1"/>
          </p:cNvPicPr>
          <p:nvPr/>
        </p:nvPicPr>
        <p:blipFill>
          <a:blip r:embed="rId2">
            <a:alphaModFix amt="35000"/>
            <a:extLst>
              <a:ext uri="{BEBA8EAE-BF5A-486C-A8C5-ECC9F3942E4B}">
                <a14:imgProps xmlns:a14="http://schemas.microsoft.com/office/drawing/2010/main">
                  <a14:imgLayer r:embed="rId3">
                    <a14:imgEffect>
                      <a14:artisticPencilGrayscale/>
                    </a14:imgEffect>
                  </a14:imgLayer>
                </a14:imgProps>
              </a:ext>
              <a:ext uri="{28A0092B-C50C-407E-A947-70E740481C1C}">
                <a14:useLocalDpi xmlns:a14="http://schemas.microsoft.com/office/drawing/2010/main" val="0"/>
              </a:ext>
            </a:extLst>
          </a:blip>
          <a:stretch>
            <a:fillRect/>
          </a:stretch>
        </p:blipFill>
        <p:spPr bwMode="auto">
          <a:xfrm>
            <a:off x="3171869" y="1892056"/>
            <a:ext cx="5848261" cy="464591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2ABC002C-336C-45E9-944C-E2ED0624A15E}"/>
              </a:ext>
            </a:extLst>
          </p:cNvPr>
          <p:cNvSpPr txBox="1">
            <a:spLocks/>
          </p:cNvSpPr>
          <p:nvPr/>
        </p:nvSpPr>
        <p:spPr>
          <a:xfrm>
            <a:off x="5328438" y="2328731"/>
            <a:ext cx="3843794" cy="8397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r>
              <a:rPr lang="en-GB" sz="4800" dirty="0">
                <a:solidFill>
                  <a:srgbClr val="0070C0"/>
                </a:solidFill>
              </a:rPr>
              <a:t>Strengths</a:t>
            </a:r>
          </a:p>
        </p:txBody>
      </p:sp>
      <p:sp>
        <p:nvSpPr>
          <p:cNvPr id="2" name="Title 1">
            <a:extLst>
              <a:ext uri="{FF2B5EF4-FFF2-40B4-BE49-F238E27FC236}">
                <a16:creationId xmlns:a16="http://schemas.microsoft.com/office/drawing/2014/main" id="{681D8A8D-9228-4FCF-B24C-BEBFED5B37AA}"/>
              </a:ext>
            </a:extLst>
          </p:cNvPr>
          <p:cNvSpPr>
            <a:spLocks noGrp="1"/>
          </p:cNvSpPr>
          <p:nvPr>
            <p:ph type="title"/>
          </p:nvPr>
        </p:nvSpPr>
        <p:spPr>
          <a:xfrm>
            <a:off x="4004092" y="1469830"/>
            <a:ext cx="5370576" cy="839746"/>
          </a:xfrm>
        </p:spPr>
        <p:txBody>
          <a:bodyPr anchor="b">
            <a:normAutofit/>
          </a:bodyPr>
          <a:lstStyle/>
          <a:p>
            <a:r>
              <a:rPr lang="en-GB" sz="4000" dirty="0">
                <a:solidFill>
                  <a:srgbClr val="FF0000"/>
                </a:solidFill>
              </a:rPr>
              <a:t>SWOT Analysis</a:t>
            </a:r>
          </a:p>
        </p:txBody>
      </p:sp>
      <p:sp>
        <p:nvSpPr>
          <p:cNvPr id="3" name="Content Placeholder 2">
            <a:extLst>
              <a:ext uri="{FF2B5EF4-FFF2-40B4-BE49-F238E27FC236}">
                <a16:creationId xmlns:a16="http://schemas.microsoft.com/office/drawing/2014/main" id="{A8ED8B7C-3386-4C61-8632-D0B295635B4F}"/>
              </a:ext>
            </a:extLst>
          </p:cNvPr>
          <p:cNvSpPr>
            <a:spLocks noGrp="1"/>
          </p:cNvSpPr>
          <p:nvPr>
            <p:ph idx="1"/>
          </p:nvPr>
        </p:nvSpPr>
        <p:spPr>
          <a:xfrm>
            <a:off x="1931350" y="3003498"/>
            <a:ext cx="8902575" cy="3095445"/>
          </a:xfrm>
        </p:spPr>
        <p:txBody>
          <a:bodyPr anchor="t">
            <a:normAutofit/>
          </a:bodyPr>
          <a:lstStyle/>
          <a:p>
            <a:pPr marL="0" indent="0">
              <a:buNone/>
            </a:pPr>
            <a:r>
              <a:rPr lang="en-GB" dirty="0">
                <a:solidFill>
                  <a:schemeClr val="tx1"/>
                </a:solidFill>
              </a:rPr>
              <a:t>What are the internal Strategic factors that even their competitors consider to be their positives</a:t>
            </a:r>
          </a:p>
          <a:p>
            <a:endParaRPr lang="en-GB" dirty="0">
              <a:solidFill>
                <a:schemeClr val="tx1"/>
              </a:solidFill>
            </a:endParaRPr>
          </a:p>
          <a:p>
            <a:pPr marL="0" indent="0">
              <a:buNone/>
            </a:pPr>
            <a:r>
              <a:rPr lang="en-GB" dirty="0">
                <a:solidFill>
                  <a:schemeClr val="tx1"/>
                </a:solidFill>
              </a:rPr>
              <a:t>Example:</a:t>
            </a:r>
          </a:p>
          <a:p>
            <a:pPr marL="0" indent="0">
              <a:buNone/>
            </a:pPr>
            <a:endParaRPr lang="en-GB" dirty="0">
              <a:solidFill>
                <a:schemeClr val="tx1"/>
              </a:solidFill>
            </a:endParaRPr>
          </a:p>
          <a:p>
            <a:r>
              <a:rPr lang="en-GB" dirty="0">
                <a:solidFill>
                  <a:schemeClr val="tx1"/>
                </a:solidFill>
              </a:rPr>
              <a:t> A strong and easily recognisable brand name</a:t>
            </a:r>
          </a:p>
        </p:txBody>
      </p:sp>
      <p:sp>
        <p:nvSpPr>
          <p:cNvPr id="13" name="TextBox 12">
            <a:extLst>
              <a:ext uri="{FF2B5EF4-FFF2-40B4-BE49-F238E27FC236}">
                <a16:creationId xmlns:a16="http://schemas.microsoft.com/office/drawing/2014/main" id="{D4A67E7F-5CBF-4E5B-9C69-3DB77BD71FD1}"/>
              </a:ext>
            </a:extLst>
          </p:cNvPr>
          <p:cNvSpPr txBox="1"/>
          <p:nvPr/>
        </p:nvSpPr>
        <p:spPr>
          <a:xfrm>
            <a:off x="536894" y="596892"/>
            <a:ext cx="11417165" cy="1051955"/>
          </a:xfrm>
          <a:prstGeom prst="rect">
            <a:avLst/>
          </a:prstGeom>
          <a:noFill/>
        </p:spPr>
        <p:txBody>
          <a:bodyPr wrap="square">
            <a:spAutoFit/>
          </a:bodyPr>
          <a:lstStyle/>
          <a:p>
            <a:pPr marL="342900" lvl="0" indent="-342900" algn="ctr">
              <a:lnSpc>
                <a:spcPct val="115000"/>
              </a:lnSpc>
              <a:spcAft>
                <a:spcPts val="1000"/>
              </a:spcAft>
              <a:tabLst>
                <a:tab pos="270510" algn="l"/>
              </a:tabLst>
            </a:pPr>
            <a:r>
              <a:rPr lang="en-GB" sz="2800" b="1" dirty="0">
                <a:effectLst/>
                <a:latin typeface="Times New Roman" panose="02020603050405020304" pitchFamily="18" charset="0"/>
                <a:ea typeface="Times New Roman" panose="02020603050405020304" pitchFamily="18" charset="0"/>
                <a:cs typeface="Times New Roman" panose="02020603050405020304" pitchFamily="18" charset="0"/>
              </a:rPr>
              <a:t>QUESTION 1: Perform a SWOT and PESTEL analysis for chosen company. </a:t>
            </a:r>
            <a:endParaRPr lang="en-GB" sz="2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83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Free Weakness Cliparts, Download Free Clip Art, Free Clip Art on Clipart  Library">
            <a:extLst>
              <a:ext uri="{FF2B5EF4-FFF2-40B4-BE49-F238E27FC236}">
                <a16:creationId xmlns:a16="http://schemas.microsoft.com/office/drawing/2014/main" id="{501A33A3-0A8A-4665-8D06-33BD3DC83D0D}"/>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tretch>
            <a:fillRect/>
          </a:stretch>
        </p:blipFill>
        <p:spPr bwMode="auto">
          <a:xfrm>
            <a:off x="5036801" y="1879560"/>
            <a:ext cx="6460089" cy="428331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D441342-E479-454A-9DD4-2395D4C143BA}"/>
              </a:ext>
            </a:extLst>
          </p:cNvPr>
          <p:cNvSpPr txBox="1">
            <a:spLocks/>
          </p:cNvSpPr>
          <p:nvPr/>
        </p:nvSpPr>
        <p:spPr>
          <a:xfrm>
            <a:off x="4761037" y="1092964"/>
            <a:ext cx="3843794" cy="8397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pPr>
              <a:spcAft>
                <a:spcPts val="600"/>
              </a:spcAft>
            </a:pPr>
            <a:r>
              <a:rPr lang="en-GB" sz="4800" dirty="0">
                <a:solidFill>
                  <a:srgbClr val="0070C0"/>
                </a:solidFill>
              </a:rPr>
              <a:t>Weaknesses</a:t>
            </a:r>
          </a:p>
        </p:txBody>
      </p:sp>
      <p:sp>
        <p:nvSpPr>
          <p:cNvPr id="7" name="Content Placeholder 2">
            <a:extLst>
              <a:ext uri="{FF2B5EF4-FFF2-40B4-BE49-F238E27FC236}">
                <a16:creationId xmlns:a16="http://schemas.microsoft.com/office/drawing/2014/main" id="{2919597A-C360-4772-A3BD-1DF374786A2E}"/>
              </a:ext>
            </a:extLst>
          </p:cNvPr>
          <p:cNvSpPr txBox="1">
            <a:spLocks/>
          </p:cNvSpPr>
          <p:nvPr/>
        </p:nvSpPr>
        <p:spPr>
          <a:xfrm>
            <a:off x="1897794" y="2359682"/>
            <a:ext cx="8902575" cy="309544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GB" dirty="0">
                <a:solidFill>
                  <a:schemeClr val="tx1"/>
                </a:solidFill>
              </a:rPr>
              <a:t>What are the internal Strategic factors that is holding them back</a:t>
            </a:r>
          </a:p>
          <a:p>
            <a:endParaRPr lang="en-GB" dirty="0">
              <a:solidFill>
                <a:schemeClr val="tx1"/>
              </a:solidFill>
            </a:endParaRPr>
          </a:p>
          <a:p>
            <a:pPr marL="0" indent="0">
              <a:buFont typeface="Wingdings 2" panose="05020102010507070707" pitchFamily="18" charset="2"/>
              <a:buNone/>
            </a:pPr>
            <a:r>
              <a:rPr lang="en-GB" dirty="0">
                <a:solidFill>
                  <a:schemeClr val="tx1"/>
                </a:solidFill>
              </a:rPr>
              <a:t>Example:</a:t>
            </a:r>
          </a:p>
          <a:p>
            <a:pPr marL="0" indent="0">
              <a:buFont typeface="Wingdings 2" panose="05020102010507070707" pitchFamily="18" charset="2"/>
              <a:buNone/>
            </a:pPr>
            <a:endParaRPr lang="en-GB" dirty="0">
              <a:solidFill>
                <a:schemeClr val="tx1"/>
              </a:solidFill>
            </a:endParaRPr>
          </a:p>
          <a:p>
            <a:r>
              <a:rPr lang="en-GB" dirty="0">
                <a:solidFill>
                  <a:schemeClr val="tx1"/>
                </a:solidFill>
              </a:rPr>
              <a:t> An easily imitable business model</a:t>
            </a:r>
          </a:p>
        </p:txBody>
      </p:sp>
      <p:sp>
        <p:nvSpPr>
          <p:cNvPr id="15" name="Title 1">
            <a:extLst>
              <a:ext uri="{FF2B5EF4-FFF2-40B4-BE49-F238E27FC236}">
                <a16:creationId xmlns:a16="http://schemas.microsoft.com/office/drawing/2014/main" id="{6DB340EA-2BC7-4D83-AC49-4D691B8B5270}"/>
              </a:ext>
            </a:extLst>
          </p:cNvPr>
          <p:cNvSpPr>
            <a:spLocks noGrp="1"/>
          </p:cNvSpPr>
          <p:nvPr>
            <p:ph type="title"/>
          </p:nvPr>
        </p:nvSpPr>
        <p:spPr>
          <a:xfrm>
            <a:off x="335185" y="406455"/>
            <a:ext cx="5370576" cy="839746"/>
          </a:xfrm>
        </p:spPr>
        <p:txBody>
          <a:bodyPr anchor="b">
            <a:normAutofit/>
          </a:bodyPr>
          <a:lstStyle/>
          <a:p>
            <a:r>
              <a:rPr lang="en-GB" sz="4800" dirty="0">
                <a:solidFill>
                  <a:schemeClr val="tx1"/>
                </a:solidFill>
              </a:rPr>
              <a:t>SWOT Analysis</a:t>
            </a:r>
          </a:p>
        </p:txBody>
      </p:sp>
    </p:spTree>
    <p:extLst>
      <p:ext uri="{BB962C8B-B14F-4D97-AF65-F5344CB8AC3E}">
        <p14:creationId xmlns:p14="http://schemas.microsoft.com/office/powerpoint/2010/main" val="88361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441342-E479-454A-9DD4-2395D4C143BA}"/>
              </a:ext>
            </a:extLst>
          </p:cNvPr>
          <p:cNvSpPr txBox="1">
            <a:spLocks/>
          </p:cNvSpPr>
          <p:nvPr/>
        </p:nvSpPr>
        <p:spPr>
          <a:xfrm>
            <a:off x="4625569" y="1052152"/>
            <a:ext cx="3843794" cy="8397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pPr>
              <a:spcAft>
                <a:spcPts val="600"/>
              </a:spcAft>
            </a:pPr>
            <a:r>
              <a:rPr lang="en-GB" sz="4800" dirty="0">
                <a:solidFill>
                  <a:srgbClr val="0070C0"/>
                </a:solidFill>
              </a:rPr>
              <a:t>Opportunities</a:t>
            </a:r>
          </a:p>
        </p:txBody>
      </p:sp>
      <p:sp>
        <p:nvSpPr>
          <p:cNvPr id="7" name="Content Placeholder 2">
            <a:extLst>
              <a:ext uri="{FF2B5EF4-FFF2-40B4-BE49-F238E27FC236}">
                <a16:creationId xmlns:a16="http://schemas.microsoft.com/office/drawing/2014/main" id="{2919597A-C360-4772-A3BD-1DF374786A2E}"/>
              </a:ext>
            </a:extLst>
          </p:cNvPr>
          <p:cNvSpPr txBox="1">
            <a:spLocks/>
          </p:cNvSpPr>
          <p:nvPr/>
        </p:nvSpPr>
        <p:spPr>
          <a:xfrm>
            <a:off x="1897794" y="2359682"/>
            <a:ext cx="8902575" cy="309544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GB" dirty="0">
                <a:solidFill>
                  <a:schemeClr val="tx1"/>
                </a:solidFill>
              </a:rPr>
              <a:t>What are the External Strategic factors that can provide new openings and advantages</a:t>
            </a:r>
          </a:p>
          <a:p>
            <a:endParaRPr lang="en-GB" dirty="0">
              <a:solidFill>
                <a:schemeClr val="tx1"/>
              </a:solidFill>
            </a:endParaRPr>
          </a:p>
          <a:p>
            <a:pPr marL="0" indent="0">
              <a:buFont typeface="Wingdings 2" panose="05020102010507070707" pitchFamily="18" charset="2"/>
              <a:buNone/>
            </a:pPr>
            <a:r>
              <a:rPr lang="en-GB" dirty="0">
                <a:solidFill>
                  <a:schemeClr val="tx1"/>
                </a:solidFill>
              </a:rPr>
              <a:t>Example:</a:t>
            </a:r>
          </a:p>
          <a:p>
            <a:pPr marL="0" indent="0">
              <a:buFont typeface="Wingdings 2" panose="05020102010507070707" pitchFamily="18" charset="2"/>
              <a:buNone/>
            </a:pPr>
            <a:endParaRPr lang="en-GB" dirty="0">
              <a:solidFill>
                <a:schemeClr val="tx1"/>
              </a:solidFill>
            </a:endParaRPr>
          </a:p>
          <a:p>
            <a:r>
              <a:rPr lang="en-GB" dirty="0">
                <a:solidFill>
                  <a:schemeClr val="tx1"/>
                </a:solidFill>
              </a:rPr>
              <a:t> new locations, partnerships</a:t>
            </a:r>
          </a:p>
        </p:txBody>
      </p:sp>
      <p:sp>
        <p:nvSpPr>
          <p:cNvPr id="15" name="Title 1">
            <a:extLst>
              <a:ext uri="{FF2B5EF4-FFF2-40B4-BE49-F238E27FC236}">
                <a16:creationId xmlns:a16="http://schemas.microsoft.com/office/drawing/2014/main" id="{6DB340EA-2BC7-4D83-AC49-4D691B8B5270}"/>
              </a:ext>
            </a:extLst>
          </p:cNvPr>
          <p:cNvSpPr>
            <a:spLocks noGrp="1"/>
          </p:cNvSpPr>
          <p:nvPr>
            <p:ph type="title"/>
          </p:nvPr>
        </p:nvSpPr>
        <p:spPr>
          <a:xfrm>
            <a:off x="250518" y="340155"/>
            <a:ext cx="5370576" cy="839746"/>
          </a:xfrm>
        </p:spPr>
        <p:txBody>
          <a:bodyPr anchor="b">
            <a:normAutofit/>
          </a:bodyPr>
          <a:lstStyle/>
          <a:p>
            <a:r>
              <a:rPr lang="en-GB" sz="4800" dirty="0">
                <a:solidFill>
                  <a:schemeClr val="tx1"/>
                </a:solidFill>
              </a:rPr>
              <a:t>SWOT Analysis</a:t>
            </a:r>
          </a:p>
        </p:txBody>
      </p:sp>
      <p:pic>
        <p:nvPicPr>
          <p:cNvPr id="5122" name="Picture 2" descr="SWOT Analysis Opportunities: Definition &amp; Examples">
            <a:extLst>
              <a:ext uri="{FF2B5EF4-FFF2-40B4-BE49-F238E27FC236}">
                <a16:creationId xmlns:a16="http://schemas.microsoft.com/office/drawing/2014/main" id="{F35CE0C5-F3C4-4B7E-A02B-67C46F35DEAE}"/>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6889019" y="3295250"/>
            <a:ext cx="4364550" cy="28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23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441342-E479-454A-9DD4-2395D4C143BA}"/>
              </a:ext>
            </a:extLst>
          </p:cNvPr>
          <p:cNvSpPr txBox="1">
            <a:spLocks/>
          </p:cNvSpPr>
          <p:nvPr/>
        </p:nvSpPr>
        <p:spPr>
          <a:xfrm>
            <a:off x="5050484" y="1151005"/>
            <a:ext cx="3843794" cy="8397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pPr>
              <a:spcAft>
                <a:spcPts val="600"/>
              </a:spcAft>
            </a:pPr>
            <a:r>
              <a:rPr lang="en-GB" sz="4800" dirty="0">
                <a:solidFill>
                  <a:srgbClr val="0070C0"/>
                </a:solidFill>
              </a:rPr>
              <a:t>Threats</a:t>
            </a:r>
          </a:p>
        </p:txBody>
      </p:sp>
      <p:sp>
        <p:nvSpPr>
          <p:cNvPr id="7" name="Content Placeholder 2">
            <a:extLst>
              <a:ext uri="{FF2B5EF4-FFF2-40B4-BE49-F238E27FC236}">
                <a16:creationId xmlns:a16="http://schemas.microsoft.com/office/drawing/2014/main" id="{2919597A-C360-4772-A3BD-1DF374786A2E}"/>
              </a:ext>
            </a:extLst>
          </p:cNvPr>
          <p:cNvSpPr txBox="1">
            <a:spLocks/>
          </p:cNvSpPr>
          <p:nvPr/>
        </p:nvSpPr>
        <p:spPr>
          <a:xfrm>
            <a:off x="1897794" y="2359682"/>
            <a:ext cx="8902575" cy="309544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GB" dirty="0">
                <a:solidFill>
                  <a:schemeClr val="tx1"/>
                </a:solidFill>
              </a:rPr>
              <a:t>What are the External Strategic factors that can be dangerous for the business</a:t>
            </a:r>
          </a:p>
          <a:p>
            <a:endParaRPr lang="en-GB" dirty="0">
              <a:solidFill>
                <a:schemeClr val="tx1"/>
              </a:solidFill>
            </a:endParaRPr>
          </a:p>
          <a:p>
            <a:pPr marL="0" indent="0">
              <a:buFont typeface="Wingdings 2" panose="05020102010507070707" pitchFamily="18" charset="2"/>
              <a:buNone/>
            </a:pPr>
            <a:r>
              <a:rPr lang="en-GB" dirty="0">
                <a:solidFill>
                  <a:schemeClr val="tx1"/>
                </a:solidFill>
              </a:rPr>
              <a:t>Example:</a:t>
            </a:r>
          </a:p>
          <a:p>
            <a:pPr marL="0" indent="0">
              <a:buFont typeface="Wingdings 2" panose="05020102010507070707" pitchFamily="18" charset="2"/>
              <a:buNone/>
            </a:pPr>
            <a:endParaRPr lang="en-GB" dirty="0">
              <a:solidFill>
                <a:schemeClr val="tx1"/>
              </a:solidFill>
            </a:endParaRPr>
          </a:p>
          <a:p>
            <a:r>
              <a:rPr lang="en-GB" dirty="0">
                <a:solidFill>
                  <a:schemeClr val="tx1"/>
                </a:solidFill>
              </a:rPr>
              <a:t>competitors </a:t>
            </a:r>
          </a:p>
        </p:txBody>
      </p:sp>
      <p:sp>
        <p:nvSpPr>
          <p:cNvPr id="15" name="Title 1">
            <a:extLst>
              <a:ext uri="{FF2B5EF4-FFF2-40B4-BE49-F238E27FC236}">
                <a16:creationId xmlns:a16="http://schemas.microsoft.com/office/drawing/2014/main" id="{6DB340EA-2BC7-4D83-AC49-4D691B8B5270}"/>
              </a:ext>
            </a:extLst>
          </p:cNvPr>
          <p:cNvSpPr>
            <a:spLocks noGrp="1"/>
          </p:cNvSpPr>
          <p:nvPr>
            <p:ph type="title"/>
          </p:nvPr>
        </p:nvSpPr>
        <p:spPr>
          <a:xfrm>
            <a:off x="216652" y="416000"/>
            <a:ext cx="5370576" cy="839746"/>
          </a:xfrm>
        </p:spPr>
        <p:txBody>
          <a:bodyPr anchor="b">
            <a:normAutofit/>
          </a:bodyPr>
          <a:lstStyle/>
          <a:p>
            <a:r>
              <a:rPr lang="en-GB" sz="4800" dirty="0">
                <a:solidFill>
                  <a:schemeClr val="tx1"/>
                </a:solidFill>
              </a:rPr>
              <a:t>SWOT Analysis</a:t>
            </a:r>
          </a:p>
        </p:txBody>
      </p:sp>
      <p:pic>
        <p:nvPicPr>
          <p:cNvPr id="6146" name="Picture 2" descr="9 top hospital IT threats in 2019 - HealthManagement.org">
            <a:extLst>
              <a:ext uri="{FF2B5EF4-FFF2-40B4-BE49-F238E27FC236}">
                <a16:creationId xmlns:a16="http://schemas.microsoft.com/office/drawing/2014/main" id="{D415011A-696E-4561-8FD9-B0BC346FB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4278" y="333149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65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D893-D982-40BC-B05B-B5CA7AA03506}"/>
              </a:ext>
            </a:extLst>
          </p:cNvPr>
          <p:cNvSpPr>
            <a:spLocks noGrp="1"/>
          </p:cNvSpPr>
          <p:nvPr>
            <p:ph type="title"/>
          </p:nvPr>
        </p:nvSpPr>
        <p:spPr>
          <a:xfrm>
            <a:off x="173517" y="105140"/>
            <a:ext cx="5228215" cy="1270654"/>
          </a:xfrm>
        </p:spPr>
        <p:txBody>
          <a:bodyPr vert="horz" lIns="91440" tIns="45720" rIns="91440" bIns="45720" rtlCol="0" anchor="b">
            <a:normAutofit/>
          </a:bodyPr>
          <a:lstStyle/>
          <a:p>
            <a:r>
              <a:rPr lang="en-US" sz="4800" dirty="0">
                <a:latin typeface="28 Days Later" panose="020B0603050302020204" pitchFamily="34" charset="0"/>
              </a:rPr>
              <a:t>PESTEL factors</a:t>
            </a:r>
          </a:p>
        </p:txBody>
      </p:sp>
      <p:pic>
        <p:nvPicPr>
          <p:cNvPr id="5" name="Picture 2" descr="PESTEL Analysis - Statius Management Services">
            <a:extLst>
              <a:ext uri="{FF2B5EF4-FFF2-40B4-BE49-F238E27FC236}">
                <a16:creationId xmlns:a16="http://schemas.microsoft.com/office/drawing/2014/main" id="{F252C89E-D936-43F3-A3E2-02DAC6602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274" y="450976"/>
            <a:ext cx="8040929" cy="6474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45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F1FC-B4BE-4AFD-9465-1CF4D621B132}"/>
              </a:ext>
            </a:extLst>
          </p:cNvPr>
          <p:cNvSpPr>
            <a:spLocks noGrp="1"/>
          </p:cNvSpPr>
          <p:nvPr>
            <p:ph type="title"/>
          </p:nvPr>
        </p:nvSpPr>
        <p:spPr/>
        <p:txBody>
          <a:bodyPr/>
          <a:lstStyle/>
          <a:p>
            <a:r>
              <a:rPr lang="en-GB" dirty="0"/>
              <a:t>Presenting the ideas</a:t>
            </a:r>
          </a:p>
        </p:txBody>
      </p:sp>
      <p:sp>
        <p:nvSpPr>
          <p:cNvPr id="3" name="Content Placeholder 2">
            <a:extLst>
              <a:ext uri="{FF2B5EF4-FFF2-40B4-BE49-F238E27FC236}">
                <a16:creationId xmlns:a16="http://schemas.microsoft.com/office/drawing/2014/main" id="{65B3E612-A457-41E0-A593-29FC55298DC4}"/>
              </a:ext>
            </a:extLst>
          </p:cNvPr>
          <p:cNvSpPr>
            <a:spLocks noGrp="1"/>
          </p:cNvSpPr>
          <p:nvPr>
            <p:ph idx="1"/>
          </p:nvPr>
        </p:nvSpPr>
        <p:spPr/>
        <p:txBody>
          <a:bodyPr>
            <a:normAutofit fontScale="77500" lnSpcReduction="20000"/>
          </a:bodyPr>
          <a:lstStyle/>
          <a:p>
            <a:pPr marL="0" indent="0">
              <a:buNone/>
            </a:pPr>
            <a:r>
              <a:rPr lang="en-GB" sz="2800" b="1" dirty="0"/>
              <a:t>SWOT Factors</a:t>
            </a:r>
          </a:p>
          <a:p>
            <a:pPr marL="0" indent="0">
              <a:buNone/>
            </a:pPr>
            <a:r>
              <a:rPr lang="en-GB" b="1" dirty="0"/>
              <a:t>    Strengths</a:t>
            </a:r>
          </a:p>
          <a:p>
            <a:pPr marL="0" indent="0">
              <a:buNone/>
            </a:pPr>
            <a:r>
              <a:rPr lang="en-GB" b="1" dirty="0"/>
              <a:t> </a:t>
            </a:r>
            <a:r>
              <a:rPr lang="en-GB" sz="2000" dirty="0"/>
              <a:t>* Well-known Brand: The company has presence in over….</a:t>
            </a:r>
          </a:p>
          <a:p>
            <a:pPr marL="0" indent="0">
              <a:buNone/>
            </a:pPr>
            <a:r>
              <a:rPr lang="en-GB" sz="2000" dirty="0"/>
              <a:t> * Financially Strong: ….</a:t>
            </a:r>
          </a:p>
          <a:p>
            <a:pPr marL="0" indent="0">
              <a:buNone/>
            </a:pPr>
            <a:endParaRPr lang="en-GB" sz="2000" dirty="0"/>
          </a:p>
          <a:p>
            <a:pPr marL="0" indent="0">
              <a:buNone/>
            </a:pPr>
            <a:r>
              <a:rPr lang="en-GB" b="1" dirty="0"/>
              <a:t>  Weaknesses</a:t>
            </a:r>
          </a:p>
          <a:p>
            <a:pPr>
              <a:buFont typeface="Arial" panose="020B0604020202020204" pitchFamily="34" charset="0"/>
              <a:buChar char="•"/>
            </a:pPr>
            <a:r>
              <a:rPr lang="en-GB" dirty="0"/>
              <a:t>….</a:t>
            </a:r>
          </a:p>
          <a:p>
            <a:pPr>
              <a:buFont typeface="Arial" panose="020B0604020202020204" pitchFamily="34" charset="0"/>
              <a:buChar char="•"/>
            </a:pPr>
            <a:endParaRPr lang="en-GB" dirty="0"/>
          </a:p>
          <a:p>
            <a:pPr marL="0" indent="0">
              <a:buNone/>
            </a:pPr>
            <a:r>
              <a:rPr lang="en-GB" dirty="0"/>
              <a:t>Same with PESTEL</a:t>
            </a:r>
          </a:p>
        </p:txBody>
      </p:sp>
      <p:graphicFrame>
        <p:nvGraphicFramePr>
          <p:cNvPr id="5" name="Table 4">
            <a:extLst>
              <a:ext uri="{FF2B5EF4-FFF2-40B4-BE49-F238E27FC236}">
                <a16:creationId xmlns:a16="http://schemas.microsoft.com/office/drawing/2014/main" id="{B7101704-C9C1-4E81-8E5C-149A081B5376}"/>
              </a:ext>
            </a:extLst>
          </p:cNvPr>
          <p:cNvGraphicFramePr>
            <a:graphicFrameLocks noGrp="1"/>
          </p:cNvGraphicFramePr>
          <p:nvPr>
            <p:extLst>
              <p:ext uri="{D42A27DB-BD31-4B8C-83A1-F6EECF244321}">
                <p14:modId xmlns:p14="http://schemas.microsoft.com/office/powerpoint/2010/main" val="41835044"/>
              </p:ext>
            </p:extLst>
          </p:nvPr>
        </p:nvGraphicFramePr>
        <p:xfrm>
          <a:off x="6568580" y="4438651"/>
          <a:ext cx="4287706" cy="741680"/>
        </p:xfrm>
        <a:graphic>
          <a:graphicData uri="http://schemas.openxmlformats.org/drawingml/2006/table">
            <a:tbl>
              <a:tblPr firstRow="1" bandRow="1">
                <a:tableStyleId>{5C22544A-7EE6-4342-B048-85BDC9FD1C3A}</a:tableStyleId>
              </a:tblPr>
              <a:tblGrid>
                <a:gridCol w="2143853">
                  <a:extLst>
                    <a:ext uri="{9D8B030D-6E8A-4147-A177-3AD203B41FA5}">
                      <a16:colId xmlns:a16="http://schemas.microsoft.com/office/drawing/2014/main" val="1556703296"/>
                    </a:ext>
                  </a:extLst>
                </a:gridCol>
                <a:gridCol w="2143853">
                  <a:extLst>
                    <a:ext uri="{9D8B030D-6E8A-4147-A177-3AD203B41FA5}">
                      <a16:colId xmlns:a16="http://schemas.microsoft.com/office/drawing/2014/main" val="1003100434"/>
                    </a:ext>
                  </a:extLst>
                </a:gridCol>
              </a:tblGrid>
              <a:tr h="370840">
                <a:tc>
                  <a:txBody>
                    <a:bodyPr/>
                    <a:lstStyle/>
                    <a:p>
                      <a:r>
                        <a:rPr lang="en-GB" dirty="0"/>
                        <a:t>OPPORTUNITIES</a:t>
                      </a:r>
                    </a:p>
                  </a:txBody>
                  <a:tcPr/>
                </a:tc>
                <a:tc>
                  <a:txBody>
                    <a:bodyPr/>
                    <a:lstStyle/>
                    <a:p>
                      <a:r>
                        <a:rPr lang="en-GB" dirty="0"/>
                        <a:t>THREATS</a:t>
                      </a:r>
                    </a:p>
                  </a:txBody>
                  <a:tcPr/>
                </a:tc>
                <a:extLst>
                  <a:ext uri="{0D108BD9-81ED-4DB2-BD59-A6C34878D82A}">
                    <a16:rowId xmlns:a16="http://schemas.microsoft.com/office/drawing/2014/main" val="223548692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463896289"/>
                  </a:ext>
                </a:extLst>
              </a:tr>
            </a:tbl>
          </a:graphicData>
        </a:graphic>
      </p:graphicFrame>
    </p:spTree>
    <p:extLst>
      <p:ext uri="{BB962C8B-B14F-4D97-AF65-F5344CB8AC3E}">
        <p14:creationId xmlns:p14="http://schemas.microsoft.com/office/powerpoint/2010/main" val="30365162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7789</TotalTime>
  <Words>897</Words>
  <Application>Microsoft Office PowerPoint</Application>
  <PresentationFormat>Widescreen</PresentationFormat>
  <Paragraphs>152</Paragraphs>
  <Slides>22</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6" baseType="lpstr">
      <vt:lpstr>28 Days Later</vt:lpstr>
      <vt:lpstr>Abadi Extra Light</vt:lpstr>
      <vt:lpstr>Amasis MT Pro Black</vt:lpstr>
      <vt:lpstr>Aparajita</vt:lpstr>
      <vt:lpstr>Arial</vt:lpstr>
      <vt:lpstr>ARMY RUST</vt:lpstr>
      <vt:lpstr>Calibri</vt:lpstr>
      <vt:lpstr>Garamond</vt:lpstr>
      <vt:lpstr>Microsoft Sans Serif</vt:lpstr>
      <vt:lpstr>Times New Roman</vt:lpstr>
      <vt:lpstr>Wingdings 2</vt:lpstr>
      <vt:lpstr>Organic</vt:lpstr>
      <vt:lpstr>Paintbrush Picture</vt:lpstr>
      <vt:lpstr>Bitmap Image</vt:lpstr>
      <vt:lpstr>Assignment Review</vt:lpstr>
      <vt:lpstr>Before you start</vt:lpstr>
      <vt:lpstr>Task</vt:lpstr>
      <vt:lpstr>SWOT Analysis</vt:lpstr>
      <vt:lpstr>SWOT Analysis</vt:lpstr>
      <vt:lpstr>SWOT Analysis</vt:lpstr>
      <vt:lpstr>SWOT Analysis</vt:lpstr>
      <vt:lpstr>PESTEL factors</vt:lpstr>
      <vt:lpstr>Presenting the ideas</vt:lpstr>
      <vt:lpstr>SWOT Example for EasyJet</vt:lpstr>
      <vt:lpstr>Question 2: From the analysis in task 1, in your opinion, how has the covid-19 and Brexit have influenced the company of your choice?  Critically analyse the strengths and weaknesses you identified in task 1 impacting the opportunities and threats from the environmental factors as direct result of Covid-19.  </vt:lpstr>
      <vt:lpstr>Question 3: Recommend a suitable leadership style that will suit the company of your choice Justify your choice using appropriate literature and examples.   </vt:lpstr>
      <vt:lpstr>Question 4: Critically comment on their Corporate Social Responsibilities in the processes using evidence from your research    Comment on the responsibility, response and obligations in their ethics and social responsibilities in the processes at the company using evidence from your research.  </vt:lpstr>
      <vt:lpstr>Structure </vt:lpstr>
      <vt:lpstr>Cover page</vt:lpstr>
      <vt:lpstr>PowerPoint Presentation</vt:lpstr>
      <vt:lpstr>Submitting Assignment</vt:lpstr>
      <vt:lpstr>Submitting Assignment</vt:lpstr>
      <vt:lpstr>PowerPoint Presentation</vt:lpstr>
      <vt:lpstr>PowerPoint Presentation</vt:lpstr>
      <vt:lpstr>PowerPoint Presentation</vt:lpstr>
      <vt:lpstr>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Review</dc:title>
  <dc:creator>Badrezzine</dc:creator>
  <cp:lastModifiedBy>Home</cp:lastModifiedBy>
  <cp:revision>57</cp:revision>
  <dcterms:created xsi:type="dcterms:W3CDTF">2020-11-17T16:17:49Z</dcterms:created>
  <dcterms:modified xsi:type="dcterms:W3CDTF">2022-02-16T17:34:36Z</dcterms:modified>
</cp:coreProperties>
</file>