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23"/>
  </p:notesMasterIdLst>
  <p:sldIdLst>
    <p:sldId id="256" r:id="rId2"/>
    <p:sldId id="257" r:id="rId3"/>
    <p:sldId id="259" r:id="rId4"/>
    <p:sldId id="258" r:id="rId5"/>
    <p:sldId id="260" r:id="rId6"/>
    <p:sldId id="263" r:id="rId7"/>
    <p:sldId id="264" r:id="rId8"/>
    <p:sldId id="262" r:id="rId9"/>
    <p:sldId id="266" r:id="rId10"/>
    <p:sldId id="261" r:id="rId11"/>
    <p:sldId id="265" r:id="rId12"/>
    <p:sldId id="278" r:id="rId13"/>
    <p:sldId id="279" r:id="rId14"/>
    <p:sldId id="277" r:id="rId15"/>
    <p:sldId id="268" r:id="rId16"/>
    <p:sldId id="274" r:id="rId17"/>
    <p:sldId id="273" r:id="rId18"/>
    <p:sldId id="269" r:id="rId19"/>
    <p:sldId id="275" r:id="rId20"/>
    <p:sldId id="276"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A8D7"/>
    <a:srgbClr val="F2846B"/>
    <a:srgbClr val="CC99FF"/>
    <a:srgbClr val="BD89ED"/>
    <a:srgbClr val="B2B2B2"/>
    <a:srgbClr val="FEFB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964" autoAdjust="0"/>
  </p:normalViewPr>
  <p:slideViewPr>
    <p:cSldViewPr snapToGrid="0">
      <p:cViewPr varScale="1">
        <p:scale>
          <a:sx n="82" d="100"/>
          <a:sy n="82" d="100"/>
        </p:scale>
        <p:origin x="108"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image" Target="../media/image2.png"/><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image" Target="../media/image2.png"/><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59D347-3AE3-4A7C-9B90-08A6A462000E}"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GB"/>
        </a:p>
      </dgm:t>
    </dgm:pt>
    <dgm:pt modelId="{D29C511C-8E87-4D0C-AAE3-206E99E00098}">
      <dgm:prSet phldrT="[Text]"/>
      <dgm:spPr/>
      <dgm:t>
        <a:bodyPr/>
        <a:lstStyle/>
        <a:p>
          <a:r>
            <a:rPr lang="en-GB" dirty="0"/>
            <a:t>Micro and macro economics</a:t>
          </a:r>
        </a:p>
      </dgm:t>
    </dgm:pt>
    <dgm:pt modelId="{630C6280-FE3A-497B-9E82-744308E766BF}" type="parTrans" cxnId="{7B17516A-2B66-4F7E-87FE-8009B073E7EB}">
      <dgm:prSet/>
      <dgm:spPr/>
      <dgm:t>
        <a:bodyPr/>
        <a:lstStyle/>
        <a:p>
          <a:endParaRPr lang="en-GB"/>
        </a:p>
      </dgm:t>
    </dgm:pt>
    <dgm:pt modelId="{BB744856-5CB8-4C98-985E-7B3C1FA89AF0}" type="sibTrans" cxnId="{7B17516A-2B66-4F7E-87FE-8009B073E7EB}">
      <dgm:prSet/>
      <dgm:spPr/>
      <dgm:t>
        <a:bodyPr/>
        <a:lstStyle/>
        <a:p>
          <a:endParaRPr lang="en-GB"/>
        </a:p>
      </dgm:t>
    </dgm:pt>
    <dgm:pt modelId="{0DDF23D1-2C48-478D-A307-D3A67879B77A}">
      <dgm:prSet/>
      <dgm:spPr/>
      <dgm:t>
        <a:bodyPr/>
        <a:lstStyle/>
        <a:p>
          <a:r>
            <a:rPr lang="en-GB"/>
            <a:t>Fundamentals of Demand and Supply</a:t>
          </a:r>
          <a:endParaRPr lang="en-GB" dirty="0"/>
        </a:p>
      </dgm:t>
    </dgm:pt>
    <dgm:pt modelId="{528116EF-B69E-431F-BF34-245208728969}" type="parTrans" cxnId="{AFCD377D-7D3E-4EC1-A15A-367E1FB6CD18}">
      <dgm:prSet/>
      <dgm:spPr/>
      <dgm:t>
        <a:bodyPr/>
        <a:lstStyle/>
        <a:p>
          <a:endParaRPr lang="en-GB"/>
        </a:p>
      </dgm:t>
    </dgm:pt>
    <dgm:pt modelId="{9FDBE39F-C90A-4AB8-9A95-68A9D90194FA}" type="sibTrans" cxnId="{AFCD377D-7D3E-4EC1-A15A-367E1FB6CD18}">
      <dgm:prSet/>
      <dgm:spPr/>
      <dgm:t>
        <a:bodyPr/>
        <a:lstStyle/>
        <a:p>
          <a:endParaRPr lang="en-GB"/>
        </a:p>
      </dgm:t>
    </dgm:pt>
    <dgm:pt modelId="{5296E689-1C0F-486D-834F-966C01DEB8EC}">
      <dgm:prSet/>
      <dgm:spPr/>
      <dgm:t>
        <a:bodyPr/>
        <a:lstStyle/>
        <a:p>
          <a:r>
            <a:rPr lang="en-GB" dirty="0"/>
            <a:t>Business Cycle</a:t>
          </a:r>
        </a:p>
      </dgm:t>
    </dgm:pt>
    <dgm:pt modelId="{5A830585-CF4F-429C-9818-A4D3E3AF995C}" type="parTrans" cxnId="{F30CCA4A-8607-44CF-9B64-1875736AFD63}">
      <dgm:prSet/>
      <dgm:spPr/>
      <dgm:t>
        <a:bodyPr/>
        <a:lstStyle/>
        <a:p>
          <a:endParaRPr lang="en-GB"/>
        </a:p>
      </dgm:t>
    </dgm:pt>
    <dgm:pt modelId="{49F14F4D-32FC-4589-8DA9-7C44F4F93E7B}" type="sibTrans" cxnId="{F30CCA4A-8607-44CF-9B64-1875736AFD63}">
      <dgm:prSet/>
      <dgm:spPr/>
      <dgm:t>
        <a:bodyPr/>
        <a:lstStyle/>
        <a:p>
          <a:endParaRPr lang="en-GB"/>
        </a:p>
      </dgm:t>
    </dgm:pt>
    <dgm:pt modelId="{F5E9E448-FD02-49B8-A351-795EF4B14E87}">
      <dgm:prSet/>
      <dgm:spPr/>
      <dgm:t>
        <a:bodyPr/>
        <a:lstStyle/>
        <a:p>
          <a:r>
            <a:rPr lang="en-GB" dirty="0"/>
            <a:t>Circular Flow of income</a:t>
          </a:r>
        </a:p>
      </dgm:t>
    </dgm:pt>
    <dgm:pt modelId="{94A4C8AE-5C54-4D0F-B52A-2B6731A5046C}" type="parTrans" cxnId="{C7D8C32B-6447-45D6-AC69-83585BE5720E}">
      <dgm:prSet/>
      <dgm:spPr/>
      <dgm:t>
        <a:bodyPr/>
        <a:lstStyle/>
        <a:p>
          <a:endParaRPr lang="en-GB"/>
        </a:p>
      </dgm:t>
    </dgm:pt>
    <dgm:pt modelId="{C41592AB-0796-4918-AF6B-6DD446F19151}" type="sibTrans" cxnId="{C7D8C32B-6447-45D6-AC69-83585BE5720E}">
      <dgm:prSet/>
      <dgm:spPr/>
      <dgm:t>
        <a:bodyPr/>
        <a:lstStyle/>
        <a:p>
          <a:endParaRPr lang="en-GB"/>
        </a:p>
      </dgm:t>
    </dgm:pt>
    <dgm:pt modelId="{8DE44165-42D6-4E0E-9DAD-546775C76110}">
      <dgm:prSet/>
      <dgm:spPr/>
      <dgm:t>
        <a:bodyPr/>
        <a:lstStyle/>
        <a:p>
          <a:r>
            <a:rPr lang="en-GB"/>
            <a:t>Key macroeconomic variables</a:t>
          </a:r>
          <a:endParaRPr lang="en-GB" dirty="0"/>
        </a:p>
      </dgm:t>
    </dgm:pt>
    <dgm:pt modelId="{36324062-E26B-41B9-80BD-4F072CB86E49}" type="parTrans" cxnId="{FEDA92E6-0A53-4E12-A278-9DB4CF95E75D}">
      <dgm:prSet/>
      <dgm:spPr/>
      <dgm:t>
        <a:bodyPr/>
        <a:lstStyle/>
        <a:p>
          <a:endParaRPr lang="en-GB"/>
        </a:p>
      </dgm:t>
    </dgm:pt>
    <dgm:pt modelId="{FEF14213-E235-45A6-8B07-6788E229BEDB}" type="sibTrans" cxnId="{FEDA92E6-0A53-4E12-A278-9DB4CF95E75D}">
      <dgm:prSet/>
      <dgm:spPr/>
      <dgm:t>
        <a:bodyPr/>
        <a:lstStyle/>
        <a:p>
          <a:endParaRPr lang="en-GB"/>
        </a:p>
      </dgm:t>
    </dgm:pt>
    <dgm:pt modelId="{EBF63AB7-B829-4B00-B62E-C77D138AD10A}">
      <dgm:prSet/>
      <dgm:spPr/>
      <dgm:t>
        <a:bodyPr/>
        <a:lstStyle/>
        <a:p>
          <a:r>
            <a:rPr lang="en-GB" dirty="0"/>
            <a:t>Unemployment</a:t>
          </a:r>
        </a:p>
      </dgm:t>
    </dgm:pt>
    <dgm:pt modelId="{46EBD474-00DF-4E99-BE19-D0C62C693763}" type="parTrans" cxnId="{CA4D630F-E154-4DE7-8145-A7C74796715F}">
      <dgm:prSet/>
      <dgm:spPr/>
      <dgm:t>
        <a:bodyPr/>
        <a:lstStyle/>
        <a:p>
          <a:endParaRPr lang="en-GB"/>
        </a:p>
      </dgm:t>
    </dgm:pt>
    <dgm:pt modelId="{8B965044-9508-4A22-8DA1-BD5570D04262}" type="sibTrans" cxnId="{CA4D630F-E154-4DE7-8145-A7C74796715F}">
      <dgm:prSet/>
      <dgm:spPr/>
      <dgm:t>
        <a:bodyPr/>
        <a:lstStyle/>
        <a:p>
          <a:endParaRPr lang="en-GB"/>
        </a:p>
      </dgm:t>
    </dgm:pt>
    <dgm:pt modelId="{F911EAF1-7BE9-4CFA-9567-2954D1541C0C}" type="pres">
      <dgm:prSet presAssocID="{4659D347-3AE3-4A7C-9B90-08A6A462000E}" presName="Name0" presStyleCnt="0">
        <dgm:presLayoutVars>
          <dgm:dir/>
          <dgm:resizeHandles val="exact"/>
        </dgm:presLayoutVars>
      </dgm:prSet>
      <dgm:spPr/>
    </dgm:pt>
    <dgm:pt modelId="{E612527F-1A9F-452C-8C01-52090676A687}" type="pres">
      <dgm:prSet presAssocID="{D29C511C-8E87-4D0C-AAE3-206E99E00098}" presName="composite" presStyleCnt="0"/>
      <dgm:spPr/>
    </dgm:pt>
    <dgm:pt modelId="{02377A3B-918A-4107-8450-33713DA2411B}" type="pres">
      <dgm:prSet presAssocID="{D29C511C-8E87-4D0C-AAE3-206E99E00098}" presName="rect1" presStyleLbl="trAlignAcc1" presStyleIdx="0" presStyleCnt="6">
        <dgm:presLayoutVars>
          <dgm:bulletEnabled val="1"/>
        </dgm:presLayoutVars>
      </dgm:prSet>
      <dgm:spPr/>
    </dgm:pt>
    <dgm:pt modelId="{AEAC3399-C84F-4455-999D-97B83FB04FB9}" type="pres">
      <dgm:prSet presAssocID="{D29C511C-8E87-4D0C-AAE3-206E99E00098}" presName="rect2"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56000" r="-56000"/>
          </a:stretch>
        </a:blipFill>
      </dgm:spPr>
    </dgm:pt>
    <dgm:pt modelId="{CE13BBCD-372E-41EF-A497-72D93583185A}" type="pres">
      <dgm:prSet presAssocID="{BB744856-5CB8-4C98-985E-7B3C1FA89AF0}" presName="sibTrans" presStyleCnt="0"/>
      <dgm:spPr/>
    </dgm:pt>
    <dgm:pt modelId="{65584BD2-6B03-4A2D-8315-C2EC7F33AF6F}" type="pres">
      <dgm:prSet presAssocID="{0DDF23D1-2C48-478D-A307-D3A67879B77A}" presName="composite" presStyleCnt="0"/>
      <dgm:spPr/>
    </dgm:pt>
    <dgm:pt modelId="{01B57441-E59C-4DAD-81E8-094AAC3B30E5}" type="pres">
      <dgm:prSet presAssocID="{0DDF23D1-2C48-478D-A307-D3A67879B77A}" presName="rect1" presStyleLbl="trAlignAcc1" presStyleIdx="1" presStyleCnt="6">
        <dgm:presLayoutVars>
          <dgm:bulletEnabled val="1"/>
        </dgm:presLayoutVars>
      </dgm:prSet>
      <dgm:spPr/>
    </dgm:pt>
    <dgm:pt modelId="{6F10A2B5-A045-420B-96C2-95313F3E585D}" type="pres">
      <dgm:prSet presAssocID="{0DDF23D1-2C48-478D-A307-D3A67879B77A}" presName="rect2" presStyleLbl="fgImgPlace1" presStyleIdx="1" presStyleCnt="6"/>
      <dgm:spPr>
        <a:blipFill>
          <a:blip xmlns:r="http://schemas.openxmlformats.org/officeDocument/2006/relationships" r:embed="rId2"/>
          <a:srcRect/>
          <a:stretch>
            <a:fillRect l="-16000" r="-16000"/>
          </a:stretch>
        </a:blipFill>
      </dgm:spPr>
    </dgm:pt>
    <dgm:pt modelId="{623A6C13-A4EE-4B70-95D1-B324DFC75894}" type="pres">
      <dgm:prSet presAssocID="{9FDBE39F-C90A-4AB8-9A95-68A9D90194FA}" presName="sibTrans" presStyleCnt="0"/>
      <dgm:spPr/>
    </dgm:pt>
    <dgm:pt modelId="{8EC94258-CCD4-4720-A186-5D89CF4A011C}" type="pres">
      <dgm:prSet presAssocID="{5296E689-1C0F-486D-834F-966C01DEB8EC}" presName="composite" presStyleCnt="0"/>
      <dgm:spPr/>
    </dgm:pt>
    <dgm:pt modelId="{9ABD266A-4423-42BA-948A-A766D835E510}" type="pres">
      <dgm:prSet presAssocID="{5296E689-1C0F-486D-834F-966C01DEB8EC}" presName="rect1" presStyleLbl="trAlignAcc1" presStyleIdx="2" presStyleCnt="6">
        <dgm:presLayoutVars>
          <dgm:bulletEnabled val="1"/>
        </dgm:presLayoutVars>
      </dgm:prSet>
      <dgm:spPr/>
    </dgm:pt>
    <dgm:pt modelId="{05AB569F-19CD-4B3C-8564-D93401B5A7E6}" type="pres">
      <dgm:prSet presAssocID="{5296E689-1C0F-486D-834F-966C01DEB8EC}" presName="rect2" presStyleLbl="fgImgPlace1" presStyleIdx="2" presStyleCnt="6"/>
      <dgm:spPr>
        <a:blipFill>
          <a:blip xmlns:r="http://schemas.openxmlformats.org/officeDocument/2006/relationships" r:embed="rId3">
            <a:extLst>
              <a:ext uri="{28A0092B-C50C-407E-A947-70E740481C1C}">
                <a14:useLocalDpi xmlns:a14="http://schemas.microsoft.com/office/drawing/2010/main" val="0"/>
              </a:ext>
            </a:extLst>
          </a:blip>
          <a:srcRect/>
          <a:stretch>
            <a:fillRect l="-24000" r="-24000"/>
          </a:stretch>
        </a:blipFill>
      </dgm:spPr>
    </dgm:pt>
    <dgm:pt modelId="{B280FA54-9563-483B-8DA7-A75F8F0D4932}" type="pres">
      <dgm:prSet presAssocID="{49F14F4D-32FC-4589-8DA9-7C44F4F93E7B}" presName="sibTrans" presStyleCnt="0"/>
      <dgm:spPr/>
    </dgm:pt>
    <dgm:pt modelId="{D645D449-BE8B-49A9-B3D3-D9A7CA873A09}" type="pres">
      <dgm:prSet presAssocID="{F5E9E448-FD02-49B8-A351-795EF4B14E87}" presName="composite" presStyleCnt="0"/>
      <dgm:spPr/>
    </dgm:pt>
    <dgm:pt modelId="{6D716550-C455-4E15-8814-18A5C73EA0D3}" type="pres">
      <dgm:prSet presAssocID="{F5E9E448-FD02-49B8-A351-795EF4B14E87}" presName="rect1" presStyleLbl="trAlignAcc1" presStyleIdx="3" presStyleCnt="6">
        <dgm:presLayoutVars>
          <dgm:bulletEnabled val="1"/>
        </dgm:presLayoutVars>
      </dgm:prSet>
      <dgm:spPr/>
    </dgm:pt>
    <dgm:pt modelId="{DF6E07E1-7091-4D92-8EF4-61A276E5CA81}" type="pres">
      <dgm:prSet presAssocID="{F5E9E448-FD02-49B8-A351-795EF4B14E87}" presName="rect2" presStyleLbl="fgImgPlace1" presStyleIdx="3" presStyleCnt="6"/>
      <dgm:spPr>
        <a:blipFill>
          <a:blip xmlns:r="http://schemas.openxmlformats.org/officeDocument/2006/relationships" r:embed="rId4">
            <a:extLst>
              <a:ext uri="{28A0092B-C50C-407E-A947-70E740481C1C}">
                <a14:useLocalDpi xmlns:a14="http://schemas.microsoft.com/office/drawing/2010/main" val="0"/>
              </a:ext>
            </a:extLst>
          </a:blip>
          <a:srcRect/>
          <a:stretch>
            <a:fillRect l="-51000" r="-51000"/>
          </a:stretch>
        </a:blipFill>
      </dgm:spPr>
    </dgm:pt>
    <dgm:pt modelId="{073EFDA1-11BB-4754-B40D-E41ED788BBA6}" type="pres">
      <dgm:prSet presAssocID="{C41592AB-0796-4918-AF6B-6DD446F19151}" presName="sibTrans" presStyleCnt="0"/>
      <dgm:spPr/>
    </dgm:pt>
    <dgm:pt modelId="{1D6C67E1-6150-4310-B92B-D244F6599C64}" type="pres">
      <dgm:prSet presAssocID="{8DE44165-42D6-4E0E-9DAD-546775C76110}" presName="composite" presStyleCnt="0"/>
      <dgm:spPr/>
    </dgm:pt>
    <dgm:pt modelId="{14525825-D272-4A67-B18F-D05D09E47FD5}" type="pres">
      <dgm:prSet presAssocID="{8DE44165-42D6-4E0E-9DAD-546775C76110}" presName="rect1" presStyleLbl="trAlignAcc1" presStyleIdx="4" presStyleCnt="6">
        <dgm:presLayoutVars>
          <dgm:bulletEnabled val="1"/>
        </dgm:presLayoutVars>
      </dgm:prSet>
      <dgm:spPr/>
    </dgm:pt>
    <dgm:pt modelId="{DFBB932E-8BC8-40B8-A7D3-DC5F99F649AC}" type="pres">
      <dgm:prSet presAssocID="{8DE44165-42D6-4E0E-9DAD-546775C76110}" presName="rect2" presStyleLbl="fgImgPlace1" presStyleIdx="4" presStyleCnt="6"/>
      <dgm:spPr>
        <a:blipFill>
          <a:blip xmlns:r="http://schemas.openxmlformats.org/officeDocument/2006/relationships" r:embed="rId5"/>
          <a:srcRect/>
          <a:stretch>
            <a:fillRect l="-30000" r="-30000"/>
          </a:stretch>
        </a:blipFill>
      </dgm:spPr>
    </dgm:pt>
    <dgm:pt modelId="{6213D8C3-6A5D-43FA-BF9A-65ED2646E3A7}" type="pres">
      <dgm:prSet presAssocID="{FEF14213-E235-45A6-8B07-6788E229BEDB}" presName="sibTrans" presStyleCnt="0"/>
      <dgm:spPr/>
    </dgm:pt>
    <dgm:pt modelId="{1C60EDE2-F04C-49E6-A03E-20F461C9AAB4}" type="pres">
      <dgm:prSet presAssocID="{EBF63AB7-B829-4B00-B62E-C77D138AD10A}" presName="composite" presStyleCnt="0"/>
      <dgm:spPr/>
    </dgm:pt>
    <dgm:pt modelId="{14150C16-262F-4ECE-9BD2-1553D040C806}" type="pres">
      <dgm:prSet presAssocID="{EBF63AB7-B829-4B00-B62E-C77D138AD10A}" presName="rect1" presStyleLbl="trAlignAcc1" presStyleIdx="5" presStyleCnt="6">
        <dgm:presLayoutVars>
          <dgm:bulletEnabled val="1"/>
        </dgm:presLayoutVars>
      </dgm:prSet>
      <dgm:spPr/>
    </dgm:pt>
    <dgm:pt modelId="{A1E61CF8-54E6-4A11-976A-7C6CD7E3FD7B}" type="pres">
      <dgm:prSet presAssocID="{EBF63AB7-B829-4B00-B62E-C77D138AD10A}" presName="rect2" presStyleLbl="fgImgPlace1" presStyleIdx="5" presStyleCnt="6"/>
      <dgm:spPr>
        <a:blipFill>
          <a:blip xmlns:r="http://schemas.openxmlformats.org/officeDocument/2006/relationships" r:embed="rId6"/>
          <a:srcRect/>
          <a:stretch>
            <a:fillRect l="-49000" r="-49000"/>
          </a:stretch>
        </a:blipFill>
      </dgm:spPr>
    </dgm:pt>
  </dgm:ptLst>
  <dgm:cxnLst>
    <dgm:cxn modelId="{63772C01-3187-4569-8689-C7DBDD31602F}" type="presOf" srcId="{D29C511C-8E87-4D0C-AAE3-206E99E00098}" destId="{02377A3B-918A-4107-8450-33713DA2411B}" srcOrd="0" destOrd="0" presId="urn:microsoft.com/office/officeart/2008/layout/PictureStrips"/>
    <dgm:cxn modelId="{CA4D630F-E154-4DE7-8145-A7C74796715F}" srcId="{4659D347-3AE3-4A7C-9B90-08A6A462000E}" destId="{EBF63AB7-B829-4B00-B62E-C77D138AD10A}" srcOrd="5" destOrd="0" parTransId="{46EBD474-00DF-4E99-BE19-D0C62C693763}" sibTransId="{8B965044-9508-4A22-8DA1-BD5570D04262}"/>
    <dgm:cxn modelId="{6E9FD01E-14AB-49A0-BC7C-9424C02852F1}" type="presOf" srcId="{5296E689-1C0F-486D-834F-966C01DEB8EC}" destId="{9ABD266A-4423-42BA-948A-A766D835E510}" srcOrd="0" destOrd="0" presId="urn:microsoft.com/office/officeart/2008/layout/PictureStrips"/>
    <dgm:cxn modelId="{D2691829-7772-461A-B787-B0122ECE2C5A}" type="presOf" srcId="{F5E9E448-FD02-49B8-A351-795EF4B14E87}" destId="{6D716550-C455-4E15-8814-18A5C73EA0D3}" srcOrd="0" destOrd="0" presId="urn:microsoft.com/office/officeart/2008/layout/PictureStrips"/>
    <dgm:cxn modelId="{C7D8C32B-6447-45D6-AC69-83585BE5720E}" srcId="{4659D347-3AE3-4A7C-9B90-08A6A462000E}" destId="{F5E9E448-FD02-49B8-A351-795EF4B14E87}" srcOrd="3" destOrd="0" parTransId="{94A4C8AE-5C54-4D0F-B52A-2B6731A5046C}" sibTransId="{C41592AB-0796-4918-AF6B-6DD446F19151}"/>
    <dgm:cxn modelId="{9DA04831-86C7-4072-9338-9BF832E5B012}" type="presOf" srcId="{8DE44165-42D6-4E0E-9DAD-546775C76110}" destId="{14525825-D272-4A67-B18F-D05D09E47FD5}" srcOrd="0" destOrd="0" presId="urn:microsoft.com/office/officeart/2008/layout/PictureStrips"/>
    <dgm:cxn modelId="{BBE94641-5EDA-45CE-9C6D-82D184278DAD}" type="presOf" srcId="{4659D347-3AE3-4A7C-9B90-08A6A462000E}" destId="{F911EAF1-7BE9-4CFA-9567-2954D1541C0C}" srcOrd="0" destOrd="0" presId="urn:microsoft.com/office/officeart/2008/layout/PictureStrips"/>
    <dgm:cxn modelId="{7B17516A-2B66-4F7E-87FE-8009B073E7EB}" srcId="{4659D347-3AE3-4A7C-9B90-08A6A462000E}" destId="{D29C511C-8E87-4D0C-AAE3-206E99E00098}" srcOrd="0" destOrd="0" parTransId="{630C6280-FE3A-497B-9E82-744308E766BF}" sibTransId="{BB744856-5CB8-4C98-985E-7B3C1FA89AF0}"/>
    <dgm:cxn modelId="{F30CCA4A-8607-44CF-9B64-1875736AFD63}" srcId="{4659D347-3AE3-4A7C-9B90-08A6A462000E}" destId="{5296E689-1C0F-486D-834F-966C01DEB8EC}" srcOrd="2" destOrd="0" parTransId="{5A830585-CF4F-429C-9818-A4D3E3AF995C}" sibTransId="{49F14F4D-32FC-4589-8DA9-7C44F4F93E7B}"/>
    <dgm:cxn modelId="{AFCD377D-7D3E-4EC1-A15A-367E1FB6CD18}" srcId="{4659D347-3AE3-4A7C-9B90-08A6A462000E}" destId="{0DDF23D1-2C48-478D-A307-D3A67879B77A}" srcOrd="1" destOrd="0" parTransId="{528116EF-B69E-431F-BF34-245208728969}" sibTransId="{9FDBE39F-C90A-4AB8-9A95-68A9D90194FA}"/>
    <dgm:cxn modelId="{823DB184-FBFA-461A-AC1F-BB884D1F89BD}" type="presOf" srcId="{EBF63AB7-B829-4B00-B62E-C77D138AD10A}" destId="{14150C16-262F-4ECE-9BD2-1553D040C806}" srcOrd="0" destOrd="0" presId="urn:microsoft.com/office/officeart/2008/layout/PictureStrips"/>
    <dgm:cxn modelId="{78244ECB-B3FE-4226-8B15-3B0C7FF78A4D}" type="presOf" srcId="{0DDF23D1-2C48-478D-A307-D3A67879B77A}" destId="{01B57441-E59C-4DAD-81E8-094AAC3B30E5}" srcOrd="0" destOrd="0" presId="urn:microsoft.com/office/officeart/2008/layout/PictureStrips"/>
    <dgm:cxn modelId="{FEDA92E6-0A53-4E12-A278-9DB4CF95E75D}" srcId="{4659D347-3AE3-4A7C-9B90-08A6A462000E}" destId="{8DE44165-42D6-4E0E-9DAD-546775C76110}" srcOrd="4" destOrd="0" parTransId="{36324062-E26B-41B9-80BD-4F072CB86E49}" sibTransId="{FEF14213-E235-45A6-8B07-6788E229BEDB}"/>
    <dgm:cxn modelId="{A8A909B1-FB37-40FA-94B6-D68FA3C7296F}" type="presParOf" srcId="{F911EAF1-7BE9-4CFA-9567-2954D1541C0C}" destId="{E612527F-1A9F-452C-8C01-52090676A687}" srcOrd="0" destOrd="0" presId="urn:microsoft.com/office/officeart/2008/layout/PictureStrips"/>
    <dgm:cxn modelId="{45E9271D-4DF8-4A89-94DE-7D7CDB3D4D96}" type="presParOf" srcId="{E612527F-1A9F-452C-8C01-52090676A687}" destId="{02377A3B-918A-4107-8450-33713DA2411B}" srcOrd="0" destOrd="0" presId="urn:microsoft.com/office/officeart/2008/layout/PictureStrips"/>
    <dgm:cxn modelId="{D80D84A3-3D17-4605-91E1-53F9DFF3AC40}" type="presParOf" srcId="{E612527F-1A9F-452C-8C01-52090676A687}" destId="{AEAC3399-C84F-4455-999D-97B83FB04FB9}" srcOrd="1" destOrd="0" presId="urn:microsoft.com/office/officeart/2008/layout/PictureStrips"/>
    <dgm:cxn modelId="{767602BA-97A5-4852-8F67-E96E651A3DE5}" type="presParOf" srcId="{F911EAF1-7BE9-4CFA-9567-2954D1541C0C}" destId="{CE13BBCD-372E-41EF-A497-72D93583185A}" srcOrd="1" destOrd="0" presId="urn:microsoft.com/office/officeart/2008/layout/PictureStrips"/>
    <dgm:cxn modelId="{0C917B6F-93AF-49C7-BF04-70044DCC1F33}" type="presParOf" srcId="{F911EAF1-7BE9-4CFA-9567-2954D1541C0C}" destId="{65584BD2-6B03-4A2D-8315-C2EC7F33AF6F}" srcOrd="2" destOrd="0" presId="urn:microsoft.com/office/officeart/2008/layout/PictureStrips"/>
    <dgm:cxn modelId="{44E5E3ED-8FC7-449D-A832-3BD79691CE13}" type="presParOf" srcId="{65584BD2-6B03-4A2D-8315-C2EC7F33AF6F}" destId="{01B57441-E59C-4DAD-81E8-094AAC3B30E5}" srcOrd="0" destOrd="0" presId="urn:microsoft.com/office/officeart/2008/layout/PictureStrips"/>
    <dgm:cxn modelId="{AABEB79F-BFF0-4EFA-BEC4-06397835D7EE}" type="presParOf" srcId="{65584BD2-6B03-4A2D-8315-C2EC7F33AF6F}" destId="{6F10A2B5-A045-420B-96C2-95313F3E585D}" srcOrd="1" destOrd="0" presId="urn:microsoft.com/office/officeart/2008/layout/PictureStrips"/>
    <dgm:cxn modelId="{86C18325-80FD-428E-8BC9-C592F8510D8C}" type="presParOf" srcId="{F911EAF1-7BE9-4CFA-9567-2954D1541C0C}" destId="{623A6C13-A4EE-4B70-95D1-B324DFC75894}" srcOrd="3" destOrd="0" presId="urn:microsoft.com/office/officeart/2008/layout/PictureStrips"/>
    <dgm:cxn modelId="{19338145-B6D7-438C-B8CB-1400196A0E8A}" type="presParOf" srcId="{F911EAF1-7BE9-4CFA-9567-2954D1541C0C}" destId="{8EC94258-CCD4-4720-A186-5D89CF4A011C}" srcOrd="4" destOrd="0" presId="urn:microsoft.com/office/officeart/2008/layout/PictureStrips"/>
    <dgm:cxn modelId="{8364BDFA-7D40-4357-A01E-3173C5C17A43}" type="presParOf" srcId="{8EC94258-CCD4-4720-A186-5D89CF4A011C}" destId="{9ABD266A-4423-42BA-948A-A766D835E510}" srcOrd="0" destOrd="0" presId="urn:microsoft.com/office/officeart/2008/layout/PictureStrips"/>
    <dgm:cxn modelId="{76173F72-E696-4B2D-A64B-D77C7187BED3}" type="presParOf" srcId="{8EC94258-CCD4-4720-A186-5D89CF4A011C}" destId="{05AB569F-19CD-4B3C-8564-D93401B5A7E6}" srcOrd="1" destOrd="0" presId="urn:microsoft.com/office/officeart/2008/layout/PictureStrips"/>
    <dgm:cxn modelId="{317461F3-6BB4-4EA7-99D3-84CEE6D7E888}" type="presParOf" srcId="{F911EAF1-7BE9-4CFA-9567-2954D1541C0C}" destId="{B280FA54-9563-483B-8DA7-A75F8F0D4932}" srcOrd="5" destOrd="0" presId="urn:microsoft.com/office/officeart/2008/layout/PictureStrips"/>
    <dgm:cxn modelId="{A819E419-34B0-40CC-9FEE-7BBAADEF789C}" type="presParOf" srcId="{F911EAF1-7BE9-4CFA-9567-2954D1541C0C}" destId="{D645D449-BE8B-49A9-B3D3-D9A7CA873A09}" srcOrd="6" destOrd="0" presId="urn:microsoft.com/office/officeart/2008/layout/PictureStrips"/>
    <dgm:cxn modelId="{3F4CAC7D-965E-4B1A-80DC-D970568371BC}" type="presParOf" srcId="{D645D449-BE8B-49A9-B3D3-D9A7CA873A09}" destId="{6D716550-C455-4E15-8814-18A5C73EA0D3}" srcOrd="0" destOrd="0" presId="urn:microsoft.com/office/officeart/2008/layout/PictureStrips"/>
    <dgm:cxn modelId="{541913C9-738C-4458-93C3-B6880FE9CFD3}" type="presParOf" srcId="{D645D449-BE8B-49A9-B3D3-D9A7CA873A09}" destId="{DF6E07E1-7091-4D92-8EF4-61A276E5CA81}" srcOrd="1" destOrd="0" presId="urn:microsoft.com/office/officeart/2008/layout/PictureStrips"/>
    <dgm:cxn modelId="{7C20B3DB-FF5D-490A-B21A-9727F316F7A6}" type="presParOf" srcId="{F911EAF1-7BE9-4CFA-9567-2954D1541C0C}" destId="{073EFDA1-11BB-4754-B40D-E41ED788BBA6}" srcOrd="7" destOrd="0" presId="urn:microsoft.com/office/officeart/2008/layout/PictureStrips"/>
    <dgm:cxn modelId="{20D2EB00-299C-4D50-B7D4-64871BCB9426}" type="presParOf" srcId="{F911EAF1-7BE9-4CFA-9567-2954D1541C0C}" destId="{1D6C67E1-6150-4310-B92B-D244F6599C64}" srcOrd="8" destOrd="0" presId="urn:microsoft.com/office/officeart/2008/layout/PictureStrips"/>
    <dgm:cxn modelId="{65BE1D0F-0950-4A43-96CE-E328C1B452DE}" type="presParOf" srcId="{1D6C67E1-6150-4310-B92B-D244F6599C64}" destId="{14525825-D272-4A67-B18F-D05D09E47FD5}" srcOrd="0" destOrd="0" presId="urn:microsoft.com/office/officeart/2008/layout/PictureStrips"/>
    <dgm:cxn modelId="{0E488B89-D2EF-4FF3-B6B2-514A7AFD8888}" type="presParOf" srcId="{1D6C67E1-6150-4310-B92B-D244F6599C64}" destId="{DFBB932E-8BC8-40B8-A7D3-DC5F99F649AC}" srcOrd="1" destOrd="0" presId="urn:microsoft.com/office/officeart/2008/layout/PictureStrips"/>
    <dgm:cxn modelId="{371CE402-D692-4D77-85AF-89A400521FD9}" type="presParOf" srcId="{F911EAF1-7BE9-4CFA-9567-2954D1541C0C}" destId="{6213D8C3-6A5D-43FA-BF9A-65ED2646E3A7}" srcOrd="9" destOrd="0" presId="urn:microsoft.com/office/officeart/2008/layout/PictureStrips"/>
    <dgm:cxn modelId="{6F131258-AC00-445E-BD65-586CAA56B09A}" type="presParOf" srcId="{F911EAF1-7BE9-4CFA-9567-2954D1541C0C}" destId="{1C60EDE2-F04C-49E6-A03E-20F461C9AAB4}" srcOrd="10" destOrd="0" presId="urn:microsoft.com/office/officeart/2008/layout/PictureStrips"/>
    <dgm:cxn modelId="{8DB68EFC-84E7-4CB1-AFAE-065FDCAB2865}" type="presParOf" srcId="{1C60EDE2-F04C-49E6-A03E-20F461C9AAB4}" destId="{14150C16-262F-4ECE-9BD2-1553D040C806}" srcOrd="0" destOrd="0" presId="urn:microsoft.com/office/officeart/2008/layout/PictureStrips"/>
    <dgm:cxn modelId="{EFD01D4F-0169-41F4-BBFF-01AEF020E7AD}" type="presParOf" srcId="{1C60EDE2-F04C-49E6-A03E-20F461C9AAB4}" destId="{A1E61CF8-54E6-4A11-976A-7C6CD7E3FD7B}"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95AE02-788C-4115-8CEC-B10B19DA718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FC31858-C694-4354-9921-DDF8E4C8B152}">
      <dgm:prSet/>
      <dgm:spPr/>
      <dgm:t>
        <a:bodyPr/>
        <a:lstStyle/>
        <a:p>
          <a:pPr>
            <a:lnSpc>
              <a:spcPct val="100000"/>
            </a:lnSpc>
          </a:pPr>
          <a:r>
            <a:rPr lang="en-GB"/>
            <a:t>It integrates economic theories with business practices</a:t>
          </a:r>
          <a:endParaRPr lang="en-US"/>
        </a:p>
      </dgm:t>
    </dgm:pt>
    <dgm:pt modelId="{9D579CA9-8E2F-4CE1-9433-8117B69F2BB6}" type="parTrans" cxnId="{F0F0C936-A856-4747-9E36-DBF5910EEB87}">
      <dgm:prSet/>
      <dgm:spPr/>
      <dgm:t>
        <a:bodyPr/>
        <a:lstStyle/>
        <a:p>
          <a:endParaRPr lang="en-US"/>
        </a:p>
      </dgm:t>
    </dgm:pt>
    <dgm:pt modelId="{82EC818F-9B7F-4501-8DFD-87556B6CE4A6}" type="sibTrans" cxnId="{F0F0C936-A856-4747-9E36-DBF5910EEB87}">
      <dgm:prSet/>
      <dgm:spPr/>
      <dgm:t>
        <a:bodyPr/>
        <a:lstStyle/>
        <a:p>
          <a:endParaRPr lang="en-US"/>
        </a:p>
      </dgm:t>
    </dgm:pt>
    <dgm:pt modelId="{E5AB3FEB-DDEB-433F-BF55-6F3A1E99F5BE}">
      <dgm:prSet/>
      <dgm:spPr/>
      <dgm:t>
        <a:bodyPr/>
        <a:lstStyle/>
        <a:p>
          <a:pPr>
            <a:lnSpc>
              <a:spcPct val="100000"/>
            </a:lnSpc>
          </a:pPr>
          <a:r>
            <a:rPr lang="en-GB"/>
            <a:t>Help decision making and management planning</a:t>
          </a:r>
          <a:endParaRPr lang="en-US"/>
        </a:p>
      </dgm:t>
    </dgm:pt>
    <dgm:pt modelId="{847E91D4-38AF-43C6-89EB-AD392C7CD803}" type="parTrans" cxnId="{AC86C32D-704D-49A3-B60D-690646A9B182}">
      <dgm:prSet/>
      <dgm:spPr/>
      <dgm:t>
        <a:bodyPr/>
        <a:lstStyle/>
        <a:p>
          <a:endParaRPr lang="en-US"/>
        </a:p>
      </dgm:t>
    </dgm:pt>
    <dgm:pt modelId="{EB3E025B-CA7C-4C6B-8165-5C9BA3B30629}" type="sibTrans" cxnId="{AC86C32D-704D-49A3-B60D-690646A9B182}">
      <dgm:prSet/>
      <dgm:spPr/>
      <dgm:t>
        <a:bodyPr/>
        <a:lstStyle/>
        <a:p>
          <a:endParaRPr lang="en-US"/>
        </a:p>
      </dgm:t>
    </dgm:pt>
    <dgm:pt modelId="{7277711C-FFF4-4CB6-925D-55C201CC4B9B}">
      <dgm:prSet/>
      <dgm:spPr/>
      <dgm:t>
        <a:bodyPr/>
        <a:lstStyle/>
        <a:p>
          <a:pPr>
            <a:lnSpc>
              <a:spcPct val="100000"/>
            </a:lnSpc>
          </a:pPr>
          <a:r>
            <a:rPr lang="en-GB" dirty="0"/>
            <a:t>Includes Demand Analysis and Forecasting, Pricing decisions, capital management, and improves market knowledge</a:t>
          </a:r>
          <a:endParaRPr lang="en-US" dirty="0"/>
        </a:p>
      </dgm:t>
    </dgm:pt>
    <dgm:pt modelId="{9BA1F23D-9102-4BAC-9067-F99888B5F9C4}" type="parTrans" cxnId="{856AA674-8621-4E62-9460-9724CBF54F57}">
      <dgm:prSet/>
      <dgm:spPr/>
      <dgm:t>
        <a:bodyPr/>
        <a:lstStyle/>
        <a:p>
          <a:endParaRPr lang="en-US"/>
        </a:p>
      </dgm:t>
    </dgm:pt>
    <dgm:pt modelId="{4E4252C6-CA42-4C1E-9B64-F9AFCEB01A5C}" type="sibTrans" cxnId="{856AA674-8621-4E62-9460-9724CBF54F57}">
      <dgm:prSet/>
      <dgm:spPr/>
      <dgm:t>
        <a:bodyPr/>
        <a:lstStyle/>
        <a:p>
          <a:endParaRPr lang="en-US"/>
        </a:p>
      </dgm:t>
    </dgm:pt>
    <dgm:pt modelId="{E348C9F2-85F9-42C2-8256-F83F62671574}" type="pres">
      <dgm:prSet presAssocID="{5895AE02-788C-4115-8CEC-B10B19DA7189}" presName="root" presStyleCnt="0">
        <dgm:presLayoutVars>
          <dgm:dir/>
          <dgm:resizeHandles val="exact"/>
        </dgm:presLayoutVars>
      </dgm:prSet>
      <dgm:spPr/>
    </dgm:pt>
    <dgm:pt modelId="{CBBABEB3-D5B3-41A6-837E-72E8CA4C3A54}" type="pres">
      <dgm:prSet presAssocID="{7FC31858-C694-4354-9921-DDF8E4C8B152}" presName="compNode" presStyleCnt="0"/>
      <dgm:spPr/>
    </dgm:pt>
    <dgm:pt modelId="{780F663D-A9C5-43AD-BB34-2C9B8E220333}" type="pres">
      <dgm:prSet presAssocID="{7FC31858-C694-4354-9921-DDF8E4C8B152}" presName="bgRect" presStyleLbl="bgShp" presStyleIdx="0" presStyleCnt="3"/>
      <dgm:spPr/>
    </dgm:pt>
    <dgm:pt modelId="{FB7E67A4-BB91-4443-AC61-D98CF56B5339}" type="pres">
      <dgm:prSet presAssocID="{7FC31858-C694-4354-9921-DDF8E4C8B15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ins"/>
        </a:ext>
      </dgm:extLst>
    </dgm:pt>
    <dgm:pt modelId="{B4A9B320-04F6-49BE-BA85-8F02E7D83D20}" type="pres">
      <dgm:prSet presAssocID="{7FC31858-C694-4354-9921-DDF8E4C8B152}" presName="spaceRect" presStyleCnt="0"/>
      <dgm:spPr/>
    </dgm:pt>
    <dgm:pt modelId="{CBF069EA-9037-451D-A5C9-1721BD671143}" type="pres">
      <dgm:prSet presAssocID="{7FC31858-C694-4354-9921-DDF8E4C8B152}" presName="parTx" presStyleLbl="revTx" presStyleIdx="0" presStyleCnt="3">
        <dgm:presLayoutVars>
          <dgm:chMax val="0"/>
          <dgm:chPref val="0"/>
        </dgm:presLayoutVars>
      </dgm:prSet>
      <dgm:spPr/>
    </dgm:pt>
    <dgm:pt modelId="{822798C1-5957-48F6-BFED-B6709E58C24E}" type="pres">
      <dgm:prSet presAssocID="{82EC818F-9B7F-4501-8DFD-87556B6CE4A6}" presName="sibTrans" presStyleCnt="0"/>
      <dgm:spPr/>
    </dgm:pt>
    <dgm:pt modelId="{15BFE06F-C2E1-4A39-94A8-FB13F41CBCD9}" type="pres">
      <dgm:prSet presAssocID="{E5AB3FEB-DDEB-433F-BF55-6F3A1E99F5BE}" presName="compNode" presStyleCnt="0"/>
      <dgm:spPr/>
    </dgm:pt>
    <dgm:pt modelId="{96868C9A-DC09-4EC9-A763-47DB123D9E09}" type="pres">
      <dgm:prSet presAssocID="{E5AB3FEB-DDEB-433F-BF55-6F3A1E99F5BE}" presName="bgRect" presStyleLbl="bgShp" presStyleIdx="1" presStyleCnt="3"/>
      <dgm:spPr/>
    </dgm:pt>
    <dgm:pt modelId="{0A4A5A97-4D7D-4288-8184-FA842CBE3B19}" type="pres">
      <dgm:prSet presAssocID="{E5AB3FEB-DDEB-433F-BF55-6F3A1E99F5B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8E8952E1-77D5-40E5-8165-FF95C988C38E}" type="pres">
      <dgm:prSet presAssocID="{E5AB3FEB-DDEB-433F-BF55-6F3A1E99F5BE}" presName="spaceRect" presStyleCnt="0"/>
      <dgm:spPr/>
    </dgm:pt>
    <dgm:pt modelId="{E134B689-6D9C-480E-934E-DB55361B1396}" type="pres">
      <dgm:prSet presAssocID="{E5AB3FEB-DDEB-433F-BF55-6F3A1E99F5BE}" presName="parTx" presStyleLbl="revTx" presStyleIdx="1" presStyleCnt="3">
        <dgm:presLayoutVars>
          <dgm:chMax val="0"/>
          <dgm:chPref val="0"/>
        </dgm:presLayoutVars>
      </dgm:prSet>
      <dgm:spPr/>
    </dgm:pt>
    <dgm:pt modelId="{B6DE1B07-DE0E-4E5F-A52B-94A0D49C82A3}" type="pres">
      <dgm:prSet presAssocID="{EB3E025B-CA7C-4C6B-8165-5C9BA3B30629}" presName="sibTrans" presStyleCnt="0"/>
      <dgm:spPr/>
    </dgm:pt>
    <dgm:pt modelId="{0EABD460-500E-40E8-A3EE-6BB39C2F45F5}" type="pres">
      <dgm:prSet presAssocID="{7277711C-FFF4-4CB6-925D-55C201CC4B9B}" presName="compNode" presStyleCnt="0"/>
      <dgm:spPr/>
    </dgm:pt>
    <dgm:pt modelId="{EEE1104F-2A47-4BFB-B1E3-F7EE6042995C}" type="pres">
      <dgm:prSet presAssocID="{7277711C-FFF4-4CB6-925D-55C201CC4B9B}" presName="bgRect" presStyleLbl="bgShp" presStyleIdx="2" presStyleCnt="3"/>
      <dgm:spPr/>
    </dgm:pt>
    <dgm:pt modelId="{3B9A34CE-29EC-4DAC-A12F-434BC3C22407}" type="pres">
      <dgm:prSet presAssocID="{7277711C-FFF4-4CB6-925D-55C201CC4B9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F6A44AA4-467A-4927-8290-76ACB5D0975C}" type="pres">
      <dgm:prSet presAssocID="{7277711C-FFF4-4CB6-925D-55C201CC4B9B}" presName="spaceRect" presStyleCnt="0"/>
      <dgm:spPr/>
    </dgm:pt>
    <dgm:pt modelId="{BE265731-DD0A-406A-95B5-C6EED0EC0D04}" type="pres">
      <dgm:prSet presAssocID="{7277711C-FFF4-4CB6-925D-55C201CC4B9B}" presName="parTx" presStyleLbl="revTx" presStyleIdx="2" presStyleCnt="3">
        <dgm:presLayoutVars>
          <dgm:chMax val="0"/>
          <dgm:chPref val="0"/>
        </dgm:presLayoutVars>
      </dgm:prSet>
      <dgm:spPr/>
    </dgm:pt>
  </dgm:ptLst>
  <dgm:cxnLst>
    <dgm:cxn modelId="{AC86C32D-704D-49A3-B60D-690646A9B182}" srcId="{5895AE02-788C-4115-8CEC-B10B19DA7189}" destId="{E5AB3FEB-DDEB-433F-BF55-6F3A1E99F5BE}" srcOrd="1" destOrd="0" parTransId="{847E91D4-38AF-43C6-89EB-AD392C7CD803}" sibTransId="{EB3E025B-CA7C-4C6B-8165-5C9BA3B30629}"/>
    <dgm:cxn modelId="{AACD2435-1E80-4807-AF00-98DA02271DD2}" type="presOf" srcId="{7FC31858-C694-4354-9921-DDF8E4C8B152}" destId="{CBF069EA-9037-451D-A5C9-1721BD671143}" srcOrd="0" destOrd="0" presId="urn:microsoft.com/office/officeart/2018/2/layout/IconVerticalSolidList"/>
    <dgm:cxn modelId="{F0F0C936-A856-4747-9E36-DBF5910EEB87}" srcId="{5895AE02-788C-4115-8CEC-B10B19DA7189}" destId="{7FC31858-C694-4354-9921-DDF8E4C8B152}" srcOrd="0" destOrd="0" parTransId="{9D579CA9-8E2F-4CE1-9433-8117B69F2BB6}" sibTransId="{82EC818F-9B7F-4501-8DFD-87556B6CE4A6}"/>
    <dgm:cxn modelId="{856AA674-8621-4E62-9460-9724CBF54F57}" srcId="{5895AE02-788C-4115-8CEC-B10B19DA7189}" destId="{7277711C-FFF4-4CB6-925D-55C201CC4B9B}" srcOrd="2" destOrd="0" parTransId="{9BA1F23D-9102-4BAC-9067-F99888B5F9C4}" sibTransId="{4E4252C6-CA42-4C1E-9B64-F9AFCEB01A5C}"/>
    <dgm:cxn modelId="{873966A5-435D-43E2-AE69-2B4ADCE045E7}" type="presOf" srcId="{E5AB3FEB-DDEB-433F-BF55-6F3A1E99F5BE}" destId="{E134B689-6D9C-480E-934E-DB55361B1396}" srcOrd="0" destOrd="0" presId="urn:microsoft.com/office/officeart/2018/2/layout/IconVerticalSolidList"/>
    <dgm:cxn modelId="{5405D4D5-433A-4B2E-A27D-FDA77DCE362E}" type="presOf" srcId="{5895AE02-788C-4115-8CEC-B10B19DA7189}" destId="{E348C9F2-85F9-42C2-8256-F83F62671574}" srcOrd="0" destOrd="0" presId="urn:microsoft.com/office/officeart/2018/2/layout/IconVerticalSolidList"/>
    <dgm:cxn modelId="{39593EDA-8F65-453E-BF00-88CCBD8E16E4}" type="presOf" srcId="{7277711C-FFF4-4CB6-925D-55C201CC4B9B}" destId="{BE265731-DD0A-406A-95B5-C6EED0EC0D04}" srcOrd="0" destOrd="0" presId="urn:microsoft.com/office/officeart/2018/2/layout/IconVerticalSolidList"/>
    <dgm:cxn modelId="{EAED56F3-1057-4C9B-AA18-BBC0DD8887B4}" type="presParOf" srcId="{E348C9F2-85F9-42C2-8256-F83F62671574}" destId="{CBBABEB3-D5B3-41A6-837E-72E8CA4C3A54}" srcOrd="0" destOrd="0" presId="urn:microsoft.com/office/officeart/2018/2/layout/IconVerticalSolidList"/>
    <dgm:cxn modelId="{814B8495-0B1E-4A4E-8503-D6B38D65BD40}" type="presParOf" srcId="{CBBABEB3-D5B3-41A6-837E-72E8CA4C3A54}" destId="{780F663D-A9C5-43AD-BB34-2C9B8E220333}" srcOrd="0" destOrd="0" presId="urn:microsoft.com/office/officeart/2018/2/layout/IconVerticalSolidList"/>
    <dgm:cxn modelId="{CF3445FA-37D3-429D-A0E5-C457EAE32B67}" type="presParOf" srcId="{CBBABEB3-D5B3-41A6-837E-72E8CA4C3A54}" destId="{FB7E67A4-BB91-4443-AC61-D98CF56B5339}" srcOrd="1" destOrd="0" presId="urn:microsoft.com/office/officeart/2018/2/layout/IconVerticalSolidList"/>
    <dgm:cxn modelId="{7ACFE975-2175-48ED-868E-414FAB119933}" type="presParOf" srcId="{CBBABEB3-D5B3-41A6-837E-72E8CA4C3A54}" destId="{B4A9B320-04F6-49BE-BA85-8F02E7D83D20}" srcOrd="2" destOrd="0" presId="urn:microsoft.com/office/officeart/2018/2/layout/IconVerticalSolidList"/>
    <dgm:cxn modelId="{0B15C339-6900-4EA4-9D54-D0E8B8A8E481}" type="presParOf" srcId="{CBBABEB3-D5B3-41A6-837E-72E8CA4C3A54}" destId="{CBF069EA-9037-451D-A5C9-1721BD671143}" srcOrd="3" destOrd="0" presId="urn:microsoft.com/office/officeart/2018/2/layout/IconVerticalSolidList"/>
    <dgm:cxn modelId="{5E7526FC-BF5B-40EC-8843-695F5BC93FB9}" type="presParOf" srcId="{E348C9F2-85F9-42C2-8256-F83F62671574}" destId="{822798C1-5957-48F6-BFED-B6709E58C24E}" srcOrd="1" destOrd="0" presId="urn:microsoft.com/office/officeart/2018/2/layout/IconVerticalSolidList"/>
    <dgm:cxn modelId="{14F4D7A4-5F15-4BB4-86E9-FB73185CBE42}" type="presParOf" srcId="{E348C9F2-85F9-42C2-8256-F83F62671574}" destId="{15BFE06F-C2E1-4A39-94A8-FB13F41CBCD9}" srcOrd="2" destOrd="0" presId="urn:microsoft.com/office/officeart/2018/2/layout/IconVerticalSolidList"/>
    <dgm:cxn modelId="{2C0D29B2-46EB-4CB9-9463-F6A145F5D85D}" type="presParOf" srcId="{15BFE06F-C2E1-4A39-94A8-FB13F41CBCD9}" destId="{96868C9A-DC09-4EC9-A763-47DB123D9E09}" srcOrd="0" destOrd="0" presId="urn:microsoft.com/office/officeart/2018/2/layout/IconVerticalSolidList"/>
    <dgm:cxn modelId="{1DD4F740-CC09-4BFA-810E-256809D50D63}" type="presParOf" srcId="{15BFE06F-C2E1-4A39-94A8-FB13F41CBCD9}" destId="{0A4A5A97-4D7D-4288-8184-FA842CBE3B19}" srcOrd="1" destOrd="0" presId="urn:microsoft.com/office/officeart/2018/2/layout/IconVerticalSolidList"/>
    <dgm:cxn modelId="{5553B1E0-C0B5-4D0C-ABDC-EF3394289C30}" type="presParOf" srcId="{15BFE06F-C2E1-4A39-94A8-FB13F41CBCD9}" destId="{8E8952E1-77D5-40E5-8165-FF95C988C38E}" srcOrd="2" destOrd="0" presId="urn:microsoft.com/office/officeart/2018/2/layout/IconVerticalSolidList"/>
    <dgm:cxn modelId="{CF0A1D02-4B8A-4C34-9775-EC0DB0966207}" type="presParOf" srcId="{15BFE06F-C2E1-4A39-94A8-FB13F41CBCD9}" destId="{E134B689-6D9C-480E-934E-DB55361B1396}" srcOrd="3" destOrd="0" presId="urn:microsoft.com/office/officeart/2018/2/layout/IconVerticalSolidList"/>
    <dgm:cxn modelId="{6329FAEF-B5A5-4CCD-812E-9C62B3D778EE}" type="presParOf" srcId="{E348C9F2-85F9-42C2-8256-F83F62671574}" destId="{B6DE1B07-DE0E-4E5F-A52B-94A0D49C82A3}" srcOrd="3" destOrd="0" presId="urn:microsoft.com/office/officeart/2018/2/layout/IconVerticalSolidList"/>
    <dgm:cxn modelId="{36F2F995-C092-40A4-95D5-109FBEC5C09B}" type="presParOf" srcId="{E348C9F2-85F9-42C2-8256-F83F62671574}" destId="{0EABD460-500E-40E8-A3EE-6BB39C2F45F5}" srcOrd="4" destOrd="0" presId="urn:microsoft.com/office/officeart/2018/2/layout/IconVerticalSolidList"/>
    <dgm:cxn modelId="{383F8982-5B4C-4212-8189-EBBF4AA70EB2}" type="presParOf" srcId="{0EABD460-500E-40E8-A3EE-6BB39C2F45F5}" destId="{EEE1104F-2A47-4BFB-B1E3-F7EE6042995C}" srcOrd="0" destOrd="0" presId="urn:microsoft.com/office/officeart/2018/2/layout/IconVerticalSolidList"/>
    <dgm:cxn modelId="{3C0D34FA-8372-4D9F-A86C-D5B1475353FF}" type="presParOf" srcId="{0EABD460-500E-40E8-A3EE-6BB39C2F45F5}" destId="{3B9A34CE-29EC-4DAC-A12F-434BC3C22407}" srcOrd="1" destOrd="0" presId="urn:microsoft.com/office/officeart/2018/2/layout/IconVerticalSolidList"/>
    <dgm:cxn modelId="{01F5B762-1AE5-4B4C-B007-FE77A62F8AA1}" type="presParOf" srcId="{0EABD460-500E-40E8-A3EE-6BB39C2F45F5}" destId="{F6A44AA4-467A-4927-8290-76ACB5D0975C}" srcOrd="2" destOrd="0" presId="urn:microsoft.com/office/officeart/2018/2/layout/IconVerticalSolidList"/>
    <dgm:cxn modelId="{C65D7BF2-0574-4524-84AC-ACB051851D46}" type="presParOf" srcId="{0EABD460-500E-40E8-A3EE-6BB39C2F45F5}" destId="{BE265731-DD0A-406A-95B5-C6EED0EC0D0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A4ED41-B893-47A0-B730-7F530A7D5D25}" type="doc">
      <dgm:prSet loTypeId="urn:microsoft.com/office/officeart/2005/8/layout/radial1" loCatId="relationship" qsTypeId="urn:microsoft.com/office/officeart/2005/8/quickstyle/3d4" qsCatId="3D" csTypeId="urn:microsoft.com/office/officeart/2005/8/colors/colorful4" csCatId="colorful" phldr="1"/>
      <dgm:spPr/>
      <dgm:t>
        <a:bodyPr/>
        <a:lstStyle/>
        <a:p>
          <a:endParaRPr lang="en-GB"/>
        </a:p>
      </dgm:t>
    </dgm:pt>
    <dgm:pt modelId="{25D539A5-2A15-4C23-8597-79A95E2F6B6C}">
      <dgm:prSet phldrT="[Text]" custT="1"/>
      <dgm:spPr/>
      <dgm:t>
        <a:bodyPr/>
        <a:lstStyle/>
        <a:p>
          <a:r>
            <a:rPr lang="en-GB" sz="2800" dirty="0">
              <a:solidFill>
                <a:schemeClr val="tx1"/>
              </a:solidFill>
            </a:rPr>
            <a:t>Market Structure</a:t>
          </a:r>
        </a:p>
      </dgm:t>
    </dgm:pt>
    <dgm:pt modelId="{02910730-922C-4D6A-BE51-6BB020F42F68}" type="parTrans" cxnId="{EE6B46A9-30C9-4608-89A2-EA71175D7A5C}">
      <dgm:prSet/>
      <dgm:spPr/>
      <dgm:t>
        <a:bodyPr/>
        <a:lstStyle/>
        <a:p>
          <a:endParaRPr lang="en-GB" sz="2000">
            <a:solidFill>
              <a:schemeClr val="tx1"/>
            </a:solidFill>
          </a:endParaRPr>
        </a:p>
      </dgm:t>
    </dgm:pt>
    <dgm:pt modelId="{9E11466E-325F-40C3-A180-BF106CC4A284}" type="sibTrans" cxnId="{EE6B46A9-30C9-4608-89A2-EA71175D7A5C}">
      <dgm:prSet/>
      <dgm:spPr/>
      <dgm:t>
        <a:bodyPr/>
        <a:lstStyle/>
        <a:p>
          <a:endParaRPr lang="en-GB" sz="2000">
            <a:solidFill>
              <a:schemeClr val="tx1"/>
            </a:solidFill>
          </a:endParaRPr>
        </a:p>
      </dgm:t>
    </dgm:pt>
    <dgm:pt modelId="{294867E0-C63D-497C-8629-580DBEAE5094}">
      <dgm:prSet phldrT="[Text]" custT="1"/>
      <dgm:spPr/>
      <dgm:t>
        <a:bodyPr/>
        <a:lstStyle/>
        <a:p>
          <a:r>
            <a:rPr lang="en-GB" sz="1800" dirty="0">
              <a:solidFill>
                <a:schemeClr val="tx1"/>
              </a:solidFill>
            </a:rPr>
            <a:t>Perfect Competition</a:t>
          </a:r>
        </a:p>
      </dgm:t>
    </dgm:pt>
    <dgm:pt modelId="{54AF1291-4EA7-43A9-A3EB-E0A54ED246CE}" type="parTrans" cxnId="{0DCF979C-555C-46AD-9F63-D9F567B4332E}">
      <dgm:prSet custT="1"/>
      <dgm:spPr/>
      <dgm:t>
        <a:bodyPr/>
        <a:lstStyle/>
        <a:p>
          <a:endParaRPr lang="en-GB" sz="600">
            <a:solidFill>
              <a:schemeClr val="tx1"/>
            </a:solidFill>
          </a:endParaRPr>
        </a:p>
      </dgm:t>
    </dgm:pt>
    <dgm:pt modelId="{6218D030-5E0E-41DE-80F1-6E2EE5CFA3FE}" type="sibTrans" cxnId="{0DCF979C-555C-46AD-9F63-D9F567B4332E}">
      <dgm:prSet/>
      <dgm:spPr/>
      <dgm:t>
        <a:bodyPr/>
        <a:lstStyle/>
        <a:p>
          <a:endParaRPr lang="en-GB" sz="2000">
            <a:solidFill>
              <a:schemeClr val="tx1"/>
            </a:solidFill>
          </a:endParaRPr>
        </a:p>
      </dgm:t>
    </dgm:pt>
    <dgm:pt modelId="{9FCE9520-9D11-45DA-B944-3F93A456C035}">
      <dgm:prSet phldrT="[Text]" custT="1"/>
      <dgm:spPr/>
      <dgm:t>
        <a:bodyPr/>
        <a:lstStyle/>
        <a:p>
          <a:r>
            <a:rPr lang="en-GB" sz="1800" dirty="0">
              <a:solidFill>
                <a:schemeClr val="tx1"/>
              </a:solidFill>
            </a:rPr>
            <a:t>Monopoly</a:t>
          </a:r>
        </a:p>
      </dgm:t>
    </dgm:pt>
    <dgm:pt modelId="{51D0C14D-9D7D-4074-B0F0-37F36B43A94A}" type="parTrans" cxnId="{2A4A1FDC-B85D-4EBB-833F-89530BA3FE9E}">
      <dgm:prSet custT="1"/>
      <dgm:spPr/>
      <dgm:t>
        <a:bodyPr/>
        <a:lstStyle/>
        <a:p>
          <a:endParaRPr lang="en-GB" sz="600">
            <a:solidFill>
              <a:schemeClr val="tx1"/>
            </a:solidFill>
          </a:endParaRPr>
        </a:p>
      </dgm:t>
    </dgm:pt>
    <dgm:pt modelId="{CA078840-827A-4628-A25C-18416A85A5ED}" type="sibTrans" cxnId="{2A4A1FDC-B85D-4EBB-833F-89530BA3FE9E}">
      <dgm:prSet/>
      <dgm:spPr/>
      <dgm:t>
        <a:bodyPr/>
        <a:lstStyle/>
        <a:p>
          <a:endParaRPr lang="en-GB" sz="2000">
            <a:solidFill>
              <a:schemeClr val="tx1"/>
            </a:solidFill>
          </a:endParaRPr>
        </a:p>
      </dgm:t>
    </dgm:pt>
    <dgm:pt modelId="{53209A53-5D08-493B-BEEE-AD1A07394566}">
      <dgm:prSet phldrT="[Text]" custT="1"/>
      <dgm:spPr/>
      <dgm:t>
        <a:bodyPr/>
        <a:lstStyle/>
        <a:p>
          <a:r>
            <a:rPr lang="en-GB" sz="1800" b="1" i="0" dirty="0">
              <a:solidFill>
                <a:schemeClr val="tx1"/>
              </a:solidFill>
            </a:rPr>
            <a:t>Oligopoly</a:t>
          </a:r>
          <a:endParaRPr lang="en-GB" sz="1800" dirty="0">
            <a:solidFill>
              <a:schemeClr val="tx1"/>
            </a:solidFill>
          </a:endParaRPr>
        </a:p>
      </dgm:t>
    </dgm:pt>
    <dgm:pt modelId="{DB159889-882A-48EC-8D42-5D8A7A9CB519}" type="parTrans" cxnId="{265B275A-F177-47A1-A869-78CC52793B0D}">
      <dgm:prSet custT="1"/>
      <dgm:spPr/>
      <dgm:t>
        <a:bodyPr/>
        <a:lstStyle/>
        <a:p>
          <a:endParaRPr lang="en-GB" sz="600">
            <a:solidFill>
              <a:schemeClr val="tx1"/>
            </a:solidFill>
          </a:endParaRPr>
        </a:p>
      </dgm:t>
    </dgm:pt>
    <dgm:pt modelId="{0F7150DA-AB5F-4321-9F92-A54C8F349ECD}" type="sibTrans" cxnId="{265B275A-F177-47A1-A869-78CC52793B0D}">
      <dgm:prSet/>
      <dgm:spPr/>
      <dgm:t>
        <a:bodyPr/>
        <a:lstStyle/>
        <a:p>
          <a:endParaRPr lang="en-GB" sz="2000">
            <a:solidFill>
              <a:schemeClr val="tx1"/>
            </a:solidFill>
          </a:endParaRPr>
        </a:p>
      </dgm:t>
    </dgm:pt>
    <dgm:pt modelId="{17A023EA-2F49-4A87-9D1C-5D4AFB0DB7C3}">
      <dgm:prSet phldrT="[Text]" custT="1"/>
      <dgm:spPr/>
      <dgm:t>
        <a:bodyPr/>
        <a:lstStyle/>
        <a:p>
          <a:r>
            <a:rPr lang="en-GB" sz="1800" b="1" i="0" dirty="0">
              <a:solidFill>
                <a:schemeClr val="tx1"/>
              </a:solidFill>
            </a:rPr>
            <a:t>Monopolistic Competition</a:t>
          </a:r>
          <a:endParaRPr lang="en-GB" sz="1800" b="0" i="0" dirty="0">
            <a:solidFill>
              <a:schemeClr val="tx1"/>
            </a:solidFill>
          </a:endParaRPr>
        </a:p>
      </dgm:t>
    </dgm:pt>
    <dgm:pt modelId="{93A30ADC-C08D-4B57-8E6E-C8DF8D19D8AE}" type="parTrans" cxnId="{7735C087-3376-4545-9BCF-B74E8094C641}">
      <dgm:prSet custT="1"/>
      <dgm:spPr/>
      <dgm:t>
        <a:bodyPr/>
        <a:lstStyle/>
        <a:p>
          <a:endParaRPr lang="en-GB" sz="600">
            <a:solidFill>
              <a:schemeClr val="tx1"/>
            </a:solidFill>
          </a:endParaRPr>
        </a:p>
      </dgm:t>
    </dgm:pt>
    <dgm:pt modelId="{8A934C63-41AA-41E3-A602-C68601221AA5}" type="sibTrans" cxnId="{7735C087-3376-4545-9BCF-B74E8094C641}">
      <dgm:prSet/>
      <dgm:spPr/>
      <dgm:t>
        <a:bodyPr/>
        <a:lstStyle/>
        <a:p>
          <a:endParaRPr lang="en-GB" sz="2000">
            <a:solidFill>
              <a:schemeClr val="tx1"/>
            </a:solidFill>
          </a:endParaRPr>
        </a:p>
      </dgm:t>
    </dgm:pt>
    <dgm:pt modelId="{F9B6493D-A805-4F44-AF39-CF95B0860219}" type="pres">
      <dgm:prSet presAssocID="{4CA4ED41-B893-47A0-B730-7F530A7D5D25}" presName="cycle" presStyleCnt="0">
        <dgm:presLayoutVars>
          <dgm:chMax val="1"/>
          <dgm:dir/>
          <dgm:animLvl val="ctr"/>
          <dgm:resizeHandles val="exact"/>
        </dgm:presLayoutVars>
      </dgm:prSet>
      <dgm:spPr/>
    </dgm:pt>
    <dgm:pt modelId="{ED65AEF1-2431-4619-8DE4-EE83998F71AF}" type="pres">
      <dgm:prSet presAssocID="{25D539A5-2A15-4C23-8597-79A95E2F6B6C}" presName="centerShape" presStyleLbl="node0" presStyleIdx="0" presStyleCnt="1" custScaleX="120236" custScaleY="110354"/>
      <dgm:spPr/>
    </dgm:pt>
    <dgm:pt modelId="{525D9A57-F17C-4312-989F-4611803FF712}" type="pres">
      <dgm:prSet presAssocID="{54AF1291-4EA7-43A9-A3EB-E0A54ED246CE}" presName="Name9" presStyleLbl="parChTrans1D2" presStyleIdx="0" presStyleCnt="4"/>
      <dgm:spPr/>
    </dgm:pt>
    <dgm:pt modelId="{62CCA48B-43A4-4002-B2FA-031BE6DAD3B7}" type="pres">
      <dgm:prSet presAssocID="{54AF1291-4EA7-43A9-A3EB-E0A54ED246CE}" presName="connTx" presStyleLbl="parChTrans1D2" presStyleIdx="0" presStyleCnt="4"/>
      <dgm:spPr/>
    </dgm:pt>
    <dgm:pt modelId="{49EC203F-CA8D-4279-8711-C7C8F141188B}" type="pres">
      <dgm:prSet presAssocID="{294867E0-C63D-497C-8629-580DBEAE5094}" presName="node" presStyleLbl="node1" presStyleIdx="0" presStyleCnt="4" custScaleX="114645" custScaleY="112248">
        <dgm:presLayoutVars>
          <dgm:bulletEnabled val="1"/>
        </dgm:presLayoutVars>
      </dgm:prSet>
      <dgm:spPr/>
    </dgm:pt>
    <dgm:pt modelId="{FB2CF348-E888-49AE-ADA7-C783B76A3C93}" type="pres">
      <dgm:prSet presAssocID="{51D0C14D-9D7D-4074-B0F0-37F36B43A94A}" presName="Name9" presStyleLbl="parChTrans1D2" presStyleIdx="1" presStyleCnt="4"/>
      <dgm:spPr/>
    </dgm:pt>
    <dgm:pt modelId="{6A708B92-AE39-4151-88FF-1B6C2D442112}" type="pres">
      <dgm:prSet presAssocID="{51D0C14D-9D7D-4074-B0F0-37F36B43A94A}" presName="connTx" presStyleLbl="parChTrans1D2" presStyleIdx="1" presStyleCnt="4"/>
      <dgm:spPr/>
    </dgm:pt>
    <dgm:pt modelId="{C9183161-ADD8-4F2A-98FC-FB758DAE939A}" type="pres">
      <dgm:prSet presAssocID="{9FCE9520-9D11-45DA-B944-3F93A456C035}" presName="node" presStyleLbl="node1" presStyleIdx="1" presStyleCnt="4" custScaleX="114645" custScaleY="112248">
        <dgm:presLayoutVars>
          <dgm:bulletEnabled val="1"/>
        </dgm:presLayoutVars>
      </dgm:prSet>
      <dgm:spPr/>
    </dgm:pt>
    <dgm:pt modelId="{ED633771-4B48-4B07-B59B-CAA5CDB3564B}" type="pres">
      <dgm:prSet presAssocID="{DB159889-882A-48EC-8D42-5D8A7A9CB519}" presName="Name9" presStyleLbl="parChTrans1D2" presStyleIdx="2" presStyleCnt="4"/>
      <dgm:spPr/>
    </dgm:pt>
    <dgm:pt modelId="{2B1C7BB1-5C5F-4DF1-9E41-A70F4C436D6E}" type="pres">
      <dgm:prSet presAssocID="{DB159889-882A-48EC-8D42-5D8A7A9CB519}" presName="connTx" presStyleLbl="parChTrans1D2" presStyleIdx="2" presStyleCnt="4"/>
      <dgm:spPr/>
    </dgm:pt>
    <dgm:pt modelId="{AED3610B-EAE8-43D6-A109-1256BBE579B4}" type="pres">
      <dgm:prSet presAssocID="{53209A53-5D08-493B-BEEE-AD1A07394566}" presName="node" presStyleLbl="node1" presStyleIdx="2" presStyleCnt="4" custScaleX="114645" custScaleY="112248">
        <dgm:presLayoutVars>
          <dgm:bulletEnabled val="1"/>
        </dgm:presLayoutVars>
      </dgm:prSet>
      <dgm:spPr/>
    </dgm:pt>
    <dgm:pt modelId="{98AB6D25-333C-4FEC-B0E4-9F2371B0E83C}" type="pres">
      <dgm:prSet presAssocID="{93A30ADC-C08D-4B57-8E6E-C8DF8D19D8AE}" presName="Name9" presStyleLbl="parChTrans1D2" presStyleIdx="3" presStyleCnt="4"/>
      <dgm:spPr/>
    </dgm:pt>
    <dgm:pt modelId="{80D9190C-782A-4015-BC09-EC80A965CA74}" type="pres">
      <dgm:prSet presAssocID="{93A30ADC-C08D-4B57-8E6E-C8DF8D19D8AE}" presName="connTx" presStyleLbl="parChTrans1D2" presStyleIdx="3" presStyleCnt="4"/>
      <dgm:spPr/>
    </dgm:pt>
    <dgm:pt modelId="{306BD507-DB15-46DB-A128-EEE789450107}" type="pres">
      <dgm:prSet presAssocID="{17A023EA-2F49-4A87-9D1C-5D4AFB0DB7C3}" presName="node" presStyleLbl="node1" presStyleIdx="3" presStyleCnt="4" custScaleX="114645" custScaleY="112248">
        <dgm:presLayoutVars>
          <dgm:bulletEnabled val="1"/>
        </dgm:presLayoutVars>
      </dgm:prSet>
      <dgm:spPr/>
    </dgm:pt>
  </dgm:ptLst>
  <dgm:cxnLst>
    <dgm:cxn modelId="{9CBD1908-819A-4925-88C8-C390446E4B03}" type="presOf" srcId="{51D0C14D-9D7D-4074-B0F0-37F36B43A94A}" destId="{FB2CF348-E888-49AE-ADA7-C783B76A3C93}" srcOrd="0" destOrd="0" presId="urn:microsoft.com/office/officeart/2005/8/layout/radial1"/>
    <dgm:cxn modelId="{1D510E0B-7D89-492A-82BA-D0C6A86919BD}" type="presOf" srcId="{93A30ADC-C08D-4B57-8E6E-C8DF8D19D8AE}" destId="{98AB6D25-333C-4FEC-B0E4-9F2371B0E83C}" srcOrd="0" destOrd="0" presId="urn:microsoft.com/office/officeart/2005/8/layout/radial1"/>
    <dgm:cxn modelId="{C87A5114-6D74-4168-91CB-0C73D3FDF173}" type="presOf" srcId="{9FCE9520-9D11-45DA-B944-3F93A456C035}" destId="{C9183161-ADD8-4F2A-98FC-FB758DAE939A}" srcOrd="0" destOrd="0" presId="urn:microsoft.com/office/officeart/2005/8/layout/radial1"/>
    <dgm:cxn modelId="{07A30321-E656-40BF-8B63-55B54D12705A}" type="presOf" srcId="{25D539A5-2A15-4C23-8597-79A95E2F6B6C}" destId="{ED65AEF1-2431-4619-8DE4-EE83998F71AF}" srcOrd="0" destOrd="0" presId="urn:microsoft.com/office/officeart/2005/8/layout/radial1"/>
    <dgm:cxn modelId="{BA5FF622-FDF4-4691-B4A3-64A634E122BB}" type="presOf" srcId="{294867E0-C63D-497C-8629-580DBEAE5094}" destId="{49EC203F-CA8D-4279-8711-C7C8F141188B}" srcOrd="0" destOrd="0" presId="urn:microsoft.com/office/officeart/2005/8/layout/radial1"/>
    <dgm:cxn modelId="{245BDE39-5214-45CD-B1ED-2560465C025F}" type="presOf" srcId="{93A30ADC-C08D-4B57-8E6E-C8DF8D19D8AE}" destId="{80D9190C-782A-4015-BC09-EC80A965CA74}" srcOrd="1" destOrd="0" presId="urn:microsoft.com/office/officeart/2005/8/layout/radial1"/>
    <dgm:cxn modelId="{1542F148-6DA5-4CF4-AA11-CCA727257A37}" type="presOf" srcId="{54AF1291-4EA7-43A9-A3EB-E0A54ED246CE}" destId="{62CCA48B-43A4-4002-B2FA-031BE6DAD3B7}" srcOrd="1" destOrd="0" presId="urn:microsoft.com/office/officeart/2005/8/layout/radial1"/>
    <dgm:cxn modelId="{95A9B275-9E1E-4412-AC21-D3BFF03900BF}" type="presOf" srcId="{17A023EA-2F49-4A87-9D1C-5D4AFB0DB7C3}" destId="{306BD507-DB15-46DB-A128-EEE789450107}" srcOrd="0" destOrd="0" presId="urn:microsoft.com/office/officeart/2005/8/layout/radial1"/>
    <dgm:cxn modelId="{05030D57-9069-4101-9559-EF684A94EC8E}" type="presOf" srcId="{4CA4ED41-B893-47A0-B730-7F530A7D5D25}" destId="{F9B6493D-A805-4F44-AF39-CF95B0860219}" srcOrd="0" destOrd="0" presId="urn:microsoft.com/office/officeart/2005/8/layout/radial1"/>
    <dgm:cxn modelId="{265B275A-F177-47A1-A869-78CC52793B0D}" srcId="{25D539A5-2A15-4C23-8597-79A95E2F6B6C}" destId="{53209A53-5D08-493B-BEEE-AD1A07394566}" srcOrd="2" destOrd="0" parTransId="{DB159889-882A-48EC-8D42-5D8A7A9CB519}" sibTransId="{0F7150DA-AB5F-4321-9F92-A54C8F349ECD}"/>
    <dgm:cxn modelId="{DE612C85-D2C4-4955-B10E-BF4B033F8BDB}" type="presOf" srcId="{54AF1291-4EA7-43A9-A3EB-E0A54ED246CE}" destId="{525D9A57-F17C-4312-989F-4611803FF712}" srcOrd="0" destOrd="0" presId="urn:microsoft.com/office/officeart/2005/8/layout/radial1"/>
    <dgm:cxn modelId="{7735C087-3376-4545-9BCF-B74E8094C641}" srcId="{25D539A5-2A15-4C23-8597-79A95E2F6B6C}" destId="{17A023EA-2F49-4A87-9D1C-5D4AFB0DB7C3}" srcOrd="3" destOrd="0" parTransId="{93A30ADC-C08D-4B57-8E6E-C8DF8D19D8AE}" sibTransId="{8A934C63-41AA-41E3-A602-C68601221AA5}"/>
    <dgm:cxn modelId="{0DCF979C-555C-46AD-9F63-D9F567B4332E}" srcId="{25D539A5-2A15-4C23-8597-79A95E2F6B6C}" destId="{294867E0-C63D-497C-8629-580DBEAE5094}" srcOrd="0" destOrd="0" parTransId="{54AF1291-4EA7-43A9-A3EB-E0A54ED246CE}" sibTransId="{6218D030-5E0E-41DE-80F1-6E2EE5CFA3FE}"/>
    <dgm:cxn modelId="{EE6B46A9-30C9-4608-89A2-EA71175D7A5C}" srcId="{4CA4ED41-B893-47A0-B730-7F530A7D5D25}" destId="{25D539A5-2A15-4C23-8597-79A95E2F6B6C}" srcOrd="0" destOrd="0" parTransId="{02910730-922C-4D6A-BE51-6BB020F42F68}" sibTransId="{9E11466E-325F-40C3-A180-BF106CC4A284}"/>
    <dgm:cxn modelId="{74B008B1-2E1E-482C-8C44-D20A629A64C4}" type="presOf" srcId="{DB159889-882A-48EC-8D42-5D8A7A9CB519}" destId="{2B1C7BB1-5C5F-4DF1-9E41-A70F4C436D6E}" srcOrd="1" destOrd="0" presId="urn:microsoft.com/office/officeart/2005/8/layout/radial1"/>
    <dgm:cxn modelId="{577603BF-C677-476B-9E6D-4FFE502AC219}" type="presOf" srcId="{53209A53-5D08-493B-BEEE-AD1A07394566}" destId="{AED3610B-EAE8-43D6-A109-1256BBE579B4}" srcOrd="0" destOrd="0" presId="urn:microsoft.com/office/officeart/2005/8/layout/radial1"/>
    <dgm:cxn modelId="{734581D3-A2EA-4858-B8C8-E5F6B6021827}" type="presOf" srcId="{51D0C14D-9D7D-4074-B0F0-37F36B43A94A}" destId="{6A708B92-AE39-4151-88FF-1B6C2D442112}" srcOrd="1" destOrd="0" presId="urn:microsoft.com/office/officeart/2005/8/layout/radial1"/>
    <dgm:cxn modelId="{2A4A1FDC-B85D-4EBB-833F-89530BA3FE9E}" srcId="{25D539A5-2A15-4C23-8597-79A95E2F6B6C}" destId="{9FCE9520-9D11-45DA-B944-3F93A456C035}" srcOrd="1" destOrd="0" parTransId="{51D0C14D-9D7D-4074-B0F0-37F36B43A94A}" sibTransId="{CA078840-827A-4628-A25C-18416A85A5ED}"/>
    <dgm:cxn modelId="{B70FC2ED-4322-466B-8B58-A0E1DA4F89CD}" type="presOf" srcId="{DB159889-882A-48EC-8D42-5D8A7A9CB519}" destId="{ED633771-4B48-4B07-B59B-CAA5CDB3564B}" srcOrd="0" destOrd="0" presId="urn:microsoft.com/office/officeart/2005/8/layout/radial1"/>
    <dgm:cxn modelId="{4DC37586-441F-428D-A6BA-54294F039C52}" type="presParOf" srcId="{F9B6493D-A805-4F44-AF39-CF95B0860219}" destId="{ED65AEF1-2431-4619-8DE4-EE83998F71AF}" srcOrd="0" destOrd="0" presId="urn:microsoft.com/office/officeart/2005/8/layout/radial1"/>
    <dgm:cxn modelId="{4BAA75C9-33E7-4FF9-899B-6987DAB0BE7E}" type="presParOf" srcId="{F9B6493D-A805-4F44-AF39-CF95B0860219}" destId="{525D9A57-F17C-4312-989F-4611803FF712}" srcOrd="1" destOrd="0" presId="urn:microsoft.com/office/officeart/2005/8/layout/radial1"/>
    <dgm:cxn modelId="{4513D582-C67E-49DF-A32D-79412DACD10F}" type="presParOf" srcId="{525D9A57-F17C-4312-989F-4611803FF712}" destId="{62CCA48B-43A4-4002-B2FA-031BE6DAD3B7}" srcOrd="0" destOrd="0" presId="urn:microsoft.com/office/officeart/2005/8/layout/radial1"/>
    <dgm:cxn modelId="{4764540E-EC28-4F26-BBC4-9FB371879F13}" type="presParOf" srcId="{F9B6493D-A805-4F44-AF39-CF95B0860219}" destId="{49EC203F-CA8D-4279-8711-C7C8F141188B}" srcOrd="2" destOrd="0" presId="urn:microsoft.com/office/officeart/2005/8/layout/radial1"/>
    <dgm:cxn modelId="{8B048181-C717-45FD-8163-F345DAFB3D7B}" type="presParOf" srcId="{F9B6493D-A805-4F44-AF39-CF95B0860219}" destId="{FB2CF348-E888-49AE-ADA7-C783B76A3C93}" srcOrd="3" destOrd="0" presId="urn:microsoft.com/office/officeart/2005/8/layout/radial1"/>
    <dgm:cxn modelId="{2273CC95-42F0-4D16-A9B9-4290A6B9DDEF}" type="presParOf" srcId="{FB2CF348-E888-49AE-ADA7-C783B76A3C93}" destId="{6A708B92-AE39-4151-88FF-1B6C2D442112}" srcOrd="0" destOrd="0" presId="urn:microsoft.com/office/officeart/2005/8/layout/radial1"/>
    <dgm:cxn modelId="{9A8EE41A-C68D-4C34-AD87-E08557505ACF}" type="presParOf" srcId="{F9B6493D-A805-4F44-AF39-CF95B0860219}" destId="{C9183161-ADD8-4F2A-98FC-FB758DAE939A}" srcOrd="4" destOrd="0" presId="urn:microsoft.com/office/officeart/2005/8/layout/radial1"/>
    <dgm:cxn modelId="{55482715-ABCA-43B1-82F9-B3798FA4809C}" type="presParOf" srcId="{F9B6493D-A805-4F44-AF39-CF95B0860219}" destId="{ED633771-4B48-4B07-B59B-CAA5CDB3564B}" srcOrd="5" destOrd="0" presId="urn:microsoft.com/office/officeart/2005/8/layout/radial1"/>
    <dgm:cxn modelId="{1E17BD93-DFBA-4178-99CA-4B2D574AC952}" type="presParOf" srcId="{ED633771-4B48-4B07-B59B-CAA5CDB3564B}" destId="{2B1C7BB1-5C5F-4DF1-9E41-A70F4C436D6E}" srcOrd="0" destOrd="0" presId="urn:microsoft.com/office/officeart/2005/8/layout/radial1"/>
    <dgm:cxn modelId="{B13F1517-3277-4A41-964A-BB45AEAD31CA}" type="presParOf" srcId="{F9B6493D-A805-4F44-AF39-CF95B0860219}" destId="{AED3610B-EAE8-43D6-A109-1256BBE579B4}" srcOrd="6" destOrd="0" presId="urn:microsoft.com/office/officeart/2005/8/layout/radial1"/>
    <dgm:cxn modelId="{937B8494-BBDC-4ED4-8F04-A06842946F62}" type="presParOf" srcId="{F9B6493D-A805-4F44-AF39-CF95B0860219}" destId="{98AB6D25-333C-4FEC-B0E4-9F2371B0E83C}" srcOrd="7" destOrd="0" presId="urn:microsoft.com/office/officeart/2005/8/layout/radial1"/>
    <dgm:cxn modelId="{CE04F193-787F-418A-97B0-D2F08AAB08E7}" type="presParOf" srcId="{98AB6D25-333C-4FEC-B0E4-9F2371B0E83C}" destId="{80D9190C-782A-4015-BC09-EC80A965CA74}" srcOrd="0" destOrd="0" presId="urn:microsoft.com/office/officeart/2005/8/layout/radial1"/>
    <dgm:cxn modelId="{6BB84824-07A3-4CAF-9234-B2832608B1A9}" type="presParOf" srcId="{F9B6493D-A805-4F44-AF39-CF95B0860219}" destId="{306BD507-DB15-46DB-A128-EEE789450107}"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377A3B-918A-4107-8450-33713DA2411B}">
      <dsp:nvSpPr>
        <dsp:cNvPr id="0" name=""/>
        <dsp:cNvSpPr/>
      </dsp:nvSpPr>
      <dsp:spPr>
        <a:xfrm>
          <a:off x="183079" y="486037"/>
          <a:ext cx="4348806" cy="1359002"/>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0497"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dirty="0"/>
            <a:t>Micro and macro economics</a:t>
          </a:r>
        </a:p>
      </dsp:txBody>
      <dsp:txXfrm>
        <a:off x="183079" y="486037"/>
        <a:ext cx="4348806" cy="1359002"/>
      </dsp:txXfrm>
    </dsp:sp>
    <dsp:sp modelId="{AEAC3399-C84F-4455-999D-97B83FB04FB9}">
      <dsp:nvSpPr>
        <dsp:cNvPr id="0" name=""/>
        <dsp:cNvSpPr/>
      </dsp:nvSpPr>
      <dsp:spPr>
        <a:xfrm>
          <a:off x="1879" y="289737"/>
          <a:ext cx="951301" cy="142695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6000" r="-5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B57441-E59C-4DAD-81E8-094AAC3B30E5}">
      <dsp:nvSpPr>
        <dsp:cNvPr id="0" name=""/>
        <dsp:cNvSpPr/>
      </dsp:nvSpPr>
      <dsp:spPr>
        <a:xfrm>
          <a:off x="4982769" y="486037"/>
          <a:ext cx="4348806" cy="1359002"/>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0497"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a:t>Fundamentals of Demand and Supply</a:t>
          </a:r>
          <a:endParaRPr lang="en-GB" sz="3100" kern="1200" dirty="0"/>
        </a:p>
      </dsp:txBody>
      <dsp:txXfrm>
        <a:off x="4982769" y="486037"/>
        <a:ext cx="4348806" cy="1359002"/>
      </dsp:txXfrm>
    </dsp:sp>
    <dsp:sp modelId="{6F10A2B5-A045-420B-96C2-95313F3E585D}">
      <dsp:nvSpPr>
        <dsp:cNvPr id="0" name=""/>
        <dsp:cNvSpPr/>
      </dsp:nvSpPr>
      <dsp:spPr>
        <a:xfrm>
          <a:off x="4801568" y="289737"/>
          <a:ext cx="951301" cy="1426952"/>
        </a:xfrm>
        <a:prstGeom prst="rect">
          <a:avLst/>
        </a:prstGeom>
        <a:blipFill>
          <a:blip xmlns:r="http://schemas.openxmlformats.org/officeDocument/2006/relationships" r:embed="rId2"/>
          <a:srcRect/>
          <a:stretch>
            <a:fillRect l="-16000" r="-1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BD266A-4423-42BA-948A-A766D835E510}">
      <dsp:nvSpPr>
        <dsp:cNvPr id="0" name=""/>
        <dsp:cNvSpPr/>
      </dsp:nvSpPr>
      <dsp:spPr>
        <a:xfrm>
          <a:off x="183079" y="2196870"/>
          <a:ext cx="4348806" cy="1359002"/>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0497"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dirty="0"/>
            <a:t>Business Cycle</a:t>
          </a:r>
        </a:p>
      </dsp:txBody>
      <dsp:txXfrm>
        <a:off x="183079" y="2196870"/>
        <a:ext cx="4348806" cy="1359002"/>
      </dsp:txXfrm>
    </dsp:sp>
    <dsp:sp modelId="{05AB569F-19CD-4B3C-8564-D93401B5A7E6}">
      <dsp:nvSpPr>
        <dsp:cNvPr id="0" name=""/>
        <dsp:cNvSpPr/>
      </dsp:nvSpPr>
      <dsp:spPr>
        <a:xfrm>
          <a:off x="1879" y="2000569"/>
          <a:ext cx="951301" cy="1426952"/>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4000" r="-2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716550-C455-4E15-8814-18A5C73EA0D3}">
      <dsp:nvSpPr>
        <dsp:cNvPr id="0" name=""/>
        <dsp:cNvSpPr/>
      </dsp:nvSpPr>
      <dsp:spPr>
        <a:xfrm>
          <a:off x="4982769" y="2196870"/>
          <a:ext cx="4348806" cy="1359002"/>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0497"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dirty="0"/>
            <a:t>Circular Flow of income</a:t>
          </a:r>
        </a:p>
      </dsp:txBody>
      <dsp:txXfrm>
        <a:off x="4982769" y="2196870"/>
        <a:ext cx="4348806" cy="1359002"/>
      </dsp:txXfrm>
    </dsp:sp>
    <dsp:sp modelId="{DF6E07E1-7091-4D92-8EF4-61A276E5CA81}">
      <dsp:nvSpPr>
        <dsp:cNvPr id="0" name=""/>
        <dsp:cNvSpPr/>
      </dsp:nvSpPr>
      <dsp:spPr>
        <a:xfrm>
          <a:off x="4801568" y="2000569"/>
          <a:ext cx="951301" cy="1426952"/>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51000" r="-5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525825-D272-4A67-B18F-D05D09E47FD5}">
      <dsp:nvSpPr>
        <dsp:cNvPr id="0" name=""/>
        <dsp:cNvSpPr/>
      </dsp:nvSpPr>
      <dsp:spPr>
        <a:xfrm>
          <a:off x="183079" y="3907702"/>
          <a:ext cx="4348806" cy="1359002"/>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0497"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a:t>Key macroeconomic variables</a:t>
          </a:r>
          <a:endParaRPr lang="en-GB" sz="3100" kern="1200" dirty="0"/>
        </a:p>
      </dsp:txBody>
      <dsp:txXfrm>
        <a:off x="183079" y="3907702"/>
        <a:ext cx="4348806" cy="1359002"/>
      </dsp:txXfrm>
    </dsp:sp>
    <dsp:sp modelId="{DFBB932E-8BC8-40B8-A7D3-DC5F99F649AC}">
      <dsp:nvSpPr>
        <dsp:cNvPr id="0" name=""/>
        <dsp:cNvSpPr/>
      </dsp:nvSpPr>
      <dsp:spPr>
        <a:xfrm>
          <a:off x="1879" y="3711402"/>
          <a:ext cx="951301" cy="1426952"/>
        </a:xfrm>
        <a:prstGeom prst="rect">
          <a:avLst/>
        </a:prstGeom>
        <a:blipFill>
          <a:blip xmlns:r="http://schemas.openxmlformats.org/officeDocument/2006/relationships" r:embed="rId5"/>
          <a:srcRect/>
          <a:stretch>
            <a:fillRect l="-30000" r="-3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50C16-262F-4ECE-9BD2-1553D040C806}">
      <dsp:nvSpPr>
        <dsp:cNvPr id="0" name=""/>
        <dsp:cNvSpPr/>
      </dsp:nvSpPr>
      <dsp:spPr>
        <a:xfrm>
          <a:off x="4982769" y="3907702"/>
          <a:ext cx="4348806" cy="1359002"/>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0497"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dirty="0"/>
            <a:t>Unemployment</a:t>
          </a:r>
        </a:p>
      </dsp:txBody>
      <dsp:txXfrm>
        <a:off x="4982769" y="3907702"/>
        <a:ext cx="4348806" cy="1359002"/>
      </dsp:txXfrm>
    </dsp:sp>
    <dsp:sp modelId="{A1E61CF8-54E6-4A11-976A-7C6CD7E3FD7B}">
      <dsp:nvSpPr>
        <dsp:cNvPr id="0" name=""/>
        <dsp:cNvSpPr/>
      </dsp:nvSpPr>
      <dsp:spPr>
        <a:xfrm>
          <a:off x="4801568" y="3711402"/>
          <a:ext cx="951301" cy="1426952"/>
        </a:xfrm>
        <a:prstGeom prst="rect">
          <a:avLst/>
        </a:prstGeom>
        <a:blipFill>
          <a:blip xmlns:r="http://schemas.openxmlformats.org/officeDocument/2006/relationships" r:embed="rId6"/>
          <a:srcRect/>
          <a:stretch>
            <a:fillRect l="-49000" r="-4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0F663D-A9C5-43AD-BB34-2C9B8E220333}">
      <dsp:nvSpPr>
        <dsp:cNvPr id="0" name=""/>
        <dsp:cNvSpPr/>
      </dsp:nvSpPr>
      <dsp:spPr>
        <a:xfrm>
          <a:off x="0" y="690"/>
          <a:ext cx="67056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7E67A4-BB91-4443-AC61-D98CF56B5339}">
      <dsp:nvSpPr>
        <dsp:cNvPr id="0" name=""/>
        <dsp:cNvSpPr/>
      </dsp:nvSpPr>
      <dsp:spPr>
        <a:xfrm>
          <a:off x="488743" y="364218"/>
          <a:ext cx="888624" cy="888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F069EA-9037-451D-A5C9-1721BD671143}">
      <dsp:nvSpPr>
        <dsp:cNvPr id="0" name=""/>
        <dsp:cNvSpPr/>
      </dsp:nvSpPr>
      <dsp:spPr>
        <a:xfrm>
          <a:off x="1866111" y="690"/>
          <a:ext cx="48394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889000">
            <a:lnSpc>
              <a:spcPct val="100000"/>
            </a:lnSpc>
            <a:spcBef>
              <a:spcPct val="0"/>
            </a:spcBef>
            <a:spcAft>
              <a:spcPct val="35000"/>
            </a:spcAft>
            <a:buNone/>
          </a:pPr>
          <a:r>
            <a:rPr lang="en-GB" sz="2000" kern="1200"/>
            <a:t>It integrates economic theories with business practices</a:t>
          </a:r>
          <a:endParaRPr lang="en-US" sz="2000" kern="1200"/>
        </a:p>
      </dsp:txBody>
      <dsp:txXfrm>
        <a:off x="1866111" y="690"/>
        <a:ext cx="4839488" cy="1615680"/>
      </dsp:txXfrm>
    </dsp:sp>
    <dsp:sp modelId="{96868C9A-DC09-4EC9-A763-47DB123D9E09}">
      <dsp:nvSpPr>
        <dsp:cNvPr id="0" name=""/>
        <dsp:cNvSpPr/>
      </dsp:nvSpPr>
      <dsp:spPr>
        <a:xfrm>
          <a:off x="0" y="2020291"/>
          <a:ext cx="67056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4A5A97-4D7D-4288-8184-FA842CBE3B19}">
      <dsp:nvSpPr>
        <dsp:cNvPr id="0" name=""/>
        <dsp:cNvSpPr/>
      </dsp:nvSpPr>
      <dsp:spPr>
        <a:xfrm>
          <a:off x="488743" y="2383819"/>
          <a:ext cx="888624" cy="8886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34B689-6D9C-480E-934E-DB55361B1396}">
      <dsp:nvSpPr>
        <dsp:cNvPr id="0" name=""/>
        <dsp:cNvSpPr/>
      </dsp:nvSpPr>
      <dsp:spPr>
        <a:xfrm>
          <a:off x="1866111" y="2020291"/>
          <a:ext cx="48394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889000">
            <a:lnSpc>
              <a:spcPct val="100000"/>
            </a:lnSpc>
            <a:spcBef>
              <a:spcPct val="0"/>
            </a:spcBef>
            <a:spcAft>
              <a:spcPct val="35000"/>
            </a:spcAft>
            <a:buNone/>
          </a:pPr>
          <a:r>
            <a:rPr lang="en-GB" sz="2000" kern="1200"/>
            <a:t>Help decision making and management planning</a:t>
          </a:r>
          <a:endParaRPr lang="en-US" sz="2000" kern="1200"/>
        </a:p>
      </dsp:txBody>
      <dsp:txXfrm>
        <a:off x="1866111" y="2020291"/>
        <a:ext cx="4839488" cy="1615680"/>
      </dsp:txXfrm>
    </dsp:sp>
    <dsp:sp modelId="{EEE1104F-2A47-4BFB-B1E3-F7EE6042995C}">
      <dsp:nvSpPr>
        <dsp:cNvPr id="0" name=""/>
        <dsp:cNvSpPr/>
      </dsp:nvSpPr>
      <dsp:spPr>
        <a:xfrm>
          <a:off x="0" y="4039891"/>
          <a:ext cx="67056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9A34CE-29EC-4DAC-A12F-434BC3C22407}">
      <dsp:nvSpPr>
        <dsp:cNvPr id="0" name=""/>
        <dsp:cNvSpPr/>
      </dsp:nvSpPr>
      <dsp:spPr>
        <a:xfrm>
          <a:off x="488743" y="4403420"/>
          <a:ext cx="888624" cy="8886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265731-DD0A-406A-95B5-C6EED0EC0D04}">
      <dsp:nvSpPr>
        <dsp:cNvPr id="0" name=""/>
        <dsp:cNvSpPr/>
      </dsp:nvSpPr>
      <dsp:spPr>
        <a:xfrm>
          <a:off x="1866111" y="4039891"/>
          <a:ext cx="48394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889000">
            <a:lnSpc>
              <a:spcPct val="100000"/>
            </a:lnSpc>
            <a:spcBef>
              <a:spcPct val="0"/>
            </a:spcBef>
            <a:spcAft>
              <a:spcPct val="35000"/>
            </a:spcAft>
            <a:buNone/>
          </a:pPr>
          <a:r>
            <a:rPr lang="en-GB" sz="2000" kern="1200" dirty="0"/>
            <a:t>Includes Demand Analysis and Forecasting, Pricing decisions, capital management, and improves market knowledge</a:t>
          </a:r>
          <a:endParaRPr lang="en-US" sz="2000" kern="1200" dirty="0"/>
        </a:p>
      </dsp:txBody>
      <dsp:txXfrm>
        <a:off x="1866111" y="4039891"/>
        <a:ext cx="4839488" cy="16156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5AEF1-2431-4619-8DE4-EE83998F71AF}">
      <dsp:nvSpPr>
        <dsp:cNvPr id="0" name=""/>
        <dsp:cNvSpPr/>
      </dsp:nvSpPr>
      <dsp:spPr>
        <a:xfrm>
          <a:off x="2946397" y="2259542"/>
          <a:ext cx="2150537" cy="1973788"/>
        </a:xfrm>
        <a:prstGeom prst="ellipse">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tx1"/>
              </a:solidFill>
            </a:rPr>
            <a:t>Market Structure</a:t>
          </a:r>
        </a:p>
      </dsp:txBody>
      <dsp:txXfrm>
        <a:off x="3261336" y="2548597"/>
        <a:ext cx="1520659" cy="1395678"/>
      </dsp:txXfrm>
    </dsp:sp>
    <dsp:sp modelId="{525D9A57-F17C-4312-989F-4611803FF712}">
      <dsp:nvSpPr>
        <dsp:cNvPr id="0" name=""/>
        <dsp:cNvSpPr/>
      </dsp:nvSpPr>
      <dsp:spPr>
        <a:xfrm rot="16200000">
          <a:off x="3853261" y="2071124"/>
          <a:ext cx="336809" cy="40026"/>
        </a:xfrm>
        <a:custGeom>
          <a:avLst/>
          <a:gdLst/>
          <a:ahLst/>
          <a:cxnLst/>
          <a:rect l="0" t="0" r="0" b="0"/>
          <a:pathLst>
            <a:path>
              <a:moveTo>
                <a:pt x="0" y="20013"/>
              </a:moveTo>
              <a:lnTo>
                <a:pt x="336809" y="20013"/>
              </a:lnTo>
            </a:path>
          </a:pathLst>
        </a:custGeom>
        <a:noFill/>
        <a:ln w="12700" cap="flat" cmpd="sng" algn="ctr">
          <a:solidFill>
            <a:schemeClr val="accent5">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GB" sz="600" kern="1200">
            <a:solidFill>
              <a:schemeClr val="tx1"/>
            </a:solidFill>
          </a:endParaRPr>
        </a:p>
      </dsp:txBody>
      <dsp:txXfrm>
        <a:off x="4013246" y="2082717"/>
        <a:ext cx="16840" cy="16840"/>
      </dsp:txXfrm>
    </dsp:sp>
    <dsp:sp modelId="{49EC203F-CA8D-4279-8711-C7C8F141188B}">
      <dsp:nvSpPr>
        <dsp:cNvPr id="0" name=""/>
        <dsp:cNvSpPr/>
      </dsp:nvSpPr>
      <dsp:spPr>
        <a:xfrm>
          <a:off x="2996397" y="-84930"/>
          <a:ext cx="2050537" cy="2007664"/>
        </a:xfrm>
        <a:prstGeom prst="ellipse">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solidFill>
                <a:schemeClr val="tx1"/>
              </a:solidFill>
            </a:rPr>
            <a:t>Perfect Competition</a:t>
          </a:r>
        </a:p>
      </dsp:txBody>
      <dsp:txXfrm>
        <a:off x="3296691" y="209086"/>
        <a:ext cx="1449949" cy="1419632"/>
      </dsp:txXfrm>
    </dsp:sp>
    <dsp:sp modelId="{FB2CF348-E888-49AE-ADA7-C783B76A3C93}">
      <dsp:nvSpPr>
        <dsp:cNvPr id="0" name=""/>
        <dsp:cNvSpPr/>
      </dsp:nvSpPr>
      <dsp:spPr>
        <a:xfrm>
          <a:off x="5096935" y="3226423"/>
          <a:ext cx="226998" cy="40026"/>
        </a:xfrm>
        <a:custGeom>
          <a:avLst/>
          <a:gdLst/>
          <a:ahLst/>
          <a:cxnLst/>
          <a:rect l="0" t="0" r="0" b="0"/>
          <a:pathLst>
            <a:path>
              <a:moveTo>
                <a:pt x="0" y="20013"/>
              </a:moveTo>
              <a:lnTo>
                <a:pt x="226998" y="20013"/>
              </a:lnTo>
            </a:path>
          </a:pathLst>
        </a:custGeom>
        <a:noFill/>
        <a:ln w="12700" cap="flat" cmpd="sng" algn="ctr">
          <a:solidFill>
            <a:schemeClr val="accent5">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GB" sz="600" kern="1200">
            <a:solidFill>
              <a:schemeClr val="tx1"/>
            </a:solidFill>
          </a:endParaRPr>
        </a:p>
      </dsp:txBody>
      <dsp:txXfrm>
        <a:off x="5204759" y="3240762"/>
        <a:ext cx="11349" cy="11349"/>
      </dsp:txXfrm>
    </dsp:sp>
    <dsp:sp modelId="{C9183161-ADD8-4F2A-98FC-FB758DAE939A}">
      <dsp:nvSpPr>
        <dsp:cNvPr id="0" name=""/>
        <dsp:cNvSpPr/>
      </dsp:nvSpPr>
      <dsp:spPr>
        <a:xfrm>
          <a:off x="5323933" y="2242604"/>
          <a:ext cx="2050537" cy="2007664"/>
        </a:xfrm>
        <a:prstGeom prst="ellipse">
          <a:avLst/>
        </a:prstGeom>
        <a:solidFill>
          <a:schemeClr val="accent4">
            <a:hueOff val="3266964"/>
            <a:satOff val="-13592"/>
            <a:lumOff val="320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solidFill>
                <a:schemeClr val="tx1"/>
              </a:solidFill>
            </a:rPr>
            <a:t>Monopoly</a:t>
          </a:r>
        </a:p>
      </dsp:txBody>
      <dsp:txXfrm>
        <a:off x="5624227" y="2536620"/>
        <a:ext cx="1449949" cy="1419632"/>
      </dsp:txXfrm>
    </dsp:sp>
    <dsp:sp modelId="{ED633771-4B48-4B07-B59B-CAA5CDB3564B}">
      <dsp:nvSpPr>
        <dsp:cNvPr id="0" name=""/>
        <dsp:cNvSpPr/>
      </dsp:nvSpPr>
      <dsp:spPr>
        <a:xfrm rot="5400000">
          <a:off x="3853261" y="4381722"/>
          <a:ext cx="336809" cy="40026"/>
        </a:xfrm>
        <a:custGeom>
          <a:avLst/>
          <a:gdLst/>
          <a:ahLst/>
          <a:cxnLst/>
          <a:rect l="0" t="0" r="0" b="0"/>
          <a:pathLst>
            <a:path>
              <a:moveTo>
                <a:pt x="0" y="20013"/>
              </a:moveTo>
              <a:lnTo>
                <a:pt x="336809" y="20013"/>
              </a:lnTo>
            </a:path>
          </a:pathLst>
        </a:custGeom>
        <a:noFill/>
        <a:ln w="12700" cap="flat" cmpd="sng" algn="ctr">
          <a:solidFill>
            <a:schemeClr val="accent5">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GB" sz="600" kern="1200">
            <a:solidFill>
              <a:schemeClr val="tx1"/>
            </a:solidFill>
          </a:endParaRPr>
        </a:p>
      </dsp:txBody>
      <dsp:txXfrm>
        <a:off x="4013246" y="4393315"/>
        <a:ext cx="16840" cy="16840"/>
      </dsp:txXfrm>
    </dsp:sp>
    <dsp:sp modelId="{AED3610B-EAE8-43D6-A109-1256BBE579B4}">
      <dsp:nvSpPr>
        <dsp:cNvPr id="0" name=""/>
        <dsp:cNvSpPr/>
      </dsp:nvSpPr>
      <dsp:spPr>
        <a:xfrm>
          <a:off x="2996397" y="4570140"/>
          <a:ext cx="2050537" cy="2007664"/>
        </a:xfrm>
        <a:prstGeom prst="ellipse">
          <a:avLst/>
        </a:prstGeom>
        <a:solidFill>
          <a:schemeClr val="accent4">
            <a:hueOff val="6533927"/>
            <a:satOff val="-27185"/>
            <a:lumOff val="640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b="1" i="0" kern="1200" dirty="0">
              <a:solidFill>
                <a:schemeClr val="tx1"/>
              </a:solidFill>
            </a:rPr>
            <a:t>Oligopoly</a:t>
          </a:r>
          <a:endParaRPr lang="en-GB" sz="1800" kern="1200" dirty="0">
            <a:solidFill>
              <a:schemeClr val="tx1"/>
            </a:solidFill>
          </a:endParaRPr>
        </a:p>
      </dsp:txBody>
      <dsp:txXfrm>
        <a:off x="3296691" y="4864156"/>
        <a:ext cx="1449949" cy="1419632"/>
      </dsp:txXfrm>
    </dsp:sp>
    <dsp:sp modelId="{98AB6D25-333C-4FEC-B0E4-9F2371B0E83C}">
      <dsp:nvSpPr>
        <dsp:cNvPr id="0" name=""/>
        <dsp:cNvSpPr/>
      </dsp:nvSpPr>
      <dsp:spPr>
        <a:xfrm rot="10800000">
          <a:off x="2719399" y="3226423"/>
          <a:ext cx="226998" cy="40026"/>
        </a:xfrm>
        <a:custGeom>
          <a:avLst/>
          <a:gdLst/>
          <a:ahLst/>
          <a:cxnLst/>
          <a:rect l="0" t="0" r="0" b="0"/>
          <a:pathLst>
            <a:path>
              <a:moveTo>
                <a:pt x="0" y="20013"/>
              </a:moveTo>
              <a:lnTo>
                <a:pt x="226998" y="20013"/>
              </a:lnTo>
            </a:path>
          </a:pathLst>
        </a:custGeom>
        <a:noFill/>
        <a:ln w="12700" cap="flat" cmpd="sng" algn="ctr">
          <a:solidFill>
            <a:schemeClr val="accent5">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GB" sz="600" kern="1200">
            <a:solidFill>
              <a:schemeClr val="tx1"/>
            </a:solidFill>
          </a:endParaRPr>
        </a:p>
      </dsp:txBody>
      <dsp:txXfrm rot="10800000">
        <a:off x="2827223" y="3240762"/>
        <a:ext cx="11349" cy="11349"/>
      </dsp:txXfrm>
    </dsp:sp>
    <dsp:sp modelId="{306BD507-DB15-46DB-A128-EEE789450107}">
      <dsp:nvSpPr>
        <dsp:cNvPr id="0" name=""/>
        <dsp:cNvSpPr/>
      </dsp:nvSpPr>
      <dsp:spPr>
        <a:xfrm>
          <a:off x="668862" y="2242604"/>
          <a:ext cx="2050537" cy="2007664"/>
        </a:xfrm>
        <a:prstGeom prst="ellipse">
          <a:avLst/>
        </a:prstGeom>
        <a:solidFill>
          <a:schemeClr val="accent4">
            <a:hueOff val="9800891"/>
            <a:satOff val="-40777"/>
            <a:lumOff val="960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b="1" i="0" kern="1200" dirty="0">
              <a:solidFill>
                <a:schemeClr val="tx1"/>
              </a:solidFill>
            </a:rPr>
            <a:t>Monopolistic Competition</a:t>
          </a:r>
          <a:endParaRPr lang="en-GB" sz="1800" b="0" i="0" kern="1200" dirty="0">
            <a:solidFill>
              <a:schemeClr val="tx1"/>
            </a:solidFill>
          </a:endParaRPr>
        </a:p>
      </dsp:txBody>
      <dsp:txXfrm>
        <a:off x="969156" y="2536620"/>
        <a:ext cx="1449949" cy="1419632"/>
      </dsp:txXfrm>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0A742-D5EE-4BDC-854C-FF1394905743}" type="datetimeFigureOut">
              <a:rPr lang="en-GB" smtClean="0"/>
              <a:t>07/09/2021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850480-ECE8-4C0D-9246-C7B16550365D}" type="slidenum">
              <a:rPr lang="en-GB" smtClean="0"/>
              <a:t>‹#›</a:t>
            </a:fld>
            <a:endParaRPr lang="en-GB"/>
          </a:p>
        </p:txBody>
      </p:sp>
    </p:spTree>
    <p:extLst>
      <p:ext uri="{BB962C8B-B14F-4D97-AF65-F5344CB8AC3E}">
        <p14:creationId xmlns:p14="http://schemas.microsoft.com/office/powerpoint/2010/main" val="2161185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1" i="0" dirty="0">
                <a:solidFill>
                  <a:srgbClr val="111111"/>
                </a:solidFill>
                <a:effectLst/>
                <a:latin typeface="Nunito Sans"/>
              </a:rPr>
              <a:t>Price of the commodity</a:t>
            </a:r>
            <a:r>
              <a:rPr lang="en-GB" b="0" i="0" dirty="0">
                <a:solidFill>
                  <a:srgbClr val="111111"/>
                </a:solidFill>
                <a:effectLst/>
                <a:latin typeface="Nunito Sans"/>
              </a:rPr>
              <a:t>: We know that demand and price, hold an inverse relationship, so whenever, the price of the commodity shoots up, the quantity demanded experiences a drop.</a:t>
            </a:r>
          </a:p>
          <a:p>
            <a:pPr algn="l">
              <a:buFont typeface="+mj-lt"/>
              <a:buAutoNum type="arabicPeriod"/>
            </a:pPr>
            <a:r>
              <a:rPr lang="en-GB" b="1" i="0" dirty="0">
                <a:solidFill>
                  <a:srgbClr val="111111"/>
                </a:solidFill>
                <a:effectLst/>
                <a:latin typeface="Nunito Sans"/>
              </a:rPr>
              <a:t>Price of related goods</a:t>
            </a:r>
            <a:r>
              <a:rPr lang="en-GB" b="0" i="0" dirty="0">
                <a:solidFill>
                  <a:srgbClr val="111111"/>
                </a:solidFill>
                <a:effectLst/>
                <a:latin typeface="Nunito Sans"/>
              </a:rPr>
              <a:t>: Related goods can be of two types:</a:t>
            </a:r>
          </a:p>
          <a:p>
            <a:pPr marL="742950" lvl="1" indent="-285750" algn="l">
              <a:buFont typeface="+mj-lt"/>
              <a:buAutoNum type="arabicPeriod"/>
            </a:pPr>
            <a:r>
              <a:rPr lang="en-GB" b="1" i="0" dirty="0">
                <a:solidFill>
                  <a:srgbClr val="111111"/>
                </a:solidFill>
                <a:effectLst/>
                <a:latin typeface="Nunito Sans"/>
              </a:rPr>
              <a:t>Complementary goods</a:t>
            </a:r>
            <a:r>
              <a:rPr lang="en-GB" b="0" i="0" dirty="0">
                <a:solidFill>
                  <a:srgbClr val="111111"/>
                </a:solidFill>
                <a:effectLst/>
                <a:latin typeface="Nunito Sans"/>
              </a:rPr>
              <a:t>: Goods which are consumed together are called complementary goods, such as </a:t>
            </a:r>
            <a:r>
              <a:rPr lang="en-GB" b="1" i="0" dirty="0">
                <a:solidFill>
                  <a:srgbClr val="111111"/>
                </a:solidFill>
                <a:effectLst/>
                <a:latin typeface="Nunito Sans"/>
              </a:rPr>
              <a:t>shoes and socks, wire and plug, ink pad and stamp</a:t>
            </a:r>
            <a:r>
              <a:rPr lang="en-GB" b="0" i="0" dirty="0">
                <a:solidFill>
                  <a:srgbClr val="111111"/>
                </a:solidFill>
                <a:effectLst/>
                <a:latin typeface="Nunito Sans"/>
              </a:rPr>
              <a:t>. A rise in the price of one will result in the demand of the other to fall.</a:t>
            </a:r>
          </a:p>
          <a:p>
            <a:pPr marL="742950" lvl="1" indent="-285750" algn="l">
              <a:buFont typeface="+mj-lt"/>
              <a:buAutoNum type="arabicPeriod"/>
            </a:pPr>
            <a:r>
              <a:rPr lang="en-GB" b="1" i="0" dirty="0">
                <a:solidFill>
                  <a:srgbClr val="111111"/>
                </a:solidFill>
                <a:effectLst/>
                <a:latin typeface="Nunito Sans"/>
              </a:rPr>
              <a:t>Competing goods or substitutes</a:t>
            </a:r>
            <a:r>
              <a:rPr lang="en-GB" b="0" i="0" dirty="0">
                <a:solidFill>
                  <a:srgbClr val="111111"/>
                </a:solidFill>
                <a:effectLst/>
                <a:latin typeface="Nunito Sans"/>
              </a:rPr>
              <a:t>: Goods which are consumed to satisfy the same want are counted as substitutes for one another, such as </a:t>
            </a:r>
            <a:r>
              <a:rPr lang="en-GB" b="1" i="0" dirty="0">
                <a:solidFill>
                  <a:srgbClr val="111111"/>
                </a:solidFill>
                <a:effectLst/>
                <a:latin typeface="Nunito Sans"/>
              </a:rPr>
              <a:t>bulb and tube light, soap and body wash, shoes and slipper</a:t>
            </a:r>
            <a:r>
              <a:rPr lang="en-GB" b="0" i="0" dirty="0">
                <a:solidFill>
                  <a:srgbClr val="111111"/>
                </a:solidFill>
                <a:effectLst/>
                <a:latin typeface="Nunito Sans"/>
              </a:rPr>
              <a:t>, etc. In the case of substitute products, a rise in the prices of a product leads to the rise in demand for its substitutes.</a:t>
            </a:r>
          </a:p>
          <a:p>
            <a:pPr algn="l">
              <a:buFont typeface="+mj-lt"/>
              <a:buAutoNum type="arabicPeriod"/>
            </a:pPr>
            <a:r>
              <a:rPr lang="en-GB" b="1" i="0" dirty="0">
                <a:solidFill>
                  <a:srgbClr val="111111"/>
                </a:solidFill>
                <a:effectLst/>
                <a:latin typeface="Nunito Sans"/>
              </a:rPr>
              <a:t>Income of Consumers</a:t>
            </a:r>
            <a:r>
              <a:rPr lang="en-GB" b="0" i="0" dirty="0">
                <a:solidFill>
                  <a:srgbClr val="111111"/>
                </a:solidFill>
                <a:effectLst/>
                <a:latin typeface="Nunito Sans"/>
              </a:rPr>
              <a:t>: The purchasing power of a consumer depends primarily on his income. Therefore, the higher the income of the consumer, the higher will be the quantity demanded.</a:t>
            </a:r>
          </a:p>
          <a:p>
            <a:pPr algn="l">
              <a:buFont typeface="+mj-lt"/>
              <a:buAutoNum type="arabicPeriod"/>
            </a:pPr>
            <a:r>
              <a:rPr lang="en-GB" b="1" i="0" dirty="0">
                <a:solidFill>
                  <a:srgbClr val="111111"/>
                </a:solidFill>
                <a:effectLst/>
                <a:latin typeface="Nunito Sans"/>
              </a:rPr>
              <a:t>Tastes and Preferences</a:t>
            </a:r>
            <a:r>
              <a:rPr lang="en-GB" b="0" i="0" dirty="0">
                <a:solidFill>
                  <a:srgbClr val="111111"/>
                </a:solidFill>
                <a:effectLst/>
                <a:latin typeface="Nunito Sans"/>
              </a:rPr>
              <a:t>: Consumer tastes and preferences change over time and it has been observed that trending items often fetch high demand, as compared to the outdated one.</a:t>
            </a:r>
            <a:br>
              <a:rPr lang="en-GB" b="0" i="0" dirty="0">
                <a:solidFill>
                  <a:srgbClr val="111111"/>
                </a:solidFill>
                <a:effectLst/>
                <a:latin typeface="Nunito Sans"/>
              </a:rPr>
            </a:br>
            <a:r>
              <a:rPr lang="en-GB" b="1" i="0" dirty="0">
                <a:solidFill>
                  <a:srgbClr val="111111"/>
                </a:solidFill>
                <a:effectLst/>
                <a:latin typeface="Nunito Sans"/>
              </a:rPr>
              <a:t>For example</a:t>
            </a:r>
            <a:r>
              <a:rPr lang="en-GB" b="0" i="0" dirty="0">
                <a:solidFill>
                  <a:srgbClr val="111111"/>
                </a:solidFill>
                <a:effectLst/>
                <a:latin typeface="Nunito Sans"/>
              </a:rPr>
              <a:t>: During the lockdown period, a rise in the demand for laptops has been recorded, because work from home is given by many companies.</a:t>
            </a:r>
          </a:p>
          <a:p>
            <a:pPr algn="l">
              <a:buFont typeface="+mj-lt"/>
              <a:buAutoNum type="arabicPeriod"/>
            </a:pPr>
            <a:r>
              <a:rPr lang="en-GB" b="1" i="0" dirty="0">
                <a:solidFill>
                  <a:srgbClr val="111111"/>
                </a:solidFill>
                <a:effectLst/>
                <a:latin typeface="Nunito Sans"/>
              </a:rPr>
              <a:t>Consumer Expectations</a:t>
            </a:r>
            <a:r>
              <a:rPr lang="en-GB" b="0" i="0" dirty="0">
                <a:solidFill>
                  <a:srgbClr val="111111"/>
                </a:solidFill>
                <a:effectLst/>
                <a:latin typeface="Nunito Sans"/>
              </a:rPr>
              <a:t>: When there is an expectation of rise or fall in prices or any sudden change in the economy, it affects the current demand for the product.</a:t>
            </a:r>
            <a:br>
              <a:rPr lang="en-GB" b="0" i="0" dirty="0">
                <a:solidFill>
                  <a:srgbClr val="111111"/>
                </a:solidFill>
                <a:effectLst/>
                <a:latin typeface="Nunito Sans"/>
              </a:rPr>
            </a:br>
            <a:r>
              <a:rPr lang="en-GB" b="1" i="0" dirty="0">
                <a:solidFill>
                  <a:srgbClr val="111111"/>
                </a:solidFill>
                <a:effectLst/>
                <a:latin typeface="Nunito Sans"/>
              </a:rPr>
              <a:t>For instance</a:t>
            </a:r>
            <a:r>
              <a:rPr lang="en-GB" b="0" i="0" dirty="0">
                <a:solidFill>
                  <a:srgbClr val="111111"/>
                </a:solidFill>
                <a:effectLst/>
                <a:latin typeface="Nunito Sans"/>
              </a:rPr>
              <a:t>: You might have noticed that the demand for the groceries and essential items increased prior to the lockdown became effective countrywide.</a:t>
            </a:r>
          </a:p>
          <a:p>
            <a:endParaRPr lang="en-GB" dirty="0"/>
          </a:p>
        </p:txBody>
      </p:sp>
      <p:sp>
        <p:nvSpPr>
          <p:cNvPr id="4" name="Slide Number Placeholder 3"/>
          <p:cNvSpPr>
            <a:spLocks noGrp="1"/>
          </p:cNvSpPr>
          <p:nvPr>
            <p:ph type="sldNum" sz="quarter" idx="5"/>
          </p:nvPr>
        </p:nvSpPr>
        <p:spPr/>
        <p:txBody>
          <a:bodyPr/>
          <a:lstStyle/>
          <a:p>
            <a:fld id="{43850480-ECE8-4C0D-9246-C7B16550365D}" type="slidenum">
              <a:rPr lang="en-GB" smtClean="0"/>
              <a:t>6</a:t>
            </a:fld>
            <a:endParaRPr lang="en-GB"/>
          </a:p>
        </p:txBody>
      </p:sp>
    </p:spTree>
    <p:extLst>
      <p:ext uri="{BB962C8B-B14F-4D97-AF65-F5344CB8AC3E}">
        <p14:creationId xmlns:p14="http://schemas.microsoft.com/office/powerpoint/2010/main" val="1904907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1" i="0" dirty="0">
                <a:solidFill>
                  <a:srgbClr val="111111"/>
                </a:solidFill>
                <a:effectLst/>
                <a:latin typeface="Nunito Sans"/>
              </a:rPr>
              <a:t>Price of the Commodity</a:t>
            </a:r>
            <a:r>
              <a:rPr lang="en-GB" b="0" i="0" dirty="0">
                <a:solidFill>
                  <a:srgbClr val="111111"/>
                </a:solidFill>
                <a:effectLst/>
                <a:latin typeface="Nunito Sans"/>
              </a:rPr>
              <a:t>: The higher the price of the commodity, the higher will be its quantity supplied. This is due to the fact that the firm produces goods and services with an aim of earning profits and when the price increases, the profit margin of the firm also tends to rise.</a:t>
            </a:r>
          </a:p>
          <a:p>
            <a:pPr algn="l">
              <a:buFont typeface="+mj-lt"/>
              <a:buAutoNum type="arabicPeriod"/>
            </a:pPr>
            <a:r>
              <a:rPr lang="en-GB" b="1" i="0" dirty="0">
                <a:solidFill>
                  <a:srgbClr val="111111"/>
                </a:solidFill>
                <a:effectLst/>
                <a:latin typeface="Nunito Sans"/>
              </a:rPr>
              <a:t>Prices of Related Goods:</a:t>
            </a:r>
            <a:r>
              <a:rPr lang="en-GB" b="0" i="0" dirty="0">
                <a:solidFill>
                  <a:srgbClr val="111111"/>
                </a:solidFill>
                <a:effectLst/>
                <a:latin typeface="Nunito Sans"/>
              </a:rPr>
              <a:t> When there is a hike in prices of the related goods, then obviously, it is a profitable option for the firm to produce and sell the related goods, then the good in question, and this will lead to the fall in in the quantity supplied of that commodity.</a:t>
            </a:r>
            <a:br>
              <a:rPr lang="en-GB" b="0" i="0" dirty="0">
                <a:solidFill>
                  <a:srgbClr val="111111"/>
                </a:solidFill>
                <a:effectLst/>
                <a:latin typeface="Nunito Sans"/>
              </a:rPr>
            </a:br>
            <a:r>
              <a:rPr lang="en-GB" b="1" i="0" dirty="0">
                <a:solidFill>
                  <a:srgbClr val="111111"/>
                </a:solidFill>
                <a:effectLst/>
                <a:latin typeface="Nunito Sans"/>
              </a:rPr>
              <a:t>For example</a:t>
            </a:r>
            <a:r>
              <a:rPr lang="en-GB" b="0" i="0" dirty="0">
                <a:solidFill>
                  <a:srgbClr val="111111"/>
                </a:solidFill>
                <a:effectLst/>
                <a:latin typeface="Nunito Sans"/>
              </a:rPr>
              <a:t>: If there is a rise in the price of pulses, the farmers will use their resources to grow pulses, rather than other cereals, as it is a more profitable option to them.</a:t>
            </a:r>
          </a:p>
          <a:p>
            <a:pPr algn="l">
              <a:buFont typeface="+mj-lt"/>
              <a:buAutoNum type="arabicPeriod"/>
            </a:pPr>
            <a:r>
              <a:rPr lang="en-GB" b="1" i="0" dirty="0">
                <a:solidFill>
                  <a:srgbClr val="111111"/>
                </a:solidFill>
                <a:effectLst/>
                <a:latin typeface="Nunito Sans"/>
              </a:rPr>
              <a:t>Prices of factors of production</a:t>
            </a:r>
            <a:r>
              <a:rPr lang="en-GB" b="0" i="0" dirty="0">
                <a:solidFill>
                  <a:srgbClr val="111111"/>
                </a:solidFill>
                <a:effectLst/>
                <a:latin typeface="Nunito Sans"/>
              </a:rPr>
              <a:t>: The cost of production depends on the factors of production, which influences the supply of the product. A hike in the price of input will automatically increase the cost of production and affects its profitability.</a:t>
            </a:r>
            <a:br>
              <a:rPr lang="en-GB" b="0" i="0" dirty="0">
                <a:solidFill>
                  <a:srgbClr val="111111"/>
                </a:solidFill>
                <a:effectLst/>
                <a:latin typeface="Nunito Sans"/>
              </a:rPr>
            </a:br>
            <a:r>
              <a:rPr lang="en-GB" b="1" i="0" dirty="0">
                <a:solidFill>
                  <a:srgbClr val="111111"/>
                </a:solidFill>
                <a:effectLst/>
                <a:latin typeface="Nunito Sans"/>
              </a:rPr>
              <a:t>For example</a:t>
            </a:r>
            <a:r>
              <a:rPr lang="en-GB" b="0" i="0" dirty="0">
                <a:solidFill>
                  <a:srgbClr val="111111"/>
                </a:solidFill>
                <a:effectLst/>
                <a:latin typeface="Nunito Sans"/>
              </a:rPr>
              <a:t>: Suppose the prices of petrol shoot up, which leads to an increase in the cost of production as well as transportation of the goods.</a:t>
            </a:r>
          </a:p>
          <a:p>
            <a:pPr algn="l">
              <a:buFont typeface="+mj-lt"/>
              <a:buAutoNum type="arabicPeriod"/>
            </a:pPr>
            <a:r>
              <a:rPr lang="en-GB" b="1" i="0" dirty="0">
                <a:solidFill>
                  <a:srgbClr val="111111"/>
                </a:solidFill>
                <a:effectLst/>
                <a:latin typeface="Nunito Sans"/>
              </a:rPr>
              <a:t>Technology</a:t>
            </a:r>
            <a:r>
              <a:rPr lang="en-GB" b="0" i="0" dirty="0">
                <a:solidFill>
                  <a:srgbClr val="111111"/>
                </a:solidFill>
                <a:effectLst/>
                <a:latin typeface="Nunito Sans"/>
              </a:rPr>
              <a:t>: Technology has a great impact on production, as new and improved methods are developed, which are better in terms of productivity and quality of the goods while using the same amount of resources. So, this results in the increase in quantity supplied of some products, while decreasing the quantity supplied of another which are displaced.</a:t>
            </a:r>
          </a:p>
          <a:p>
            <a:pPr algn="l">
              <a:buFont typeface="+mj-lt"/>
              <a:buAutoNum type="arabicPeriod"/>
            </a:pPr>
            <a:r>
              <a:rPr lang="en-GB" b="1" i="0" dirty="0">
                <a:solidFill>
                  <a:srgbClr val="111111"/>
                </a:solidFill>
                <a:effectLst/>
                <a:latin typeface="Nunito Sans"/>
              </a:rPr>
              <a:t>Producers</a:t>
            </a:r>
            <a:r>
              <a:rPr lang="en-GB" b="0" i="0" dirty="0">
                <a:solidFill>
                  <a:srgbClr val="111111"/>
                </a:solidFill>
                <a:effectLst/>
                <a:latin typeface="Nunito Sans"/>
              </a:rPr>
              <a:t>: If there are many firms in the market producing the same product, then obviously the supply will be more.</a:t>
            </a:r>
          </a:p>
          <a:p>
            <a:pPr algn="l">
              <a:buFont typeface="+mj-lt"/>
              <a:buAutoNum type="arabicPeriod"/>
            </a:pPr>
            <a:r>
              <a:rPr lang="en-GB" b="1" i="0" dirty="0">
                <a:solidFill>
                  <a:srgbClr val="111111"/>
                </a:solidFill>
                <a:effectLst/>
                <a:latin typeface="Nunito Sans"/>
              </a:rPr>
              <a:t>Taxes and Subsidies</a:t>
            </a:r>
            <a:r>
              <a:rPr lang="en-GB" b="0" i="0" dirty="0">
                <a:solidFill>
                  <a:srgbClr val="111111"/>
                </a:solidFill>
                <a:effectLst/>
                <a:latin typeface="Nunito Sans"/>
              </a:rPr>
              <a:t>: Government imposes taxes on the production of goods and a rise in the rate of taxes will lead to a rise in the cost of production. Therefore, only when there is a rise in its prices, the quantity supplied will be increased. Contrary to this, Government subsidies, often bring down the cost of production, so the firms can easily increase supply.</a:t>
            </a:r>
          </a:p>
          <a:p>
            <a:endParaRPr lang="en-GB" dirty="0"/>
          </a:p>
        </p:txBody>
      </p:sp>
      <p:sp>
        <p:nvSpPr>
          <p:cNvPr id="4" name="Slide Number Placeholder 3"/>
          <p:cNvSpPr>
            <a:spLocks noGrp="1"/>
          </p:cNvSpPr>
          <p:nvPr>
            <p:ph type="sldNum" sz="quarter" idx="5"/>
          </p:nvPr>
        </p:nvSpPr>
        <p:spPr/>
        <p:txBody>
          <a:bodyPr/>
          <a:lstStyle/>
          <a:p>
            <a:fld id="{43850480-ECE8-4C0D-9246-C7B16550365D}" type="slidenum">
              <a:rPr lang="en-GB" smtClean="0"/>
              <a:t>9</a:t>
            </a:fld>
            <a:endParaRPr lang="en-GB"/>
          </a:p>
        </p:txBody>
      </p:sp>
    </p:spTree>
    <p:extLst>
      <p:ext uri="{BB962C8B-B14F-4D97-AF65-F5344CB8AC3E}">
        <p14:creationId xmlns:p14="http://schemas.microsoft.com/office/powerpoint/2010/main" val="558587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895E4-AA8B-4BA9-BD3D-881B2C634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DBAA346-56C2-43BA-A946-F028FADEEE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BD40E04-A795-4B53-94F2-1180AD99C1D2}"/>
              </a:ext>
            </a:extLst>
          </p:cNvPr>
          <p:cNvSpPr>
            <a:spLocks noGrp="1"/>
          </p:cNvSpPr>
          <p:nvPr>
            <p:ph type="dt" sz="half" idx="10"/>
          </p:nvPr>
        </p:nvSpPr>
        <p:spPr/>
        <p:txBody>
          <a:bodyPr/>
          <a:lstStyle/>
          <a:p>
            <a:fld id="{F4BCE07C-20F6-47E5-B290-94C99E0A6ED5}" type="datetime2">
              <a:rPr lang="en-US" smtClean="0"/>
              <a:t>Tuesday, September 7, 2021</a:t>
            </a:fld>
            <a:endParaRPr lang="en-US" dirty="0"/>
          </a:p>
        </p:txBody>
      </p:sp>
      <p:sp>
        <p:nvSpPr>
          <p:cNvPr id="5" name="Footer Placeholder 4">
            <a:extLst>
              <a:ext uri="{FF2B5EF4-FFF2-40B4-BE49-F238E27FC236}">
                <a16:creationId xmlns:a16="http://schemas.microsoft.com/office/drawing/2014/main" id="{4B914903-C79B-4CF6-811A-E9E5256F53DB}"/>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41FC2E2-4D4C-44E0-BEDC-FA5FC5DDD082}"/>
              </a:ext>
            </a:extLst>
          </p:cNvPr>
          <p:cNvSpPr>
            <a:spLocks noGrp="1"/>
          </p:cNvSpPr>
          <p:nvPr>
            <p:ph type="sldNum" sz="quarter" idx="12"/>
          </p:nvPr>
        </p:nvSpPr>
        <p:spPr/>
        <p:txBody>
          <a:bodyPr/>
          <a:lstStyle/>
          <a:p>
            <a:fld id="{3A4F6043-7A67-491B-98BC-F933DED7226D}" type="slidenum">
              <a:rPr lang="en-US" smtClean="0"/>
              <a:t>‹#›</a:t>
            </a:fld>
            <a:endParaRPr lang="en-US"/>
          </a:p>
        </p:txBody>
      </p:sp>
    </p:spTree>
    <p:extLst>
      <p:ext uri="{BB962C8B-B14F-4D97-AF65-F5344CB8AC3E}">
        <p14:creationId xmlns:p14="http://schemas.microsoft.com/office/powerpoint/2010/main" val="3370581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CFC1E-C1F1-4B87-BA86-89EB51C4BBA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A7243AA-A8D3-432A-9C2C-324EFD8608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B52861-4493-4BC8-B392-724C328AB37E}"/>
              </a:ext>
            </a:extLst>
          </p:cNvPr>
          <p:cNvSpPr>
            <a:spLocks noGrp="1"/>
          </p:cNvSpPr>
          <p:nvPr>
            <p:ph type="dt" sz="half" idx="10"/>
          </p:nvPr>
        </p:nvSpPr>
        <p:spPr/>
        <p:txBody>
          <a:bodyPr/>
          <a:lstStyle/>
          <a:p>
            <a:fld id="{2843DE75-7CC6-4852-B835-2956404EF806}" type="datetime2">
              <a:rPr lang="en-US" smtClean="0"/>
              <a:t>Tuesday, September 7, 2021</a:t>
            </a:fld>
            <a:endParaRPr lang="en-US"/>
          </a:p>
        </p:txBody>
      </p:sp>
      <p:sp>
        <p:nvSpPr>
          <p:cNvPr id="5" name="Footer Placeholder 4">
            <a:extLst>
              <a:ext uri="{FF2B5EF4-FFF2-40B4-BE49-F238E27FC236}">
                <a16:creationId xmlns:a16="http://schemas.microsoft.com/office/drawing/2014/main" id="{36526070-94A3-40CF-A2FA-30348996F90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219932A-30B8-41C8-8065-49E369CDB3F2}"/>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831215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B44FF5-7384-4F51-9C23-D50090A415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066FD55-C862-4CE1-9562-EBCC0208F0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5EE5A6-0B5A-4848-9F54-1062E8E7D86C}"/>
              </a:ext>
            </a:extLst>
          </p:cNvPr>
          <p:cNvSpPr>
            <a:spLocks noGrp="1"/>
          </p:cNvSpPr>
          <p:nvPr>
            <p:ph type="dt" sz="half" idx="10"/>
          </p:nvPr>
        </p:nvSpPr>
        <p:spPr/>
        <p:txBody>
          <a:bodyPr/>
          <a:lstStyle/>
          <a:p>
            <a:fld id="{39E1B199-21BF-4C02-BDD1-C1F77FA58D19}" type="datetime2">
              <a:rPr lang="en-US" smtClean="0"/>
              <a:t>Tuesday, September 7, 2021</a:t>
            </a:fld>
            <a:endParaRPr lang="en-US"/>
          </a:p>
        </p:txBody>
      </p:sp>
      <p:sp>
        <p:nvSpPr>
          <p:cNvPr id="5" name="Footer Placeholder 4">
            <a:extLst>
              <a:ext uri="{FF2B5EF4-FFF2-40B4-BE49-F238E27FC236}">
                <a16:creationId xmlns:a16="http://schemas.microsoft.com/office/drawing/2014/main" id="{0BA6E9ED-90F1-40D7-9592-0F9FC8C86A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7FE70A4-5486-454B-A51F-591D1099CA1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006112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BBB17-A109-4A57-B741-07511BEACA0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D67026B-7803-4123-B17C-7DE2BBB0BA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373482-82B6-414E-9A26-08557085C240}"/>
              </a:ext>
            </a:extLst>
          </p:cNvPr>
          <p:cNvSpPr>
            <a:spLocks noGrp="1"/>
          </p:cNvSpPr>
          <p:nvPr>
            <p:ph type="dt" sz="half" idx="10"/>
          </p:nvPr>
        </p:nvSpPr>
        <p:spPr/>
        <p:txBody>
          <a:bodyPr/>
          <a:lstStyle/>
          <a:p>
            <a:fld id="{51E85B16-5C81-406A-8CF0-630FF321C812}" type="datetime2">
              <a:rPr lang="en-US" smtClean="0"/>
              <a:t>Tuesday, September 7, 2021</a:t>
            </a:fld>
            <a:endParaRPr lang="en-US" dirty="0"/>
          </a:p>
        </p:txBody>
      </p:sp>
      <p:sp>
        <p:nvSpPr>
          <p:cNvPr id="5" name="Footer Placeholder 4">
            <a:extLst>
              <a:ext uri="{FF2B5EF4-FFF2-40B4-BE49-F238E27FC236}">
                <a16:creationId xmlns:a16="http://schemas.microsoft.com/office/drawing/2014/main" id="{64AE841B-A584-40E4-A376-4A073DA8EAE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966A8ED3-E45A-4942-ADD2-3E6E014440CE}"/>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070606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A6C54-2090-4510-B20D-731D061556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0D27713-E542-42DC-915F-1B0EAD034A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731551-AA64-41C2-B258-A04CF1F142F7}"/>
              </a:ext>
            </a:extLst>
          </p:cNvPr>
          <p:cNvSpPr>
            <a:spLocks noGrp="1"/>
          </p:cNvSpPr>
          <p:nvPr>
            <p:ph type="dt" sz="half" idx="10"/>
          </p:nvPr>
        </p:nvSpPr>
        <p:spPr/>
        <p:txBody>
          <a:bodyPr/>
          <a:lstStyle/>
          <a:p>
            <a:fld id="{F53DBE77-9A6D-4E31-91AA-5A1C755C0424}" type="datetime2">
              <a:rPr lang="en-US" smtClean="0"/>
              <a:t>Tuesday, September 7, 2021</a:t>
            </a:fld>
            <a:endParaRPr lang="en-US"/>
          </a:p>
        </p:txBody>
      </p:sp>
      <p:sp>
        <p:nvSpPr>
          <p:cNvPr id="5" name="Footer Placeholder 4">
            <a:extLst>
              <a:ext uri="{FF2B5EF4-FFF2-40B4-BE49-F238E27FC236}">
                <a16:creationId xmlns:a16="http://schemas.microsoft.com/office/drawing/2014/main" id="{55F5182A-4837-49D1-A043-E5E43108174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4DFAF3B-7834-4A94-A470-6067261C1A12}"/>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8613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98CC-41A2-45CE-B309-A51BFFFA7A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86BD7F4-8DA2-4726-8E66-8946EE567D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36EC584-B6DB-49AB-A566-14A2344AC0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A4EDE2F-006F-4720-A9BE-592F5BA16B31}"/>
              </a:ext>
            </a:extLst>
          </p:cNvPr>
          <p:cNvSpPr>
            <a:spLocks noGrp="1"/>
          </p:cNvSpPr>
          <p:nvPr>
            <p:ph type="dt" sz="half" idx="10"/>
          </p:nvPr>
        </p:nvSpPr>
        <p:spPr/>
        <p:txBody>
          <a:bodyPr/>
          <a:lstStyle/>
          <a:p>
            <a:fld id="{BF9B9D10-A3D4-4B0B-A886-800F9D757090}" type="datetime2">
              <a:rPr lang="en-US" smtClean="0"/>
              <a:t>Tuesday, September 7, 2021</a:t>
            </a:fld>
            <a:endParaRPr lang="en-US"/>
          </a:p>
        </p:txBody>
      </p:sp>
      <p:sp>
        <p:nvSpPr>
          <p:cNvPr id="6" name="Footer Placeholder 5">
            <a:extLst>
              <a:ext uri="{FF2B5EF4-FFF2-40B4-BE49-F238E27FC236}">
                <a16:creationId xmlns:a16="http://schemas.microsoft.com/office/drawing/2014/main" id="{52975196-0C9D-4645-A482-554E8275ED5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B79B72B-5D89-4BD3-9F52-A0861CCF3A6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86329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3B790-8232-4FE6-A2F3-3C9D8A4E8B9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6419EB-3903-4CFC-A17C-499E8489DA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D9FB9F-0379-4176-AA79-DEEAFF3FAC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705DB2B-5798-432E-811C-05043CAE3A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82B546-D47B-4181-BADB-E2E194C013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831DA6B-C496-4F1F-9074-EE819A8270AB}"/>
              </a:ext>
            </a:extLst>
          </p:cNvPr>
          <p:cNvSpPr>
            <a:spLocks noGrp="1"/>
          </p:cNvSpPr>
          <p:nvPr>
            <p:ph type="dt" sz="half" idx="10"/>
          </p:nvPr>
        </p:nvSpPr>
        <p:spPr/>
        <p:txBody>
          <a:bodyPr/>
          <a:lstStyle/>
          <a:p>
            <a:fld id="{546D5965-362D-461E-819F-3370261552DD}" type="datetime2">
              <a:rPr lang="en-US" smtClean="0"/>
              <a:t>Tuesday, September 7, 2021</a:t>
            </a:fld>
            <a:endParaRPr lang="en-US"/>
          </a:p>
        </p:txBody>
      </p:sp>
      <p:sp>
        <p:nvSpPr>
          <p:cNvPr id="8" name="Footer Placeholder 7">
            <a:extLst>
              <a:ext uri="{FF2B5EF4-FFF2-40B4-BE49-F238E27FC236}">
                <a16:creationId xmlns:a16="http://schemas.microsoft.com/office/drawing/2014/main" id="{707A6AB4-4CC9-4D7E-AAC7-426AFB9ABBA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1D69EF21-8EE9-4CF4-95C6-E5D25E451E3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000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C172C-5D3A-4346-8C22-9BE6A785F0B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C5C8014-ACF5-4956-B34C-0F93CF8A9E72}"/>
              </a:ext>
            </a:extLst>
          </p:cNvPr>
          <p:cNvSpPr>
            <a:spLocks noGrp="1"/>
          </p:cNvSpPr>
          <p:nvPr>
            <p:ph type="dt" sz="half" idx="10"/>
          </p:nvPr>
        </p:nvSpPr>
        <p:spPr/>
        <p:txBody>
          <a:bodyPr/>
          <a:lstStyle/>
          <a:p>
            <a:fld id="{37752F2A-C342-488A-9657-C9267C874661}" type="datetime2">
              <a:rPr lang="en-US" smtClean="0"/>
              <a:t>Tuesday, September 7, 2021</a:t>
            </a:fld>
            <a:endParaRPr lang="en-US"/>
          </a:p>
        </p:txBody>
      </p:sp>
      <p:sp>
        <p:nvSpPr>
          <p:cNvPr id="4" name="Footer Placeholder 3">
            <a:extLst>
              <a:ext uri="{FF2B5EF4-FFF2-40B4-BE49-F238E27FC236}">
                <a16:creationId xmlns:a16="http://schemas.microsoft.com/office/drawing/2014/main" id="{EFEE7B6D-9D99-423B-B473-A9F6B2979522}"/>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D9B065B-8DE5-4C56-80BD-30E1AF2F8A3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256885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02A097-3991-4571-8758-19D817A07232}"/>
              </a:ext>
            </a:extLst>
          </p:cNvPr>
          <p:cNvSpPr>
            <a:spLocks noGrp="1"/>
          </p:cNvSpPr>
          <p:nvPr>
            <p:ph type="dt" sz="half" idx="10"/>
          </p:nvPr>
        </p:nvSpPr>
        <p:spPr/>
        <p:txBody>
          <a:bodyPr/>
          <a:lstStyle/>
          <a:p>
            <a:fld id="{D60F5C40-B70D-40D7-A526-DA5DE606522A}" type="datetime2">
              <a:rPr lang="en-US" smtClean="0"/>
              <a:t>Tuesday, September 7, 2021</a:t>
            </a:fld>
            <a:endParaRPr lang="en-US"/>
          </a:p>
        </p:txBody>
      </p:sp>
      <p:sp>
        <p:nvSpPr>
          <p:cNvPr id="3" name="Footer Placeholder 2">
            <a:extLst>
              <a:ext uri="{FF2B5EF4-FFF2-40B4-BE49-F238E27FC236}">
                <a16:creationId xmlns:a16="http://schemas.microsoft.com/office/drawing/2014/main" id="{D05FA83A-D0C6-4A20-B7DD-56BE0B710DF1}"/>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5CCE99A4-34D7-463B-B0CF-AC083014C120}"/>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855967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B6DEE-C734-493A-B528-D0D5B14951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45760F7-21EB-4414-953D-D4AC7F99AB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A8ECD27-B49D-4765-BEC4-EDBE89E2DD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D9976D-3D25-468E-BD7F-822840009359}"/>
              </a:ext>
            </a:extLst>
          </p:cNvPr>
          <p:cNvSpPr>
            <a:spLocks noGrp="1"/>
          </p:cNvSpPr>
          <p:nvPr>
            <p:ph type="dt" sz="half" idx="10"/>
          </p:nvPr>
        </p:nvSpPr>
        <p:spPr/>
        <p:txBody>
          <a:bodyPr/>
          <a:lstStyle/>
          <a:p>
            <a:fld id="{869D36D4-40B5-4BAC-8E3A-0F2BB2765BE2}" type="datetime2">
              <a:rPr lang="en-US" smtClean="0"/>
              <a:t>Tuesday, September 7, 2021</a:t>
            </a:fld>
            <a:endParaRPr lang="en-US"/>
          </a:p>
        </p:txBody>
      </p:sp>
      <p:sp>
        <p:nvSpPr>
          <p:cNvPr id="6" name="Footer Placeholder 5">
            <a:extLst>
              <a:ext uri="{FF2B5EF4-FFF2-40B4-BE49-F238E27FC236}">
                <a16:creationId xmlns:a16="http://schemas.microsoft.com/office/drawing/2014/main" id="{D65F36F0-D157-432F-9C49-58BDA23D01BC}"/>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733DC52-541E-479D-9BD7-541D28B18534}"/>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217773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810E-9A69-4700-B8E9-3E7EE1646E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719E56C-1C77-4A36-A68E-84F0ABD0F2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92F9953-3E69-493E-8E5E-B7E17B8BE2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950F09-8153-4B13-A40E-2E279AB6E9E3}"/>
              </a:ext>
            </a:extLst>
          </p:cNvPr>
          <p:cNvSpPr>
            <a:spLocks noGrp="1"/>
          </p:cNvSpPr>
          <p:nvPr>
            <p:ph type="dt" sz="half" idx="10"/>
          </p:nvPr>
        </p:nvSpPr>
        <p:spPr/>
        <p:txBody>
          <a:bodyPr/>
          <a:lstStyle/>
          <a:p>
            <a:fld id="{2349C008-822F-4C4C-BD84-0900C587CF61}" type="datetime2">
              <a:rPr lang="en-US" smtClean="0"/>
              <a:t>Tuesday, September 7, 2021</a:t>
            </a:fld>
            <a:endParaRPr lang="en-US"/>
          </a:p>
        </p:txBody>
      </p:sp>
      <p:sp>
        <p:nvSpPr>
          <p:cNvPr id="6" name="Footer Placeholder 5">
            <a:extLst>
              <a:ext uri="{FF2B5EF4-FFF2-40B4-BE49-F238E27FC236}">
                <a16:creationId xmlns:a16="http://schemas.microsoft.com/office/drawing/2014/main" id="{501DA5EC-05C5-4EFC-BF60-DCC894E0D113}"/>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1DF5B30-C2E4-460A-AD01-66DBB177BD44}"/>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91730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89CBF3-44DB-4BE1-82DC-240E2FC314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7B9959-55AD-4A2C-BC4A-900830E752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4E6618-CE08-4D10-917C-0185721D94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D98CFB-7AF1-444E-A438-FAC5226D92FF}" type="datetime2">
              <a:rPr lang="en-US" smtClean="0"/>
              <a:t>Tuesday, September 7, 2021</a:t>
            </a:fld>
            <a:endParaRPr lang="en-US" dirty="0"/>
          </a:p>
        </p:txBody>
      </p:sp>
      <p:sp>
        <p:nvSpPr>
          <p:cNvPr id="5" name="Footer Placeholder 4">
            <a:extLst>
              <a:ext uri="{FF2B5EF4-FFF2-40B4-BE49-F238E27FC236}">
                <a16:creationId xmlns:a16="http://schemas.microsoft.com/office/drawing/2014/main" id="{787C3B1D-2B92-4846-B16C-FE3CF01469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9B8DFF36-77DA-45AE-9576-141BF699EA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963505263"/>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2ECFE-95C3-44D0-BAFB-DAC112743033}"/>
              </a:ext>
            </a:extLst>
          </p:cNvPr>
          <p:cNvSpPr>
            <a:spLocks noGrp="1"/>
          </p:cNvSpPr>
          <p:nvPr>
            <p:ph type="ctrTitle"/>
          </p:nvPr>
        </p:nvSpPr>
        <p:spPr>
          <a:xfrm>
            <a:off x="5673969" y="134851"/>
            <a:ext cx="6371688" cy="3362461"/>
          </a:xfrm>
          <a:noFill/>
          <a:scene3d>
            <a:camera prst="orthographicFront"/>
            <a:lightRig rig="threePt" dir="t"/>
          </a:scene3d>
          <a:sp3d>
            <a:bevelT/>
          </a:sp3d>
        </p:spPr>
        <p:txBody>
          <a:bodyPr anchor="b">
            <a:normAutofit/>
            <a:sp3d extrusionH="57150">
              <a:bevelT w="38100" h="38100"/>
            </a:sp3d>
          </a:bodyPr>
          <a:lstStyle/>
          <a:p>
            <a:pPr algn="l"/>
            <a:r>
              <a:rPr lang="en-GB" sz="5400" dirty="0">
                <a:solidFill>
                  <a:srgbClr val="CC99FF"/>
                </a:solidFill>
                <a:latin typeface="Amasis MT Pro Black" panose="02040A04050005020304" pitchFamily="18" charset="0"/>
                <a:cs typeface="Aharoni" panose="02010803020104030203" pitchFamily="2" charset="-79"/>
              </a:rPr>
              <a:t>The Managerial Economics and Business Environment </a:t>
            </a:r>
          </a:p>
        </p:txBody>
      </p:sp>
      <p:sp>
        <p:nvSpPr>
          <p:cNvPr id="3" name="Subtitle 2">
            <a:extLst>
              <a:ext uri="{FF2B5EF4-FFF2-40B4-BE49-F238E27FC236}">
                <a16:creationId xmlns:a16="http://schemas.microsoft.com/office/drawing/2014/main" id="{6B3EF66D-ECBB-4DB2-911F-49F01CE17847}"/>
              </a:ext>
            </a:extLst>
          </p:cNvPr>
          <p:cNvSpPr>
            <a:spLocks noGrp="1"/>
          </p:cNvSpPr>
          <p:nvPr>
            <p:ph type="subTitle" idx="1"/>
          </p:nvPr>
        </p:nvSpPr>
        <p:spPr>
          <a:xfrm>
            <a:off x="6096000" y="5742376"/>
            <a:ext cx="4947515" cy="449743"/>
          </a:xfrm>
        </p:spPr>
        <p:txBody>
          <a:bodyPr>
            <a:normAutofit/>
          </a:bodyPr>
          <a:lstStyle/>
          <a:p>
            <a:pPr algn="l"/>
            <a:r>
              <a:rPr lang="en-GB" sz="2200" dirty="0">
                <a:ln w="0"/>
                <a:solidFill>
                  <a:schemeClr val="accent1"/>
                </a:solidFill>
                <a:effectLst>
                  <a:outerShdw blurRad="38100" dist="25400" dir="5400000" algn="ctr" rotWithShape="0">
                    <a:srgbClr val="6E747A">
                      <a:alpha val="43000"/>
                    </a:srgbClr>
                  </a:outerShdw>
                </a:effectLst>
              </a:rPr>
              <a:t>Guru Srinivasan</a:t>
            </a:r>
          </a:p>
        </p:txBody>
      </p:sp>
      <p:pic>
        <p:nvPicPr>
          <p:cNvPr id="4" name="Picture 3">
            <a:extLst>
              <a:ext uri="{FF2B5EF4-FFF2-40B4-BE49-F238E27FC236}">
                <a16:creationId xmlns:a16="http://schemas.microsoft.com/office/drawing/2014/main" id="{DC284C1F-2B90-449A-9ED3-F2D31DA22571}"/>
              </a:ext>
            </a:extLst>
          </p:cNvPr>
          <p:cNvPicPr>
            <a:picLocks noChangeAspect="1"/>
          </p:cNvPicPr>
          <p:nvPr/>
        </p:nvPicPr>
        <p:blipFill rotWithShape="1">
          <a:blip r:embed="rId2"/>
          <a:srcRect l="32377" r="13223" b="-1"/>
          <a:stretch/>
        </p:blipFill>
        <p:spPr>
          <a:xfrm>
            <a:off x="23446" y="22260"/>
            <a:ext cx="5451231" cy="6814028"/>
          </a:xfrm>
          <a:prstGeom prst="rect">
            <a:avLst/>
          </a:prstGeom>
          <a:ln>
            <a:noFill/>
          </a:ln>
          <a:effectLst>
            <a:softEdge rad="112500"/>
          </a:effectLst>
          <a:scene3d>
            <a:camera prst="orthographicFront"/>
            <a:lightRig rig="threePt" dir="t"/>
          </a:scene3d>
          <a:sp3d>
            <a:bevelT/>
          </a:sp3d>
        </p:spPr>
      </p:pic>
      <p:sp>
        <p:nvSpPr>
          <p:cNvPr id="5" name="Slide Number Placeholder 4">
            <a:extLst>
              <a:ext uri="{FF2B5EF4-FFF2-40B4-BE49-F238E27FC236}">
                <a16:creationId xmlns:a16="http://schemas.microsoft.com/office/drawing/2014/main" id="{8BC39E59-6E5C-46A6-9E1F-0F5EBD9D45F5}"/>
              </a:ext>
            </a:extLst>
          </p:cNvPr>
          <p:cNvSpPr>
            <a:spLocks noGrp="1"/>
          </p:cNvSpPr>
          <p:nvPr>
            <p:ph type="sldNum" sz="quarter" idx="12"/>
          </p:nvPr>
        </p:nvSpPr>
        <p:spPr/>
        <p:txBody>
          <a:bodyPr/>
          <a:lstStyle/>
          <a:p>
            <a:fld id="{3A4F6043-7A67-491B-98BC-F933DED7226D}" type="slidenum">
              <a:rPr lang="en-US" smtClean="0"/>
              <a:t>1</a:t>
            </a:fld>
            <a:endParaRPr lang="en-US"/>
          </a:p>
        </p:txBody>
      </p:sp>
    </p:spTree>
    <p:extLst>
      <p:ext uri="{BB962C8B-B14F-4D97-AF65-F5344CB8AC3E}">
        <p14:creationId xmlns:p14="http://schemas.microsoft.com/office/powerpoint/2010/main" val="2091190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1" name="Group 1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2" name="Group 1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5" name="Freeform: Shape 1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E0B0E31D-22D1-45E2-8389-A87AD256FDA6}"/>
              </a:ext>
            </a:extLst>
          </p:cNvPr>
          <p:cNvSpPr>
            <a:spLocks noGrp="1"/>
          </p:cNvSpPr>
          <p:nvPr>
            <p:ph type="title"/>
          </p:nvPr>
        </p:nvSpPr>
        <p:spPr>
          <a:xfrm>
            <a:off x="437753" y="1951237"/>
            <a:ext cx="2988123" cy="3213277"/>
          </a:xfrm>
        </p:spPr>
        <p:txBody>
          <a:bodyPr anchor="t">
            <a:normAutofit/>
          </a:bodyPr>
          <a:lstStyle/>
          <a:p>
            <a:r>
              <a:rPr lang="en-GB" sz="4000" b="1" dirty="0">
                <a:solidFill>
                  <a:schemeClr val="bg1"/>
                </a:solidFill>
                <a:latin typeface="Aharoni" panose="02010803020104030203" pitchFamily="2" charset="-79"/>
                <a:cs typeface="Aharoni" panose="02010803020104030203" pitchFamily="2" charset="-79"/>
              </a:rPr>
              <a:t>Price Elasticity of Supply</a:t>
            </a:r>
          </a:p>
        </p:txBody>
      </p:sp>
      <p:sp>
        <p:nvSpPr>
          <p:cNvPr id="3" name="Content Placeholder 2">
            <a:extLst>
              <a:ext uri="{FF2B5EF4-FFF2-40B4-BE49-F238E27FC236}">
                <a16:creationId xmlns:a16="http://schemas.microsoft.com/office/drawing/2014/main" id="{A498980D-8FDB-476A-BC38-7F4D38FCBBB1}"/>
              </a:ext>
            </a:extLst>
          </p:cNvPr>
          <p:cNvSpPr>
            <a:spLocks noGrp="1"/>
          </p:cNvSpPr>
          <p:nvPr>
            <p:ph idx="1"/>
          </p:nvPr>
        </p:nvSpPr>
        <p:spPr>
          <a:xfrm>
            <a:off x="4862457" y="1441525"/>
            <a:ext cx="6510394" cy="4232702"/>
          </a:xfrm>
        </p:spPr>
        <p:txBody>
          <a:bodyPr>
            <a:normAutofit lnSpcReduction="10000"/>
          </a:bodyPr>
          <a:lstStyle/>
          <a:p>
            <a:r>
              <a:rPr lang="en-GB" sz="2200" dirty="0">
                <a:solidFill>
                  <a:schemeClr val="accent4">
                    <a:lumMod val="20000"/>
                    <a:lumOff val="80000"/>
                    <a:alpha val="80000"/>
                  </a:schemeClr>
                </a:solidFill>
              </a:rPr>
              <a:t>Measures relationship between change in quantity and change in price</a:t>
            </a:r>
          </a:p>
          <a:p>
            <a:r>
              <a:rPr lang="en-GB" sz="2200" dirty="0">
                <a:solidFill>
                  <a:schemeClr val="accent4">
                    <a:lumMod val="20000"/>
                    <a:lumOff val="80000"/>
                    <a:alpha val="80000"/>
                  </a:schemeClr>
                </a:solidFill>
              </a:rPr>
              <a:t>Main factors that determine degree of price elasticity of supply are</a:t>
            </a:r>
          </a:p>
          <a:p>
            <a:endParaRPr lang="en-GB" sz="2200" dirty="0">
              <a:solidFill>
                <a:schemeClr val="bg1">
                  <a:alpha val="80000"/>
                </a:schemeClr>
              </a:solidFill>
            </a:endParaRPr>
          </a:p>
          <a:p>
            <a:pPr lvl="1"/>
            <a:r>
              <a:rPr lang="en-GB" b="1" dirty="0">
                <a:solidFill>
                  <a:schemeClr val="accent4">
                    <a:lumMod val="40000"/>
                    <a:lumOff val="60000"/>
                    <a:alpha val="80000"/>
                  </a:schemeClr>
                </a:solidFill>
              </a:rPr>
              <a:t>Time period</a:t>
            </a:r>
          </a:p>
          <a:p>
            <a:pPr lvl="1"/>
            <a:r>
              <a:rPr lang="en-GB" b="1" dirty="0">
                <a:solidFill>
                  <a:schemeClr val="accent4">
                    <a:lumMod val="40000"/>
                    <a:lumOff val="60000"/>
                    <a:alpha val="80000"/>
                  </a:schemeClr>
                </a:solidFill>
              </a:rPr>
              <a:t>Ability to store output </a:t>
            </a:r>
            <a:r>
              <a:rPr lang="en-GB" dirty="0">
                <a:solidFill>
                  <a:schemeClr val="bg1">
                    <a:alpha val="80000"/>
                  </a:schemeClr>
                </a:solidFill>
              </a:rPr>
              <a:t>– how long goods can be stored without compromising quality</a:t>
            </a:r>
          </a:p>
          <a:p>
            <a:pPr lvl="1"/>
            <a:r>
              <a:rPr lang="en-GB" b="1" dirty="0">
                <a:solidFill>
                  <a:schemeClr val="accent4">
                    <a:lumMod val="40000"/>
                    <a:lumOff val="60000"/>
                    <a:alpha val="80000"/>
                  </a:schemeClr>
                </a:solidFill>
              </a:rPr>
              <a:t>Factor mobility </a:t>
            </a:r>
            <a:r>
              <a:rPr lang="en-GB" dirty="0">
                <a:solidFill>
                  <a:schemeClr val="bg1">
                    <a:alpha val="80000"/>
                  </a:schemeClr>
                </a:solidFill>
              </a:rPr>
              <a:t>- </a:t>
            </a:r>
            <a:r>
              <a:rPr lang="en-GB" b="0" i="0" dirty="0">
                <a:solidFill>
                  <a:schemeClr val="bg1">
                    <a:alpha val="80000"/>
                  </a:schemeClr>
                </a:solidFill>
                <a:effectLst/>
                <a:latin typeface="arial" panose="020B0604020202020204" pitchFamily="34" charset="0"/>
              </a:rPr>
              <a:t>ability to move </a:t>
            </a:r>
            <a:r>
              <a:rPr lang="en-GB" b="1" i="0" dirty="0">
                <a:solidFill>
                  <a:schemeClr val="bg1">
                    <a:alpha val="80000"/>
                  </a:schemeClr>
                </a:solidFill>
                <a:effectLst/>
                <a:latin typeface="arial" panose="020B0604020202020204" pitchFamily="34" charset="0"/>
              </a:rPr>
              <a:t>factors</a:t>
            </a:r>
            <a:r>
              <a:rPr lang="en-GB" b="0" i="0" dirty="0">
                <a:solidFill>
                  <a:schemeClr val="bg1">
                    <a:alpha val="80000"/>
                  </a:schemeClr>
                </a:solidFill>
                <a:effectLst/>
                <a:latin typeface="arial" panose="020B0604020202020204" pitchFamily="34" charset="0"/>
              </a:rPr>
              <a:t> of production — labour, capital, or land —out of one production process into another. </a:t>
            </a:r>
            <a:endParaRPr lang="en-GB" dirty="0">
              <a:solidFill>
                <a:schemeClr val="bg1">
                  <a:alpha val="80000"/>
                </a:schemeClr>
              </a:solidFill>
            </a:endParaRPr>
          </a:p>
          <a:p>
            <a:endParaRPr lang="en-GB" sz="2200" dirty="0">
              <a:solidFill>
                <a:schemeClr val="bg1">
                  <a:alpha val="80000"/>
                </a:schemeClr>
              </a:solidFill>
            </a:endParaRPr>
          </a:p>
        </p:txBody>
      </p:sp>
      <p:sp>
        <p:nvSpPr>
          <p:cNvPr id="4" name="Slide Number Placeholder 3">
            <a:extLst>
              <a:ext uri="{FF2B5EF4-FFF2-40B4-BE49-F238E27FC236}">
                <a16:creationId xmlns:a16="http://schemas.microsoft.com/office/drawing/2014/main" id="{46AFD807-3026-451E-A60A-254448A88303}"/>
              </a:ext>
            </a:extLst>
          </p:cNvPr>
          <p:cNvSpPr>
            <a:spLocks noGrp="1"/>
          </p:cNvSpPr>
          <p:nvPr>
            <p:ph type="sldNum" sz="quarter" idx="12"/>
          </p:nvPr>
        </p:nvSpPr>
        <p:spPr/>
        <p:txBody>
          <a:bodyPr/>
          <a:lstStyle/>
          <a:p>
            <a:fld id="{3A4F6043-7A67-491B-98BC-F933DED7226D}" type="slidenum">
              <a:rPr lang="en-US" smtClean="0"/>
              <a:pPr/>
              <a:t>10</a:t>
            </a:fld>
            <a:endParaRPr lang="en-US" dirty="0"/>
          </a:p>
        </p:txBody>
      </p:sp>
    </p:spTree>
    <p:extLst>
      <p:ext uri="{BB962C8B-B14F-4D97-AF65-F5344CB8AC3E}">
        <p14:creationId xmlns:p14="http://schemas.microsoft.com/office/powerpoint/2010/main" val="2896751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134">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148968-18BE-4CD4-B47B-E2CEBC3D0D9D}"/>
              </a:ext>
            </a:extLst>
          </p:cNvPr>
          <p:cNvSpPr>
            <a:spLocks noGrp="1"/>
          </p:cNvSpPr>
          <p:nvPr>
            <p:ph type="title"/>
          </p:nvPr>
        </p:nvSpPr>
        <p:spPr>
          <a:xfrm>
            <a:off x="359734" y="336809"/>
            <a:ext cx="5403113" cy="2858363"/>
          </a:xfrm>
        </p:spPr>
        <p:txBody>
          <a:bodyPr vert="horz" lIns="91440" tIns="45720" rIns="91440" bIns="45720" rtlCol="0" anchor="b">
            <a:normAutofit/>
          </a:bodyPr>
          <a:lstStyle/>
          <a:p>
            <a:r>
              <a:rPr lang="en-US" sz="5000" kern="1200" dirty="0">
                <a:solidFill>
                  <a:schemeClr val="bg1"/>
                </a:solidFill>
                <a:latin typeface="+mj-lt"/>
                <a:ea typeface="+mj-ea"/>
                <a:cs typeface="+mj-cs"/>
              </a:rPr>
              <a:t>Relationship between Demand and Supply</a:t>
            </a:r>
          </a:p>
        </p:txBody>
      </p:sp>
      <p:grpSp>
        <p:nvGrpSpPr>
          <p:cNvPr id="3077" name="Group 136">
            <a:extLst>
              <a:ext uri="{FF2B5EF4-FFF2-40B4-BE49-F238E27FC236}">
                <a16:creationId xmlns:a16="http://schemas.microsoft.com/office/drawing/2014/main" id="{9523617D-D84A-4054-95AA-9F89131D5F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38" name="Group 137">
              <a:extLst>
                <a:ext uri="{FF2B5EF4-FFF2-40B4-BE49-F238E27FC236}">
                  <a16:creationId xmlns:a16="http://schemas.microsoft.com/office/drawing/2014/main" id="{AB43C5D0-A5EA-4427-B537-1D236BB7AF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42" name="Freeform: Shape 141">
                <a:extLst>
                  <a:ext uri="{FF2B5EF4-FFF2-40B4-BE49-F238E27FC236}">
                    <a16:creationId xmlns:a16="http://schemas.microsoft.com/office/drawing/2014/main" id="{70FA4045-2CBD-47E7-B0D7-2F5619C9A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3" name="Freeform: Shape 142">
                <a:extLst>
                  <a:ext uri="{FF2B5EF4-FFF2-40B4-BE49-F238E27FC236}">
                    <a16:creationId xmlns:a16="http://schemas.microsoft.com/office/drawing/2014/main" id="{41DFCB8A-0C16-4BF4-89D1-2A93FDA13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3078" name="Group 138">
              <a:extLst>
                <a:ext uri="{FF2B5EF4-FFF2-40B4-BE49-F238E27FC236}">
                  <a16:creationId xmlns:a16="http://schemas.microsoft.com/office/drawing/2014/main" id="{7EC88587-B5AF-448E-9735-D9A2946AEF3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40" name="Freeform: Shape 139">
                <a:extLst>
                  <a:ext uri="{FF2B5EF4-FFF2-40B4-BE49-F238E27FC236}">
                    <a16:creationId xmlns:a16="http://schemas.microsoft.com/office/drawing/2014/main" id="{686A5CBB-E03B-4019-8BCD-78975D39E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79" name="Freeform: Shape 140">
                <a:extLst>
                  <a:ext uri="{FF2B5EF4-FFF2-40B4-BE49-F238E27FC236}">
                    <a16:creationId xmlns:a16="http://schemas.microsoft.com/office/drawing/2014/main" id="{94993204-9792-4E61-A83C-73D4379E2B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3074" name="Picture 2">
            <a:extLst>
              <a:ext uri="{FF2B5EF4-FFF2-40B4-BE49-F238E27FC236}">
                <a16:creationId xmlns:a16="http://schemas.microsoft.com/office/drawing/2014/main" id="{F0DA8E4C-CEF0-4976-99A8-891444D96E6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40390" y="1042877"/>
            <a:ext cx="4668615" cy="330812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Image result for demand and supply">
            <a:extLst>
              <a:ext uri="{FF2B5EF4-FFF2-40B4-BE49-F238E27FC236}">
                <a16:creationId xmlns:a16="http://schemas.microsoft.com/office/drawing/2014/main" id="{4D08A14E-0EDD-4559-8787-0A43DF3D2077}"/>
              </a:ext>
            </a:extLst>
          </p:cNvPr>
          <p:cNvPicPr>
            <a:picLocks noChangeAspect="1" noChangeArrowheads="1"/>
          </p:cNvPicPr>
          <p:nvPr/>
        </p:nvPicPr>
        <p:blipFill>
          <a:blip r:embed="rId4">
            <a:alphaModFix amt="85000"/>
            <a:extLst>
              <a:ext uri="{28A0092B-C50C-407E-A947-70E740481C1C}">
                <a14:useLocalDpi xmlns:a14="http://schemas.microsoft.com/office/drawing/2010/main" val="0"/>
              </a:ext>
            </a:extLst>
          </a:blip>
          <a:srcRect/>
          <a:stretch>
            <a:fillRect/>
          </a:stretch>
        </p:blipFill>
        <p:spPr bwMode="auto">
          <a:xfrm>
            <a:off x="147111" y="4070935"/>
            <a:ext cx="5645308" cy="265054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73E62DC8-0A34-4092-8667-6380B9FFB3C2}"/>
              </a:ext>
            </a:extLst>
          </p:cNvPr>
          <p:cNvSpPr>
            <a:spLocks noGrp="1"/>
          </p:cNvSpPr>
          <p:nvPr>
            <p:ph type="sldNum" sz="quarter" idx="12"/>
          </p:nvPr>
        </p:nvSpPr>
        <p:spPr/>
        <p:txBody>
          <a:bodyPr/>
          <a:lstStyle/>
          <a:p>
            <a:fld id="{3A4F6043-7A67-491B-98BC-F933DED7226D}" type="slidenum">
              <a:rPr lang="en-US" smtClean="0"/>
              <a:pPr/>
              <a:t>11</a:t>
            </a:fld>
            <a:endParaRPr lang="en-US" dirty="0"/>
          </a:p>
        </p:txBody>
      </p:sp>
    </p:spTree>
    <p:extLst>
      <p:ext uri="{BB962C8B-B14F-4D97-AF65-F5344CB8AC3E}">
        <p14:creationId xmlns:p14="http://schemas.microsoft.com/office/powerpoint/2010/main" val="685513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13516-C4BE-445D-A36E-842F349EB751}"/>
              </a:ext>
            </a:extLst>
          </p:cNvPr>
          <p:cNvSpPr>
            <a:spLocks noGrp="1"/>
          </p:cNvSpPr>
          <p:nvPr>
            <p:ph type="title"/>
          </p:nvPr>
        </p:nvSpPr>
        <p:spPr>
          <a:xfrm>
            <a:off x="4965430" y="629268"/>
            <a:ext cx="6586491" cy="1162560"/>
          </a:xfrm>
        </p:spPr>
        <p:txBody>
          <a:bodyPr anchor="b">
            <a:normAutofit/>
          </a:bodyPr>
          <a:lstStyle/>
          <a:p>
            <a:r>
              <a:rPr lang="en-GB" sz="6600" b="1" dirty="0">
                <a:latin typeface="Abadi" panose="020B0604020104020204" pitchFamily="34" charset="0"/>
              </a:rPr>
              <a:t>Pricing Decision</a:t>
            </a:r>
          </a:p>
        </p:txBody>
      </p:sp>
      <p:sp>
        <p:nvSpPr>
          <p:cNvPr id="3" name="Content Placeholder 2">
            <a:extLst>
              <a:ext uri="{FF2B5EF4-FFF2-40B4-BE49-F238E27FC236}">
                <a16:creationId xmlns:a16="http://schemas.microsoft.com/office/drawing/2014/main" id="{9158C6C3-33CC-4ADF-BE0E-E4AA2A501F7C}"/>
              </a:ext>
            </a:extLst>
          </p:cNvPr>
          <p:cNvSpPr>
            <a:spLocks noGrp="1"/>
          </p:cNvSpPr>
          <p:nvPr>
            <p:ph idx="1"/>
          </p:nvPr>
        </p:nvSpPr>
        <p:spPr>
          <a:xfrm>
            <a:off x="4141694" y="2438400"/>
            <a:ext cx="7847107" cy="4419600"/>
          </a:xfrm>
        </p:spPr>
        <p:txBody>
          <a:bodyPr>
            <a:normAutofit/>
          </a:bodyPr>
          <a:lstStyle/>
          <a:p>
            <a:r>
              <a:rPr lang="en-GB" sz="4400" dirty="0"/>
              <a:t>Pricing is important area in managerial economics</a:t>
            </a:r>
          </a:p>
          <a:p>
            <a:r>
              <a:rPr lang="en-GB" sz="4400" dirty="0"/>
              <a:t>Pricing decisions based on </a:t>
            </a:r>
          </a:p>
          <a:p>
            <a:pPr lvl="1"/>
            <a:r>
              <a:rPr lang="en-GB" sz="4400" dirty="0"/>
              <a:t>market forms, </a:t>
            </a:r>
          </a:p>
          <a:p>
            <a:pPr lvl="1"/>
            <a:r>
              <a:rPr lang="en-GB" sz="4400" dirty="0"/>
              <a:t>differential pricing, </a:t>
            </a:r>
          </a:p>
          <a:p>
            <a:pPr lvl="1"/>
            <a:r>
              <a:rPr lang="en-GB" sz="4400" dirty="0"/>
              <a:t>product-line pricing</a:t>
            </a:r>
          </a:p>
        </p:txBody>
      </p:sp>
      <p:pic>
        <p:nvPicPr>
          <p:cNvPr id="5" name="Picture 4" descr="Stock exchange numbers">
            <a:extLst>
              <a:ext uri="{FF2B5EF4-FFF2-40B4-BE49-F238E27FC236}">
                <a16:creationId xmlns:a16="http://schemas.microsoft.com/office/drawing/2014/main" id="{13C8AFAD-1CA0-4F80-A19D-F125B620A0F6}"/>
              </a:ext>
            </a:extLst>
          </p:cNvPr>
          <p:cNvPicPr>
            <a:picLocks noChangeAspect="1"/>
          </p:cNvPicPr>
          <p:nvPr/>
        </p:nvPicPr>
        <p:blipFill rotWithShape="1">
          <a:blip r:embed="rId2"/>
          <a:srcRect l="28181" r="26700" b="-1"/>
          <a:stretch/>
        </p:blipFill>
        <p:spPr>
          <a:xfrm>
            <a:off x="0" y="10"/>
            <a:ext cx="396955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8E97C"/>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EB1A00D2-21F9-4B56-862B-072A6FDC7066}"/>
              </a:ext>
            </a:extLst>
          </p:cNvPr>
          <p:cNvSpPr>
            <a:spLocks noGrp="1"/>
          </p:cNvSpPr>
          <p:nvPr>
            <p:ph type="sldNum" sz="quarter" idx="12"/>
          </p:nvPr>
        </p:nvSpPr>
        <p:spPr/>
        <p:txBody>
          <a:bodyPr/>
          <a:lstStyle/>
          <a:p>
            <a:fld id="{3A4F6043-7A67-491B-98BC-F933DED7226D}" type="slidenum">
              <a:rPr lang="en-US" smtClean="0"/>
              <a:pPr/>
              <a:t>12</a:t>
            </a:fld>
            <a:endParaRPr lang="en-US" dirty="0"/>
          </a:p>
        </p:txBody>
      </p:sp>
    </p:spTree>
    <p:extLst>
      <p:ext uri="{BB962C8B-B14F-4D97-AF65-F5344CB8AC3E}">
        <p14:creationId xmlns:p14="http://schemas.microsoft.com/office/powerpoint/2010/main" val="785067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Question mark on green pastel background">
            <a:extLst>
              <a:ext uri="{FF2B5EF4-FFF2-40B4-BE49-F238E27FC236}">
                <a16:creationId xmlns:a16="http://schemas.microsoft.com/office/drawing/2014/main" id="{F95E26FB-AE35-4AC7-81CC-60ED139533E5}"/>
              </a:ext>
            </a:extLst>
          </p:cNvPr>
          <p:cNvPicPr>
            <a:picLocks noChangeAspect="1"/>
          </p:cNvPicPr>
          <p:nvPr/>
        </p:nvPicPr>
        <p:blipFill rotWithShape="1">
          <a:blip r:embed="rId2"/>
          <a:srcRect l="5200"/>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9E055521-B89C-4DA1-ABDA-FB56ED13B00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Questions </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a:extLst>
              <a:ext uri="{FF2B5EF4-FFF2-40B4-BE49-F238E27FC236}">
                <a16:creationId xmlns:a16="http://schemas.microsoft.com/office/drawing/2014/main" id="{2B0F1FD3-D66C-45B2-81F2-282AEE0F68D7}"/>
              </a:ext>
            </a:extLst>
          </p:cNvPr>
          <p:cNvSpPr>
            <a:spLocks noGrp="1"/>
          </p:cNvSpPr>
          <p:nvPr>
            <p:ph type="sldNum" sz="quarter" idx="12"/>
          </p:nvPr>
        </p:nvSpPr>
        <p:spPr/>
        <p:txBody>
          <a:bodyPr/>
          <a:lstStyle/>
          <a:p>
            <a:fld id="{3A4F6043-7A67-491B-98BC-F933DED7226D}" type="slidenum">
              <a:rPr lang="en-US" smtClean="0"/>
              <a:pPr/>
              <a:t>13</a:t>
            </a:fld>
            <a:endParaRPr lang="en-US"/>
          </a:p>
        </p:txBody>
      </p:sp>
    </p:spTree>
    <p:extLst>
      <p:ext uri="{BB962C8B-B14F-4D97-AF65-F5344CB8AC3E}">
        <p14:creationId xmlns:p14="http://schemas.microsoft.com/office/powerpoint/2010/main" val="60723686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FF7AB-9B51-46A3-9919-609BD79D1DC5}"/>
              </a:ext>
            </a:extLst>
          </p:cNvPr>
          <p:cNvSpPr>
            <a:spLocks noGrp="1"/>
          </p:cNvSpPr>
          <p:nvPr>
            <p:ph type="title"/>
          </p:nvPr>
        </p:nvSpPr>
        <p:spPr>
          <a:xfrm>
            <a:off x="0" y="0"/>
            <a:ext cx="10515600" cy="1325563"/>
          </a:xfrm>
        </p:spPr>
        <p:txBody>
          <a:bodyPr/>
          <a:lstStyle/>
          <a:p>
            <a:r>
              <a:rPr lang="en-GB" b="1" dirty="0">
                <a:effectLst>
                  <a:outerShdw blurRad="38100" dist="38100" dir="2700000" algn="tl">
                    <a:srgbClr val="000000">
                      <a:alpha val="43137"/>
                    </a:srgbClr>
                  </a:outerShdw>
                </a:effectLst>
              </a:rPr>
              <a:t>Types of Market Structure</a:t>
            </a:r>
          </a:p>
        </p:txBody>
      </p:sp>
      <p:sp>
        <p:nvSpPr>
          <p:cNvPr id="3" name="Content Placeholder 2">
            <a:extLst>
              <a:ext uri="{FF2B5EF4-FFF2-40B4-BE49-F238E27FC236}">
                <a16:creationId xmlns:a16="http://schemas.microsoft.com/office/drawing/2014/main" id="{A814F1F8-5E41-42EA-B1A0-37E3AF8C8253}"/>
              </a:ext>
            </a:extLst>
          </p:cNvPr>
          <p:cNvSpPr>
            <a:spLocks noGrp="1"/>
          </p:cNvSpPr>
          <p:nvPr>
            <p:ph idx="1"/>
          </p:nvPr>
        </p:nvSpPr>
        <p:spPr>
          <a:xfrm>
            <a:off x="93135" y="1156893"/>
            <a:ext cx="5596467" cy="5659829"/>
          </a:xfrm>
        </p:spPr>
        <p:txBody>
          <a:bodyPr>
            <a:normAutofit fontScale="77500" lnSpcReduction="20000"/>
          </a:bodyPr>
          <a:lstStyle/>
          <a:p>
            <a:r>
              <a:rPr lang="en-GB" b="1" dirty="0"/>
              <a:t>Perfect competition </a:t>
            </a:r>
          </a:p>
          <a:p>
            <a:pPr lvl="1"/>
            <a:r>
              <a:rPr lang="en-GB" dirty="0"/>
              <a:t>Large number of buyers and sellers</a:t>
            </a:r>
          </a:p>
          <a:p>
            <a:pPr lvl="1"/>
            <a:r>
              <a:rPr lang="en-GB" dirty="0"/>
              <a:t>No one buyer or seller have significant influence</a:t>
            </a:r>
          </a:p>
          <a:p>
            <a:pPr lvl="1"/>
            <a:r>
              <a:rPr lang="en-GB" dirty="0"/>
              <a:t>All firms aim to maximise profits</a:t>
            </a:r>
          </a:p>
          <a:p>
            <a:pPr lvl="1"/>
            <a:r>
              <a:rPr lang="en-GB" dirty="0"/>
              <a:t>Free entry and exit</a:t>
            </a:r>
          </a:p>
          <a:p>
            <a:pPr lvl="1"/>
            <a:endParaRPr lang="en-GB" dirty="0"/>
          </a:p>
          <a:p>
            <a:r>
              <a:rPr lang="en-GB" b="1" dirty="0"/>
              <a:t>Monopolistic competition</a:t>
            </a:r>
          </a:p>
          <a:p>
            <a:pPr lvl="1"/>
            <a:r>
              <a:rPr lang="en-GB" dirty="0"/>
              <a:t>Large number of buyers and sellers</a:t>
            </a:r>
          </a:p>
          <a:p>
            <a:pPr lvl="1"/>
            <a:r>
              <a:rPr lang="en-GB" dirty="0"/>
              <a:t>Consumers have some preferences in choice</a:t>
            </a:r>
          </a:p>
          <a:p>
            <a:pPr lvl="1"/>
            <a:r>
              <a:rPr lang="en-GB" dirty="0"/>
              <a:t>Sellers can become price setters</a:t>
            </a:r>
          </a:p>
          <a:p>
            <a:pPr lvl="1"/>
            <a:endParaRPr lang="en-GB" dirty="0"/>
          </a:p>
          <a:p>
            <a:r>
              <a:rPr lang="en-GB" b="1" dirty="0"/>
              <a:t>Oligopoly</a:t>
            </a:r>
          </a:p>
          <a:p>
            <a:pPr lvl="1"/>
            <a:r>
              <a:rPr lang="en-GB" dirty="0"/>
              <a:t>Few dominant firms</a:t>
            </a:r>
          </a:p>
          <a:p>
            <a:pPr lvl="1"/>
            <a:r>
              <a:rPr lang="en-GB" dirty="0"/>
              <a:t>Sometimes these firms collaborate together</a:t>
            </a:r>
          </a:p>
          <a:p>
            <a:pPr lvl="1"/>
            <a:r>
              <a:rPr lang="en-GB" dirty="0"/>
              <a:t>There are some barriers to entry</a:t>
            </a:r>
          </a:p>
          <a:p>
            <a:pPr marL="457200" lvl="1" indent="0">
              <a:buNone/>
            </a:pPr>
            <a:endParaRPr lang="en-GB" sz="1500" dirty="0"/>
          </a:p>
          <a:p>
            <a:r>
              <a:rPr lang="en-GB" b="1" dirty="0"/>
              <a:t>Monopoly</a:t>
            </a:r>
          </a:p>
          <a:p>
            <a:pPr lvl="1"/>
            <a:r>
              <a:rPr lang="en-GB" dirty="0"/>
              <a:t>One firm control the market</a:t>
            </a:r>
          </a:p>
          <a:p>
            <a:pPr lvl="1"/>
            <a:r>
              <a:rPr lang="en-GB" dirty="0"/>
              <a:t>The firms are price setters</a:t>
            </a:r>
          </a:p>
          <a:p>
            <a:pPr lvl="1"/>
            <a:r>
              <a:rPr lang="en-GB" dirty="0"/>
              <a:t>Consumers do not have choices</a:t>
            </a:r>
          </a:p>
          <a:p>
            <a:pPr lvl="1"/>
            <a:endParaRPr lang="en-GB" dirty="0"/>
          </a:p>
          <a:p>
            <a:endParaRPr lang="en-GB" dirty="0"/>
          </a:p>
        </p:txBody>
      </p:sp>
      <p:graphicFrame>
        <p:nvGraphicFramePr>
          <p:cNvPr id="4" name="Diagram 3">
            <a:extLst>
              <a:ext uri="{FF2B5EF4-FFF2-40B4-BE49-F238E27FC236}">
                <a16:creationId xmlns:a16="http://schemas.microsoft.com/office/drawing/2014/main" id="{4F758DAE-AF25-4510-8AFB-17965F167CC4}"/>
              </a:ext>
            </a:extLst>
          </p:cNvPr>
          <p:cNvGraphicFramePr/>
          <p:nvPr>
            <p:extLst>
              <p:ext uri="{D42A27DB-BD31-4B8C-83A1-F6EECF244321}">
                <p14:modId xmlns:p14="http://schemas.microsoft.com/office/powerpoint/2010/main" val="446299865"/>
              </p:ext>
            </p:extLst>
          </p:nvPr>
        </p:nvGraphicFramePr>
        <p:xfrm>
          <a:off x="4673599" y="161924"/>
          <a:ext cx="8043333" cy="64928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C7E0607C-9EC5-4C97-8E3E-4A2D0409C1C5}"/>
              </a:ext>
            </a:extLst>
          </p:cNvPr>
          <p:cNvSpPr>
            <a:spLocks noGrp="1"/>
          </p:cNvSpPr>
          <p:nvPr>
            <p:ph type="sldNum" sz="quarter" idx="12"/>
          </p:nvPr>
        </p:nvSpPr>
        <p:spPr/>
        <p:txBody>
          <a:bodyPr/>
          <a:lstStyle/>
          <a:p>
            <a:fld id="{3A4F6043-7A67-491B-98BC-F933DED7226D}" type="slidenum">
              <a:rPr lang="en-US" smtClean="0"/>
              <a:pPr/>
              <a:t>14</a:t>
            </a:fld>
            <a:endParaRPr lang="en-US" dirty="0"/>
          </a:p>
        </p:txBody>
      </p:sp>
    </p:spTree>
    <p:extLst>
      <p:ext uri="{BB962C8B-B14F-4D97-AF65-F5344CB8AC3E}">
        <p14:creationId xmlns:p14="http://schemas.microsoft.com/office/powerpoint/2010/main" val="2342554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83F2-15BD-4BC6-B767-966ECD4426C1}"/>
              </a:ext>
            </a:extLst>
          </p:cNvPr>
          <p:cNvSpPr>
            <a:spLocks noGrp="1"/>
          </p:cNvSpPr>
          <p:nvPr>
            <p:ph type="title"/>
          </p:nvPr>
        </p:nvSpPr>
        <p:spPr>
          <a:xfrm>
            <a:off x="320938" y="286958"/>
            <a:ext cx="5609220" cy="1325563"/>
          </a:xfrm>
        </p:spPr>
        <p:txBody>
          <a:bodyPr>
            <a:normAutofit/>
          </a:bodyPr>
          <a:lstStyle/>
          <a:p>
            <a:r>
              <a:rPr lang="en-GB" dirty="0">
                <a:solidFill>
                  <a:schemeClr val="accent4">
                    <a:lumMod val="40000"/>
                    <a:lumOff val="60000"/>
                  </a:schemeClr>
                </a:solidFill>
                <a:effectLst>
                  <a:outerShdw blurRad="38100" dist="38100" dir="2700000" algn="tl">
                    <a:srgbClr val="000000">
                      <a:alpha val="43137"/>
                    </a:srgbClr>
                  </a:outerShdw>
                </a:effectLst>
                <a:latin typeface="Impact" panose="020B0806030902050204" pitchFamily="34" charset="0"/>
              </a:rPr>
              <a:t>Economics and Business Cycle</a:t>
            </a:r>
          </a:p>
        </p:txBody>
      </p:sp>
      <p:sp>
        <p:nvSpPr>
          <p:cNvPr id="3" name="Content Placeholder 2">
            <a:extLst>
              <a:ext uri="{FF2B5EF4-FFF2-40B4-BE49-F238E27FC236}">
                <a16:creationId xmlns:a16="http://schemas.microsoft.com/office/drawing/2014/main" id="{7BBF5795-A202-4971-95BA-B9BE5DCD1EDC}"/>
              </a:ext>
            </a:extLst>
          </p:cNvPr>
          <p:cNvSpPr>
            <a:spLocks noGrp="1"/>
          </p:cNvSpPr>
          <p:nvPr>
            <p:ph idx="1"/>
          </p:nvPr>
        </p:nvSpPr>
        <p:spPr>
          <a:xfrm>
            <a:off x="215154" y="2279017"/>
            <a:ext cx="6795248" cy="4032135"/>
          </a:xfrm>
        </p:spPr>
        <p:txBody>
          <a:bodyPr anchor="t">
            <a:normAutofit fontScale="92500" lnSpcReduction="10000"/>
          </a:bodyPr>
          <a:lstStyle/>
          <a:p>
            <a:r>
              <a:rPr lang="en-GB" dirty="0">
                <a:solidFill>
                  <a:srgbClr val="FFC000"/>
                </a:solidFill>
              </a:rPr>
              <a:t>Recovery</a:t>
            </a:r>
            <a:r>
              <a:rPr lang="en-GB" dirty="0"/>
              <a:t> – Economic activity increase, but general price also increases</a:t>
            </a:r>
          </a:p>
          <a:p>
            <a:r>
              <a:rPr lang="en-GB" dirty="0">
                <a:solidFill>
                  <a:srgbClr val="FFC000"/>
                </a:solidFill>
              </a:rPr>
              <a:t>Prosperity</a:t>
            </a:r>
            <a:r>
              <a:rPr lang="en-GB" dirty="0"/>
              <a:t> – Rapid movement in price employment, income and production. Peak prosperity may lead to over-optimism</a:t>
            </a:r>
          </a:p>
          <a:p>
            <a:r>
              <a:rPr lang="en-GB" dirty="0">
                <a:solidFill>
                  <a:srgbClr val="FFC000"/>
                </a:solidFill>
              </a:rPr>
              <a:t>Recession</a:t>
            </a:r>
            <a:r>
              <a:rPr lang="en-GB" dirty="0"/>
              <a:t> – When the business cycle take downward turn and may lead to depression, unemployment and decline on stock market value</a:t>
            </a:r>
          </a:p>
          <a:p>
            <a:r>
              <a:rPr lang="en-GB" dirty="0">
                <a:solidFill>
                  <a:srgbClr val="FFC000"/>
                </a:solidFill>
              </a:rPr>
              <a:t>Depression</a:t>
            </a:r>
            <a:r>
              <a:rPr lang="en-GB" dirty="0"/>
              <a:t> – General demand falls faster than production</a:t>
            </a:r>
          </a:p>
        </p:txBody>
      </p:sp>
      <p:sp>
        <p:nvSpPr>
          <p:cNvPr id="71" name="Freeform: Shape 7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146" name="Picture 2" descr="Image result for business cycle illustration">
            <a:extLst>
              <a:ext uri="{FF2B5EF4-FFF2-40B4-BE49-F238E27FC236}">
                <a16:creationId xmlns:a16="http://schemas.microsoft.com/office/drawing/2014/main" id="{E596A94A-9766-46E5-9FFB-14156F3116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04" r="-2" b="-2"/>
          <a:stretch/>
        </p:blipFill>
        <p:spPr bwMode="auto">
          <a:xfrm>
            <a:off x="7010401" y="4481"/>
            <a:ext cx="5181600" cy="5384491"/>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9BB0B56C-5429-4849-887E-B4D586CF761C}"/>
              </a:ext>
            </a:extLst>
          </p:cNvPr>
          <p:cNvCxnSpPr>
            <a:cxnSpLocks/>
          </p:cNvCxnSpPr>
          <p:nvPr/>
        </p:nvCxnSpPr>
        <p:spPr>
          <a:xfrm>
            <a:off x="450029" y="1687827"/>
            <a:ext cx="5821679" cy="0"/>
          </a:xfrm>
          <a:prstGeom prst="line">
            <a:avLst/>
          </a:prstGeom>
          <a:ln w="76200">
            <a:solidFill>
              <a:schemeClr val="accent4">
                <a:lumMod val="60000"/>
                <a:lumOff val="40000"/>
              </a:schemeClr>
            </a:solidFill>
            <a:prstDash val="sysDash"/>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3">
            <a:schemeClr val="accent4"/>
          </a:lnRef>
          <a:fillRef idx="0">
            <a:schemeClr val="accent4"/>
          </a:fillRef>
          <a:effectRef idx="2">
            <a:schemeClr val="accent4"/>
          </a:effectRef>
          <a:fontRef idx="minor">
            <a:schemeClr val="tx1"/>
          </a:fontRef>
        </p:style>
      </p:cxnSp>
      <p:sp>
        <p:nvSpPr>
          <p:cNvPr id="7" name="Slide Number Placeholder 6">
            <a:extLst>
              <a:ext uri="{FF2B5EF4-FFF2-40B4-BE49-F238E27FC236}">
                <a16:creationId xmlns:a16="http://schemas.microsoft.com/office/drawing/2014/main" id="{110988CD-9CEF-4C4D-84AA-7FB45BDDC729}"/>
              </a:ext>
            </a:extLst>
          </p:cNvPr>
          <p:cNvSpPr>
            <a:spLocks noGrp="1"/>
          </p:cNvSpPr>
          <p:nvPr>
            <p:ph type="sldNum" sz="quarter" idx="12"/>
          </p:nvPr>
        </p:nvSpPr>
        <p:spPr/>
        <p:txBody>
          <a:bodyPr/>
          <a:lstStyle/>
          <a:p>
            <a:fld id="{3A4F6043-7A67-491B-98BC-F933DED7226D}" type="slidenum">
              <a:rPr lang="en-US" smtClean="0"/>
              <a:pPr/>
              <a:t>15</a:t>
            </a:fld>
            <a:endParaRPr lang="en-US" dirty="0"/>
          </a:p>
        </p:txBody>
      </p:sp>
    </p:spTree>
    <p:extLst>
      <p:ext uri="{BB962C8B-B14F-4D97-AF65-F5344CB8AC3E}">
        <p14:creationId xmlns:p14="http://schemas.microsoft.com/office/powerpoint/2010/main" val="125989051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lowchart: Document 1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75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CF8BED-F9C4-46F6-825A-A34271187326}"/>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kern="1200" dirty="0">
                <a:solidFill>
                  <a:srgbClr val="FFFFFF"/>
                </a:solidFill>
                <a:latin typeface="Aharoni" panose="02010803020104030203" pitchFamily="2" charset="-79"/>
                <a:cs typeface="Aharoni" panose="02010803020104030203" pitchFamily="2" charset="-79"/>
              </a:rPr>
              <a:t>Circular Flow of income</a:t>
            </a:r>
          </a:p>
        </p:txBody>
      </p:sp>
      <p:sp>
        <p:nvSpPr>
          <p:cNvPr id="9" name="TextBox 8">
            <a:extLst>
              <a:ext uri="{FF2B5EF4-FFF2-40B4-BE49-F238E27FC236}">
                <a16:creationId xmlns:a16="http://schemas.microsoft.com/office/drawing/2014/main" id="{DC105A40-F855-435D-9FDC-A589BD832651}"/>
              </a:ext>
            </a:extLst>
          </p:cNvPr>
          <p:cNvSpPr txBox="1"/>
          <p:nvPr/>
        </p:nvSpPr>
        <p:spPr>
          <a:xfrm>
            <a:off x="56510" y="3488946"/>
            <a:ext cx="3977187" cy="31393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dirty="0"/>
              <a:t>Production Phase </a:t>
            </a:r>
            <a:r>
              <a:rPr lang="en-GB" dirty="0"/>
              <a:t>-  concerns income generation</a:t>
            </a:r>
          </a:p>
          <a:p>
            <a:endParaRPr lang="en-GB" dirty="0"/>
          </a:p>
          <a:p>
            <a:r>
              <a:rPr lang="en-GB" b="1" dirty="0"/>
              <a:t>Income phase </a:t>
            </a:r>
            <a:r>
              <a:rPr lang="en-GB" dirty="0"/>
              <a:t>– movement of factors of production like wages, rent, interests from firms to household</a:t>
            </a:r>
          </a:p>
          <a:p>
            <a:endParaRPr lang="en-GB" dirty="0"/>
          </a:p>
          <a:p>
            <a:r>
              <a:rPr lang="en-GB" b="1" dirty="0"/>
              <a:t>Expenditure phase </a:t>
            </a:r>
            <a:r>
              <a:rPr lang="en-GB" dirty="0"/>
              <a:t>– income generated through factors of production spent mostly on goods and services produced by firm</a:t>
            </a:r>
          </a:p>
        </p:txBody>
      </p:sp>
      <p:pic>
        <p:nvPicPr>
          <p:cNvPr id="4" name="Picture 3">
            <a:extLst>
              <a:ext uri="{FF2B5EF4-FFF2-40B4-BE49-F238E27FC236}">
                <a16:creationId xmlns:a16="http://schemas.microsoft.com/office/drawing/2014/main" id="{DE40B7F5-3922-4C1C-A21C-CFD2C07D94F8}"/>
              </a:ext>
            </a:extLst>
          </p:cNvPr>
          <p:cNvPicPr>
            <a:picLocks noChangeAspect="1"/>
          </p:cNvPicPr>
          <p:nvPr/>
        </p:nvPicPr>
        <p:blipFill rotWithShape="1">
          <a:blip r:embed="rId2"/>
          <a:srcRect r="2996"/>
          <a:stretch/>
        </p:blipFill>
        <p:spPr>
          <a:xfrm>
            <a:off x="4130933" y="641817"/>
            <a:ext cx="8010806" cy="5305425"/>
          </a:xfrm>
          <a:prstGeom prst="rect">
            <a:avLst/>
          </a:prstGeom>
        </p:spPr>
      </p:pic>
      <p:sp>
        <p:nvSpPr>
          <p:cNvPr id="5" name="Slide Number Placeholder 4">
            <a:extLst>
              <a:ext uri="{FF2B5EF4-FFF2-40B4-BE49-F238E27FC236}">
                <a16:creationId xmlns:a16="http://schemas.microsoft.com/office/drawing/2014/main" id="{B2542E03-F1FC-4453-9D98-1451BBDF70C3}"/>
              </a:ext>
            </a:extLst>
          </p:cNvPr>
          <p:cNvSpPr>
            <a:spLocks noGrp="1"/>
          </p:cNvSpPr>
          <p:nvPr>
            <p:ph type="sldNum" sz="quarter" idx="12"/>
          </p:nvPr>
        </p:nvSpPr>
        <p:spPr/>
        <p:txBody>
          <a:bodyPr/>
          <a:lstStyle/>
          <a:p>
            <a:fld id="{3A4F6043-7A67-491B-98BC-F933DED7226D}" type="slidenum">
              <a:rPr lang="en-US" smtClean="0"/>
              <a:pPr/>
              <a:t>16</a:t>
            </a:fld>
            <a:endParaRPr lang="en-US" dirty="0"/>
          </a:p>
        </p:txBody>
      </p:sp>
    </p:spTree>
    <p:extLst>
      <p:ext uri="{BB962C8B-B14F-4D97-AF65-F5344CB8AC3E}">
        <p14:creationId xmlns:p14="http://schemas.microsoft.com/office/powerpoint/2010/main" val="117654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0CC79-1470-4AE8-ADF0-76C40A449D82}"/>
              </a:ext>
            </a:extLst>
          </p:cNvPr>
          <p:cNvSpPr>
            <a:spLocks noGrp="1"/>
          </p:cNvSpPr>
          <p:nvPr>
            <p:ph type="title"/>
          </p:nvPr>
        </p:nvSpPr>
        <p:spPr>
          <a:xfrm>
            <a:off x="225912" y="397295"/>
            <a:ext cx="3777906" cy="1622321"/>
          </a:xfrm>
        </p:spPr>
        <p:txBody>
          <a:bodyPr>
            <a:normAutofit/>
          </a:bodyPr>
          <a:lstStyle/>
          <a:p>
            <a:r>
              <a:rPr lang="en-GB" sz="3700" dirty="0">
                <a:solidFill>
                  <a:schemeClr val="accent4">
                    <a:lumMod val="75000"/>
                  </a:schemeClr>
                </a:solidFill>
                <a:latin typeface="Impact" panose="020B0806030902050204" pitchFamily="34" charset="0"/>
              </a:rPr>
              <a:t>Central bank and Government </a:t>
            </a:r>
          </a:p>
        </p:txBody>
      </p:sp>
      <p:sp>
        <p:nvSpPr>
          <p:cNvPr id="3" name="Content Placeholder 2">
            <a:extLst>
              <a:ext uri="{FF2B5EF4-FFF2-40B4-BE49-F238E27FC236}">
                <a16:creationId xmlns:a16="http://schemas.microsoft.com/office/drawing/2014/main" id="{611B21D6-7D96-4E63-AD94-AC8F232CE80C}"/>
              </a:ext>
            </a:extLst>
          </p:cNvPr>
          <p:cNvSpPr>
            <a:spLocks noGrp="1"/>
          </p:cNvSpPr>
          <p:nvPr>
            <p:ph idx="1"/>
          </p:nvPr>
        </p:nvSpPr>
        <p:spPr>
          <a:xfrm>
            <a:off x="376694" y="2016794"/>
            <a:ext cx="4111495" cy="3785419"/>
          </a:xfrm>
        </p:spPr>
        <p:txBody>
          <a:bodyPr>
            <a:normAutofit/>
          </a:bodyPr>
          <a:lstStyle/>
          <a:p>
            <a:pPr>
              <a:spcBef>
                <a:spcPts val="600"/>
              </a:spcBef>
              <a:spcAft>
                <a:spcPts val="800"/>
              </a:spcAft>
              <a:buSzPts val="1000"/>
              <a:tabLst>
                <a:tab pos="457200" algn="l"/>
              </a:tabLst>
            </a:pPr>
            <a:r>
              <a:rPr lang="en-GB" b="1" dirty="0">
                <a:latin typeface="Times New Roman" panose="02020603050405020304" pitchFamily="18" charset="0"/>
                <a:cs typeface="Times New Roman" panose="02020603050405020304" pitchFamily="18" charset="0"/>
              </a:rPr>
              <a:t>Monetary</a:t>
            </a:r>
            <a:r>
              <a:rPr lang="en-GB" b="1" dirty="0">
                <a:effectLst/>
                <a:latin typeface="Times New Roman" panose="02020603050405020304" pitchFamily="18" charset="0"/>
                <a:ea typeface="Times New Roman" panose="02020603050405020304" pitchFamily="18" charset="0"/>
                <a:cs typeface="Times New Roman" panose="02020603050405020304" pitchFamily="18" charset="0"/>
              </a:rPr>
              <a:t> policy</a:t>
            </a: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 is used to control the money supply and interest rates.</a:t>
            </a:r>
          </a:p>
          <a:p>
            <a:pPr>
              <a:spcBef>
                <a:spcPts val="600"/>
              </a:spcBef>
              <a:spcAft>
                <a:spcPts val="800"/>
              </a:spcAft>
              <a:buSzPts val="1000"/>
              <a:tabLst>
                <a:tab pos="457200" algn="l"/>
              </a:tabLst>
            </a:pPr>
            <a:r>
              <a:rPr lang="en-GB" b="1" dirty="0">
                <a:effectLst/>
                <a:latin typeface="Times New Roman" panose="02020603050405020304" pitchFamily="18" charset="0"/>
                <a:ea typeface="Times New Roman" panose="02020603050405020304" pitchFamily="18" charset="0"/>
                <a:cs typeface="Times New Roman" panose="02020603050405020304" pitchFamily="18" charset="0"/>
              </a:rPr>
              <a:t>Fiscal policy</a:t>
            </a: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 uses the government’s power to spend and tax.</a:t>
            </a:r>
          </a:p>
          <a:p>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BC22E37-8E9F-4704-AA8F-6F17334710C7}"/>
              </a:ext>
            </a:extLst>
          </p:cNvPr>
          <p:cNvPicPr>
            <a:picLocks noChangeAspect="1"/>
          </p:cNvPicPr>
          <p:nvPr/>
        </p:nvPicPr>
        <p:blipFill>
          <a:blip r:embed="rId2"/>
          <a:stretch>
            <a:fillRect/>
          </a:stretch>
        </p:blipFill>
        <p:spPr>
          <a:xfrm>
            <a:off x="5133388" y="2019616"/>
            <a:ext cx="6574398" cy="2925607"/>
          </a:xfrm>
          <a:prstGeom prst="rect">
            <a:avLst/>
          </a:prstGeom>
          <a:effectLst/>
        </p:spPr>
      </p:pic>
      <p:pic>
        <p:nvPicPr>
          <p:cNvPr id="7" name="Picture 6">
            <a:extLst>
              <a:ext uri="{FF2B5EF4-FFF2-40B4-BE49-F238E27FC236}">
                <a16:creationId xmlns:a16="http://schemas.microsoft.com/office/drawing/2014/main" id="{C7BF18D9-9253-44FB-8883-DA82CA8E8006}"/>
              </a:ext>
            </a:extLst>
          </p:cNvPr>
          <p:cNvPicPr>
            <a:picLocks noChangeAspect="1"/>
          </p:cNvPicPr>
          <p:nvPr/>
        </p:nvPicPr>
        <p:blipFill>
          <a:blip r:embed="rId3"/>
          <a:stretch>
            <a:fillRect/>
          </a:stretch>
        </p:blipFill>
        <p:spPr>
          <a:xfrm>
            <a:off x="88253" y="5252219"/>
            <a:ext cx="988448" cy="837923"/>
          </a:xfrm>
          <a:prstGeom prst="rect">
            <a:avLst/>
          </a:prstGeom>
        </p:spPr>
      </p:pic>
      <p:sp>
        <p:nvSpPr>
          <p:cNvPr id="4" name="TextBox 3">
            <a:extLst>
              <a:ext uri="{FF2B5EF4-FFF2-40B4-BE49-F238E27FC236}">
                <a16:creationId xmlns:a16="http://schemas.microsoft.com/office/drawing/2014/main" id="{74A79A03-10C1-435E-B03E-2DBF2DA4C700}"/>
              </a:ext>
            </a:extLst>
          </p:cNvPr>
          <p:cNvSpPr txBox="1"/>
          <p:nvPr/>
        </p:nvSpPr>
        <p:spPr>
          <a:xfrm>
            <a:off x="1076701" y="5252219"/>
            <a:ext cx="3411488" cy="861774"/>
          </a:xfrm>
          <a:prstGeom prst="rect">
            <a:avLst/>
          </a:prstGeom>
          <a:solidFill>
            <a:srgbClr val="FEFBB8"/>
          </a:solidFill>
        </p:spPr>
        <p:txBody>
          <a:bodyPr wrap="square" rtlCol="0">
            <a:spAutoFit/>
          </a:bodyPr>
          <a:lstStyle/>
          <a:p>
            <a:r>
              <a:rPr lang="en-GB" dirty="0"/>
              <a:t>How moving away from </a:t>
            </a:r>
            <a:r>
              <a:rPr lang="en-GB" b="1" dirty="0"/>
              <a:t>Gold</a:t>
            </a:r>
            <a:r>
              <a:rPr lang="en-GB" dirty="0"/>
              <a:t> </a:t>
            </a:r>
            <a:r>
              <a:rPr lang="en-GB" b="1" dirty="0"/>
              <a:t>standard</a:t>
            </a:r>
            <a:r>
              <a:rPr lang="en-GB" dirty="0"/>
              <a:t> influenced </a:t>
            </a:r>
            <a:r>
              <a:rPr lang="en-GB" b="1" dirty="0"/>
              <a:t>Fiat</a:t>
            </a:r>
            <a:r>
              <a:rPr lang="en-GB" dirty="0"/>
              <a:t> </a:t>
            </a:r>
            <a:r>
              <a:rPr lang="en-GB" b="1" dirty="0"/>
              <a:t>money</a:t>
            </a:r>
            <a:r>
              <a:rPr lang="en-GB" dirty="0"/>
              <a:t>?</a:t>
            </a:r>
          </a:p>
          <a:p>
            <a:endParaRPr lang="en-GB" sz="1400" dirty="0"/>
          </a:p>
        </p:txBody>
      </p:sp>
      <p:sp>
        <p:nvSpPr>
          <p:cNvPr id="6" name="Slide Number Placeholder 5">
            <a:extLst>
              <a:ext uri="{FF2B5EF4-FFF2-40B4-BE49-F238E27FC236}">
                <a16:creationId xmlns:a16="http://schemas.microsoft.com/office/drawing/2014/main" id="{11E6C089-3AD8-4373-87B5-F7F76A58DB7A}"/>
              </a:ext>
            </a:extLst>
          </p:cNvPr>
          <p:cNvSpPr>
            <a:spLocks noGrp="1"/>
          </p:cNvSpPr>
          <p:nvPr>
            <p:ph type="sldNum" sz="quarter" idx="12"/>
          </p:nvPr>
        </p:nvSpPr>
        <p:spPr/>
        <p:txBody>
          <a:bodyPr/>
          <a:lstStyle/>
          <a:p>
            <a:fld id="{3A4F6043-7A67-491B-98BC-F933DED7226D}" type="slidenum">
              <a:rPr lang="en-US" smtClean="0"/>
              <a:pPr/>
              <a:t>17</a:t>
            </a:fld>
            <a:endParaRPr lang="en-US" dirty="0"/>
          </a:p>
        </p:txBody>
      </p:sp>
    </p:spTree>
    <p:extLst>
      <p:ext uri="{BB962C8B-B14F-4D97-AF65-F5344CB8AC3E}">
        <p14:creationId xmlns:p14="http://schemas.microsoft.com/office/powerpoint/2010/main" val="3093108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CAD43B-7F9E-4729-B952-959D3669FCB5}"/>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Key Macroeconomic Variables</a:t>
            </a:r>
          </a:p>
        </p:txBody>
      </p:sp>
      <p:sp>
        <p:nvSpPr>
          <p:cNvPr id="5" name="Content Placeholder 4">
            <a:extLst>
              <a:ext uri="{FF2B5EF4-FFF2-40B4-BE49-F238E27FC236}">
                <a16:creationId xmlns:a16="http://schemas.microsoft.com/office/drawing/2014/main" id="{C22D7117-9ED2-47BA-BD24-852B17386DB6}"/>
              </a:ext>
            </a:extLst>
          </p:cNvPr>
          <p:cNvSpPr>
            <a:spLocks noGrp="1"/>
          </p:cNvSpPr>
          <p:nvPr>
            <p:ph idx="1"/>
          </p:nvPr>
        </p:nvSpPr>
        <p:spPr>
          <a:xfrm>
            <a:off x="54266" y="1746458"/>
            <a:ext cx="8371223" cy="5098730"/>
          </a:xfrm>
        </p:spPr>
        <p:txBody>
          <a:bodyPr anchor="ctr">
            <a:normAutofit fontScale="92500"/>
          </a:bodyPr>
          <a:lstStyle/>
          <a:p>
            <a:pPr marL="342900" indent="-342900">
              <a:spcAft>
                <a:spcPts val="300"/>
              </a:spcAft>
              <a:buFont typeface="Symbol" panose="05050102010706020507" pitchFamily="18" charset="2"/>
              <a:buChar char=""/>
            </a:pPr>
            <a:r>
              <a:rPr lang="en-GB" sz="1400" b="1" dirty="0">
                <a:latin typeface="Abadi" panose="020B0604020104020204" pitchFamily="34" charset="0"/>
                <a:ea typeface="Times New Roman" panose="02020603050405020304" pitchFamily="18" charset="0"/>
              </a:rPr>
              <a:t>Economic</a:t>
            </a:r>
            <a:r>
              <a:rPr lang="en-GB" sz="1400" dirty="0">
                <a:latin typeface="Abadi" panose="020B0604020104020204" pitchFamily="34" charset="0"/>
                <a:ea typeface="Times New Roman" panose="02020603050405020304" pitchFamily="18" charset="0"/>
              </a:rPr>
              <a:t> </a:t>
            </a:r>
            <a:r>
              <a:rPr lang="en-GB" sz="1400" b="1" dirty="0">
                <a:latin typeface="Abadi" panose="020B0604020104020204" pitchFamily="34" charset="0"/>
                <a:ea typeface="Times New Roman" panose="02020603050405020304" pitchFamily="18" charset="0"/>
              </a:rPr>
              <a:t>growth</a:t>
            </a:r>
            <a:r>
              <a:rPr lang="en-GB" sz="1400" dirty="0">
                <a:latin typeface="Abadi" panose="020B0604020104020204" pitchFamily="34" charset="0"/>
                <a:ea typeface="Times New Roman" panose="02020603050405020304" pitchFamily="18" charset="0"/>
              </a:rPr>
              <a:t> – the positive economic growth will improve productivity for the business sin the same was productivity can contribute to economic growth. The economic growth also increases consumer spending and benefits business.</a:t>
            </a:r>
          </a:p>
          <a:p>
            <a:pPr marL="342900" indent="-342900">
              <a:spcAft>
                <a:spcPts val="300"/>
              </a:spcAft>
              <a:buFont typeface="Symbol" panose="05050102010706020507" pitchFamily="18" charset="2"/>
              <a:buChar char=""/>
            </a:pPr>
            <a:r>
              <a:rPr lang="en-GB" sz="1400" b="1" dirty="0">
                <a:latin typeface="Abadi" panose="020B0604020104020204" pitchFamily="34" charset="0"/>
                <a:ea typeface="Times New Roman" panose="02020603050405020304" pitchFamily="18" charset="0"/>
              </a:rPr>
              <a:t>Interest rates</a:t>
            </a:r>
            <a:r>
              <a:rPr lang="en-GB" sz="1400" dirty="0">
                <a:latin typeface="Abadi" panose="020B0604020104020204" pitchFamily="34" charset="0"/>
                <a:ea typeface="Times New Roman" panose="02020603050405020304" pitchFamily="18" charset="0"/>
              </a:rPr>
              <a:t> - The interest rates determine the cost of borrowing as well as consumer preference to spend or save. When the interest rates are higher, the consumers may choose to save, and lower interest rates simulates spending. Similarly, the lower interest rate also reduces cost of borrowing for business to encourage expansion.</a:t>
            </a:r>
          </a:p>
          <a:p>
            <a:pPr marL="342900" indent="-342900">
              <a:spcAft>
                <a:spcPts val="300"/>
              </a:spcAft>
              <a:buFont typeface="Symbol" panose="05050102010706020507" pitchFamily="18" charset="2"/>
              <a:buChar char=""/>
            </a:pPr>
            <a:r>
              <a:rPr lang="en-GB" sz="1400" b="1" dirty="0">
                <a:latin typeface="Abadi" panose="020B0604020104020204" pitchFamily="34" charset="0"/>
                <a:ea typeface="Times New Roman" panose="02020603050405020304" pitchFamily="18" charset="0"/>
              </a:rPr>
              <a:t>Unemployment</a:t>
            </a:r>
            <a:r>
              <a:rPr lang="en-GB" sz="1400" dirty="0">
                <a:latin typeface="Abadi" panose="020B0604020104020204" pitchFamily="34" charset="0"/>
                <a:ea typeface="Times New Roman" panose="02020603050405020304" pitchFamily="18" charset="0"/>
              </a:rPr>
              <a:t> - When the unemployment rate is low, fewer of the new jobs added are worth the cost of paying the employees. And thus, every job added after that is inefficient. This is often called slack in the labour market</a:t>
            </a:r>
          </a:p>
          <a:p>
            <a:pPr marL="342900" indent="-342900">
              <a:spcAft>
                <a:spcPts val="300"/>
              </a:spcAft>
              <a:buFont typeface="Symbol" panose="05050102010706020507" pitchFamily="18" charset="2"/>
              <a:buChar char=""/>
            </a:pPr>
            <a:r>
              <a:rPr lang="en-GB" sz="1400" b="1" dirty="0">
                <a:latin typeface="Abadi" panose="020B0604020104020204" pitchFamily="34" charset="0"/>
                <a:ea typeface="Times New Roman" panose="02020603050405020304" pitchFamily="18" charset="0"/>
              </a:rPr>
              <a:t>Inflation</a:t>
            </a:r>
            <a:r>
              <a:rPr lang="en-GB" sz="1400" dirty="0">
                <a:latin typeface="Abadi" panose="020B0604020104020204" pitchFamily="34" charset="0"/>
                <a:ea typeface="Times New Roman" panose="02020603050405020304" pitchFamily="18" charset="0"/>
              </a:rPr>
              <a:t> - Rising prices, known as inflation, impact the cost of living, the cost of doing business, borrowing money, mortgages, corporate, and government bond yields, and every other facet of the economy exchange rates. High rates of inflation mean that unless income increases at the same rate, people are worse off. This leads to lower levels of consumer spending and a fall in sales for businesses.</a:t>
            </a:r>
          </a:p>
          <a:p>
            <a:pPr marL="342900" indent="-342900">
              <a:spcAft>
                <a:spcPts val="300"/>
              </a:spcAft>
              <a:buFont typeface="Symbol" panose="05050102010706020507" pitchFamily="18" charset="2"/>
              <a:buChar char=""/>
            </a:pPr>
            <a:r>
              <a:rPr lang="en-GB" sz="1400" b="1" dirty="0">
                <a:latin typeface="Abadi" panose="020B0604020104020204" pitchFamily="34" charset="0"/>
                <a:ea typeface="Times New Roman" panose="02020603050405020304" pitchFamily="18" charset="0"/>
              </a:rPr>
              <a:t>Exchange Rate</a:t>
            </a:r>
            <a:r>
              <a:rPr lang="en-GB" sz="1400" dirty="0">
                <a:latin typeface="Abadi" panose="020B0604020104020204" pitchFamily="34" charset="0"/>
                <a:ea typeface="Times New Roman" panose="02020603050405020304" pitchFamily="18" charset="0"/>
              </a:rPr>
              <a:t> - An exchange rate is the value of a country's currency vs. that of another country or economic zone. Most exchange rates are free-floating and will rise or fall based on supply and demand in the market. When exchange rates change, the prices of imported goods will change in value, including domestic products that rely on imported parts and raw materials. Exchange rates also impact investment performance, interest rates and inflation - and can even extend to influence the job market and real estate sector.</a:t>
            </a:r>
          </a:p>
          <a:p>
            <a:pPr marL="342900" indent="-342900">
              <a:spcAft>
                <a:spcPts val="300"/>
              </a:spcAft>
              <a:buFont typeface="Symbol" panose="05050102010706020507" pitchFamily="18" charset="2"/>
              <a:buChar char=""/>
            </a:pPr>
            <a:r>
              <a:rPr lang="en-GB" sz="1400" b="1" dirty="0">
                <a:latin typeface="Abadi" panose="020B0604020104020204" pitchFamily="34" charset="0"/>
              </a:rPr>
              <a:t>Gross Domestic Produce </a:t>
            </a:r>
            <a:r>
              <a:rPr lang="en-GB" sz="1400" dirty="0">
                <a:latin typeface="Abadi" panose="020B0604020104020204" pitchFamily="34" charset="0"/>
                <a:ea typeface="Times New Roman" panose="02020603050405020304" pitchFamily="18" charset="0"/>
              </a:rPr>
              <a:t>- </a:t>
            </a:r>
            <a:r>
              <a:rPr lang="en-GB" sz="1400" b="0" i="0" dirty="0">
                <a:effectLst/>
                <a:latin typeface="Abadi" panose="020B0604020104020204" pitchFamily="34" charset="0"/>
              </a:rPr>
              <a:t> </a:t>
            </a:r>
            <a:r>
              <a:rPr lang="en-GB" sz="1400" dirty="0">
                <a:latin typeface="Abadi" panose="020B0604020104020204" pitchFamily="34" charset="0"/>
              </a:rPr>
              <a:t>Total monetary or market value of all the finished goods and services produced within a country's borders in a specific time period. Nominal GDP is the market value of goods and services produced in an economy, unadjusted for inflation. Real GDP is nominal GDP, adjusted for inflation to reflect changes in real output.</a:t>
            </a:r>
          </a:p>
          <a:p>
            <a:endParaRPr lang="en-GB" sz="1400" dirty="0">
              <a:latin typeface="Abadi" panose="020B0604020104020204" pitchFamily="34" charset="0"/>
            </a:endParaRPr>
          </a:p>
        </p:txBody>
      </p:sp>
      <p:sp>
        <p:nvSpPr>
          <p:cNvPr id="11" name="Content Placeholder 2">
            <a:extLst>
              <a:ext uri="{FF2B5EF4-FFF2-40B4-BE49-F238E27FC236}">
                <a16:creationId xmlns:a16="http://schemas.microsoft.com/office/drawing/2014/main" id="{B88702CE-E3E6-4055-9721-E4CE8CF9157A}"/>
              </a:ext>
            </a:extLst>
          </p:cNvPr>
          <p:cNvSpPr txBox="1">
            <a:spLocks/>
          </p:cNvSpPr>
          <p:nvPr/>
        </p:nvSpPr>
        <p:spPr>
          <a:xfrm>
            <a:off x="1672974" y="2035865"/>
            <a:ext cx="10884574" cy="523193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2400" dirty="0">
              <a:solidFill>
                <a:schemeClr val="tx1">
                  <a:alpha val="80000"/>
                </a:schemeClr>
              </a:solidFill>
            </a:endParaRPr>
          </a:p>
        </p:txBody>
      </p:sp>
      <p:pic>
        <p:nvPicPr>
          <p:cNvPr id="1026" name="Picture 2" descr="Image result for GDP">
            <a:extLst>
              <a:ext uri="{FF2B5EF4-FFF2-40B4-BE49-F238E27FC236}">
                <a16:creationId xmlns:a16="http://schemas.microsoft.com/office/drawing/2014/main" id="{8B430FA5-B343-4DA1-A17A-06A77AE753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0291" y="2514598"/>
            <a:ext cx="3744825" cy="282579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78E28CE4-EF5C-42D0-B98D-55F0A1DD7426}"/>
              </a:ext>
            </a:extLst>
          </p:cNvPr>
          <p:cNvSpPr>
            <a:spLocks noGrp="1"/>
          </p:cNvSpPr>
          <p:nvPr>
            <p:ph type="sldNum" sz="quarter" idx="12"/>
          </p:nvPr>
        </p:nvSpPr>
        <p:spPr/>
        <p:txBody>
          <a:bodyPr/>
          <a:lstStyle/>
          <a:p>
            <a:fld id="{3A4F6043-7A67-491B-98BC-F933DED7226D}" type="slidenum">
              <a:rPr lang="en-US" smtClean="0"/>
              <a:pPr/>
              <a:t>18</a:t>
            </a:fld>
            <a:endParaRPr lang="en-US" dirty="0"/>
          </a:p>
        </p:txBody>
      </p:sp>
    </p:spTree>
    <p:extLst>
      <p:ext uri="{BB962C8B-B14F-4D97-AF65-F5344CB8AC3E}">
        <p14:creationId xmlns:p14="http://schemas.microsoft.com/office/powerpoint/2010/main" val="470187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7FF3A-F18A-498C-9219-B5D210800399}"/>
              </a:ext>
            </a:extLst>
          </p:cNvPr>
          <p:cNvSpPr>
            <a:spLocks noGrp="1"/>
          </p:cNvSpPr>
          <p:nvPr>
            <p:ph type="title"/>
          </p:nvPr>
        </p:nvSpPr>
        <p:spPr>
          <a:xfrm>
            <a:off x="552994" y="1724297"/>
            <a:ext cx="4429842" cy="2690949"/>
          </a:xfrm>
        </p:spPr>
        <p:txBody>
          <a:bodyPr anchor="t">
            <a:normAutofit/>
          </a:bodyPr>
          <a:lstStyle/>
          <a:p>
            <a:r>
              <a:rPr lang="en-GB" sz="4000" b="1" dirty="0"/>
              <a:t>Main Drivers of Inflation</a:t>
            </a:r>
            <a:br>
              <a:rPr lang="en-GB" sz="4000" b="1" dirty="0"/>
            </a:br>
            <a:endParaRPr lang="en-GB" sz="4000" b="1" dirty="0"/>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377E7F-28A2-40E2-B6DE-4FF175880C15}"/>
              </a:ext>
            </a:extLst>
          </p:cNvPr>
          <p:cNvSpPr>
            <a:spLocks noGrp="1"/>
          </p:cNvSpPr>
          <p:nvPr>
            <p:ph idx="1"/>
          </p:nvPr>
        </p:nvSpPr>
        <p:spPr>
          <a:xfrm>
            <a:off x="5284575" y="1041603"/>
            <a:ext cx="5720895" cy="4974907"/>
          </a:xfrm>
        </p:spPr>
        <p:txBody>
          <a:bodyPr anchor="t">
            <a:normAutofit fontScale="92500" lnSpcReduction="10000"/>
          </a:bodyPr>
          <a:lstStyle/>
          <a:p>
            <a:pPr marL="0" indent="0">
              <a:buNone/>
            </a:pPr>
            <a:endParaRPr lang="en-GB" dirty="0"/>
          </a:p>
          <a:p>
            <a:pPr lvl="1"/>
            <a:r>
              <a:rPr lang="en-GB" sz="2800" dirty="0"/>
              <a:t>Demand Pull - </a:t>
            </a:r>
            <a:r>
              <a:rPr lang="en-GB" sz="2800" dirty="0">
                <a:effectLst/>
                <a:ea typeface="Calibri" panose="020F0502020204030204" pitchFamily="34" charset="0"/>
                <a:cs typeface="Times New Roman" panose="02020603050405020304" pitchFamily="18" charset="0"/>
              </a:rPr>
              <a:t>based on inflation as the result of excess demand. </a:t>
            </a:r>
          </a:p>
          <a:p>
            <a:pPr marL="457200" lvl="1" indent="0">
              <a:buNone/>
            </a:pPr>
            <a:endParaRPr lang="en-GB" sz="2800" dirty="0">
              <a:effectLst/>
              <a:ea typeface="Calibri" panose="020F0502020204030204" pitchFamily="34" charset="0"/>
              <a:cs typeface="Times New Roman" panose="02020603050405020304" pitchFamily="18" charset="0"/>
            </a:endParaRPr>
          </a:p>
          <a:p>
            <a:pPr lvl="1"/>
            <a:r>
              <a:rPr lang="en-GB" sz="2800" dirty="0"/>
              <a:t>Cost-Pus</a:t>
            </a:r>
            <a:r>
              <a:rPr lang="en-GB" sz="2800" dirty="0">
                <a:cs typeface="Times New Roman" panose="02020603050405020304" pitchFamily="18" charset="0"/>
              </a:rPr>
              <a:t>h - </a:t>
            </a:r>
            <a:r>
              <a:rPr lang="en-GB" sz="2800" dirty="0">
                <a:effectLst/>
                <a:ea typeface="Calibri" panose="020F0502020204030204" pitchFamily="34" charset="0"/>
                <a:cs typeface="Times New Roman" panose="02020603050405020304" pitchFamily="18" charset="0"/>
              </a:rPr>
              <a:t>When the cost of production increases, the price can be pushed up instead of increase in demand</a:t>
            </a:r>
          </a:p>
          <a:p>
            <a:pPr lvl="1"/>
            <a:endParaRPr lang="en-GB" sz="2800" dirty="0">
              <a:effectLst/>
              <a:ea typeface="Calibri" panose="020F0502020204030204" pitchFamily="34" charset="0"/>
              <a:cs typeface="Times New Roman" panose="02020603050405020304" pitchFamily="18" charset="0"/>
            </a:endParaRPr>
          </a:p>
          <a:p>
            <a:pPr lvl="1"/>
            <a:r>
              <a:rPr lang="en-GB" sz="2800" dirty="0"/>
              <a:t>Mixed Demand Inflation </a:t>
            </a:r>
            <a:r>
              <a:rPr lang="en-GB" sz="2800" b="1" dirty="0">
                <a:effectLst/>
                <a:ea typeface="Calibri" panose="020F0502020204030204" pitchFamily="34" charset="0"/>
                <a:cs typeface="Times New Roman" panose="02020603050405020304" pitchFamily="18" charset="0"/>
              </a:rPr>
              <a:t>- </a:t>
            </a:r>
            <a:r>
              <a:rPr lang="en-GB" sz="2800" dirty="0">
                <a:effectLst/>
                <a:ea typeface="Calibri" panose="020F0502020204030204" pitchFamily="34" charset="0"/>
                <a:cs typeface="Times New Roman" panose="02020603050405020304" pitchFamily="18" charset="0"/>
              </a:rPr>
              <a:t>When the reasons for price increase is as the result of combinations of any of the factors such as increase in demand or lower supply or increasing costs</a:t>
            </a:r>
          </a:p>
          <a:p>
            <a:pPr lvl="1"/>
            <a:endParaRPr lang="en-GB" sz="2800" dirty="0"/>
          </a:p>
        </p:txBody>
      </p:sp>
      <p:sp>
        <p:nvSpPr>
          <p:cNvPr id="4" name="Rectangle 3">
            <a:extLst>
              <a:ext uri="{FF2B5EF4-FFF2-40B4-BE49-F238E27FC236}">
                <a16:creationId xmlns:a16="http://schemas.microsoft.com/office/drawing/2014/main" id="{F4A90EAA-0DBC-44C8-AFE3-669C075FF32B}"/>
              </a:ext>
            </a:extLst>
          </p:cNvPr>
          <p:cNvSpPr/>
          <p:nvPr/>
        </p:nvSpPr>
        <p:spPr>
          <a:xfrm>
            <a:off x="162918" y="118273"/>
            <a:ext cx="261590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4">
                    <a:lumMod val="60000"/>
                    <a:lumOff val="40000"/>
                  </a:schemeClr>
                </a:solidFill>
                <a:effectLst/>
              </a:rPr>
              <a:t>Inflation</a:t>
            </a:r>
          </a:p>
        </p:txBody>
      </p:sp>
      <p:sp>
        <p:nvSpPr>
          <p:cNvPr id="5" name="Slide Number Placeholder 4">
            <a:extLst>
              <a:ext uri="{FF2B5EF4-FFF2-40B4-BE49-F238E27FC236}">
                <a16:creationId xmlns:a16="http://schemas.microsoft.com/office/drawing/2014/main" id="{B428A154-B308-40A6-B4AD-2A9349209E95}"/>
              </a:ext>
            </a:extLst>
          </p:cNvPr>
          <p:cNvSpPr>
            <a:spLocks noGrp="1"/>
          </p:cNvSpPr>
          <p:nvPr>
            <p:ph type="sldNum" sz="quarter" idx="12"/>
          </p:nvPr>
        </p:nvSpPr>
        <p:spPr/>
        <p:txBody>
          <a:bodyPr/>
          <a:lstStyle/>
          <a:p>
            <a:fld id="{3A4F6043-7A67-491B-98BC-F933DED7226D}" type="slidenum">
              <a:rPr lang="en-US" smtClean="0"/>
              <a:pPr/>
              <a:t>19</a:t>
            </a:fld>
            <a:endParaRPr lang="en-US" dirty="0"/>
          </a:p>
        </p:txBody>
      </p:sp>
      <p:cxnSp>
        <p:nvCxnSpPr>
          <p:cNvPr id="15" name="Straight Connector 14">
            <a:extLst>
              <a:ext uri="{FF2B5EF4-FFF2-40B4-BE49-F238E27FC236}">
                <a16:creationId xmlns:a16="http://schemas.microsoft.com/office/drawing/2014/main" id="{ED12173D-C887-4C2C-96B7-A141B337F3E9}"/>
              </a:ext>
            </a:extLst>
          </p:cNvPr>
          <p:cNvCxnSpPr/>
          <p:nvPr/>
        </p:nvCxnSpPr>
        <p:spPr>
          <a:xfrm>
            <a:off x="2722499" y="673889"/>
            <a:ext cx="3373501" cy="0"/>
          </a:xfrm>
          <a:prstGeom prst="line">
            <a:avLst/>
          </a:prstGeom>
          <a:ln w="57150">
            <a:solidFill>
              <a:schemeClr val="accent4">
                <a:lumMod val="40000"/>
                <a:lumOff val="60000"/>
              </a:schemeClr>
            </a:solidFill>
          </a:ln>
          <a:scene3d>
            <a:camera prst="orthographicFront"/>
            <a:lightRig rig="threePt" dir="t"/>
          </a:scene3d>
          <a:sp3d>
            <a:bevelT/>
          </a:sp3d>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2187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7A0EC2FA-996F-4608-9308-D8352262C131}"/>
              </a:ext>
            </a:extLst>
          </p:cNvPr>
          <p:cNvSpPr/>
          <p:nvPr/>
        </p:nvSpPr>
        <p:spPr>
          <a:xfrm>
            <a:off x="75771" y="138225"/>
            <a:ext cx="2413428" cy="2371059"/>
          </a:xfrm>
          <a:prstGeom prst="ellipse">
            <a:avLst/>
          </a:prstGeom>
          <a:solidFill>
            <a:schemeClr val="accent4">
              <a:lumMod val="40000"/>
              <a:lumOff val="6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dirty="0"/>
          </a:p>
        </p:txBody>
      </p:sp>
      <p:sp>
        <p:nvSpPr>
          <p:cNvPr id="2" name="Title 1">
            <a:extLst>
              <a:ext uri="{FF2B5EF4-FFF2-40B4-BE49-F238E27FC236}">
                <a16:creationId xmlns:a16="http://schemas.microsoft.com/office/drawing/2014/main" id="{152572B0-A57E-4943-AFA3-110D7B23E541}"/>
              </a:ext>
            </a:extLst>
          </p:cNvPr>
          <p:cNvSpPr>
            <a:spLocks noGrp="1"/>
          </p:cNvSpPr>
          <p:nvPr>
            <p:ph type="title"/>
          </p:nvPr>
        </p:nvSpPr>
        <p:spPr/>
        <p:txBody>
          <a:bodyPr/>
          <a:lstStyle/>
          <a:p>
            <a:r>
              <a:rPr lang="en-GB" b="1" dirty="0">
                <a:effectLst>
                  <a:outerShdw blurRad="38100" dist="38100" dir="2700000" algn="tl">
                    <a:srgbClr val="000000">
                      <a:alpha val="43137"/>
                    </a:srgbClr>
                  </a:outerShdw>
                </a:effectLst>
                <a:latin typeface="Imprint MT Shadow" panose="04020605060303030202" pitchFamily="82" charset="0"/>
              </a:rPr>
              <a:t>Lesson Content</a:t>
            </a:r>
          </a:p>
        </p:txBody>
      </p:sp>
      <p:graphicFrame>
        <p:nvGraphicFramePr>
          <p:cNvPr id="4" name="Diagram 3">
            <a:extLst>
              <a:ext uri="{FF2B5EF4-FFF2-40B4-BE49-F238E27FC236}">
                <a16:creationId xmlns:a16="http://schemas.microsoft.com/office/drawing/2014/main" id="{EB7BE101-F1FE-4E03-85F4-E6B2CB593AA7}"/>
              </a:ext>
            </a:extLst>
          </p:cNvPr>
          <p:cNvGraphicFramePr/>
          <p:nvPr>
            <p:extLst>
              <p:ext uri="{D42A27DB-BD31-4B8C-83A1-F6EECF244321}">
                <p14:modId xmlns:p14="http://schemas.microsoft.com/office/powerpoint/2010/main" val="3719003021"/>
              </p:ext>
            </p:extLst>
          </p:nvPr>
        </p:nvGraphicFramePr>
        <p:xfrm>
          <a:off x="2489199" y="1301558"/>
          <a:ext cx="9333455" cy="55564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Oval 5">
            <a:extLst>
              <a:ext uri="{FF2B5EF4-FFF2-40B4-BE49-F238E27FC236}">
                <a16:creationId xmlns:a16="http://schemas.microsoft.com/office/drawing/2014/main" id="{072F5915-AC77-4D04-A789-FF270E75807B}"/>
              </a:ext>
            </a:extLst>
          </p:cNvPr>
          <p:cNvSpPr/>
          <p:nvPr/>
        </p:nvSpPr>
        <p:spPr>
          <a:xfrm>
            <a:off x="1403498" y="3062177"/>
            <a:ext cx="733646" cy="712381"/>
          </a:xfrm>
          <a:prstGeom prst="ellipse">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7" name="Arc 6">
            <a:extLst>
              <a:ext uri="{FF2B5EF4-FFF2-40B4-BE49-F238E27FC236}">
                <a16:creationId xmlns:a16="http://schemas.microsoft.com/office/drawing/2014/main" id="{643FCE11-8173-4540-A9DC-CCD878D59495}"/>
              </a:ext>
            </a:extLst>
          </p:cNvPr>
          <p:cNvSpPr/>
          <p:nvPr/>
        </p:nvSpPr>
        <p:spPr>
          <a:xfrm>
            <a:off x="9172626" y="527538"/>
            <a:ext cx="2743200" cy="1781907"/>
          </a:xfrm>
          <a:custGeom>
            <a:avLst/>
            <a:gdLst>
              <a:gd name="connsiteX0" fmla="*/ 417105 w 2743200"/>
              <a:gd name="connsiteY0" fmla="*/ 251124 h 1781907"/>
              <a:gd name="connsiteX1" fmla="*/ 1802877 w 2743200"/>
              <a:gd name="connsiteY1" fmla="*/ 45189 h 1781907"/>
              <a:gd name="connsiteX2" fmla="*/ 2565034 w 2743200"/>
              <a:gd name="connsiteY2" fmla="*/ 1330078 h 1781907"/>
              <a:gd name="connsiteX3" fmla="*/ 2167223 w 2743200"/>
              <a:gd name="connsiteY3" fmla="*/ 1183703 h 1781907"/>
              <a:gd name="connsiteX4" fmla="*/ 1805214 w 2743200"/>
              <a:gd name="connsiteY4" fmla="*/ 1050502 h 1781907"/>
              <a:gd name="connsiteX5" fmla="*/ 1371600 w 2743200"/>
              <a:gd name="connsiteY5" fmla="*/ 890954 h 1781907"/>
              <a:gd name="connsiteX6" fmla="*/ 913442 w 2743200"/>
              <a:gd name="connsiteY6" fmla="*/ 583836 h 1781907"/>
              <a:gd name="connsiteX7" fmla="*/ 417105 w 2743200"/>
              <a:gd name="connsiteY7" fmla="*/ 251124 h 1781907"/>
              <a:gd name="connsiteX0" fmla="*/ 417105 w 2743200"/>
              <a:gd name="connsiteY0" fmla="*/ 251124 h 1781907"/>
              <a:gd name="connsiteX1" fmla="*/ 1802877 w 2743200"/>
              <a:gd name="connsiteY1" fmla="*/ 45189 h 1781907"/>
              <a:gd name="connsiteX2" fmla="*/ 2565034 w 2743200"/>
              <a:gd name="connsiteY2" fmla="*/ 1330078 h 1781907"/>
            </a:gdLst>
            <a:ahLst/>
            <a:cxnLst>
              <a:cxn ang="0">
                <a:pos x="connsiteX0" y="connsiteY0"/>
              </a:cxn>
              <a:cxn ang="0">
                <a:pos x="connsiteX1" y="connsiteY1"/>
              </a:cxn>
              <a:cxn ang="0">
                <a:pos x="connsiteX2" y="connsiteY2"/>
              </a:cxn>
            </a:cxnLst>
            <a:rect l="l" t="t" r="r" b="b"/>
            <a:pathLst>
              <a:path w="2743200" h="1781907" stroke="0" extrusionOk="0">
                <a:moveTo>
                  <a:pt x="417105" y="251124"/>
                </a:moveTo>
                <a:cubicBezTo>
                  <a:pt x="854737" y="29173"/>
                  <a:pt x="1368254" y="7059"/>
                  <a:pt x="1802877" y="45189"/>
                </a:cubicBezTo>
                <a:cubicBezTo>
                  <a:pt x="2600068" y="175202"/>
                  <a:pt x="2998491" y="829698"/>
                  <a:pt x="2565034" y="1330078"/>
                </a:cubicBezTo>
                <a:cubicBezTo>
                  <a:pt x="2471520" y="1311443"/>
                  <a:pt x="2297125" y="1218346"/>
                  <a:pt x="2167223" y="1183703"/>
                </a:cubicBezTo>
                <a:cubicBezTo>
                  <a:pt x="2037321" y="1149060"/>
                  <a:pt x="1986137" y="1073005"/>
                  <a:pt x="1805214" y="1050502"/>
                </a:cubicBezTo>
                <a:cubicBezTo>
                  <a:pt x="1624291" y="1027999"/>
                  <a:pt x="1541769" y="903254"/>
                  <a:pt x="1371600" y="890954"/>
                </a:cubicBezTo>
                <a:cubicBezTo>
                  <a:pt x="1217807" y="864560"/>
                  <a:pt x="1164784" y="686625"/>
                  <a:pt x="913442" y="583836"/>
                </a:cubicBezTo>
                <a:cubicBezTo>
                  <a:pt x="662100" y="481046"/>
                  <a:pt x="635248" y="325779"/>
                  <a:pt x="417105" y="251124"/>
                </a:cubicBezTo>
                <a:close/>
              </a:path>
              <a:path w="2743200" h="1781907" fill="none" extrusionOk="0">
                <a:moveTo>
                  <a:pt x="417105" y="251124"/>
                </a:moveTo>
                <a:cubicBezTo>
                  <a:pt x="830009" y="-48548"/>
                  <a:pt x="1239622" y="37609"/>
                  <a:pt x="1802877" y="45189"/>
                </a:cubicBezTo>
                <a:cubicBezTo>
                  <a:pt x="2436730" y="267175"/>
                  <a:pt x="3004319" y="951395"/>
                  <a:pt x="2565034" y="1330078"/>
                </a:cubicBezTo>
              </a:path>
            </a:pathLst>
          </a:custGeom>
          <a:ln w="57150">
            <a:prstDash val="dash"/>
            <a:extLst>
              <a:ext uri="{C807C97D-BFC1-408E-A445-0C87EB9F89A2}">
                <ask:lineSketchStyleProps xmlns:ask="http://schemas.microsoft.com/office/drawing/2018/sketchyshapes" sd="752660138">
                  <a:prstGeom prst="arc">
                    <a:avLst>
                      <a:gd name="adj1" fmla="val 12830114"/>
                      <a:gd name="adj2" fmla="val 1212065"/>
                    </a:avLst>
                  </a:prstGeom>
                  <ask:type>
                    <ask:lineSketchScribble/>
                  </ask:type>
                </ask:lineSketchStyleProps>
              </a:ext>
            </a:extLs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sp>
        <p:nvSpPr>
          <p:cNvPr id="3" name="Slide Number Placeholder 2">
            <a:extLst>
              <a:ext uri="{FF2B5EF4-FFF2-40B4-BE49-F238E27FC236}">
                <a16:creationId xmlns:a16="http://schemas.microsoft.com/office/drawing/2014/main" id="{15ED2665-683A-49BB-9D8F-271E6F63D216}"/>
              </a:ext>
            </a:extLst>
          </p:cNvPr>
          <p:cNvSpPr>
            <a:spLocks noGrp="1"/>
          </p:cNvSpPr>
          <p:nvPr>
            <p:ph type="sldNum" sz="quarter" idx="12"/>
          </p:nvPr>
        </p:nvSpPr>
        <p:spPr/>
        <p:txBody>
          <a:bodyPr/>
          <a:lstStyle/>
          <a:p>
            <a:fld id="{3A4F6043-7A67-491B-98BC-F933DED7226D}" type="slidenum">
              <a:rPr lang="en-US" smtClean="0"/>
              <a:pPr/>
              <a:t>2</a:t>
            </a:fld>
            <a:endParaRPr lang="en-US" dirty="0"/>
          </a:p>
        </p:txBody>
      </p:sp>
    </p:spTree>
    <p:extLst>
      <p:ext uri="{BB962C8B-B14F-4D97-AF65-F5344CB8AC3E}">
        <p14:creationId xmlns:p14="http://schemas.microsoft.com/office/powerpoint/2010/main" val="329831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CEED9DA2-BB3B-4399-A6B3-D6E53C7324ED}"/>
              </a:ext>
            </a:extLst>
          </p:cNvPr>
          <p:cNvSpPr/>
          <p:nvPr/>
        </p:nvSpPr>
        <p:spPr>
          <a:xfrm>
            <a:off x="64548" y="2286097"/>
            <a:ext cx="4092619" cy="4521104"/>
          </a:xfrm>
          <a:custGeom>
            <a:avLst/>
            <a:gdLst>
              <a:gd name="connsiteX0" fmla="*/ 0 w 4092619"/>
              <a:gd name="connsiteY0" fmla="*/ 394242 h 4521104"/>
              <a:gd name="connsiteX1" fmla="*/ 394242 w 4092619"/>
              <a:gd name="connsiteY1" fmla="*/ 0 h 4521104"/>
              <a:gd name="connsiteX2" fmla="*/ 911890 w 4092619"/>
              <a:gd name="connsiteY2" fmla="*/ 0 h 4521104"/>
              <a:gd name="connsiteX3" fmla="*/ 1396496 w 4092619"/>
              <a:gd name="connsiteY3" fmla="*/ 0 h 4521104"/>
              <a:gd name="connsiteX4" fmla="*/ 1881103 w 4092619"/>
              <a:gd name="connsiteY4" fmla="*/ 0 h 4521104"/>
              <a:gd name="connsiteX5" fmla="*/ 2431792 w 4092619"/>
              <a:gd name="connsiteY5" fmla="*/ 0 h 4521104"/>
              <a:gd name="connsiteX6" fmla="*/ 2916398 w 4092619"/>
              <a:gd name="connsiteY6" fmla="*/ 0 h 4521104"/>
              <a:gd name="connsiteX7" fmla="*/ 3698377 w 4092619"/>
              <a:gd name="connsiteY7" fmla="*/ 0 h 4521104"/>
              <a:gd name="connsiteX8" fmla="*/ 4092619 w 4092619"/>
              <a:gd name="connsiteY8" fmla="*/ 394242 h 4521104"/>
              <a:gd name="connsiteX9" fmla="*/ 4092619 w 4092619"/>
              <a:gd name="connsiteY9" fmla="*/ 964800 h 4521104"/>
              <a:gd name="connsiteX10" fmla="*/ 4092619 w 4092619"/>
              <a:gd name="connsiteY10" fmla="*/ 1535357 h 4521104"/>
              <a:gd name="connsiteX11" fmla="*/ 4092619 w 4092619"/>
              <a:gd name="connsiteY11" fmla="*/ 2031262 h 4521104"/>
              <a:gd name="connsiteX12" fmla="*/ 4092619 w 4092619"/>
              <a:gd name="connsiteY12" fmla="*/ 2564494 h 4521104"/>
              <a:gd name="connsiteX13" fmla="*/ 4092619 w 4092619"/>
              <a:gd name="connsiteY13" fmla="*/ 3172378 h 4521104"/>
              <a:gd name="connsiteX14" fmla="*/ 4092619 w 4092619"/>
              <a:gd name="connsiteY14" fmla="*/ 4126862 h 4521104"/>
              <a:gd name="connsiteX15" fmla="*/ 3698377 w 4092619"/>
              <a:gd name="connsiteY15" fmla="*/ 4521104 h 4521104"/>
              <a:gd name="connsiteX16" fmla="*/ 3081605 w 4092619"/>
              <a:gd name="connsiteY16" fmla="*/ 4521104 h 4521104"/>
              <a:gd name="connsiteX17" fmla="*/ 2630040 w 4092619"/>
              <a:gd name="connsiteY17" fmla="*/ 4521104 h 4521104"/>
              <a:gd name="connsiteX18" fmla="*/ 2112392 w 4092619"/>
              <a:gd name="connsiteY18" fmla="*/ 4521104 h 4521104"/>
              <a:gd name="connsiteX19" fmla="*/ 1594744 w 4092619"/>
              <a:gd name="connsiteY19" fmla="*/ 4521104 h 4521104"/>
              <a:gd name="connsiteX20" fmla="*/ 1110138 w 4092619"/>
              <a:gd name="connsiteY20" fmla="*/ 4521104 h 4521104"/>
              <a:gd name="connsiteX21" fmla="*/ 394242 w 4092619"/>
              <a:gd name="connsiteY21" fmla="*/ 4521104 h 4521104"/>
              <a:gd name="connsiteX22" fmla="*/ 0 w 4092619"/>
              <a:gd name="connsiteY22" fmla="*/ 4126862 h 4521104"/>
              <a:gd name="connsiteX23" fmla="*/ 0 w 4092619"/>
              <a:gd name="connsiteY23" fmla="*/ 3556304 h 4521104"/>
              <a:gd name="connsiteX24" fmla="*/ 0 w 4092619"/>
              <a:gd name="connsiteY24" fmla="*/ 3097725 h 4521104"/>
              <a:gd name="connsiteX25" fmla="*/ 0 w 4092619"/>
              <a:gd name="connsiteY25" fmla="*/ 2564494 h 4521104"/>
              <a:gd name="connsiteX26" fmla="*/ 0 w 4092619"/>
              <a:gd name="connsiteY26" fmla="*/ 2105915 h 4521104"/>
              <a:gd name="connsiteX27" fmla="*/ 0 w 4092619"/>
              <a:gd name="connsiteY27" fmla="*/ 1572683 h 4521104"/>
              <a:gd name="connsiteX28" fmla="*/ 0 w 4092619"/>
              <a:gd name="connsiteY28" fmla="*/ 1151431 h 4521104"/>
              <a:gd name="connsiteX29" fmla="*/ 0 w 4092619"/>
              <a:gd name="connsiteY29" fmla="*/ 394242 h 4521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092619" h="4521104" fill="none" extrusionOk="0">
                <a:moveTo>
                  <a:pt x="0" y="394242"/>
                </a:moveTo>
                <a:cubicBezTo>
                  <a:pt x="-17432" y="202421"/>
                  <a:pt x="222603" y="-43592"/>
                  <a:pt x="394242" y="0"/>
                </a:cubicBezTo>
                <a:cubicBezTo>
                  <a:pt x="590481" y="-29817"/>
                  <a:pt x="709517" y="27477"/>
                  <a:pt x="911890" y="0"/>
                </a:cubicBezTo>
                <a:cubicBezTo>
                  <a:pt x="1114263" y="-27477"/>
                  <a:pt x="1171869" y="53545"/>
                  <a:pt x="1396496" y="0"/>
                </a:cubicBezTo>
                <a:cubicBezTo>
                  <a:pt x="1621123" y="-53545"/>
                  <a:pt x="1653933" y="39248"/>
                  <a:pt x="1881103" y="0"/>
                </a:cubicBezTo>
                <a:cubicBezTo>
                  <a:pt x="2108273" y="-39248"/>
                  <a:pt x="2233035" y="11270"/>
                  <a:pt x="2431792" y="0"/>
                </a:cubicBezTo>
                <a:cubicBezTo>
                  <a:pt x="2630549" y="-11270"/>
                  <a:pt x="2696891" y="27973"/>
                  <a:pt x="2916398" y="0"/>
                </a:cubicBezTo>
                <a:cubicBezTo>
                  <a:pt x="3135905" y="-27973"/>
                  <a:pt x="3328958" y="33852"/>
                  <a:pt x="3698377" y="0"/>
                </a:cubicBezTo>
                <a:cubicBezTo>
                  <a:pt x="3896200" y="26281"/>
                  <a:pt x="4084048" y="158467"/>
                  <a:pt x="4092619" y="394242"/>
                </a:cubicBezTo>
                <a:cubicBezTo>
                  <a:pt x="4156649" y="527192"/>
                  <a:pt x="4045264" y="693861"/>
                  <a:pt x="4092619" y="964800"/>
                </a:cubicBezTo>
                <a:cubicBezTo>
                  <a:pt x="4139974" y="1235739"/>
                  <a:pt x="4076498" y="1325051"/>
                  <a:pt x="4092619" y="1535357"/>
                </a:cubicBezTo>
                <a:cubicBezTo>
                  <a:pt x="4108740" y="1745663"/>
                  <a:pt x="4089662" y="1863747"/>
                  <a:pt x="4092619" y="2031262"/>
                </a:cubicBezTo>
                <a:cubicBezTo>
                  <a:pt x="4095576" y="2198777"/>
                  <a:pt x="4033126" y="2351358"/>
                  <a:pt x="4092619" y="2564494"/>
                </a:cubicBezTo>
                <a:cubicBezTo>
                  <a:pt x="4152112" y="2777630"/>
                  <a:pt x="4022912" y="2990957"/>
                  <a:pt x="4092619" y="3172378"/>
                </a:cubicBezTo>
                <a:cubicBezTo>
                  <a:pt x="4162326" y="3353799"/>
                  <a:pt x="4071281" y="3853962"/>
                  <a:pt x="4092619" y="4126862"/>
                </a:cubicBezTo>
                <a:cubicBezTo>
                  <a:pt x="4071247" y="4298716"/>
                  <a:pt x="3917466" y="4503516"/>
                  <a:pt x="3698377" y="4521104"/>
                </a:cubicBezTo>
                <a:cubicBezTo>
                  <a:pt x="3413506" y="4567027"/>
                  <a:pt x="3379664" y="4508544"/>
                  <a:pt x="3081605" y="4521104"/>
                </a:cubicBezTo>
                <a:cubicBezTo>
                  <a:pt x="2783546" y="4533664"/>
                  <a:pt x="2775429" y="4491607"/>
                  <a:pt x="2630040" y="4521104"/>
                </a:cubicBezTo>
                <a:cubicBezTo>
                  <a:pt x="2484651" y="4550601"/>
                  <a:pt x="2337156" y="4475504"/>
                  <a:pt x="2112392" y="4521104"/>
                </a:cubicBezTo>
                <a:cubicBezTo>
                  <a:pt x="1887628" y="4566704"/>
                  <a:pt x="1767860" y="4473979"/>
                  <a:pt x="1594744" y="4521104"/>
                </a:cubicBezTo>
                <a:cubicBezTo>
                  <a:pt x="1421628" y="4568229"/>
                  <a:pt x="1289707" y="4502865"/>
                  <a:pt x="1110138" y="4521104"/>
                </a:cubicBezTo>
                <a:cubicBezTo>
                  <a:pt x="930569" y="4539343"/>
                  <a:pt x="568705" y="4463894"/>
                  <a:pt x="394242" y="4521104"/>
                </a:cubicBezTo>
                <a:cubicBezTo>
                  <a:pt x="151544" y="4564440"/>
                  <a:pt x="-15369" y="4363957"/>
                  <a:pt x="0" y="4126862"/>
                </a:cubicBezTo>
                <a:cubicBezTo>
                  <a:pt x="-4268" y="3861023"/>
                  <a:pt x="9464" y="3674898"/>
                  <a:pt x="0" y="3556304"/>
                </a:cubicBezTo>
                <a:cubicBezTo>
                  <a:pt x="-9464" y="3437710"/>
                  <a:pt x="10620" y="3234609"/>
                  <a:pt x="0" y="3097725"/>
                </a:cubicBezTo>
                <a:cubicBezTo>
                  <a:pt x="-10620" y="2960841"/>
                  <a:pt x="16021" y="2742902"/>
                  <a:pt x="0" y="2564494"/>
                </a:cubicBezTo>
                <a:cubicBezTo>
                  <a:pt x="-16021" y="2386086"/>
                  <a:pt x="54365" y="2232813"/>
                  <a:pt x="0" y="2105915"/>
                </a:cubicBezTo>
                <a:cubicBezTo>
                  <a:pt x="-54365" y="1979017"/>
                  <a:pt x="25997" y="1787296"/>
                  <a:pt x="0" y="1572683"/>
                </a:cubicBezTo>
                <a:cubicBezTo>
                  <a:pt x="-25997" y="1358070"/>
                  <a:pt x="3362" y="1270566"/>
                  <a:pt x="0" y="1151431"/>
                </a:cubicBezTo>
                <a:cubicBezTo>
                  <a:pt x="-3362" y="1032296"/>
                  <a:pt x="51206" y="593685"/>
                  <a:pt x="0" y="394242"/>
                </a:cubicBezTo>
                <a:close/>
              </a:path>
              <a:path w="4092619" h="4521104" stroke="0" extrusionOk="0">
                <a:moveTo>
                  <a:pt x="0" y="394242"/>
                </a:moveTo>
                <a:cubicBezTo>
                  <a:pt x="24202" y="168509"/>
                  <a:pt x="173302" y="-23391"/>
                  <a:pt x="394242" y="0"/>
                </a:cubicBezTo>
                <a:cubicBezTo>
                  <a:pt x="558335" y="-46845"/>
                  <a:pt x="746010" y="21881"/>
                  <a:pt x="944931" y="0"/>
                </a:cubicBezTo>
                <a:cubicBezTo>
                  <a:pt x="1143852" y="-21881"/>
                  <a:pt x="1173955" y="42053"/>
                  <a:pt x="1396496" y="0"/>
                </a:cubicBezTo>
                <a:cubicBezTo>
                  <a:pt x="1619037" y="-42053"/>
                  <a:pt x="1879202" y="31728"/>
                  <a:pt x="2013268" y="0"/>
                </a:cubicBezTo>
                <a:cubicBezTo>
                  <a:pt x="2147334" y="-31728"/>
                  <a:pt x="2367157" y="37651"/>
                  <a:pt x="2530916" y="0"/>
                </a:cubicBezTo>
                <a:cubicBezTo>
                  <a:pt x="2694675" y="-37651"/>
                  <a:pt x="2883662" y="49300"/>
                  <a:pt x="3147688" y="0"/>
                </a:cubicBezTo>
                <a:cubicBezTo>
                  <a:pt x="3411714" y="-49300"/>
                  <a:pt x="3501746" y="22818"/>
                  <a:pt x="3698377" y="0"/>
                </a:cubicBezTo>
                <a:cubicBezTo>
                  <a:pt x="3913195" y="8601"/>
                  <a:pt x="4126764" y="180690"/>
                  <a:pt x="4092619" y="394242"/>
                </a:cubicBezTo>
                <a:cubicBezTo>
                  <a:pt x="4131708" y="597124"/>
                  <a:pt x="4057469" y="710495"/>
                  <a:pt x="4092619" y="964800"/>
                </a:cubicBezTo>
                <a:cubicBezTo>
                  <a:pt x="4127769" y="1219105"/>
                  <a:pt x="4066935" y="1380544"/>
                  <a:pt x="4092619" y="1572683"/>
                </a:cubicBezTo>
                <a:cubicBezTo>
                  <a:pt x="4118303" y="1764822"/>
                  <a:pt x="4061875" y="1846190"/>
                  <a:pt x="4092619" y="2031262"/>
                </a:cubicBezTo>
                <a:cubicBezTo>
                  <a:pt x="4123363" y="2216334"/>
                  <a:pt x="4059957" y="2427636"/>
                  <a:pt x="4092619" y="2527168"/>
                </a:cubicBezTo>
                <a:cubicBezTo>
                  <a:pt x="4125281" y="2626700"/>
                  <a:pt x="4050114" y="3003736"/>
                  <a:pt x="4092619" y="3135052"/>
                </a:cubicBezTo>
                <a:cubicBezTo>
                  <a:pt x="4135124" y="3266368"/>
                  <a:pt x="4053675" y="3457019"/>
                  <a:pt x="4092619" y="3556304"/>
                </a:cubicBezTo>
                <a:cubicBezTo>
                  <a:pt x="4131563" y="3655589"/>
                  <a:pt x="4086014" y="3953390"/>
                  <a:pt x="4092619" y="4126862"/>
                </a:cubicBezTo>
                <a:cubicBezTo>
                  <a:pt x="4100657" y="4332175"/>
                  <a:pt x="3887128" y="4562911"/>
                  <a:pt x="3698377" y="4521104"/>
                </a:cubicBezTo>
                <a:cubicBezTo>
                  <a:pt x="3583807" y="4548809"/>
                  <a:pt x="3363309" y="4472652"/>
                  <a:pt x="3180729" y="4521104"/>
                </a:cubicBezTo>
                <a:cubicBezTo>
                  <a:pt x="2998149" y="4569556"/>
                  <a:pt x="2930996" y="4471041"/>
                  <a:pt x="2729164" y="4521104"/>
                </a:cubicBezTo>
                <a:cubicBezTo>
                  <a:pt x="2527332" y="4571167"/>
                  <a:pt x="2359017" y="4479344"/>
                  <a:pt x="2112392" y="4521104"/>
                </a:cubicBezTo>
                <a:cubicBezTo>
                  <a:pt x="1865767" y="4562864"/>
                  <a:pt x="1748228" y="4518950"/>
                  <a:pt x="1495620" y="4521104"/>
                </a:cubicBezTo>
                <a:cubicBezTo>
                  <a:pt x="1243012" y="4523258"/>
                  <a:pt x="1195919" y="4495781"/>
                  <a:pt x="1011014" y="4521104"/>
                </a:cubicBezTo>
                <a:cubicBezTo>
                  <a:pt x="826109" y="4546427"/>
                  <a:pt x="560350" y="4461729"/>
                  <a:pt x="394242" y="4521104"/>
                </a:cubicBezTo>
                <a:cubicBezTo>
                  <a:pt x="216766" y="4564830"/>
                  <a:pt x="-38363" y="4361654"/>
                  <a:pt x="0" y="4126862"/>
                </a:cubicBezTo>
                <a:cubicBezTo>
                  <a:pt x="-68729" y="3863225"/>
                  <a:pt x="16615" y="3780604"/>
                  <a:pt x="0" y="3518978"/>
                </a:cubicBezTo>
                <a:cubicBezTo>
                  <a:pt x="-16615" y="3257352"/>
                  <a:pt x="5240" y="3213460"/>
                  <a:pt x="0" y="2985747"/>
                </a:cubicBezTo>
                <a:cubicBezTo>
                  <a:pt x="-5240" y="2758034"/>
                  <a:pt x="11757" y="2723464"/>
                  <a:pt x="0" y="2527168"/>
                </a:cubicBezTo>
                <a:cubicBezTo>
                  <a:pt x="-11757" y="2330872"/>
                  <a:pt x="63098" y="2214183"/>
                  <a:pt x="0" y="1919284"/>
                </a:cubicBezTo>
                <a:cubicBezTo>
                  <a:pt x="-63098" y="1624385"/>
                  <a:pt x="12228" y="1501227"/>
                  <a:pt x="0" y="1386052"/>
                </a:cubicBezTo>
                <a:cubicBezTo>
                  <a:pt x="-12228" y="1270877"/>
                  <a:pt x="66334" y="672021"/>
                  <a:pt x="0" y="394242"/>
                </a:cubicBezTo>
                <a:close/>
              </a:path>
            </a:pathLst>
          </a:custGeom>
          <a:solidFill>
            <a:srgbClr val="FEFBB8"/>
          </a:solidFill>
          <a:ln>
            <a:extLst>
              <a:ext uri="{C807C97D-BFC1-408E-A445-0C87EB9F89A2}">
                <ask:lineSketchStyleProps xmlns:ask="http://schemas.microsoft.com/office/drawing/2018/sketchyshapes" sd="3648601303">
                  <a:prstGeom prst="roundRect">
                    <a:avLst>
                      <a:gd name="adj" fmla="val 9633"/>
                    </a:avLst>
                  </a:prstGeom>
                  <ask:type>
                    <ask:lineSketchScribbl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4DCE96EB-5E46-4D86-9B07-269829B8F00A}"/>
              </a:ext>
            </a:extLst>
          </p:cNvPr>
          <p:cNvSpPr>
            <a:spLocks noGrp="1"/>
          </p:cNvSpPr>
          <p:nvPr>
            <p:ph type="title"/>
          </p:nvPr>
        </p:nvSpPr>
        <p:spPr>
          <a:xfrm>
            <a:off x="0" y="601105"/>
            <a:ext cx="10515600" cy="861248"/>
          </a:xfrm>
        </p:spPr>
        <p:txBody>
          <a:bodyPr/>
          <a:lstStyle/>
          <a:p>
            <a:r>
              <a:rPr lang="en-GB" b="1" dirty="0">
                <a:solidFill>
                  <a:schemeClr val="accent1">
                    <a:lumMod val="75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Unemployment</a:t>
            </a:r>
          </a:p>
        </p:txBody>
      </p:sp>
      <p:pic>
        <p:nvPicPr>
          <p:cNvPr id="5" name="Picture 4">
            <a:extLst>
              <a:ext uri="{FF2B5EF4-FFF2-40B4-BE49-F238E27FC236}">
                <a16:creationId xmlns:a16="http://schemas.microsoft.com/office/drawing/2014/main" id="{EF0C0FD3-4F8D-47B5-9221-F9FFD4AB95E2}"/>
              </a:ext>
            </a:extLst>
          </p:cNvPr>
          <p:cNvPicPr>
            <a:picLocks noChangeAspect="1"/>
          </p:cNvPicPr>
          <p:nvPr/>
        </p:nvPicPr>
        <p:blipFill>
          <a:blip r:embed="rId2"/>
          <a:stretch>
            <a:fillRect/>
          </a:stretch>
        </p:blipFill>
        <p:spPr>
          <a:xfrm>
            <a:off x="4277472" y="201348"/>
            <a:ext cx="7601499" cy="6455304"/>
          </a:xfrm>
          <a:prstGeom prst="rect">
            <a:avLst/>
          </a:prstGeom>
        </p:spPr>
      </p:pic>
      <p:sp>
        <p:nvSpPr>
          <p:cNvPr id="7" name="TextBox 6">
            <a:extLst>
              <a:ext uri="{FF2B5EF4-FFF2-40B4-BE49-F238E27FC236}">
                <a16:creationId xmlns:a16="http://schemas.microsoft.com/office/drawing/2014/main" id="{687CE2C4-E94B-415D-9D16-2E3060302398}"/>
              </a:ext>
            </a:extLst>
          </p:cNvPr>
          <p:cNvSpPr txBox="1"/>
          <p:nvPr/>
        </p:nvSpPr>
        <p:spPr>
          <a:xfrm>
            <a:off x="168055" y="3828437"/>
            <a:ext cx="3941363" cy="2978764"/>
          </a:xfrm>
          <a:prstGeom prst="rect">
            <a:avLst/>
          </a:prstGeom>
          <a:noFill/>
        </p:spPr>
        <p:txBody>
          <a:bodyPr wrap="square">
            <a:spAutoFit/>
          </a:bodyPr>
          <a:lstStyle/>
          <a:p>
            <a:pPr>
              <a:lnSpc>
                <a:spcPct val="107000"/>
              </a:lnSpc>
              <a:spcAft>
                <a:spcPts val="8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Though unemployment represents a pool of under-utilised resource and lower wage demand, human resource is one of the factors of production. The availability of skills required by the business, access to transport and supply chain network, infrastructure costs are other factors that influence a firm’s decision to locate to an area. Therefore, higher unemployment in an area alone is not factor that can influence a firm’s decision to relocate.</a:t>
            </a:r>
          </a:p>
        </p:txBody>
      </p:sp>
      <p:sp>
        <p:nvSpPr>
          <p:cNvPr id="9" name="TextBox 8">
            <a:extLst>
              <a:ext uri="{FF2B5EF4-FFF2-40B4-BE49-F238E27FC236}">
                <a16:creationId xmlns:a16="http://schemas.microsoft.com/office/drawing/2014/main" id="{92E15D24-702D-4988-AB38-7A19B0C2E6D1}"/>
              </a:ext>
            </a:extLst>
          </p:cNvPr>
          <p:cNvSpPr txBox="1"/>
          <p:nvPr/>
        </p:nvSpPr>
        <p:spPr>
          <a:xfrm>
            <a:off x="236668" y="3089413"/>
            <a:ext cx="3704695" cy="679174"/>
          </a:xfrm>
          <a:prstGeom prst="rect">
            <a:avLst/>
          </a:prstGeom>
          <a:noFill/>
        </p:spPr>
        <p:txBody>
          <a:bodyPr wrap="square">
            <a:spAutoFit/>
          </a:bodyPr>
          <a:lstStyle/>
          <a:p>
            <a:pPr lvl="0">
              <a:lnSpc>
                <a:spcPct val="107000"/>
              </a:lnSpc>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Should firms relocate in areas of higher unemployment?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165F0210-7BA9-43E6-976F-32587C8FDAD5}"/>
              </a:ext>
            </a:extLst>
          </p:cNvPr>
          <p:cNvPicPr>
            <a:picLocks noChangeAspect="1"/>
          </p:cNvPicPr>
          <p:nvPr/>
        </p:nvPicPr>
        <p:blipFill>
          <a:blip r:embed="rId3"/>
          <a:stretch>
            <a:fillRect/>
          </a:stretch>
        </p:blipFill>
        <p:spPr>
          <a:xfrm>
            <a:off x="313028" y="2401628"/>
            <a:ext cx="811339" cy="687785"/>
          </a:xfrm>
          <a:prstGeom prst="rect">
            <a:avLst/>
          </a:prstGeom>
        </p:spPr>
      </p:pic>
      <p:sp>
        <p:nvSpPr>
          <p:cNvPr id="3" name="Slide Number Placeholder 2">
            <a:extLst>
              <a:ext uri="{FF2B5EF4-FFF2-40B4-BE49-F238E27FC236}">
                <a16:creationId xmlns:a16="http://schemas.microsoft.com/office/drawing/2014/main" id="{65DCBD20-39D5-4683-A8BB-F6C4E594FFF7}"/>
              </a:ext>
            </a:extLst>
          </p:cNvPr>
          <p:cNvSpPr>
            <a:spLocks noGrp="1"/>
          </p:cNvSpPr>
          <p:nvPr>
            <p:ph type="sldNum" sz="quarter" idx="12"/>
          </p:nvPr>
        </p:nvSpPr>
        <p:spPr/>
        <p:txBody>
          <a:bodyPr/>
          <a:lstStyle/>
          <a:p>
            <a:fld id="{3A4F6043-7A67-491B-98BC-F933DED7226D}" type="slidenum">
              <a:rPr lang="en-US" smtClean="0"/>
              <a:pPr/>
              <a:t>20</a:t>
            </a:fld>
            <a:endParaRPr lang="en-US" dirty="0"/>
          </a:p>
        </p:txBody>
      </p:sp>
    </p:spTree>
    <p:extLst>
      <p:ext uri="{BB962C8B-B14F-4D97-AF65-F5344CB8AC3E}">
        <p14:creationId xmlns:p14="http://schemas.microsoft.com/office/powerpoint/2010/main" val="1167665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Question mark on green pastel background">
            <a:extLst>
              <a:ext uri="{FF2B5EF4-FFF2-40B4-BE49-F238E27FC236}">
                <a16:creationId xmlns:a16="http://schemas.microsoft.com/office/drawing/2014/main" id="{F95E26FB-AE35-4AC7-81CC-60ED139533E5}"/>
              </a:ext>
            </a:extLst>
          </p:cNvPr>
          <p:cNvPicPr>
            <a:picLocks noChangeAspect="1"/>
          </p:cNvPicPr>
          <p:nvPr/>
        </p:nvPicPr>
        <p:blipFill rotWithShape="1">
          <a:blip r:embed="rId2"/>
          <a:srcRect l="5200"/>
          <a:stretch/>
        </p:blipFill>
        <p:spPr>
          <a:xfrm>
            <a:off x="3523488" y="10"/>
            <a:ext cx="8668512" cy="6857990"/>
          </a:xfrm>
          <a:prstGeom prst="rect">
            <a:avLst/>
          </a:prstGeom>
        </p:spPr>
      </p:pic>
      <p:sp>
        <p:nvSpPr>
          <p:cNvPr id="4" name="Title 3">
            <a:extLst>
              <a:ext uri="{FF2B5EF4-FFF2-40B4-BE49-F238E27FC236}">
                <a16:creationId xmlns:a16="http://schemas.microsoft.com/office/drawing/2014/main" id="{9E055521-B89C-4DA1-ABDA-FB56ED13B00E}"/>
              </a:ext>
            </a:extLst>
          </p:cNvPr>
          <p:cNvSpPr>
            <a:spLocks noGrp="1"/>
          </p:cNvSpPr>
          <p:nvPr>
            <p:ph type="title"/>
          </p:nvPr>
        </p:nvSpPr>
        <p:spPr>
          <a:xfrm>
            <a:off x="391919" y="1337515"/>
            <a:ext cx="4023360" cy="1879021"/>
          </a:xfrm>
        </p:spPr>
        <p:txBody>
          <a:bodyPr vert="horz" lIns="91440" tIns="45720" rIns="91440" bIns="45720" rtlCol="0" anchor="b">
            <a:normAutofit/>
          </a:bodyPr>
          <a:lstStyle/>
          <a:p>
            <a:r>
              <a:rPr lang="en-US" sz="4800" b="1" dirty="0">
                <a:solidFill>
                  <a:schemeClr val="accent1">
                    <a:lumMod val="75000"/>
                  </a:schemeClr>
                </a:solidFill>
                <a:latin typeface="Abadi" panose="020B0604020104020204" pitchFamily="34" charset="0"/>
              </a:rPr>
              <a:t>Questions </a:t>
            </a:r>
          </a:p>
        </p:txBody>
      </p:sp>
      <p:sp>
        <p:nvSpPr>
          <p:cNvPr id="2" name="Slide Number Placeholder 1">
            <a:extLst>
              <a:ext uri="{FF2B5EF4-FFF2-40B4-BE49-F238E27FC236}">
                <a16:creationId xmlns:a16="http://schemas.microsoft.com/office/drawing/2014/main" id="{A5DF53C2-9FD9-460E-82EF-5602EF101E42}"/>
              </a:ext>
            </a:extLst>
          </p:cNvPr>
          <p:cNvSpPr>
            <a:spLocks noGrp="1"/>
          </p:cNvSpPr>
          <p:nvPr>
            <p:ph type="sldNum" sz="quarter" idx="12"/>
          </p:nvPr>
        </p:nvSpPr>
        <p:spPr/>
        <p:txBody>
          <a:bodyPr/>
          <a:lstStyle/>
          <a:p>
            <a:fld id="{3A4F6043-7A67-491B-98BC-F933DED7226D}" type="slidenum">
              <a:rPr lang="en-US" smtClean="0"/>
              <a:pPr/>
              <a:t>21</a:t>
            </a:fld>
            <a:endParaRPr lang="en-US"/>
          </a:p>
        </p:txBody>
      </p:sp>
      <p:sp>
        <p:nvSpPr>
          <p:cNvPr id="3" name="Rectangle 2">
            <a:extLst>
              <a:ext uri="{FF2B5EF4-FFF2-40B4-BE49-F238E27FC236}">
                <a16:creationId xmlns:a16="http://schemas.microsoft.com/office/drawing/2014/main" id="{FF2CEF2A-D3EA-4F01-AB9E-86C568F63B56}"/>
              </a:ext>
            </a:extLst>
          </p:cNvPr>
          <p:cNvSpPr/>
          <p:nvPr/>
        </p:nvSpPr>
        <p:spPr>
          <a:xfrm>
            <a:off x="279699" y="319139"/>
            <a:ext cx="505609" cy="12192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9C611521-9F22-44BB-9642-DCD0CC63940B}"/>
              </a:ext>
            </a:extLst>
          </p:cNvPr>
          <p:cNvSpPr/>
          <p:nvPr/>
        </p:nvSpPr>
        <p:spPr>
          <a:xfrm>
            <a:off x="2818504" y="1645919"/>
            <a:ext cx="472261" cy="86062"/>
          </a:xfrm>
          <a:prstGeom prst="round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FDAFF68E-9924-4551-A327-1824C69681F7}"/>
              </a:ext>
            </a:extLst>
          </p:cNvPr>
          <p:cNvSpPr/>
          <p:nvPr/>
        </p:nvSpPr>
        <p:spPr>
          <a:xfrm>
            <a:off x="1621706" y="3641465"/>
            <a:ext cx="532692" cy="107121"/>
          </a:xfrm>
          <a:prstGeom prst="round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F1C77500-9FD7-44BC-8E96-6E40F46F1BA0}"/>
              </a:ext>
            </a:extLst>
          </p:cNvPr>
          <p:cNvSpPr/>
          <p:nvPr/>
        </p:nvSpPr>
        <p:spPr>
          <a:xfrm>
            <a:off x="597048" y="5869628"/>
            <a:ext cx="597051" cy="133140"/>
          </a:xfrm>
          <a:prstGeom prst="round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552AF7A6-64CC-43AE-B91E-0DCD0766CACB}"/>
              </a:ext>
            </a:extLst>
          </p:cNvPr>
          <p:cNvSpPr/>
          <p:nvPr/>
        </p:nvSpPr>
        <p:spPr>
          <a:xfrm>
            <a:off x="4959275" y="796066"/>
            <a:ext cx="645459" cy="129092"/>
          </a:xfrm>
          <a:prstGeom prst="roundRect">
            <a:avLst/>
          </a:prstGeom>
          <a:solidFill>
            <a:schemeClr val="bg1"/>
          </a:solidFill>
          <a:ln>
            <a:solidFill>
              <a:schemeClr val="bg1"/>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Rounded Corners 14">
            <a:extLst>
              <a:ext uri="{FF2B5EF4-FFF2-40B4-BE49-F238E27FC236}">
                <a16:creationId xmlns:a16="http://schemas.microsoft.com/office/drawing/2014/main" id="{0F41A738-D4A0-4AE8-BEA4-5C68ECDDA3FB}"/>
              </a:ext>
            </a:extLst>
          </p:cNvPr>
          <p:cNvSpPr/>
          <p:nvPr/>
        </p:nvSpPr>
        <p:spPr>
          <a:xfrm>
            <a:off x="6691256" y="3351899"/>
            <a:ext cx="559022" cy="165852"/>
          </a:xfrm>
          <a:prstGeom prst="roundRect">
            <a:avLst/>
          </a:prstGeom>
          <a:solidFill>
            <a:schemeClr val="bg1">
              <a:lumMod val="95000"/>
            </a:schemeClr>
          </a:solidFill>
          <a:ln>
            <a:solidFill>
              <a:schemeClr val="bg1"/>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Rounded Corners 16">
            <a:extLst>
              <a:ext uri="{FF2B5EF4-FFF2-40B4-BE49-F238E27FC236}">
                <a16:creationId xmlns:a16="http://schemas.microsoft.com/office/drawing/2014/main" id="{FBFFCB6F-94B2-491F-B273-3752A459D71A}"/>
              </a:ext>
            </a:extLst>
          </p:cNvPr>
          <p:cNvSpPr/>
          <p:nvPr/>
        </p:nvSpPr>
        <p:spPr>
          <a:xfrm>
            <a:off x="4422451" y="6526735"/>
            <a:ext cx="645459" cy="143898"/>
          </a:xfrm>
          <a:prstGeom prst="roundRect">
            <a:avLst/>
          </a:prstGeom>
          <a:solidFill>
            <a:schemeClr val="bg1"/>
          </a:solidFill>
          <a:ln>
            <a:solidFill>
              <a:schemeClr val="bg2"/>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4B7737FD-E479-49B0-93AD-421250A3804C}"/>
              </a:ext>
            </a:extLst>
          </p:cNvPr>
          <p:cNvSpPr/>
          <p:nvPr/>
        </p:nvSpPr>
        <p:spPr>
          <a:xfrm>
            <a:off x="10869707" y="4312044"/>
            <a:ext cx="640976" cy="111143"/>
          </a:xfrm>
          <a:prstGeom prst="roundRect">
            <a:avLst/>
          </a:prstGeom>
          <a:solidFill>
            <a:schemeClr val="bg1"/>
          </a:solidFill>
          <a:ln>
            <a:solidFill>
              <a:schemeClr val="bg2"/>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7D7A18E7-3465-4E06-ABFD-53C3E05B645A}"/>
              </a:ext>
            </a:extLst>
          </p:cNvPr>
          <p:cNvSpPr/>
          <p:nvPr/>
        </p:nvSpPr>
        <p:spPr>
          <a:xfrm>
            <a:off x="11234408" y="967160"/>
            <a:ext cx="483036" cy="111143"/>
          </a:xfrm>
          <a:prstGeom prst="roundRect">
            <a:avLst/>
          </a:prstGeom>
          <a:solidFill>
            <a:schemeClr val="bg1"/>
          </a:solidFill>
          <a:ln>
            <a:solidFill>
              <a:schemeClr val="bg1"/>
            </a:solid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463241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80443-54AD-440E-AD24-3BFF39DEEB0A}"/>
              </a:ext>
            </a:extLst>
          </p:cNvPr>
          <p:cNvSpPr>
            <a:spLocks noGrp="1"/>
          </p:cNvSpPr>
          <p:nvPr>
            <p:ph type="title"/>
          </p:nvPr>
        </p:nvSpPr>
        <p:spPr>
          <a:xfrm>
            <a:off x="1258644" y="365125"/>
            <a:ext cx="10095155" cy="1325563"/>
          </a:xfrm>
        </p:spPr>
        <p:txBody>
          <a:bodyPr>
            <a:normAutofit fontScale="90000"/>
          </a:bodyPr>
          <a:lstStyle/>
          <a:p>
            <a:r>
              <a:rPr lang="en-GB" b="0" i="0" dirty="0">
                <a:solidFill>
                  <a:srgbClr val="3A3A3A"/>
                </a:solidFill>
                <a:effectLst/>
                <a:latin typeface="Open Sans"/>
              </a:rPr>
              <a:t>microeconomics and macroeconomics</a:t>
            </a:r>
            <a:br>
              <a:rPr lang="en-GB" b="0" i="0" dirty="0">
                <a:solidFill>
                  <a:srgbClr val="3A3A3A"/>
                </a:solidFill>
                <a:effectLst/>
                <a:latin typeface="Open Sans"/>
              </a:rPr>
            </a:br>
            <a:r>
              <a:rPr lang="en-GB" dirty="0"/>
              <a:t> </a:t>
            </a:r>
          </a:p>
        </p:txBody>
      </p:sp>
      <p:pic>
        <p:nvPicPr>
          <p:cNvPr id="1026" name="Picture 2" descr="micro-macro-economics">
            <a:extLst>
              <a:ext uri="{FF2B5EF4-FFF2-40B4-BE49-F238E27FC236}">
                <a16:creationId xmlns:a16="http://schemas.microsoft.com/office/drawing/2014/main" id="{E008807A-3A18-4CEE-B78A-F216AEE676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138"/>
          <a:stretch/>
        </p:blipFill>
        <p:spPr bwMode="auto">
          <a:xfrm>
            <a:off x="1678193" y="1436949"/>
            <a:ext cx="7813541" cy="505592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4D057AF4-E2D0-4EEF-8D6E-EE85453EBCC1}"/>
              </a:ext>
            </a:extLst>
          </p:cNvPr>
          <p:cNvSpPr>
            <a:spLocks noGrp="1"/>
          </p:cNvSpPr>
          <p:nvPr>
            <p:ph type="sldNum" sz="quarter" idx="12"/>
          </p:nvPr>
        </p:nvSpPr>
        <p:spPr/>
        <p:txBody>
          <a:bodyPr/>
          <a:lstStyle/>
          <a:p>
            <a:fld id="{3A4F6043-7A67-491B-98BC-F933DED7226D}" type="slidenum">
              <a:rPr lang="en-US" smtClean="0"/>
              <a:pPr/>
              <a:t>3</a:t>
            </a:fld>
            <a:endParaRPr lang="en-US" dirty="0"/>
          </a:p>
        </p:txBody>
      </p:sp>
    </p:spTree>
    <p:extLst>
      <p:ext uri="{BB962C8B-B14F-4D97-AF65-F5344CB8AC3E}">
        <p14:creationId xmlns:p14="http://schemas.microsoft.com/office/powerpoint/2010/main" val="2584325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FF2E9C-E322-4E55-B48B-DF29AC32CD6B}"/>
              </a:ext>
            </a:extLst>
          </p:cNvPr>
          <p:cNvSpPr>
            <a:spLocks noGrp="1"/>
          </p:cNvSpPr>
          <p:nvPr>
            <p:ph type="title"/>
          </p:nvPr>
        </p:nvSpPr>
        <p:spPr>
          <a:xfrm>
            <a:off x="762000" y="559678"/>
            <a:ext cx="3567915" cy="4952492"/>
          </a:xfrm>
        </p:spPr>
        <p:txBody>
          <a:bodyPr>
            <a:normAutofit/>
          </a:bodyPr>
          <a:lstStyle/>
          <a:p>
            <a:r>
              <a:rPr lang="en-GB">
                <a:solidFill>
                  <a:schemeClr val="bg1"/>
                </a:solidFill>
              </a:rPr>
              <a:t>Why Managerial Economics?</a:t>
            </a:r>
          </a:p>
        </p:txBody>
      </p:sp>
      <p:cxnSp>
        <p:nvCxnSpPr>
          <p:cNvPr id="38" name="Straight Connector 37">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779ED98-F8A2-4876-BE51-B7944D93BA84}"/>
              </a:ext>
            </a:extLst>
          </p:cNvPr>
          <p:cNvGraphicFramePr>
            <a:graphicFrameLocks noGrp="1"/>
          </p:cNvGraphicFramePr>
          <p:nvPr>
            <p:ph idx="1"/>
            <p:extLst>
              <p:ext uri="{D42A27DB-BD31-4B8C-83A1-F6EECF244321}">
                <p14:modId xmlns:p14="http://schemas.microsoft.com/office/powerpoint/2010/main" val="2555903568"/>
              </p:ext>
            </p:extLst>
          </p:nvPr>
        </p:nvGraphicFramePr>
        <p:xfrm>
          <a:off x="5181600" y="568325"/>
          <a:ext cx="67056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Straight Connector 3">
            <a:extLst>
              <a:ext uri="{FF2B5EF4-FFF2-40B4-BE49-F238E27FC236}">
                <a16:creationId xmlns:a16="http://schemas.microsoft.com/office/drawing/2014/main" id="{3EC09FE4-F5F7-454E-8F1A-4DBFAE5018A2}"/>
              </a:ext>
            </a:extLst>
          </p:cNvPr>
          <p:cNvCxnSpPr>
            <a:cxnSpLocks/>
          </p:cNvCxnSpPr>
          <p:nvPr/>
        </p:nvCxnSpPr>
        <p:spPr>
          <a:xfrm flipH="1">
            <a:off x="527125" y="559678"/>
            <a:ext cx="4127170" cy="0"/>
          </a:xfrm>
          <a:prstGeom prst="line">
            <a:avLst/>
          </a:prstGeom>
          <a:ln w="28575">
            <a:solidFill>
              <a:schemeClr val="bg1"/>
            </a:solidFill>
          </a:ln>
        </p:spPr>
        <p:style>
          <a:lnRef idx="1">
            <a:schemeClr val="accent2"/>
          </a:lnRef>
          <a:fillRef idx="0">
            <a:schemeClr val="accent2"/>
          </a:fillRef>
          <a:effectRef idx="0">
            <a:schemeClr val="accent2"/>
          </a:effectRef>
          <a:fontRef idx="minor">
            <a:schemeClr val="tx1"/>
          </a:fontRef>
        </p:style>
      </p:cxnSp>
      <p:sp>
        <p:nvSpPr>
          <p:cNvPr id="7" name="Slide Number Placeholder 6">
            <a:extLst>
              <a:ext uri="{FF2B5EF4-FFF2-40B4-BE49-F238E27FC236}">
                <a16:creationId xmlns:a16="http://schemas.microsoft.com/office/drawing/2014/main" id="{4F203CF2-FB9B-4A91-A904-CA6D3E9F7A0A}"/>
              </a:ext>
            </a:extLst>
          </p:cNvPr>
          <p:cNvSpPr>
            <a:spLocks noGrp="1"/>
          </p:cNvSpPr>
          <p:nvPr>
            <p:ph type="sldNum" sz="quarter" idx="12"/>
          </p:nvPr>
        </p:nvSpPr>
        <p:spPr/>
        <p:txBody>
          <a:bodyPr/>
          <a:lstStyle/>
          <a:p>
            <a:fld id="{3A4F6043-7A67-491B-98BC-F933DED7226D}" type="slidenum">
              <a:rPr lang="en-US" smtClean="0"/>
              <a:pPr/>
              <a:t>4</a:t>
            </a:fld>
            <a:endParaRPr lang="en-US" dirty="0"/>
          </a:p>
        </p:txBody>
      </p:sp>
    </p:spTree>
    <p:extLst>
      <p:ext uri="{BB962C8B-B14F-4D97-AF65-F5344CB8AC3E}">
        <p14:creationId xmlns:p14="http://schemas.microsoft.com/office/powerpoint/2010/main" val="4091173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09DE6-355D-4E4D-A235-725122A6D06A}"/>
              </a:ext>
            </a:extLst>
          </p:cNvPr>
          <p:cNvSpPr>
            <a:spLocks noGrp="1"/>
          </p:cNvSpPr>
          <p:nvPr>
            <p:ph type="title"/>
          </p:nvPr>
        </p:nvSpPr>
        <p:spPr>
          <a:xfrm>
            <a:off x="451821" y="365126"/>
            <a:ext cx="10901979" cy="972356"/>
          </a:xfrm>
          <a:custGeom>
            <a:avLst/>
            <a:gdLst>
              <a:gd name="connsiteX0" fmla="*/ 0 w 10901979"/>
              <a:gd name="connsiteY0" fmla="*/ 0 h 972356"/>
              <a:gd name="connsiteX1" fmla="*/ 463334 w 10901979"/>
              <a:gd name="connsiteY1" fmla="*/ 0 h 972356"/>
              <a:gd name="connsiteX2" fmla="*/ 1253728 w 10901979"/>
              <a:gd name="connsiteY2" fmla="*/ 0 h 972356"/>
              <a:gd name="connsiteX3" fmla="*/ 2153141 w 10901979"/>
              <a:gd name="connsiteY3" fmla="*/ 0 h 972356"/>
              <a:gd name="connsiteX4" fmla="*/ 2725495 w 10901979"/>
              <a:gd name="connsiteY4" fmla="*/ 0 h 972356"/>
              <a:gd name="connsiteX5" fmla="*/ 3406868 w 10901979"/>
              <a:gd name="connsiteY5" fmla="*/ 0 h 972356"/>
              <a:gd name="connsiteX6" fmla="*/ 3979222 w 10901979"/>
              <a:gd name="connsiteY6" fmla="*/ 0 h 972356"/>
              <a:gd name="connsiteX7" fmla="*/ 4551576 w 10901979"/>
              <a:gd name="connsiteY7" fmla="*/ 0 h 972356"/>
              <a:gd name="connsiteX8" fmla="*/ 5014910 w 10901979"/>
              <a:gd name="connsiteY8" fmla="*/ 0 h 972356"/>
              <a:gd name="connsiteX9" fmla="*/ 5587264 w 10901979"/>
              <a:gd name="connsiteY9" fmla="*/ 0 h 972356"/>
              <a:gd name="connsiteX10" fmla="*/ 6268638 w 10901979"/>
              <a:gd name="connsiteY10" fmla="*/ 0 h 972356"/>
              <a:gd name="connsiteX11" fmla="*/ 6731972 w 10901979"/>
              <a:gd name="connsiteY11" fmla="*/ 0 h 972356"/>
              <a:gd name="connsiteX12" fmla="*/ 7195306 w 10901979"/>
              <a:gd name="connsiteY12" fmla="*/ 0 h 972356"/>
              <a:gd name="connsiteX13" fmla="*/ 7767660 w 10901979"/>
              <a:gd name="connsiteY13" fmla="*/ 0 h 972356"/>
              <a:gd name="connsiteX14" fmla="*/ 8230994 w 10901979"/>
              <a:gd name="connsiteY14" fmla="*/ 0 h 972356"/>
              <a:gd name="connsiteX15" fmla="*/ 8585308 w 10901979"/>
              <a:gd name="connsiteY15" fmla="*/ 0 h 972356"/>
              <a:gd name="connsiteX16" fmla="*/ 9484722 w 10901979"/>
              <a:gd name="connsiteY16" fmla="*/ 0 h 972356"/>
              <a:gd name="connsiteX17" fmla="*/ 10901979 w 10901979"/>
              <a:gd name="connsiteY17" fmla="*/ 0 h 972356"/>
              <a:gd name="connsiteX18" fmla="*/ 10901979 w 10901979"/>
              <a:gd name="connsiteY18" fmla="*/ 495902 h 972356"/>
              <a:gd name="connsiteX19" fmla="*/ 10901979 w 10901979"/>
              <a:gd name="connsiteY19" fmla="*/ 972356 h 972356"/>
              <a:gd name="connsiteX20" fmla="*/ 10220605 w 10901979"/>
              <a:gd name="connsiteY20" fmla="*/ 972356 h 972356"/>
              <a:gd name="connsiteX21" fmla="*/ 9321192 w 10901979"/>
              <a:gd name="connsiteY21" fmla="*/ 972356 h 972356"/>
              <a:gd name="connsiteX22" fmla="*/ 8857858 w 10901979"/>
              <a:gd name="connsiteY22" fmla="*/ 972356 h 972356"/>
              <a:gd name="connsiteX23" fmla="*/ 8285504 w 10901979"/>
              <a:gd name="connsiteY23" fmla="*/ 972356 h 972356"/>
              <a:gd name="connsiteX24" fmla="*/ 7495111 w 10901979"/>
              <a:gd name="connsiteY24" fmla="*/ 972356 h 972356"/>
              <a:gd name="connsiteX25" fmla="*/ 7140796 w 10901979"/>
              <a:gd name="connsiteY25" fmla="*/ 972356 h 972356"/>
              <a:gd name="connsiteX26" fmla="*/ 6568442 w 10901979"/>
              <a:gd name="connsiteY26" fmla="*/ 972356 h 972356"/>
              <a:gd name="connsiteX27" fmla="*/ 6105108 w 10901979"/>
              <a:gd name="connsiteY27" fmla="*/ 972356 h 972356"/>
              <a:gd name="connsiteX28" fmla="*/ 5532754 w 10901979"/>
              <a:gd name="connsiteY28" fmla="*/ 972356 h 972356"/>
              <a:gd name="connsiteX29" fmla="*/ 4851381 w 10901979"/>
              <a:gd name="connsiteY29" fmla="*/ 972356 h 972356"/>
              <a:gd name="connsiteX30" fmla="*/ 3951967 w 10901979"/>
              <a:gd name="connsiteY30" fmla="*/ 972356 h 972356"/>
              <a:gd name="connsiteX31" fmla="*/ 3488633 w 10901979"/>
              <a:gd name="connsiteY31" fmla="*/ 972356 h 972356"/>
              <a:gd name="connsiteX32" fmla="*/ 3134319 w 10901979"/>
              <a:gd name="connsiteY32" fmla="*/ 972356 h 972356"/>
              <a:gd name="connsiteX33" fmla="*/ 2234906 w 10901979"/>
              <a:gd name="connsiteY33" fmla="*/ 972356 h 972356"/>
              <a:gd name="connsiteX34" fmla="*/ 1335492 w 10901979"/>
              <a:gd name="connsiteY34" fmla="*/ 972356 h 972356"/>
              <a:gd name="connsiteX35" fmla="*/ 981178 w 10901979"/>
              <a:gd name="connsiteY35" fmla="*/ 972356 h 972356"/>
              <a:gd name="connsiteX36" fmla="*/ 626864 w 10901979"/>
              <a:gd name="connsiteY36" fmla="*/ 972356 h 972356"/>
              <a:gd name="connsiteX37" fmla="*/ 0 w 10901979"/>
              <a:gd name="connsiteY37" fmla="*/ 972356 h 972356"/>
              <a:gd name="connsiteX38" fmla="*/ 0 w 10901979"/>
              <a:gd name="connsiteY38" fmla="*/ 505625 h 972356"/>
              <a:gd name="connsiteX39" fmla="*/ 0 w 10901979"/>
              <a:gd name="connsiteY39" fmla="*/ 0 h 972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0901979" h="972356" fill="none" extrusionOk="0">
                <a:moveTo>
                  <a:pt x="0" y="0"/>
                </a:moveTo>
                <a:cubicBezTo>
                  <a:pt x="105510" y="5854"/>
                  <a:pt x="355571" y="15095"/>
                  <a:pt x="463334" y="0"/>
                </a:cubicBezTo>
                <a:cubicBezTo>
                  <a:pt x="571097" y="-15095"/>
                  <a:pt x="973555" y="26043"/>
                  <a:pt x="1253728" y="0"/>
                </a:cubicBezTo>
                <a:cubicBezTo>
                  <a:pt x="1533901" y="-26043"/>
                  <a:pt x="1844352" y="30676"/>
                  <a:pt x="2153141" y="0"/>
                </a:cubicBezTo>
                <a:cubicBezTo>
                  <a:pt x="2461930" y="-30676"/>
                  <a:pt x="2529835" y="2567"/>
                  <a:pt x="2725495" y="0"/>
                </a:cubicBezTo>
                <a:cubicBezTo>
                  <a:pt x="2921155" y="-2567"/>
                  <a:pt x="3067029" y="21277"/>
                  <a:pt x="3406868" y="0"/>
                </a:cubicBezTo>
                <a:cubicBezTo>
                  <a:pt x="3746707" y="-21277"/>
                  <a:pt x="3732382" y="19474"/>
                  <a:pt x="3979222" y="0"/>
                </a:cubicBezTo>
                <a:cubicBezTo>
                  <a:pt x="4226062" y="-19474"/>
                  <a:pt x="4348953" y="16809"/>
                  <a:pt x="4551576" y="0"/>
                </a:cubicBezTo>
                <a:cubicBezTo>
                  <a:pt x="4754199" y="-16809"/>
                  <a:pt x="4862709" y="-3780"/>
                  <a:pt x="5014910" y="0"/>
                </a:cubicBezTo>
                <a:cubicBezTo>
                  <a:pt x="5167111" y="3780"/>
                  <a:pt x="5373066" y="-3186"/>
                  <a:pt x="5587264" y="0"/>
                </a:cubicBezTo>
                <a:cubicBezTo>
                  <a:pt x="5801462" y="3186"/>
                  <a:pt x="6109756" y="-30992"/>
                  <a:pt x="6268638" y="0"/>
                </a:cubicBezTo>
                <a:cubicBezTo>
                  <a:pt x="6427520" y="30992"/>
                  <a:pt x="6530630" y="-15426"/>
                  <a:pt x="6731972" y="0"/>
                </a:cubicBezTo>
                <a:cubicBezTo>
                  <a:pt x="6933314" y="15426"/>
                  <a:pt x="7001537" y="-8706"/>
                  <a:pt x="7195306" y="0"/>
                </a:cubicBezTo>
                <a:cubicBezTo>
                  <a:pt x="7389075" y="8706"/>
                  <a:pt x="7642540" y="18934"/>
                  <a:pt x="7767660" y="0"/>
                </a:cubicBezTo>
                <a:cubicBezTo>
                  <a:pt x="7892780" y="-18934"/>
                  <a:pt x="8077319" y="-6153"/>
                  <a:pt x="8230994" y="0"/>
                </a:cubicBezTo>
                <a:cubicBezTo>
                  <a:pt x="8384669" y="6153"/>
                  <a:pt x="8468368" y="114"/>
                  <a:pt x="8585308" y="0"/>
                </a:cubicBezTo>
                <a:cubicBezTo>
                  <a:pt x="8702248" y="-114"/>
                  <a:pt x="9188099" y="-13320"/>
                  <a:pt x="9484722" y="0"/>
                </a:cubicBezTo>
                <a:cubicBezTo>
                  <a:pt x="9781345" y="13320"/>
                  <a:pt x="10308232" y="-48383"/>
                  <a:pt x="10901979" y="0"/>
                </a:cubicBezTo>
                <a:cubicBezTo>
                  <a:pt x="10898237" y="125441"/>
                  <a:pt x="10909851" y="258744"/>
                  <a:pt x="10901979" y="495902"/>
                </a:cubicBezTo>
                <a:cubicBezTo>
                  <a:pt x="10894107" y="733060"/>
                  <a:pt x="10910508" y="842416"/>
                  <a:pt x="10901979" y="972356"/>
                </a:cubicBezTo>
                <a:cubicBezTo>
                  <a:pt x="10675285" y="993316"/>
                  <a:pt x="10417350" y="1000836"/>
                  <a:pt x="10220605" y="972356"/>
                </a:cubicBezTo>
                <a:cubicBezTo>
                  <a:pt x="10023860" y="943876"/>
                  <a:pt x="9508144" y="942915"/>
                  <a:pt x="9321192" y="972356"/>
                </a:cubicBezTo>
                <a:cubicBezTo>
                  <a:pt x="9134240" y="1001797"/>
                  <a:pt x="8992748" y="962857"/>
                  <a:pt x="8857858" y="972356"/>
                </a:cubicBezTo>
                <a:cubicBezTo>
                  <a:pt x="8722968" y="981855"/>
                  <a:pt x="8561444" y="978383"/>
                  <a:pt x="8285504" y="972356"/>
                </a:cubicBezTo>
                <a:cubicBezTo>
                  <a:pt x="8009564" y="966329"/>
                  <a:pt x="7658336" y="947791"/>
                  <a:pt x="7495111" y="972356"/>
                </a:cubicBezTo>
                <a:cubicBezTo>
                  <a:pt x="7331886" y="996921"/>
                  <a:pt x="7269635" y="983938"/>
                  <a:pt x="7140796" y="972356"/>
                </a:cubicBezTo>
                <a:cubicBezTo>
                  <a:pt x="7011958" y="960774"/>
                  <a:pt x="6808108" y="986038"/>
                  <a:pt x="6568442" y="972356"/>
                </a:cubicBezTo>
                <a:cubicBezTo>
                  <a:pt x="6328776" y="958674"/>
                  <a:pt x="6218272" y="992578"/>
                  <a:pt x="6105108" y="972356"/>
                </a:cubicBezTo>
                <a:cubicBezTo>
                  <a:pt x="5991944" y="952134"/>
                  <a:pt x="5699242" y="962553"/>
                  <a:pt x="5532754" y="972356"/>
                </a:cubicBezTo>
                <a:cubicBezTo>
                  <a:pt x="5366266" y="982159"/>
                  <a:pt x="5000380" y="966338"/>
                  <a:pt x="4851381" y="972356"/>
                </a:cubicBezTo>
                <a:cubicBezTo>
                  <a:pt x="4702382" y="978374"/>
                  <a:pt x="4381096" y="1002279"/>
                  <a:pt x="3951967" y="972356"/>
                </a:cubicBezTo>
                <a:cubicBezTo>
                  <a:pt x="3522838" y="942433"/>
                  <a:pt x="3690093" y="962648"/>
                  <a:pt x="3488633" y="972356"/>
                </a:cubicBezTo>
                <a:cubicBezTo>
                  <a:pt x="3287173" y="982064"/>
                  <a:pt x="3230224" y="977493"/>
                  <a:pt x="3134319" y="972356"/>
                </a:cubicBezTo>
                <a:cubicBezTo>
                  <a:pt x="3038414" y="967219"/>
                  <a:pt x="2569602" y="991906"/>
                  <a:pt x="2234906" y="972356"/>
                </a:cubicBezTo>
                <a:cubicBezTo>
                  <a:pt x="1900210" y="952806"/>
                  <a:pt x="1659917" y="999584"/>
                  <a:pt x="1335492" y="972356"/>
                </a:cubicBezTo>
                <a:cubicBezTo>
                  <a:pt x="1011067" y="945128"/>
                  <a:pt x="1056910" y="970338"/>
                  <a:pt x="981178" y="972356"/>
                </a:cubicBezTo>
                <a:cubicBezTo>
                  <a:pt x="905446" y="974374"/>
                  <a:pt x="774941" y="964704"/>
                  <a:pt x="626864" y="972356"/>
                </a:cubicBezTo>
                <a:cubicBezTo>
                  <a:pt x="478787" y="980008"/>
                  <a:pt x="229653" y="1000424"/>
                  <a:pt x="0" y="972356"/>
                </a:cubicBezTo>
                <a:cubicBezTo>
                  <a:pt x="-1199" y="787681"/>
                  <a:pt x="-2545" y="675567"/>
                  <a:pt x="0" y="505625"/>
                </a:cubicBezTo>
                <a:cubicBezTo>
                  <a:pt x="2545" y="335683"/>
                  <a:pt x="11446" y="189676"/>
                  <a:pt x="0" y="0"/>
                </a:cubicBezTo>
                <a:close/>
              </a:path>
              <a:path w="10901979" h="972356" stroke="0" extrusionOk="0">
                <a:moveTo>
                  <a:pt x="0" y="0"/>
                </a:moveTo>
                <a:cubicBezTo>
                  <a:pt x="85111" y="1175"/>
                  <a:pt x="279373" y="-6355"/>
                  <a:pt x="354314" y="0"/>
                </a:cubicBezTo>
                <a:cubicBezTo>
                  <a:pt x="429255" y="6355"/>
                  <a:pt x="709531" y="-692"/>
                  <a:pt x="817648" y="0"/>
                </a:cubicBezTo>
                <a:cubicBezTo>
                  <a:pt x="925765" y="692"/>
                  <a:pt x="1185487" y="-7981"/>
                  <a:pt x="1280983" y="0"/>
                </a:cubicBezTo>
                <a:cubicBezTo>
                  <a:pt x="1376479" y="7981"/>
                  <a:pt x="1629543" y="9771"/>
                  <a:pt x="1962356" y="0"/>
                </a:cubicBezTo>
                <a:cubicBezTo>
                  <a:pt x="2295169" y="-9771"/>
                  <a:pt x="2159161" y="-10540"/>
                  <a:pt x="2316671" y="0"/>
                </a:cubicBezTo>
                <a:cubicBezTo>
                  <a:pt x="2474181" y="10540"/>
                  <a:pt x="2776170" y="38487"/>
                  <a:pt x="3216084" y="0"/>
                </a:cubicBezTo>
                <a:cubicBezTo>
                  <a:pt x="3655998" y="-38487"/>
                  <a:pt x="3477325" y="-258"/>
                  <a:pt x="3570398" y="0"/>
                </a:cubicBezTo>
                <a:cubicBezTo>
                  <a:pt x="3663471" y="258"/>
                  <a:pt x="4288361" y="36177"/>
                  <a:pt x="4469811" y="0"/>
                </a:cubicBezTo>
                <a:cubicBezTo>
                  <a:pt x="4651261" y="-36177"/>
                  <a:pt x="4800324" y="-7276"/>
                  <a:pt x="4933145" y="0"/>
                </a:cubicBezTo>
                <a:cubicBezTo>
                  <a:pt x="5065966" y="7276"/>
                  <a:pt x="5354627" y="-22426"/>
                  <a:pt x="5614519" y="0"/>
                </a:cubicBezTo>
                <a:cubicBezTo>
                  <a:pt x="5874411" y="22426"/>
                  <a:pt x="6223647" y="32318"/>
                  <a:pt x="6513932" y="0"/>
                </a:cubicBezTo>
                <a:cubicBezTo>
                  <a:pt x="6804217" y="-32318"/>
                  <a:pt x="7123401" y="20220"/>
                  <a:pt x="7304326" y="0"/>
                </a:cubicBezTo>
                <a:cubicBezTo>
                  <a:pt x="7485251" y="-20220"/>
                  <a:pt x="7887383" y="15132"/>
                  <a:pt x="8094719" y="0"/>
                </a:cubicBezTo>
                <a:cubicBezTo>
                  <a:pt x="8302055" y="-15132"/>
                  <a:pt x="8334659" y="19190"/>
                  <a:pt x="8558054" y="0"/>
                </a:cubicBezTo>
                <a:cubicBezTo>
                  <a:pt x="8781449" y="-19190"/>
                  <a:pt x="8906969" y="5526"/>
                  <a:pt x="9021388" y="0"/>
                </a:cubicBezTo>
                <a:cubicBezTo>
                  <a:pt x="9135807" y="-5526"/>
                  <a:pt x="9297594" y="1330"/>
                  <a:pt x="9484722" y="0"/>
                </a:cubicBezTo>
                <a:cubicBezTo>
                  <a:pt x="9671850" y="-1330"/>
                  <a:pt x="9954566" y="26297"/>
                  <a:pt x="10166095" y="0"/>
                </a:cubicBezTo>
                <a:cubicBezTo>
                  <a:pt x="10377624" y="-26297"/>
                  <a:pt x="10681113" y="-19013"/>
                  <a:pt x="10901979" y="0"/>
                </a:cubicBezTo>
                <a:cubicBezTo>
                  <a:pt x="10880202" y="130843"/>
                  <a:pt x="10920106" y="321806"/>
                  <a:pt x="10901979" y="466731"/>
                </a:cubicBezTo>
                <a:cubicBezTo>
                  <a:pt x="10883852" y="611656"/>
                  <a:pt x="10907783" y="737761"/>
                  <a:pt x="10901979" y="972356"/>
                </a:cubicBezTo>
                <a:cubicBezTo>
                  <a:pt x="10597541" y="972041"/>
                  <a:pt x="10420777" y="967101"/>
                  <a:pt x="10111586" y="972356"/>
                </a:cubicBezTo>
                <a:cubicBezTo>
                  <a:pt x="9802395" y="977611"/>
                  <a:pt x="9472998" y="977092"/>
                  <a:pt x="9212172" y="972356"/>
                </a:cubicBezTo>
                <a:cubicBezTo>
                  <a:pt x="8951346" y="967620"/>
                  <a:pt x="8677691" y="1003361"/>
                  <a:pt x="8312759" y="972356"/>
                </a:cubicBezTo>
                <a:cubicBezTo>
                  <a:pt x="7947827" y="941351"/>
                  <a:pt x="7761232" y="976933"/>
                  <a:pt x="7522366" y="972356"/>
                </a:cubicBezTo>
                <a:cubicBezTo>
                  <a:pt x="7283500" y="967779"/>
                  <a:pt x="6972442" y="931713"/>
                  <a:pt x="6622952" y="972356"/>
                </a:cubicBezTo>
                <a:cubicBezTo>
                  <a:pt x="6273462" y="1012999"/>
                  <a:pt x="6374354" y="955746"/>
                  <a:pt x="6268638" y="972356"/>
                </a:cubicBezTo>
                <a:cubicBezTo>
                  <a:pt x="6162922" y="988966"/>
                  <a:pt x="5854913" y="982508"/>
                  <a:pt x="5587264" y="972356"/>
                </a:cubicBezTo>
                <a:cubicBezTo>
                  <a:pt x="5319615" y="962204"/>
                  <a:pt x="5401935" y="969455"/>
                  <a:pt x="5232950" y="972356"/>
                </a:cubicBezTo>
                <a:cubicBezTo>
                  <a:pt x="5063965" y="975257"/>
                  <a:pt x="4992943" y="957350"/>
                  <a:pt x="4878636" y="972356"/>
                </a:cubicBezTo>
                <a:cubicBezTo>
                  <a:pt x="4764329" y="987362"/>
                  <a:pt x="4322031" y="984045"/>
                  <a:pt x="3979222" y="972356"/>
                </a:cubicBezTo>
                <a:cubicBezTo>
                  <a:pt x="3636413" y="960667"/>
                  <a:pt x="3758699" y="958852"/>
                  <a:pt x="3624908" y="972356"/>
                </a:cubicBezTo>
                <a:cubicBezTo>
                  <a:pt x="3491117" y="985860"/>
                  <a:pt x="3256676" y="987845"/>
                  <a:pt x="2943534" y="972356"/>
                </a:cubicBezTo>
                <a:cubicBezTo>
                  <a:pt x="2630392" y="956867"/>
                  <a:pt x="2601356" y="946147"/>
                  <a:pt x="2262161" y="972356"/>
                </a:cubicBezTo>
                <a:cubicBezTo>
                  <a:pt x="1922966" y="998565"/>
                  <a:pt x="2062022" y="977203"/>
                  <a:pt x="1907846" y="972356"/>
                </a:cubicBezTo>
                <a:cubicBezTo>
                  <a:pt x="1753670" y="967509"/>
                  <a:pt x="1555069" y="992522"/>
                  <a:pt x="1335492" y="972356"/>
                </a:cubicBezTo>
                <a:cubicBezTo>
                  <a:pt x="1115915" y="952190"/>
                  <a:pt x="639106" y="1002509"/>
                  <a:pt x="0" y="972356"/>
                </a:cubicBezTo>
                <a:cubicBezTo>
                  <a:pt x="10675" y="779523"/>
                  <a:pt x="-11095" y="700765"/>
                  <a:pt x="0" y="486178"/>
                </a:cubicBezTo>
                <a:cubicBezTo>
                  <a:pt x="11095" y="271591"/>
                  <a:pt x="18988" y="172313"/>
                  <a:pt x="0" y="0"/>
                </a:cubicBezTo>
                <a:close/>
              </a:path>
            </a:pathLst>
          </a:custGeom>
          <a:ln>
            <a:extLst>
              <a:ext uri="{C807C97D-BFC1-408E-A445-0C87EB9F89A2}">
                <ask:lineSketchStyleProps xmlns:ask="http://schemas.microsoft.com/office/drawing/2018/sketchyshapes" sd="1411281475">
                  <ask:type>
                    <ask:lineSketchFreehand/>
                  </ask:type>
                </ask:lineSketchStyleProps>
              </a:ext>
            </a:extLst>
          </a:ln>
          <a:effectLst>
            <a:glow rad="635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a:lstStyle/>
          <a:p>
            <a:r>
              <a:rPr lang="en-GB" dirty="0"/>
              <a:t>	Demand</a:t>
            </a:r>
          </a:p>
        </p:txBody>
      </p:sp>
      <p:sp>
        <p:nvSpPr>
          <p:cNvPr id="3" name="Content Placeholder 2">
            <a:extLst>
              <a:ext uri="{FF2B5EF4-FFF2-40B4-BE49-F238E27FC236}">
                <a16:creationId xmlns:a16="http://schemas.microsoft.com/office/drawing/2014/main" id="{F73014A1-46B4-474A-A602-6A7C08BCC062}"/>
              </a:ext>
            </a:extLst>
          </p:cNvPr>
          <p:cNvSpPr>
            <a:spLocks noGrp="1"/>
          </p:cNvSpPr>
          <p:nvPr>
            <p:ph idx="1"/>
          </p:nvPr>
        </p:nvSpPr>
        <p:spPr>
          <a:xfrm>
            <a:off x="236668" y="3520741"/>
            <a:ext cx="7398769" cy="2972133"/>
          </a:xfrm>
        </p:spPr>
        <p:txBody>
          <a:bodyPr>
            <a:normAutofit/>
          </a:bodyPr>
          <a:lstStyle/>
          <a:p>
            <a:pPr>
              <a:buClr>
                <a:schemeClr val="accent4">
                  <a:lumMod val="60000"/>
                  <a:lumOff val="40000"/>
                </a:schemeClr>
              </a:buClr>
            </a:pPr>
            <a:r>
              <a:rPr lang="en-GB" sz="2400" dirty="0"/>
              <a:t>Demand Curve shows relationship between price of a good and quantity demanded with all other variables constant</a:t>
            </a:r>
          </a:p>
          <a:p>
            <a:pPr algn="l">
              <a:buClr>
                <a:schemeClr val="accent4">
                  <a:lumMod val="60000"/>
                  <a:lumOff val="40000"/>
                </a:schemeClr>
              </a:buClr>
              <a:buFont typeface="Arial" panose="020B0604020202020204" pitchFamily="34" charset="0"/>
              <a:buChar char="•"/>
            </a:pPr>
            <a:r>
              <a:rPr lang="en-GB" sz="2400" dirty="0"/>
              <a:t>A contraction on the demand curve is due to higher price leading to lower demand</a:t>
            </a:r>
          </a:p>
          <a:p>
            <a:pPr algn="l">
              <a:buClr>
                <a:schemeClr val="accent4">
                  <a:lumMod val="60000"/>
                  <a:lumOff val="40000"/>
                </a:schemeClr>
              </a:buClr>
              <a:buFont typeface="Arial" panose="020B0604020202020204" pitchFamily="34" charset="0"/>
              <a:buChar char="•"/>
            </a:pPr>
            <a:r>
              <a:rPr lang="en-GB" sz="2400" dirty="0"/>
              <a:t>An extension on the demand curve is due to lower price leading to higher demand.</a:t>
            </a:r>
          </a:p>
          <a:p>
            <a:pPr>
              <a:buClr>
                <a:schemeClr val="accent4">
                  <a:lumMod val="60000"/>
                  <a:lumOff val="40000"/>
                </a:schemeClr>
              </a:buClr>
            </a:pPr>
            <a:endParaRPr lang="en-GB" sz="2400" dirty="0"/>
          </a:p>
        </p:txBody>
      </p:sp>
      <p:pic>
        <p:nvPicPr>
          <p:cNvPr id="2050" name="Picture 2" descr="movement-along-demand">
            <a:extLst>
              <a:ext uri="{FF2B5EF4-FFF2-40B4-BE49-F238E27FC236}">
                <a16:creationId xmlns:a16="http://schemas.microsoft.com/office/drawing/2014/main" id="{030511D5-9A20-462D-927A-3F9C27601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2255" y="3019595"/>
            <a:ext cx="4057934" cy="31079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05741B5-1940-4F74-8E1B-CAE43F6F4DB3}"/>
              </a:ext>
            </a:extLst>
          </p:cNvPr>
          <p:cNvSpPr txBox="1"/>
          <p:nvPr/>
        </p:nvSpPr>
        <p:spPr>
          <a:xfrm>
            <a:off x="236668" y="1577213"/>
            <a:ext cx="11456703" cy="2123658"/>
          </a:xfrm>
          <a:prstGeom prst="rect">
            <a:avLst/>
          </a:prstGeom>
          <a:noFill/>
        </p:spPr>
        <p:txBody>
          <a:bodyPr wrap="square">
            <a:spAutoFit/>
          </a:bodyPr>
          <a:lstStyle/>
          <a:p>
            <a:pPr marL="342900" indent="-342900">
              <a:buClr>
                <a:schemeClr val="accent4">
                  <a:lumMod val="60000"/>
                  <a:lumOff val="40000"/>
                </a:schemeClr>
              </a:buClr>
              <a:buFont typeface="Arial" panose="020B0604020202020204" pitchFamily="34" charset="0"/>
              <a:buChar char="•"/>
            </a:pPr>
            <a:r>
              <a:rPr lang="en-GB" sz="2400" dirty="0"/>
              <a:t>Demand is desire to own, with ability to pay and willingness to pay during a specific period.</a:t>
            </a:r>
          </a:p>
          <a:p>
            <a:pPr marL="171450" indent="-171450">
              <a:buClr>
                <a:schemeClr val="accent4">
                  <a:lumMod val="60000"/>
                  <a:lumOff val="40000"/>
                </a:schemeClr>
              </a:buClr>
              <a:buFont typeface="Arial" panose="020B0604020202020204" pitchFamily="34" charset="0"/>
              <a:buChar char="•"/>
            </a:pPr>
            <a:endParaRPr lang="en-GB" sz="1000" dirty="0"/>
          </a:p>
          <a:p>
            <a:pPr marL="342900" indent="-342900">
              <a:buClr>
                <a:schemeClr val="accent4">
                  <a:lumMod val="60000"/>
                  <a:lumOff val="40000"/>
                </a:schemeClr>
              </a:buClr>
              <a:buFont typeface="Arial" panose="020B0604020202020204" pitchFamily="34" charset="0"/>
              <a:buChar char="•"/>
            </a:pPr>
            <a:r>
              <a:rPr lang="en-GB" sz="2400" dirty="0"/>
              <a:t>LAW OF DEMAND states that with other factors being constant, Price and Quantity of any good and service in inversely proportional</a:t>
            </a:r>
          </a:p>
          <a:p>
            <a:pPr marL="342900" indent="-342900">
              <a:buClr>
                <a:schemeClr val="accent4">
                  <a:lumMod val="60000"/>
                  <a:lumOff val="40000"/>
                </a:schemeClr>
              </a:buClr>
              <a:buFont typeface="Arial" panose="020B0604020202020204" pitchFamily="34" charset="0"/>
              <a:buChar char="•"/>
            </a:pPr>
            <a:endParaRPr lang="en-GB" sz="2400" dirty="0"/>
          </a:p>
        </p:txBody>
      </p:sp>
      <p:sp>
        <p:nvSpPr>
          <p:cNvPr id="4" name="Slide Number Placeholder 3">
            <a:extLst>
              <a:ext uri="{FF2B5EF4-FFF2-40B4-BE49-F238E27FC236}">
                <a16:creationId xmlns:a16="http://schemas.microsoft.com/office/drawing/2014/main" id="{CB9ACC5B-BC62-4896-8C33-B082AF5DA769}"/>
              </a:ext>
            </a:extLst>
          </p:cNvPr>
          <p:cNvSpPr>
            <a:spLocks noGrp="1"/>
          </p:cNvSpPr>
          <p:nvPr>
            <p:ph type="sldNum" sz="quarter" idx="12"/>
          </p:nvPr>
        </p:nvSpPr>
        <p:spPr/>
        <p:txBody>
          <a:bodyPr/>
          <a:lstStyle/>
          <a:p>
            <a:fld id="{3A4F6043-7A67-491B-98BC-F933DED7226D}" type="slidenum">
              <a:rPr lang="en-US" smtClean="0"/>
              <a:pPr/>
              <a:t>5</a:t>
            </a:fld>
            <a:endParaRPr lang="en-US" dirty="0"/>
          </a:p>
        </p:txBody>
      </p:sp>
    </p:spTree>
    <p:extLst>
      <p:ext uri="{BB962C8B-B14F-4D97-AF65-F5344CB8AC3E}">
        <p14:creationId xmlns:p14="http://schemas.microsoft.com/office/powerpoint/2010/main" val="338292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7EAD19-EC4E-44B3-AA80-EDCCE9B5392B}"/>
              </a:ext>
            </a:extLst>
          </p:cNvPr>
          <p:cNvSpPr>
            <a:spLocks noGrp="1"/>
          </p:cNvSpPr>
          <p:nvPr>
            <p:ph type="title"/>
          </p:nvPr>
        </p:nvSpPr>
        <p:spPr>
          <a:xfrm>
            <a:off x="421460" y="195383"/>
            <a:ext cx="5796460" cy="1727870"/>
          </a:xfrm>
          <a:custGeom>
            <a:avLst/>
            <a:gdLst>
              <a:gd name="connsiteX0" fmla="*/ 0 w 4804272"/>
              <a:gd name="connsiteY0" fmla="*/ 0 h 673460"/>
              <a:gd name="connsiteX1" fmla="*/ 533808 w 4804272"/>
              <a:gd name="connsiteY1" fmla="*/ 0 h 673460"/>
              <a:gd name="connsiteX2" fmla="*/ 1019573 w 4804272"/>
              <a:gd name="connsiteY2" fmla="*/ 0 h 673460"/>
              <a:gd name="connsiteX3" fmla="*/ 1457296 w 4804272"/>
              <a:gd name="connsiteY3" fmla="*/ 0 h 673460"/>
              <a:gd name="connsiteX4" fmla="*/ 1991104 w 4804272"/>
              <a:gd name="connsiteY4" fmla="*/ 0 h 673460"/>
              <a:gd name="connsiteX5" fmla="*/ 2380784 w 4804272"/>
              <a:gd name="connsiteY5" fmla="*/ 0 h 673460"/>
              <a:gd name="connsiteX6" fmla="*/ 3010677 w 4804272"/>
              <a:gd name="connsiteY6" fmla="*/ 0 h 673460"/>
              <a:gd name="connsiteX7" fmla="*/ 3592528 w 4804272"/>
              <a:gd name="connsiteY7" fmla="*/ 0 h 673460"/>
              <a:gd name="connsiteX8" fmla="*/ 4222421 w 4804272"/>
              <a:gd name="connsiteY8" fmla="*/ 0 h 673460"/>
              <a:gd name="connsiteX9" fmla="*/ 4804272 w 4804272"/>
              <a:gd name="connsiteY9" fmla="*/ 0 h 673460"/>
              <a:gd name="connsiteX10" fmla="*/ 4804272 w 4804272"/>
              <a:gd name="connsiteY10" fmla="*/ 343465 h 673460"/>
              <a:gd name="connsiteX11" fmla="*/ 4804272 w 4804272"/>
              <a:gd name="connsiteY11" fmla="*/ 673460 h 673460"/>
              <a:gd name="connsiteX12" fmla="*/ 4222421 w 4804272"/>
              <a:gd name="connsiteY12" fmla="*/ 673460 h 673460"/>
              <a:gd name="connsiteX13" fmla="*/ 3832741 w 4804272"/>
              <a:gd name="connsiteY13" fmla="*/ 673460 h 673460"/>
              <a:gd name="connsiteX14" fmla="*/ 3346976 w 4804272"/>
              <a:gd name="connsiteY14" fmla="*/ 673460 h 673460"/>
              <a:gd name="connsiteX15" fmla="*/ 2717083 w 4804272"/>
              <a:gd name="connsiteY15" fmla="*/ 673460 h 673460"/>
              <a:gd name="connsiteX16" fmla="*/ 2183275 w 4804272"/>
              <a:gd name="connsiteY16" fmla="*/ 673460 h 673460"/>
              <a:gd name="connsiteX17" fmla="*/ 1745552 w 4804272"/>
              <a:gd name="connsiteY17" fmla="*/ 673460 h 673460"/>
              <a:gd name="connsiteX18" fmla="*/ 1115659 w 4804272"/>
              <a:gd name="connsiteY18" fmla="*/ 673460 h 673460"/>
              <a:gd name="connsiteX19" fmla="*/ 725979 w 4804272"/>
              <a:gd name="connsiteY19" fmla="*/ 673460 h 673460"/>
              <a:gd name="connsiteX20" fmla="*/ 0 w 4804272"/>
              <a:gd name="connsiteY20" fmla="*/ 673460 h 673460"/>
              <a:gd name="connsiteX21" fmla="*/ 0 w 4804272"/>
              <a:gd name="connsiteY21" fmla="*/ 329995 h 673460"/>
              <a:gd name="connsiteX22" fmla="*/ 0 w 4804272"/>
              <a:gd name="connsiteY22" fmla="*/ 0 h 67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04272" h="673460" fill="none" extrusionOk="0">
                <a:moveTo>
                  <a:pt x="0" y="0"/>
                </a:moveTo>
                <a:cubicBezTo>
                  <a:pt x="181007" y="-42552"/>
                  <a:pt x="363629" y="24435"/>
                  <a:pt x="533808" y="0"/>
                </a:cubicBezTo>
                <a:cubicBezTo>
                  <a:pt x="703987" y="-24435"/>
                  <a:pt x="921270" y="38705"/>
                  <a:pt x="1019573" y="0"/>
                </a:cubicBezTo>
                <a:cubicBezTo>
                  <a:pt x="1117877" y="-38705"/>
                  <a:pt x="1272878" y="9621"/>
                  <a:pt x="1457296" y="0"/>
                </a:cubicBezTo>
                <a:cubicBezTo>
                  <a:pt x="1641714" y="-9621"/>
                  <a:pt x="1835190" y="57779"/>
                  <a:pt x="1991104" y="0"/>
                </a:cubicBezTo>
                <a:cubicBezTo>
                  <a:pt x="2147018" y="-57779"/>
                  <a:pt x="2248196" y="27450"/>
                  <a:pt x="2380784" y="0"/>
                </a:cubicBezTo>
                <a:cubicBezTo>
                  <a:pt x="2513372" y="-27450"/>
                  <a:pt x="2714354" y="52424"/>
                  <a:pt x="3010677" y="0"/>
                </a:cubicBezTo>
                <a:cubicBezTo>
                  <a:pt x="3307000" y="-52424"/>
                  <a:pt x="3387975" y="14692"/>
                  <a:pt x="3592528" y="0"/>
                </a:cubicBezTo>
                <a:cubicBezTo>
                  <a:pt x="3797081" y="-14692"/>
                  <a:pt x="4023193" y="12405"/>
                  <a:pt x="4222421" y="0"/>
                </a:cubicBezTo>
                <a:cubicBezTo>
                  <a:pt x="4421649" y="-12405"/>
                  <a:pt x="4515697" y="5412"/>
                  <a:pt x="4804272" y="0"/>
                </a:cubicBezTo>
                <a:cubicBezTo>
                  <a:pt x="4840626" y="116352"/>
                  <a:pt x="4780115" y="230304"/>
                  <a:pt x="4804272" y="343465"/>
                </a:cubicBezTo>
                <a:cubicBezTo>
                  <a:pt x="4828429" y="456626"/>
                  <a:pt x="4788278" y="527467"/>
                  <a:pt x="4804272" y="673460"/>
                </a:cubicBezTo>
                <a:cubicBezTo>
                  <a:pt x="4668939" y="695813"/>
                  <a:pt x="4370219" y="652661"/>
                  <a:pt x="4222421" y="673460"/>
                </a:cubicBezTo>
                <a:cubicBezTo>
                  <a:pt x="4074623" y="694259"/>
                  <a:pt x="4004704" y="644310"/>
                  <a:pt x="3832741" y="673460"/>
                </a:cubicBezTo>
                <a:cubicBezTo>
                  <a:pt x="3660778" y="702610"/>
                  <a:pt x="3475773" y="658763"/>
                  <a:pt x="3346976" y="673460"/>
                </a:cubicBezTo>
                <a:cubicBezTo>
                  <a:pt x="3218180" y="688157"/>
                  <a:pt x="2864947" y="611754"/>
                  <a:pt x="2717083" y="673460"/>
                </a:cubicBezTo>
                <a:cubicBezTo>
                  <a:pt x="2569219" y="735166"/>
                  <a:pt x="2335822" y="625369"/>
                  <a:pt x="2183275" y="673460"/>
                </a:cubicBezTo>
                <a:cubicBezTo>
                  <a:pt x="2030728" y="721551"/>
                  <a:pt x="1939917" y="669796"/>
                  <a:pt x="1745552" y="673460"/>
                </a:cubicBezTo>
                <a:cubicBezTo>
                  <a:pt x="1551187" y="677124"/>
                  <a:pt x="1345063" y="616139"/>
                  <a:pt x="1115659" y="673460"/>
                </a:cubicBezTo>
                <a:cubicBezTo>
                  <a:pt x="886255" y="730781"/>
                  <a:pt x="911487" y="665011"/>
                  <a:pt x="725979" y="673460"/>
                </a:cubicBezTo>
                <a:cubicBezTo>
                  <a:pt x="540471" y="681909"/>
                  <a:pt x="350455" y="651170"/>
                  <a:pt x="0" y="673460"/>
                </a:cubicBezTo>
                <a:cubicBezTo>
                  <a:pt x="-27660" y="558561"/>
                  <a:pt x="28087" y="446048"/>
                  <a:pt x="0" y="329995"/>
                </a:cubicBezTo>
                <a:cubicBezTo>
                  <a:pt x="-28087" y="213943"/>
                  <a:pt x="12598" y="74546"/>
                  <a:pt x="0" y="0"/>
                </a:cubicBezTo>
                <a:close/>
              </a:path>
              <a:path w="4804272" h="673460" stroke="0" extrusionOk="0">
                <a:moveTo>
                  <a:pt x="0" y="0"/>
                </a:moveTo>
                <a:cubicBezTo>
                  <a:pt x="135266" y="-48004"/>
                  <a:pt x="298496" y="40918"/>
                  <a:pt x="533808" y="0"/>
                </a:cubicBezTo>
                <a:cubicBezTo>
                  <a:pt x="769120" y="-40918"/>
                  <a:pt x="992989" y="19749"/>
                  <a:pt x="1115659" y="0"/>
                </a:cubicBezTo>
                <a:cubicBezTo>
                  <a:pt x="1238329" y="-19749"/>
                  <a:pt x="1505938" y="20190"/>
                  <a:pt x="1697509" y="0"/>
                </a:cubicBezTo>
                <a:cubicBezTo>
                  <a:pt x="1889080" y="-20190"/>
                  <a:pt x="1979787" y="35131"/>
                  <a:pt x="2183275" y="0"/>
                </a:cubicBezTo>
                <a:cubicBezTo>
                  <a:pt x="2386763" y="-35131"/>
                  <a:pt x="2422331" y="28956"/>
                  <a:pt x="2620997" y="0"/>
                </a:cubicBezTo>
                <a:cubicBezTo>
                  <a:pt x="2819663" y="-28956"/>
                  <a:pt x="2946310" y="23832"/>
                  <a:pt x="3106763" y="0"/>
                </a:cubicBezTo>
                <a:cubicBezTo>
                  <a:pt x="3267216" y="-23832"/>
                  <a:pt x="3513357" y="47936"/>
                  <a:pt x="3736656" y="0"/>
                </a:cubicBezTo>
                <a:cubicBezTo>
                  <a:pt x="3959955" y="-47936"/>
                  <a:pt x="4156879" y="44266"/>
                  <a:pt x="4270464" y="0"/>
                </a:cubicBezTo>
                <a:cubicBezTo>
                  <a:pt x="4384049" y="-44266"/>
                  <a:pt x="4598018" y="28369"/>
                  <a:pt x="4804272" y="0"/>
                </a:cubicBezTo>
                <a:cubicBezTo>
                  <a:pt x="4840800" y="79740"/>
                  <a:pt x="4770305" y="216911"/>
                  <a:pt x="4804272" y="316526"/>
                </a:cubicBezTo>
                <a:cubicBezTo>
                  <a:pt x="4838239" y="416141"/>
                  <a:pt x="4792778" y="544403"/>
                  <a:pt x="4804272" y="673460"/>
                </a:cubicBezTo>
                <a:cubicBezTo>
                  <a:pt x="4646157" y="699617"/>
                  <a:pt x="4490154" y="635617"/>
                  <a:pt x="4222421" y="673460"/>
                </a:cubicBezTo>
                <a:cubicBezTo>
                  <a:pt x="3954688" y="711303"/>
                  <a:pt x="3825445" y="619093"/>
                  <a:pt x="3640571" y="673460"/>
                </a:cubicBezTo>
                <a:cubicBezTo>
                  <a:pt x="3455697" y="727827"/>
                  <a:pt x="3407835" y="639326"/>
                  <a:pt x="3202848" y="673460"/>
                </a:cubicBezTo>
                <a:cubicBezTo>
                  <a:pt x="2997861" y="707594"/>
                  <a:pt x="2917037" y="621118"/>
                  <a:pt x="2669040" y="673460"/>
                </a:cubicBezTo>
                <a:cubicBezTo>
                  <a:pt x="2421043" y="725802"/>
                  <a:pt x="2389675" y="669267"/>
                  <a:pt x="2231317" y="673460"/>
                </a:cubicBezTo>
                <a:cubicBezTo>
                  <a:pt x="2072959" y="677653"/>
                  <a:pt x="1927283" y="631554"/>
                  <a:pt x="1745552" y="673460"/>
                </a:cubicBezTo>
                <a:cubicBezTo>
                  <a:pt x="1563821" y="715366"/>
                  <a:pt x="1455187" y="667446"/>
                  <a:pt x="1307830" y="673460"/>
                </a:cubicBezTo>
                <a:cubicBezTo>
                  <a:pt x="1160473" y="679474"/>
                  <a:pt x="990448" y="637349"/>
                  <a:pt x="677936" y="673460"/>
                </a:cubicBezTo>
                <a:cubicBezTo>
                  <a:pt x="365424" y="709571"/>
                  <a:pt x="315464" y="635535"/>
                  <a:pt x="0" y="673460"/>
                </a:cubicBezTo>
                <a:cubicBezTo>
                  <a:pt x="-30963" y="568601"/>
                  <a:pt x="35923" y="442055"/>
                  <a:pt x="0" y="356934"/>
                </a:cubicBezTo>
                <a:cubicBezTo>
                  <a:pt x="-35923" y="271813"/>
                  <a:pt x="32855" y="136896"/>
                  <a:pt x="0" y="0"/>
                </a:cubicBezTo>
                <a:close/>
              </a:path>
            </a:pathLst>
          </a:custGeom>
        </p:spPr>
        <p:txBody>
          <a:bodyPr anchor="ctr">
            <a:normAutofit/>
          </a:bodyPr>
          <a:lstStyle/>
          <a:p>
            <a:r>
              <a:rPr lang="en-GB" sz="4000" b="1" dirty="0">
                <a:solidFill>
                  <a:schemeClr val="accent4">
                    <a:lumMod val="40000"/>
                    <a:lumOff val="60000"/>
                  </a:schemeClr>
                </a:solidFill>
                <a:effectLst>
                  <a:outerShdw blurRad="38100" dist="38100" dir="2700000" algn="tl">
                    <a:srgbClr val="000000">
                      <a:alpha val="43137"/>
                    </a:srgbClr>
                  </a:outerShdw>
                </a:effectLst>
                <a:latin typeface="Impact" panose="020B0806030902050204" pitchFamily="34" charset="0"/>
              </a:rPr>
              <a:t>Determinants of </a:t>
            </a:r>
            <a:br>
              <a:rPr lang="en-GB" sz="4000" b="1" dirty="0">
                <a:solidFill>
                  <a:schemeClr val="accent4">
                    <a:lumMod val="40000"/>
                    <a:lumOff val="60000"/>
                  </a:schemeClr>
                </a:solidFill>
                <a:effectLst>
                  <a:outerShdw blurRad="38100" dist="38100" dir="2700000" algn="tl">
                    <a:srgbClr val="000000">
                      <a:alpha val="43137"/>
                    </a:srgbClr>
                  </a:outerShdw>
                </a:effectLst>
                <a:latin typeface="Impact" panose="020B0806030902050204" pitchFamily="34" charset="0"/>
              </a:rPr>
            </a:br>
            <a:r>
              <a:rPr lang="en-GB" sz="4000" b="1" dirty="0">
                <a:solidFill>
                  <a:schemeClr val="accent4">
                    <a:lumMod val="40000"/>
                    <a:lumOff val="60000"/>
                  </a:schemeClr>
                </a:solidFill>
                <a:effectLst>
                  <a:outerShdw blurRad="38100" dist="38100" dir="2700000" algn="tl">
                    <a:srgbClr val="000000">
                      <a:alpha val="43137"/>
                    </a:srgbClr>
                  </a:outerShdw>
                </a:effectLst>
                <a:latin typeface="Impact" panose="020B0806030902050204" pitchFamily="34" charset="0"/>
              </a:rPr>
              <a:t>Demand </a:t>
            </a:r>
          </a:p>
        </p:txBody>
      </p:sp>
      <p:grpSp>
        <p:nvGrpSpPr>
          <p:cNvPr id="7180" name="Group 7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6" name="Rectangle 7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11981E-A63D-455B-9D3E-E2729CE7487B}"/>
              </a:ext>
            </a:extLst>
          </p:cNvPr>
          <p:cNvSpPr>
            <a:spLocks noGrp="1"/>
          </p:cNvSpPr>
          <p:nvPr>
            <p:ph idx="1"/>
          </p:nvPr>
        </p:nvSpPr>
        <p:spPr>
          <a:xfrm>
            <a:off x="87363" y="2183273"/>
            <a:ext cx="5445690" cy="4544616"/>
          </a:xfrm>
        </p:spPr>
        <p:txBody>
          <a:bodyPr anchor="ctr">
            <a:normAutofit lnSpcReduction="10000"/>
          </a:bodyPr>
          <a:lstStyle/>
          <a:p>
            <a:pPr>
              <a:buFont typeface="+mj-lt"/>
              <a:buAutoNum type="arabicPeriod"/>
            </a:pPr>
            <a:r>
              <a:rPr lang="en-GB" sz="1400" b="1" i="0" dirty="0">
                <a:effectLst/>
                <a:latin typeface="Arial Narrow" panose="020B0606020202030204" pitchFamily="34" charset="0"/>
                <a:cs typeface="Times New Roman" panose="02020603050405020304" pitchFamily="18" charset="0"/>
              </a:rPr>
              <a:t>Price of the commodity</a:t>
            </a:r>
            <a:r>
              <a:rPr lang="en-GB" sz="1400" b="0" i="0" dirty="0">
                <a:effectLst/>
                <a:latin typeface="Arial Narrow" panose="020B0606020202030204" pitchFamily="34" charset="0"/>
                <a:cs typeface="Times New Roman" panose="02020603050405020304" pitchFamily="18" charset="0"/>
              </a:rPr>
              <a:t>: Demand and price, hold an inverse relationship, hence, the price of the commodity shoots up, when the quantity demanded experiences a drop.</a:t>
            </a:r>
          </a:p>
          <a:p>
            <a:pPr>
              <a:buFont typeface="+mj-lt"/>
              <a:buAutoNum type="arabicPeriod"/>
            </a:pPr>
            <a:r>
              <a:rPr lang="en-GB" sz="1400" b="1" i="0" dirty="0">
                <a:effectLst/>
                <a:latin typeface="Arial Narrow" panose="020B0606020202030204" pitchFamily="34" charset="0"/>
                <a:cs typeface="Times New Roman" panose="02020603050405020304" pitchFamily="18" charset="0"/>
              </a:rPr>
              <a:t>Price of related goods</a:t>
            </a:r>
            <a:r>
              <a:rPr lang="en-GB" sz="1400" b="0" i="0" dirty="0">
                <a:effectLst/>
                <a:latin typeface="Arial Narrow" panose="020B0606020202030204" pitchFamily="34" charset="0"/>
                <a:cs typeface="Times New Roman" panose="02020603050405020304" pitchFamily="18" charset="0"/>
              </a:rPr>
              <a:t>: Related goods can be of two types:</a:t>
            </a:r>
          </a:p>
          <a:p>
            <a:pPr marL="742950" lvl="1" indent="-285750">
              <a:buFont typeface="+mj-lt"/>
              <a:buAutoNum type="arabicPeriod"/>
            </a:pPr>
            <a:r>
              <a:rPr lang="en-GB" sz="1400" b="1" i="0" dirty="0">
                <a:effectLst/>
                <a:latin typeface="Arial Narrow" panose="020B0606020202030204" pitchFamily="34" charset="0"/>
                <a:cs typeface="Times New Roman" panose="02020603050405020304" pitchFamily="18" charset="0"/>
              </a:rPr>
              <a:t>Complementary goods</a:t>
            </a:r>
            <a:r>
              <a:rPr lang="en-GB" sz="1400" b="0" i="0" dirty="0">
                <a:effectLst/>
                <a:latin typeface="Arial Narrow" panose="020B0606020202030204" pitchFamily="34" charset="0"/>
                <a:cs typeface="Times New Roman" panose="02020603050405020304" pitchFamily="18" charset="0"/>
              </a:rPr>
              <a:t>: Goods which are consumed together are called complementary goods, such as </a:t>
            </a:r>
            <a:r>
              <a:rPr lang="en-GB" sz="1400" b="1" i="0" dirty="0">
                <a:effectLst/>
                <a:latin typeface="Arial Narrow" panose="020B0606020202030204" pitchFamily="34" charset="0"/>
                <a:cs typeface="Times New Roman" panose="02020603050405020304" pitchFamily="18" charset="0"/>
              </a:rPr>
              <a:t>shoes and socks, wire and plug. </a:t>
            </a:r>
            <a:r>
              <a:rPr lang="en-GB" sz="1400" b="0" i="0" dirty="0">
                <a:effectLst/>
                <a:latin typeface="Arial Narrow" panose="020B0606020202030204" pitchFamily="34" charset="0"/>
                <a:cs typeface="Times New Roman" panose="02020603050405020304" pitchFamily="18" charset="0"/>
              </a:rPr>
              <a:t>A rise in the price of one will result in the demand of the other to fall.</a:t>
            </a:r>
          </a:p>
          <a:p>
            <a:pPr marL="742950" lvl="1" indent="-285750">
              <a:buFont typeface="+mj-lt"/>
              <a:buAutoNum type="arabicPeriod"/>
            </a:pPr>
            <a:r>
              <a:rPr lang="en-GB" sz="1400" b="1" i="0" dirty="0">
                <a:effectLst/>
                <a:latin typeface="Arial Narrow" panose="020B0606020202030204" pitchFamily="34" charset="0"/>
                <a:cs typeface="Times New Roman" panose="02020603050405020304" pitchFamily="18" charset="0"/>
              </a:rPr>
              <a:t>Competing goods or substitutes</a:t>
            </a:r>
            <a:r>
              <a:rPr lang="en-GB" sz="1400" b="0" i="0" dirty="0">
                <a:effectLst/>
                <a:latin typeface="Arial Narrow" panose="020B0606020202030204" pitchFamily="34" charset="0"/>
                <a:cs typeface="Times New Roman" panose="02020603050405020304" pitchFamily="18" charset="0"/>
              </a:rPr>
              <a:t>: Goods which are consumed to satisfy the same want are counted as substitutes for one another, such as </a:t>
            </a:r>
            <a:r>
              <a:rPr lang="en-GB" sz="1400" b="1" i="0" dirty="0">
                <a:effectLst/>
                <a:latin typeface="Arial Narrow" panose="020B0606020202030204" pitchFamily="34" charset="0"/>
                <a:cs typeface="Times New Roman" panose="02020603050405020304" pitchFamily="18" charset="0"/>
              </a:rPr>
              <a:t>soap and body wash, shoes and slipper</a:t>
            </a:r>
            <a:r>
              <a:rPr lang="en-GB" sz="1400" b="0" i="0" dirty="0">
                <a:effectLst/>
                <a:latin typeface="Arial Narrow" panose="020B0606020202030204" pitchFamily="34" charset="0"/>
                <a:cs typeface="Times New Roman" panose="02020603050405020304" pitchFamily="18" charset="0"/>
              </a:rPr>
              <a:t>, etc. In the case of substitute products, a rise in the prices of a product leads to the rise in demand for its substitutes.</a:t>
            </a:r>
          </a:p>
          <a:p>
            <a:pPr>
              <a:buFont typeface="+mj-lt"/>
              <a:buAutoNum type="arabicPeriod"/>
            </a:pPr>
            <a:r>
              <a:rPr lang="en-GB" sz="1400" b="1" i="0" dirty="0">
                <a:effectLst/>
                <a:latin typeface="Arial Narrow" panose="020B0606020202030204" pitchFamily="34" charset="0"/>
                <a:cs typeface="Times New Roman" panose="02020603050405020304" pitchFamily="18" charset="0"/>
              </a:rPr>
              <a:t>Income of Consumers</a:t>
            </a:r>
            <a:r>
              <a:rPr lang="en-GB" sz="1400" b="0" i="0" dirty="0">
                <a:effectLst/>
                <a:latin typeface="Arial Narrow" panose="020B0606020202030204" pitchFamily="34" charset="0"/>
                <a:cs typeface="Times New Roman" panose="02020603050405020304" pitchFamily="18" charset="0"/>
              </a:rPr>
              <a:t>: The purchasing power of a consumer depends primarily on his income. Therefore, the higher the income of the consumer, the higher will be the quantity demanded.</a:t>
            </a:r>
          </a:p>
          <a:p>
            <a:pPr>
              <a:buFont typeface="+mj-lt"/>
              <a:buAutoNum type="arabicPeriod"/>
            </a:pPr>
            <a:r>
              <a:rPr lang="en-GB" sz="1400" b="1" i="0" dirty="0">
                <a:effectLst/>
                <a:latin typeface="Arial Narrow" panose="020B0606020202030204" pitchFamily="34" charset="0"/>
                <a:cs typeface="Times New Roman" panose="02020603050405020304" pitchFamily="18" charset="0"/>
              </a:rPr>
              <a:t>Tastes and Preferences</a:t>
            </a:r>
            <a:r>
              <a:rPr lang="en-GB" sz="1400" b="0" i="0" dirty="0">
                <a:effectLst/>
                <a:latin typeface="Arial Narrow" panose="020B0606020202030204" pitchFamily="34" charset="0"/>
                <a:cs typeface="Times New Roman" panose="02020603050405020304" pitchFamily="18" charset="0"/>
              </a:rPr>
              <a:t>: Consumer tastes and preferences change over time and normally trending items often fetch high demand, as compared to the outdated one.</a:t>
            </a:r>
          </a:p>
          <a:p>
            <a:pPr>
              <a:buFont typeface="+mj-lt"/>
              <a:buAutoNum type="arabicPeriod"/>
            </a:pPr>
            <a:r>
              <a:rPr lang="en-GB" sz="1400" b="1" i="0" dirty="0">
                <a:effectLst/>
                <a:latin typeface="Arial Narrow" panose="020B0606020202030204" pitchFamily="34" charset="0"/>
                <a:cs typeface="Times New Roman" panose="02020603050405020304" pitchFamily="18" charset="0"/>
              </a:rPr>
              <a:t>Consumer Expectations</a:t>
            </a:r>
            <a:r>
              <a:rPr lang="en-GB" sz="1400" b="0" i="0" dirty="0">
                <a:effectLst/>
                <a:latin typeface="Arial Narrow" panose="020B0606020202030204" pitchFamily="34" charset="0"/>
                <a:cs typeface="Times New Roman" panose="02020603050405020304" pitchFamily="18" charset="0"/>
              </a:rPr>
              <a:t>: When there is an expectation of rise or fall in prices or any sudden change in the economy, it affects the current demand for the product.</a:t>
            </a:r>
          </a:p>
        </p:txBody>
      </p:sp>
      <p:sp>
        <p:nvSpPr>
          <p:cNvPr id="81" name="Rectangle 8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determinants-of-demand">
            <a:extLst>
              <a:ext uri="{FF2B5EF4-FFF2-40B4-BE49-F238E27FC236}">
                <a16:creationId xmlns:a16="http://schemas.microsoft.com/office/drawing/2014/main" id="{1DEBC1EA-AAF4-4D39-8A2A-61DF551FC4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 b="67"/>
          <a:stretch/>
        </p:blipFill>
        <p:spPr bwMode="auto">
          <a:xfrm>
            <a:off x="5977788" y="799352"/>
            <a:ext cx="5425410" cy="5259296"/>
          </a:xfrm>
          <a:prstGeom prst="rect">
            <a:avLst/>
          </a:prstGeom>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2E46452-87A6-4F58-A690-E3D94B4036EF}"/>
              </a:ext>
            </a:extLst>
          </p:cNvPr>
          <p:cNvSpPr>
            <a:spLocks noGrp="1"/>
          </p:cNvSpPr>
          <p:nvPr>
            <p:ph type="sldNum" sz="quarter" idx="12"/>
          </p:nvPr>
        </p:nvSpPr>
        <p:spPr/>
        <p:txBody>
          <a:bodyPr/>
          <a:lstStyle/>
          <a:p>
            <a:fld id="{3A4F6043-7A67-491B-98BC-F933DED7226D}" type="slidenum">
              <a:rPr lang="en-US" smtClean="0"/>
              <a:pPr/>
              <a:t>6</a:t>
            </a:fld>
            <a:endParaRPr lang="en-US" dirty="0"/>
          </a:p>
        </p:txBody>
      </p:sp>
    </p:spTree>
    <p:extLst>
      <p:ext uri="{BB962C8B-B14F-4D97-AF65-F5344CB8AC3E}">
        <p14:creationId xmlns:p14="http://schemas.microsoft.com/office/powerpoint/2010/main" val="2638202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8856-139B-42EB-8906-310CBD23F315}"/>
              </a:ext>
            </a:extLst>
          </p:cNvPr>
          <p:cNvSpPr>
            <a:spLocks noGrp="1"/>
          </p:cNvSpPr>
          <p:nvPr>
            <p:ph type="title"/>
          </p:nvPr>
        </p:nvSpPr>
        <p:spPr>
          <a:xfrm>
            <a:off x="838200" y="365126"/>
            <a:ext cx="6644951" cy="972356"/>
          </a:xfrm>
          <a:custGeom>
            <a:avLst/>
            <a:gdLst>
              <a:gd name="connsiteX0" fmla="*/ 0 w 6644951"/>
              <a:gd name="connsiteY0" fmla="*/ 0 h 972356"/>
              <a:gd name="connsiteX1" fmla="*/ 686645 w 6644951"/>
              <a:gd name="connsiteY1" fmla="*/ 0 h 972356"/>
              <a:gd name="connsiteX2" fmla="*/ 1173941 w 6644951"/>
              <a:gd name="connsiteY2" fmla="*/ 0 h 972356"/>
              <a:gd name="connsiteX3" fmla="*/ 1661238 w 6644951"/>
              <a:gd name="connsiteY3" fmla="*/ 0 h 972356"/>
              <a:gd name="connsiteX4" fmla="*/ 2281433 w 6644951"/>
              <a:gd name="connsiteY4" fmla="*/ 0 h 972356"/>
              <a:gd name="connsiteX5" fmla="*/ 2635831 w 6644951"/>
              <a:gd name="connsiteY5" fmla="*/ 0 h 972356"/>
              <a:gd name="connsiteX6" fmla="*/ 3189576 w 6644951"/>
              <a:gd name="connsiteY6" fmla="*/ 0 h 972356"/>
              <a:gd name="connsiteX7" fmla="*/ 3809772 w 6644951"/>
              <a:gd name="connsiteY7" fmla="*/ 0 h 972356"/>
              <a:gd name="connsiteX8" fmla="*/ 4429967 w 6644951"/>
              <a:gd name="connsiteY8" fmla="*/ 0 h 972356"/>
              <a:gd name="connsiteX9" fmla="*/ 4850814 w 6644951"/>
              <a:gd name="connsiteY9" fmla="*/ 0 h 972356"/>
              <a:gd name="connsiteX10" fmla="*/ 5404560 w 6644951"/>
              <a:gd name="connsiteY10" fmla="*/ 0 h 972356"/>
              <a:gd name="connsiteX11" fmla="*/ 6024756 w 6644951"/>
              <a:gd name="connsiteY11" fmla="*/ 0 h 972356"/>
              <a:gd name="connsiteX12" fmla="*/ 6644951 w 6644951"/>
              <a:gd name="connsiteY12" fmla="*/ 0 h 972356"/>
              <a:gd name="connsiteX13" fmla="*/ 6644951 w 6644951"/>
              <a:gd name="connsiteY13" fmla="*/ 476454 h 972356"/>
              <a:gd name="connsiteX14" fmla="*/ 6644951 w 6644951"/>
              <a:gd name="connsiteY14" fmla="*/ 972356 h 972356"/>
              <a:gd name="connsiteX15" fmla="*/ 5958306 w 6644951"/>
              <a:gd name="connsiteY15" fmla="*/ 972356 h 972356"/>
              <a:gd name="connsiteX16" fmla="*/ 5537459 w 6644951"/>
              <a:gd name="connsiteY16" fmla="*/ 972356 h 972356"/>
              <a:gd name="connsiteX17" fmla="*/ 4983713 w 6644951"/>
              <a:gd name="connsiteY17" fmla="*/ 972356 h 972356"/>
              <a:gd name="connsiteX18" fmla="*/ 4429967 w 6644951"/>
              <a:gd name="connsiteY18" fmla="*/ 972356 h 972356"/>
              <a:gd name="connsiteX19" fmla="*/ 3743322 w 6644951"/>
              <a:gd name="connsiteY19" fmla="*/ 972356 h 972356"/>
              <a:gd name="connsiteX20" fmla="*/ 3123127 w 6644951"/>
              <a:gd name="connsiteY20" fmla="*/ 972356 h 972356"/>
              <a:gd name="connsiteX21" fmla="*/ 2768730 w 6644951"/>
              <a:gd name="connsiteY21" fmla="*/ 972356 h 972356"/>
              <a:gd name="connsiteX22" fmla="*/ 2148534 w 6644951"/>
              <a:gd name="connsiteY22" fmla="*/ 972356 h 972356"/>
              <a:gd name="connsiteX23" fmla="*/ 1661238 w 6644951"/>
              <a:gd name="connsiteY23" fmla="*/ 972356 h 972356"/>
              <a:gd name="connsiteX24" fmla="*/ 974593 w 6644951"/>
              <a:gd name="connsiteY24" fmla="*/ 972356 h 972356"/>
              <a:gd name="connsiteX25" fmla="*/ 0 w 6644951"/>
              <a:gd name="connsiteY25" fmla="*/ 972356 h 972356"/>
              <a:gd name="connsiteX26" fmla="*/ 0 w 6644951"/>
              <a:gd name="connsiteY26" fmla="*/ 486178 h 972356"/>
              <a:gd name="connsiteX27" fmla="*/ 0 w 6644951"/>
              <a:gd name="connsiteY27" fmla="*/ 0 h 972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644951" h="972356" fill="none" extrusionOk="0">
                <a:moveTo>
                  <a:pt x="0" y="0"/>
                </a:moveTo>
                <a:cubicBezTo>
                  <a:pt x="325001" y="-11108"/>
                  <a:pt x="526317" y="10228"/>
                  <a:pt x="686645" y="0"/>
                </a:cubicBezTo>
                <a:cubicBezTo>
                  <a:pt x="846974" y="-10228"/>
                  <a:pt x="1012648" y="39740"/>
                  <a:pt x="1173941" y="0"/>
                </a:cubicBezTo>
                <a:cubicBezTo>
                  <a:pt x="1335234" y="-39740"/>
                  <a:pt x="1450827" y="2057"/>
                  <a:pt x="1661238" y="0"/>
                </a:cubicBezTo>
                <a:cubicBezTo>
                  <a:pt x="1871649" y="-2057"/>
                  <a:pt x="1981087" y="71232"/>
                  <a:pt x="2281433" y="0"/>
                </a:cubicBezTo>
                <a:cubicBezTo>
                  <a:pt x="2581780" y="-71232"/>
                  <a:pt x="2555720" y="36009"/>
                  <a:pt x="2635831" y="0"/>
                </a:cubicBezTo>
                <a:cubicBezTo>
                  <a:pt x="2715942" y="-36009"/>
                  <a:pt x="2962133" y="37189"/>
                  <a:pt x="3189576" y="0"/>
                </a:cubicBezTo>
                <a:cubicBezTo>
                  <a:pt x="3417019" y="-37189"/>
                  <a:pt x="3620368" y="25035"/>
                  <a:pt x="3809772" y="0"/>
                </a:cubicBezTo>
                <a:cubicBezTo>
                  <a:pt x="3999176" y="-25035"/>
                  <a:pt x="4232832" y="17768"/>
                  <a:pt x="4429967" y="0"/>
                </a:cubicBezTo>
                <a:cubicBezTo>
                  <a:pt x="4627102" y="-17768"/>
                  <a:pt x="4671516" y="23541"/>
                  <a:pt x="4850814" y="0"/>
                </a:cubicBezTo>
                <a:cubicBezTo>
                  <a:pt x="5030112" y="-23541"/>
                  <a:pt x="5233275" y="58040"/>
                  <a:pt x="5404560" y="0"/>
                </a:cubicBezTo>
                <a:cubicBezTo>
                  <a:pt x="5575845" y="-58040"/>
                  <a:pt x="5866303" y="3318"/>
                  <a:pt x="6024756" y="0"/>
                </a:cubicBezTo>
                <a:cubicBezTo>
                  <a:pt x="6183209" y="-3318"/>
                  <a:pt x="6485159" y="49429"/>
                  <a:pt x="6644951" y="0"/>
                </a:cubicBezTo>
                <a:cubicBezTo>
                  <a:pt x="6650323" y="148269"/>
                  <a:pt x="6642863" y="307595"/>
                  <a:pt x="6644951" y="476454"/>
                </a:cubicBezTo>
                <a:cubicBezTo>
                  <a:pt x="6647039" y="645313"/>
                  <a:pt x="6594329" y="780180"/>
                  <a:pt x="6644951" y="972356"/>
                </a:cubicBezTo>
                <a:cubicBezTo>
                  <a:pt x="6411207" y="993252"/>
                  <a:pt x="6257682" y="953971"/>
                  <a:pt x="5958306" y="972356"/>
                </a:cubicBezTo>
                <a:cubicBezTo>
                  <a:pt x="5658930" y="990741"/>
                  <a:pt x="5741283" y="953333"/>
                  <a:pt x="5537459" y="972356"/>
                </a:cubicBezTo>
                <a:cubicBezTo>
                  <a:pt x="5333635" y="991379"/>
                  <a:pt x="5102393" y="953903"/>
                  <a:pt x="4983713" y="972356"/>
                </a:cubicBezTo>
                <a:cubicBezTo>
                  <a:pt x="4865033" y="990809"/>
                  <a:pt x="4692846" y="917971"/>
                  <a:pt x="4429967" y="972356"/>
                </a:cubicBezTo>
                <a:cubicBezTo>
                  <a:pt x="4167088" y="1026741"/>
                  <a:pt x="3913824" y="931378"/>
                  <a:pt x="3743322" y="972356"/>
                </a:cubicBezTo>
                <a:cubicBezTo>
                  <a:pt x="3572820" y="1013334"/>
                  <a:pt x="3288181" y="949598"/>
                  <a:pt x="3123127" y="972356"/>
                </a:cubicBezTo>
                <a:cubicBezTo>
                  <a:pt x="2958074" y="995114"/>
                  <a:pt x="2860305" y="945593"/>
                  <a:pt x="2768730" y="972356"/>
                </a:cubicBezTo>
                <a:cubicBezTo>
                  <a:pt x="2677155" y="999119"/>
                  <a:pt x="2353849" y="922795"/>
                  <a:pt x="2148534" y="972356"/>
                </a:cubicBezTo>
                <a:cubicBezTo>
                  <a:pt x="1943219" y="1021917"/>
                  <a:pt x="1872170" y="961556"/>
                  <a:pt x="1661238" y="972356"/>
                </a:cubicBezTo>
                <a:cubicBezTo>
                  <a:pt x="1450306" y="983156"/>
                  <a:pt x="1236980" y="908387"/>
                  <a:pt x="974593" y="972356"/>
                </a:cubicBezTo>
                <a:cubicBezTo>
                  <a:pt x="712207" y="1036325"/>
                  <a:pt x="377091" y="905699"/>
                  <a:pt x="0" y="972356"/>
                </a:cubicBezTo>
                <a:cubicBezTo>
                  <a:pt x="-608" y="753578"/>
                  <a:pt x="57797" y="666176"/>
                  <a:pt x="0" y="486178"/>
                </a:cubicBezTo>
                <a:cubicBezTo>
                  <a:pt x="-57797" y="306180"/>
                  <a:pt x="46997" y="222223"/>
                  <a:pt x="0" y="0"/>
                </a:cubicBezTo>
                <a:close/>
              </a:path>
              <a:path w="6644951" h="972356" stroke="0" extrusionOk="0">
                <a:moveTo>
                  <a:pt x="0" y="0"/>
                </a:moveTo>
                <a:cubicBezTo>
                  <a:pt x="116761" y="-4369"/>
                  <a:pt x="334241" y="19977"/>
                  <a:pt x="487296" y="0"/>
                </a:cubicBezTo>
                <a:cubicBezTo>
                  <a:pt x="640351" y="-19977"/>
                  <a:pt x="752047" y="10332"/>
                  <a:pt x="841694" y="0"/>
                </a:cubicBezTo>
                <a:cubicBezTo>
                  <a:pt x="931341" y="-10332"/>
                  <a:pt x="1063469" y="2143"/>
                  <a:pt x="1196091" y="0"/>
                </a:cubicBezTo>
                <a:cubicBezTo>
                  <a:pt x="1328713" y="-2143"/>
                  <a:pt x="1567310" y="51615"/>
                  <a:pt x="1683388" y="0"/>
                </a:cubicBezTo>
                <a:cubicBezTo>
                  <a:pt x="1799466" y="-51615"/>
                  <a:pt x="2051185" y="7944"/>
                  <a:pt x="2370033" y="0"/>
                </a:cubicBezTo>
                <a:cubicBezTo>
                  <a:pt x="2688881" y="-7944"/>
                  <a:pt x="2619520" y="7116"/>
                  <a:pt x="2790879" y="0"/>
                </a:cubicBezTo>
                <a:cubicBezTo>
                  <a:pt x="2962238" y="-7116"/>
                  <a:pt x="3165379" y="43588"/>
                  <a:pt x="3278176" y="0"/>
                </a:cubicBezTo>
                <a:cubicBezTo>
                  <a:pt x="3390973" y="-43588"/>
                  <a:pt x="3470322" y="3134"/>
                  <a:pt x="3632573" y="0"/>
                </a:cubicBezTo>
                <a:cubicBezTo>
                  <a:pt x="3794824" y="-3134"/>
                  <a:pt x="3935486" y="1576"/>
                  <a:pt x="4119870" y="0"/>
                </a:cubicBezTo>
                <a:cubicBezTo>
                  <a:pt x="4304254" y="-1576"/>
                  <a:pt x="4368432" y="44499"/>
                  <a:pt x="4607166" y="0"/>
                </a:cubicBezTo>
                <a:cubicBezTo>
                  <a:pt x="4845900" y="-44499"/>
                  <a:pt x="4869060" y="36053"/>
                  <a:pt x="4961563" y="0"/>
                </a:cubicBezTo>
                <a:cubicBezTo>
                  <a:pt x="5054066" y="-36053"/>
                  <a:pt x="5409559" y="12945"/>
                  <a:pt x="5648208" y="0"/>
                </a:cubicBezTo>
                <a:cubicBezTo>
                  <a:pt x="5886857" y="-12945"/>
                  <a:pt x="6244935" y="52913"/>
                  <a:pt x="6644951" y="0"/>
                </a:cubicBezTo>
                <a:cubicBezTo>
                  <a:pt x="6693027" y="223432"/>
                  <a:pt x="6608068" y="299315"/>
                  <a:pt x="6644951" y="505625"/>
                </a:cubicBezTo>
                <a:cubicBezTo>
                  <a:pt x="6681834" y="711935"/>
                  <a:pt x="6604329" y="788584"/>
                  <a:pt x="6644951" y="972356"/>
                </a:cubicBezTo>
                <a:cubicBezTo>
                  <a:pt x="6431111" y="1008004"/>
                  <a:pt x="6323877" y="929665"/>
                  <a:pt x="6091205" y="972356"/>
                </a:cubicBezTo>
                <a:cubicBezTo>
                  <a:pt x="5858533" y="1015047"/>
                  <a:pt x="5766489" y="900035"/>
                  <a:pt x="5471010" y="972356"/>
                </a:cubicBezTo>
                <a:cubicBezTo>
                  <a:pt x="5175532" y="1044677"/>
                  <a:pt x="4998570" y="918755"/>
                  <a:pt x="4784365" y="972356"/>
                </a:cubicBezTo>
                <a:cubicBezTo>
                  <a:pt x="4570161" y="1025957"/>
                  <a:pt x="4370476" y="918981"/>
                  <a:pt x="4230619" y="972356"/>
                </a:cubicBezTo>
                <a:cubicBezTo>
                  <a:pt x="4090762" y="1025731"/>
                  <a:pt x="3958585" y="967811"/>
                  <a:pt x="3743322" y="972356"/>
                </a:cubicBezTo>
                <a:cubicBezTo>
                  <a:pt x="3528059" y="976901"/>
                  <a:pt x="3412744" y="962716"/>
                  <a:pt x="3322476" y="972356"/>
                </a:cubicBezTo>
                <a:cubicBezTo>
                  <a:pt x="3232208" y="981996"/>
                  <a:pt x="3072747" y="945126"/>
                  <a:pt x="2968078" y="972356"/>
                </a:cubicBezTo>
                <a:cubicBezTo>
                  <a:pt x="2863409" y="999586"/>
                  <a:pt x="2786935" y="954995"/>
                  <a:pt x="2613681" y="972356"/>
                </a:cubicBezTo>
                <a:cubicBezTo>
                  <a:pt x="2440427" y="989717"/>
                  <a:pt x="2430197" y="955304"/>
                  <a:pt x="2259283" y="972356"/>
                </a:cubicBezTo>
                <a:cubicBezTo>
                  <a:pt x="2088369" y="989408"/>
                  <a:pt x="1838186" y="943718"/>
                  <a:pt x="1705537" y="972356"/>
                </a:cubicBezTo>
                <a:cubicBezTo>
                  <a:pt x="1572888" y="1000994"/>
                  <a:pt x="1379242" y="924762"/>
                  <a:pt x="1284691" y="972356"/>
                </a:cubicBezTo>
                <a:cubicBezTo>
                  <a:pt x="1190140" y="1019950"/>
                  <a:pt x="1003073" y="957567"/>
                  <a:pt x="730945" y="972356"/>
                </a:cubicBezTo>
                <a:cubicBezTo>
                  <a:pt x="458817" y="987145"/>
                  <a:pt x="216514" y="895467"/>
                  <a:pt x="0" y="972356"/>
                </a:cubicBezTo>
                <a:cubicBezTo>
                  <a:pt x="-5946" y="794695"/>
                  <a:pt x="32950" y="699636"/>
                  <a:pt x="0" y="515349"/>
                </a:cubicBezTo>
                <a:cubicBezTo>
                  <a:pt x="-32950" y="331062"/>
                  <a:pt x="37548" y="193958"/>
                  <a:pt x="0" y="0"/>
                </a:cubicBezTo>
                <a:close/>
              </a:path>
            </a:pathLst>
          </a:custGeom>
          <a:solidFill>
            <a:schemeClr val="accent4">
              <a:lumMod val="20000"/>
              <a:lumOff val="80000"/>
            </a:schemeClr>
          </a:solidFill>
          <a:ln>
            <a:extLst>
              <a:ext uri="{C807C97D-BFC1-408E-A445-0C87EB9F89A2}">
                <ask:lineSketchStyleProps xmlns:ask="http://schemas.microsoft.com/office/drawing/2018/sketchyshapes" sd="2706786189">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a:lstStyle/>
          <a:p>
            <a:r>
              <a:rPr lang="en-GB" dirty="0"/>
              <a:t>  Price elasticity of Demand</a:t>
            </a:r>
          </a:p>
        </p:txBody>
      </p:sp>
      <p:sp>
        <p:nvSpPr>
          <p:cNvPr id="3" name="Content Placeholder 2">
            <a:extLst>
              <a:ext uri="{FF2B5EF4-FFF2-40B4-BE49-F238E27FC236}">
                <a16:creationId xmlns:a16="http://schemas.microsoft.com/office/drawing/2014/main" id="{E74474A6-AB71-40EB-AD17-208E17D591F2}"/>
              </a:ext>
            </a:extLst>
          </p:cNvPr>
          <p:cNvSpPr>
            <a:spLocks noGrp="1"/>
          </p:cNvSpPr>
          <p:nvPr>
            <p:ph idx="1"/>
          </p:nvPr>
        </p:nvSpPr>
        <p:spPr>
          <a:xfrm>
            <a:off x="304787" y="1415795"/>
            <a:ext cx="9255964" cy="4529412"/>
          </a:xfrm>
        </p:spPr>
        <p:txBody>
          <a:bodyPr>
            <a:noAutofit/>
          </a:bodyPr>
          <a:lstStyle/>
          <a:p>
            <a:pPr>
              <a:buClr>
                <a:srgbClr val="FFC000"/>
              </a:buClr>
            </a:pPr>
            <a:r>
              <a:rPr lang="en-GB" sz="2000" dirty="0">
                <a:latin typeface="+mj-lt"/>
              </a:rPr>
              <a:t>It is a measure of relationship between changes in the quantity demanded and change in its price</a:t>
            </a:r>
          </a:p>
          <a:p>
            <a:pPr>
              <a:buClr>
                <a:srgbClr val="FFC000"/>
              </a:buClr>
            </a:pPr>
            <a:r>
              <a:rPr lang="en-GB" sz="2000" dirty="0">
                <a:latin typeface="+mj-lt"/>
              </a:rPr>
              <a:t>Frequently used economics term to discuss price sensitivity</a:t>
            </a:r>
          </a:p>
          <a:p>
            <a:pPr>
              <a:buClr>
                <a:srgbClr val="FFC000"/>
              </a:buClr>
            </a:pPr>
            <a:r>
              <a:rPr lang="en-GB" sz="2000" dirty="0">
                <a:latin typeface="+mj-lt"/>
              </a:rPr>
              <a:t>Elasticity measures the relationship based on consumer demand, consumer income and available supply</a:t>
            </a:r>
          </a:p>
          <a:p>
            <a:pPr>
              <a:buClr>
                <a:srgbClr val="FFC000"/>
              </a:buClr>
            </a:pPr>
            <a:r>
              <a:rPr lang="en-GB" sz="2000" b="1" i="0" dirty="0">
                <a:solidFill>
                  <a:srgbClr val="202124"/>
                </a:solidFill>
                <a:effectLst/>
                <a:latin typeface="+mj-lt"/>
              </a:rPr>
              <a:t>Elastic demand</a:t>
            </a:r>
            <a:r>
              <a:rPr lang="en-GB" sz="2000" b="0" i="0" dirty="0">
                <a:solidFill>
                  <a:srgbClr val="202124"/>
                </a:solidFill>
                <a:effectLst/>
                <a:latin typeface="+mj-lt"/>
              </a:rPr>
              <a:t> is when a product or service's demanded quantity changes by a greater percentage than changes in price. The opposite of </a:t>
            </a:r>
            <a:r>
              <a:rPr lang="en-GB" sz="2000" b="1" i="0" dirty="0">
                <a:solidFill>
                  <a:srgbClr val="202124"/>
                </a:solidFill>
                <a:effectLst/>
                <a:latin typeface="+mj-lt"/>
              </a:rPr>
              <a:t>elastic demand</a:t>
            </a:r>
            <a:r>
              <a:rPr lang="en-GB" sz="2000" b="0" i="0" dirty="0">
                <a:solidFill>
                  <a:srgbClr val="202124"/>
                </a:solidFill>
                <a:effectLst/>
                <a:latin typeface="+mj-lt"/>
              </a:rPr>
              <a:t> is inelastic </a:t>
            </a:r>
            <a:r>
              <a:rPr lang="en-GB" sz="2000" b="1" i="0" dirty="0">
                <a:solidFill>
                  <a:srgbClr val="202124"/>
                </a:solidFill>
                <a:effectLst/>
                <a:latin typeface="+mj-lt"/>
              </a:rPr>
              <a:t>demand</a:t>
            </a:r>
            <a:r>
              <a:rPr lang="en-GB" sz="2000" b="0" i="0" dirty="0">
                <a:solidFill>
                  <a:srgbClr val="202124"/>
                </a:solidFill>
                <a:effectLst/>
                <a:latin typeface="+mj-lt"/>
              </a:rPr>
              <a:t>, which is when consumers buy largely the same quantity regardless of price*.</a:t>
            </a:r>
            <a:endParaRPr lang="en-GB" sz="2000" dirty="0">
              <a:latin typeface="+mj-lt"/>
            </a:endParaRPr>
          </a:p>
          <a:p>
            <a:pPr>
              <a:buClr>
                <a:srgbClr val="FFC000"/>
              </a:buClr>
            </a:pPr>
            <a:r>
              <a:rPr lang="en-GB" sz="2000" dirty="0">
                <a:latin typeface="+mj-lt"/>
              </a:rPr>
              <a:t>Determinants of Price Elasticity of demand include </a:t>
            </a:r>
          </a:p>
          <a:p>
            <a:pPr lvl="1">
              <a:buClr>
                <a:srgbClr val="FFC000"/>
              </a:buClr>
            </a:pPr>
            <a:r>
              <a:rPr lang="en-GB" sz="2000" dirty="0">
                <a:latin typeface="+mj-lt"/>
              </a:rPr>
              <a:t>If the good is a necessity or luxury – necessities have inelastic demand whereas luxury have more elastic demand</a:t>
            </a:r>
          </a:p>
          <a:p>
            <a:pPr lvl="1">
              <a:buClr>
                <a:srgbClr val="FFC000"/>
              </a:buClr>
            </a:pPr>
            <a:r>
              <a:rPr lang="en-GB" sz="2000" dirty="0">
                <a:latin typeface="+mj-lt"/>
              </a:rPr>
              <a:t>Proportion to Consumer income – products that take higher percentage of income will have ore elastic demand</a:t>
            </a:r>
          </a:p>
          <a:p>
            <a:pPr lvl="1">
              <a:buClr>
                <a:srgbClr val="FFC000"/>
              </a:buClr>
            </a:pPr>
            <a:endParaRPr lang="en-GB" sz="2000" dirty="0">
              <a:latin typeface="+mj-lt"/>
            </a:endParaRPr>
          </a:p>
        </p:txBody>
      </p:sp>
      <p:pic>
        <p:nvPicPr>
          <p:cNvPr id="5" name="Picture 4">
            <a:extLst>
              <a:ext uri="{FF2B5EF4-FFF2-40B4-BE49-F238E27FC236}">
                <a16:creationId xmlns:a16="http://schemas.microsoft.com/office/drawing/2014/main" id="{0DADB434-7DE2-455F-91E0-3B1F115B07C9}"/>
              </a:ext>
            </a:extLst>
          </p:cNvPr>
          <p:cNvPicPr>
            <a:picLocks noChangeAspect="1"/>
          </p:cNvPicPr>
          <p:nvPr/>
        </p:nvPicPr>
        <p:blipFill>
          <a:blip r:embed="rId2"/>
          <a:stretch>
            <a:fillRect/>
          </a:stretch>
        </p:blipFill>
        <p:spPr>
          <a:xfrm>
            <a:off x="9626194" y="0"/>
            <a:ext cx="2195577" cy="6858000"/>
          </a:xfrm>
          <a:prstGeom prst="rect">
            <a:avLst/>
          </a:prstGeom>
          <a:ln>
            <a:noFill/>
          </a:ln>
          <a:effectLst>
            <a:softEdge rad="112500"/>
          </a:effectLst>
        </p:spPr>
      </p:pic>
      <p:sp>
        <p:nvSpPr>
          <p:cNvPr id="8" name="TextBox 7">
            <a:extLst>
              <a:ext uri="{FF2B5EF4-FFF2-40B4-BE49-F238E27FC236}">
                <a16:creationId xmlns:a16="http://schemas.microsoft.com/office/drawing/2014/main" id="{A5C7EA2C-33A3-4A67-B457-A132E2633E74}"/>
              </a:ext>
            </a:extLst>
          </p:cNvPr>
          <p:cNvSpPr txBox="1"/>
          <p:nvPr/>
        </p:nvSpPr>
        <p:spPr>
          <a:xfrm>
            <a:off x="304788" y="5740104"/>
            <a:ext cx="8979062"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l"/>
            <a:r>
              <a:rPr lang="en-GB" sz="1400" b="1" i="0" u="sng" dirty="0">
                <a:solidFill>
                  <a:srgbClr val="000000"/>
                </a:solidFill>
                <a:effectLst/>
                <a:latin typeface="Times New Roman" panose="02020603050405020304" pitchFamily="18" charset="0"/>
              </a:rPr>
              <a:t>* NOTE:</a:t>
            </a:r>
          </a:p>
          <a:p>
            <a:pPr algn="l">
              <a:buFont typeface="Arial" panose="020B0604020202020204" pitchFamily="34" charset="0"/>
              <a:buChar char="•"/>
            </a:pPr>
            <a:r>
              <a:rPr lang="en-GB" sz="1400" b="0" i="0" dirty="0">
                <a:solidFill>
                  <a:srgbClr val="000000"/>
                </a:solidFill>
                <a:effectLst/>
                <a:latin typeface="Times New Roman" panose="02020603050405020304" pitchFamily="18" charset="0"/>
              </a:rPr>
              <a:t>Price elastic of demand greater than 1, demand is elastic: consumer purchases respond a lot to a price change</a:t>
            </a:r>
          </a:p>
          <a:p>
            <a:pPr algn="l">
              <a:buFont typeface="Arial" panose="020B0604020202020204" pitchFamily="34" charset="0"/>
              <a:buChar char="•"/>
            </a:pPr>
            <a:r>
              <a:rPr lang="en-GB" sz="1400" b="0" i="0" dirty="0">
                <a:solidFill>
                  <a:srgbClr val="000000"/>
                </a:solidFill>
                <a:effectLst/>
                <a:latin typeface="Times New Roman" panose="02020603050405020304" pitchFamily="18" charset="0"/>
              </a:rPr>
              <a:t>equal to 1, demand is unit elastic</a:t>
            </a:r>
          </a:p>
          <a:p>
            <a:pPr algn="l">
              <a:buFont typeface="Arial" panose="020B0604020202020204" pitchFamily="34" charset="0"/>
              <a:buChar char="•"/>
            </a:pPr>
            <a:r>
              <a:rPr lang="en-GB" sz="1400" b="0" i="0" dirty="0">
                <a:solidFill>
                  <a:srgbClr val="000000"/>
                </a:solidFill>
                <a:effectLst/>
                <a:latin typeface="Times New Roman" panose="02020603050405020304" pitchFamily="18" charset="0"/>
              </a:rPr>
              <a:t>less than 1, demand is inelastic: consumers do not respond much to a change in price</a:t>
            </a:r>
          </a:p>
        </p:txBody>
      </p:sp>
      <p:sp>
        <p:nvSpPr>
          <p:cNvPr id="4" name="Slide Number Placeholder 3">
            <a:extLst>
              <a:ext uri="{FF2B5EF4-FFF2-40B4-BE49-F238E27FC236}">
                <a16:creationId xmlns:a16="http://schemas.microsoft.com/office/drawing/2014/main" id="{53774BD1-C674-4535-8A12-F3FFE439F1A4}"/>
              </a:ext>
            </a:extLst>
          </p:cNvPr>
          <p:cNvSpPr>
            <a:spLocks noGrp="1"/>
          </p:cNvSpPr>
          <p:nvPr>
            <p:ph type="sldNum" sz="quarter" idx="12"/>
          </p:nvPr>
        </p:nvSpPr>
        <p:spPr/>
        <p:txBody>
          <a:bodyPr/>
          <a:lstStyle/>
          <a:p>
            <a:fld id="{3A4F6043-7A67-491B-98BC-F933DED7226D}" type="slidenum">
              <a:rPr lang="en-US" smtClean="0"/>
              <a:pPr/>
              <a:t>7</a:t>
            </a:fld>
            <a:endParaRPr lang="en-US" dirty="0"/>
          </a:p>
        </p:txBody>
      </p:sp>
    </p:spTree>
    <p:extLst>
      <p:ext uri="{BB962C8B-B14F-4D97-AF65-F5344CB8AC3E}">
        <p14:creationId xmlns:p14="http://schemas.microsoft.com/office/powerpoint/2010/main" val="2296100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09DE6-355D-4E4D-A235-725122A6D06A}"/>
              </a:ext>
            </a:extLst>
          </p:cNvPr>
          <p:cNvSpPr>
            <a:spLocks noGrp="1"/>
          </p:cNvSpPr>
          <p:nvPr>
            <p:ph type="title"/>
          </p:nvPr>
        </p:nvSpPr>
        <p:spPr>
          <a:xfrm>
            <a:off x="446314" y="365126"/>
            <a:ext cx="7865174" cy="830998"/>
          </a:xfrm>
          <a:custGeom>
            <a:avLst/>
            <a:gdLst>
              <a:gd name="connsiteX0" fmla="*/ 0 w 7865174"/>
              <a:gd name="connsiteY0" fmla="*/ 0 h 830998"/>
              <a:gd name="connsiteX1" fmla="*/ 325843 w 7865174"/>
              <a:gd name="connsiteY1" fmla="*/ 0 h 830998"/>
              <a:gd name="connsiteX2" fmla="*/ 651686 w 7865174"/>
              <a:gd name="connsiteY2" fmla="*/ 0 h 830998"/>
              <a:gd name="connsiteX3" fmla="*/ 1370787 w 7865174"/>
              <a:gd name="connsiteY3" fmla="*/ 0 h 830998"/>
              <a:gd name="connsiteX4" fmla="*/ 2011237 w 7865174"/>
              <a:gd name="connsiteY4" fmla="*/ 0 h 830998"/>
              <a:gd name="connsiteX5" fmla="*/ 2730339 w 7865174"/>
              <a:gd name="connsiteY5" fmla="*/ 0 h 830998"/>
              <a:gd name="connsiteX6" fmla="*/ 3134834 w 7865174"/>
              <a:gd name="connsiteY6" fmla="*/ 0 h 830998"/>
              <a:gd name="connsiteX7" fmla="*/ 3460677 w 7865174"/>
              <a:gd name="connsiteY7" fmla="*/ 0 h 830998"/>
              <a:gd name="connsiteX8" fmla="*/ 4101126 w 7865174"/>
              <a:gd name="connsiteY8" fmla="*/ 0 h 830998"/>
              <a:gd name="connsiteX9" fmla="*/ 4741576 w 7865174"/>
              <a:gd name="connsiteY9" fmla="*/ 0 h 830998"/>
              <a:gd name="connsiteX10" fmla="*/ 5146071 w 7865174"/>
              <a:gd name="connsiteY10" fmla="*/ 0 h 830998"/>
              <a:gd name="connsiteX11" fmla="*/ 5707869 w 7865174"/>
              <a:gd name="connsiteY11" fmla="*/ 0 h 830998"/>
              <a:gd name="connsiteX12" fmla="*/ 6191016 w 7865174"/>
              <a:gd name="connsiteY12" fmla="*/ 0 h 830998"/>
              <a:gd name="connsiteX13" fmla="*/ 6752814 w 7865174"/>
              <a:gd name="connsiteY13" fmla="*/ 0 h 830998"/>
              <a:gd name="connsiteX14" fmla="*/ 7078657 w 7865174"/>
              <a:gd name="connsiteY14" fmla="*/ 0 h 830998"/>
              <a:gd name="connsiteX15" fmla="*/ 7865174 w 7865174"/>
              <a:gd name="connsiteY15" fmla="*/ 0 h 830998"/>
              <a:gd name="connsiteX16" fmla="*/ 7865174 w 7865174"/>
              <a:gd name="connsiteY16" fmla="*/ 415499 h 830998"/>
              <a:gd name="connsiteX17" fmla="*/ 7865174 w 7865174"/>
              <a:gd name="connsiteY17" fmla="*/ 830998 h 830998"/>
              <a:gd name="connsiteX18" fmla="*/ 7303376 w 7865174"/>
              <a:gd name="connsiteY18" fmla="*/ 830998 h 830998"/>
              <a:gd name="connsiteX19" fmla="*/ 6662926 w 7865174"/>
              <a:gd name="connsiteY19" fmla="*/ 830998 h 830998"/>
              <a:gd name="connsiteX20" fmla="*/ 6258431 w 7865174"/>
              <a:gd name="connsiteY20" fmla="*/ 830998 h 830998"/>
              <a:gd name="connsiteX21" fmla="*/ 5617981 w 7865174"/>
              <a:gd name="connsiteY21" fmla="*/ 830998 h 830998"/>
              <a:gd name="connsiteX22" fmla="*/ 4898880 w 7865174"/>
              <a:gd name="connsiteY22" fmla="*/ 830998 h 830998"/>
              <a:gd name="connsiteX23" fmla="*/ 4573037 w 7865174"/>
              <a:gd name="connsiteY23" fmla="*/ 830998 h 830998"/>
              <a:gd name="connsiteX24" fmla="*/ 3853935 w 7865174"/>
              <a:gd name="connsiteY24" fmla="*/ 830998 h 830998"/>
              <a:gd name="connsiteX25" fmla="*/ 3528092 w 7865174"/>
              <a:gd name="connsiteY25" fmla="*/ 830998 h 830998"/>
              <a:gd name="connsiteX26" fmla="*/ 2887642 w 7865174"/>
              <a:gd name="connsiteY26" fmla="*/ 830998 h 830998"/>
              <a:gd name="connsiteX27" fmla="*/ 2325844 w 7865174"/>
              <a:gd name="connsiteY27" fmla="*/ 830998 h 830998"/>
              <a:gd name="connsiteX28" fmla="*/ 1685394 w 7865174"/>
              <a:gd name="connsiteY28" fmla="*/ 830998 h 830998"/>
              <a:gd name="connsiteX29" fmla="*/ 1123596 w 7865174"/>
              <a:gd name="connsiteY29" fmla="*/ 830998 h 830998"/>
              <a:gd name="connsiteX30" fmla="*/ 0 w 7865174"/>
              <a:gd name="connsiteY30" fmla="*/ 830998 h 830998"/>
              <a:gd name="connsiteX31" fmla="*/ 0 w 7865174"/>
              <a:gd name="connsiteY31" fmla="*/ 398879 h 830998"/>
              <a:gd name="connsiteX32" fmla="*/ 0 w 7865174"/>
              <a:gd name="connsiteY32" fmla="*/ 0 h 830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865174" h="830998" fill="none" extrusionOk="0">
                <a:moveTo>
                  <a:pt x="0" y="0"/>
                </a:moveTo>
                <a:cubicBezTo>
                  <a:pt x="159765" y="-6234"/>
                  <a:pt x="192507" y="11406"/>
                  <a:pt x="325843" y="0"/>
                </a:cubicBezTo>
                <a:cubicBezTo>
                  <a:pt x="459179" y="-11406"/>
                  <a:pt x="554876" y="30431"/>
                  <a:pt x="651686" y="0"/>
                </a:cubicBezTo>
                <a:cubicBezTo>
                  <a:pt x="748496" y="-30431"/>
                  <a:pt x="1086545" y="37216"/>
                  <a:pt x="1370787" y="0"/>
                </a:cubicBezTo>
                <a:cubicBezTo>
                  <a:pt x="1655029" y="-37216"/>
                  <a:pt x="1816698" y="10065"/>
                  <a:pt x="2011237" y="0"/>
                </a:cubicBezTo>
                <a:cubicBezTo>
                  <a:pt x="2205776" y="-10065"/>
                  <a:pt x="2571483" y="85493"/>
                  <a:pt x="2730339" y="0"/>
                </a:cubicBezTo>
                <a:cubicBezTo>
                  <a:pt x="2889195" y="-85493"/>
                  <a:pt x="3016993" y="12277"/>
                  <a:pt x="3134834" y="0"/>
                </a:cubicBezTo>
                <a:cubicBezTo>
                  <a:pt x="3252676" y="-12277"/>
                  <a:pt x="3317973" y="31380"/>
                  <a:pt x="3460677" y="0"/>
                </a:cubicBezTo>
                <a:cubicBezTo>
                  <a:pt x="3603381" y="-31380"/>
                  <a:pt x="3877268" y="33521"/>
                  <a:pt x="4101126" y="0"/>
                </a:cubicBezTo>
                <a:cubicBezTo>
                  <a:pt x="4324984" y="-33521"/>
                  <a:pt x="4500706" y="33958"/>
                  <a:pt x="4741576" y="0"/>
                </a:cubicBezTo>
                <a:cubicBezTo>
                  <a:pt x="4982446" y="-33958"/>
                  <a:pt x="4994930" y="47660"/>
                  <a:pt x="5146071" y="0"/>
                </a:cubicBezTo>
                <a:cubicBezTo>
                  <a:pt x="5297213" y="-47660"/>
                  <a:pt x="5566676" y="12573"/>
                  <a:pt x="5707869" y="0"/>
                </a:cubicBezTo>
                <a:cubicBezTo>
                  <a:pt x="5849062" y="-12573"/>
                  <a:pt x="5974356" y="9538"/>
                  <a:pt x="6191016" y="0"/>
                </a:cubicBezTo>
                <a:cubicBezTo>
                  <a:pt x="6407676" y="-9538"/>
                  <a:pt x="6476998" y="40072"/>
                  <a:pt x="6752814" y="0"/>
                </a:cubicBezTo>
                <a:cubicBezTo>
                  <a:pt x="7028630" y="-40072"/>
                  <a:pt x="6972377" y="22271"/>
                  <a:pt x="7078657" y="0"/>
                </a:cubicBezTo>
                <a:cubicBezTo>
                  <a:pt x="7184937" y="-22271"/>
                  <a:pt x="7694044" y="68800"/>
                  <a:pt x="7865174" y="0"/>
                </a:cubicBezTo>
                <a:cubicBezTo>
                  <a:pt x="7872697" y="198608"/>
                  <a:pt x="7846257" y="217038"/>
                  <a:pt x="7865174" y="415499"/>
                </a:cubicBezTo>
                <a:cubicBezTo>
                  <a:pt x="7884091" y="613960"/>
                  <a:pt x="7860680" y="651316"/>
                  <a:pt x="7865174" y="830998"/>
                </a:cubicBezTo>
                <a:cubicBezTo>
                  <a:pt x="7655639" y="883725"/>
                  <a:pt x="7447745" y="824711"/>
                  <a:pt x="7303376" y="830998"/>
                </a:cubicBezTo>
                <a:cubicBezTo>
                  <a:pt x="7159007" y="837285"/>
                  <a:pt x="6926052" y="795328"/>
                  <a:pt x="6662926" y="830998"/>
                </a:cubicBezTo>
                <a:cubicBezTo>
                  <a:pt x="6399800" y="866668"/>
                  <a:pt x="6434678" y="813161"/>
                  <a:pt x="6258431" y="830998"/>
                </a:cubicBezTo>
                <a:cubicBezTo>
                  <a:pt x="6082184" y="848835"/>
                  <a:pt x="5779802" y="798052"/>
                  <a:pt x="5617981" y="830998"/>
                </a:cubicBezTo>
                <a:cubicBezTo>
                  <a:pt x="5456160" y="863944"/>
                  <a:pt x="5072204" y="829712"/>
                  <a:pt x="4898880" y="830998"/>
                </a:cubicBezTo>
                <a:cubicBezTo>
                  <a:pt x="4725556" y="832284"/>
                  <a:pt x="4727480" y="824169"/>
                  <a:pt x="4573037" y="830998"/>
                </a:cubicBezTo>
                <a:cubicBezTo>
                  <a:pt x="4418594" y="837827"/>
                  <a:pt x="4211293" y="775498"/>
                  <a:pt x="3853935" y="830998"/>
                </a:cubicBezTo>
                <a:cubicBezTo>
                  <a:pt x="3496577" y="886498"/>
                  <a:pt x="3619518" y="796689"/>
                  <a:pt x="3528092" y="830998"/>
                </a:cubicBezTo>
                <a:cubicBezTo>
                  <a:pt x="3436666" y="865307"/>
                  <a:pt x="3022543" y="775229"/>
                  <a:pt x="2887642" y="830998"/>
                </a:cubicBezTo>
                <a:cubicBezTo>
                  <a:pt x="2752741" y="886767"/>
                  <a:pt x="2507754" y="792910"/>
                  <a:pt x="2325844" y="830998"/>
                </a:cubicBezTo>
                <a:cubicBezTo>
                  <a:pt x="2143934" y="869086"/>
                  <a:pt x="1845423" y="764968"/>
                  <a:pt x="1685394" y="830998"/>
                </a:cubicBezTo>
                <a:cubicBezTo>
                  <a:pt x="1525365" y="897028"/>
                  <a:pt x="1400237" y="814310"/>
                  <a:pt x="1123596" y="830998"/>
                </a:cubicBezTo>
                <a:cubicBezTo>
                  <a:pt x="846955" y="847686"/>
                  <a:pt x="560912" y="806144"/>
                  <a:pt x="0" y="830998"/>
                </a:cubicBezTo>
                <a:cubicBezTo>
                  <a:pt x="-40232" y="680151"/>
                  <a:pt x="4453" y="567943"/>
                  <a:pt x="0" y="398879"/>
                </a:cubicBezTo>
                <a:cubicBezTo>
                  <a:pt x="-4453" y="229815"/>
                  <a:pt x="2434" y="98614"/>
                  <a:pt x="0" y="0"/>
                </a:cubicBezTo>
                <a:close/>
              </a:path>
              <a:path w="7865174" h="830998" stroke="0" extrusionOk="0">
                <a:moveTo>
                  <a:pt x="0" y="0"/>
                </a:moveTo>
                <a:cubicBezTo>
                  <a:pt x="255661" y="-13685"/>
                  <a:pt x="366391" y="43281"/>
                  <a:pt x="561798" y="0"/>
                </a:cubicBezTo>
                <a:cubicBezTo>
                  <a:pt x="757205" y="-43281"/>
                  <a:pt x="817956" y="29600"/>
                  <a:pt x="887641" y="0"/>
                </a:cubicBezTo>
                <a:cubicBezTo>
                  <a:pt x="957326" y="-29600"/>
                  <a:pt x="1243009" y="49270"/>
                  <a:pt x="1449439" y="0"/>
                </a:cubicBezTo>
                <a:cubicBezTo>
                  <a:pt x="1655869" y="-49270"/>
                  <a:pt x="1707848" y="24487"/>
                  <a:pt x="1932586" y="0"/>
                </a:cubicBezTo>
                <a:cubicBezTo>
                  <a:pt x="2157324" y="-24487"/>
                  <a:pt x="2283747" y="5696"/>
                  <a:pt x="2573035" y="0"/>
                </a:cubicBezTo>
                <a:cubicBezTo>
                  <a:pt x="2862323" y="-5696"/>
                  <a:pt x="2849738" y="44851"/>
                  <a:pt x="2977530" y="0"/>
                </a:cubicBezTo>
                <a:cubicBezTo>
                  <a:pt x="3105323" y="-44851"/>
                  <a:pt x="3195242" y="43879"/>
                  <a:pt x="3382025" y="0"/>
                </a:cubicBezTo>
                <a:cubicBezTo>
                  <a:pt x="3568809" y="-43879"/>
                  <a:pt x="3548667" y="3747"/>
                  <a:pt x="3707868" y="0"/>
                </a:cubicBezTo>
                <a:cubicBezTo>
                  <a:pt x="3867069" y="-3747"/>
                  <a:pt x="4141986" y="37427"/>
                  <a:pt x="4348318" y="0"/>
                </a:cubicBezTo>
                <a:cubicBezTo>
                  <a:pt x="4554650" y="-37427"/>
                  <a:pt x="4855759" y="8445"/>
                  <a:pt x="4988768" y="0"/>
                </a:cubicBezTo>
                <a:cubicBezTo>
                  <a:pt x="5121777" y="-8445"/>
                  <a:pt x="5430855" y="34133"/>
                  <a:pt x="5550566" y="0"/>
                </a:cubicBezTo>
                <a:cubicBezTo>
                  <a:pt x="5670277" y="-34133"/>
                  <a:pt x="5973352" y="64287"/>
                  <a:pt x="6112364" y="0"/>
                </a:cubicBezTo>
                <a:cubicBezTo>
                  <a:pt x="6251376" y="-64287"/>
                  <a:pt x="6501935" y="6792"/>
                  <a:pt x="6674162" y="0"/>
                </a:cubicBezTo>
                <a:cubicBezTo>
                  <a:pt x="6846389" y="-6792"/>
                  <a:pt x="7066458" y="3299"/>
                  <a:pt x="7235960" y="0"/>
                </a:cubicBezTo>
                <a:cubicBezTo>
                  <a:pt x="7405462" y="-3299"/>
                  <a:pt x="7612762" y="12609"/>
                  <a:pt x="7865174" y="0"/>
                </a:cubicBezTo>
                <a:cubicBezTo>
                  <a:pt x="7890617" y="190008"/>
                  <a:pt x="7846725" y="292640"/>
                  <a:pt x="7865174" y="398879"/>
                </a:cubicBezTo>
                <a:cubicBezTo>
                  <a:pt x="7883623" y="505118"/>
                  <a:pt x="7826838" y="639604"/>
                  <a:pt x="7865174" y="830998"/>
                </a:cubicBezTo>
                <a:cubicBezTo>
                  <a:pt x="7637015" y="851361"/>
                  <a:pt x="7482260" y="798587"/>
                  <a:pt x="7224724" y="830998"/>
                </a:cubicBezTo>
                <a:cubicBezTo>
                  <a:pt x="6967188" y="863409"/>
                  <a:pt x="6755987" y="784689"/>
                  <a:pt x="6584274" y="830998"/>
                </a:cubicBezTo>
                <a:cubicBezTo>
                  <a:pt x="6412561" y="877307"/>
                  <a:pt x="6204907" y="825877"/>
                  <a:pt x="6101128" y="830998"/>
                </a:cubicBezTo>
                <a:cubicBezTo>
                  <a:pt x="5997349" y="836119"/>
                  <a:pt x="5780467" y="776742"/>
                  <a:pt x="5539330" y="830998"/>
                </a:cubicBezTo>
                <a:cubicBezTo>
                  <a:pt x="5298193" y="885254"/>
                  <a:pt x="4990738" y="761174"/>
                  <a:pt x="4820228" y="830998"/>
                </a:cubicBezTo>
                <a:cubicBezTo>
                  <a:pt x="4649718" y="900822"/>
                  <a:pt x="4553459" y="819859"/>
                  <a:pt x="4415733" y="830998"/>
                </a:cubicBezTo>
                <a:cubicBezTo>
                  <a:pt x="4278008" y="842137"/>
                  <a:pt x="4227220" y="808263"/>
                  <a:pt x="4089890" y="830998"/>
                </a:cubicBezTo>
                <a:cubicBezTo>
                  <a:pt x="3952560" y="853733"/>
                  <a:pt x="3582711" y="811350"/>
                  <a:pt x="3370789" y="830998"/>
                </a:cubicBezTo>
                <a:cubicBezTo>
                  <a:pt x="3158867" y="850646"/>
                  <a:pt x="3073847" y="827111"/>
                  <a:pt x="2966294" y="830998"/>
                </a:cubicBezTo>
                <a:cubicBezTo>
                  <a:pt x="2858742" y="834885"/>
                  <a:pt x="2751453" y="807458"/>
                  <a:pt x="2561800" y="830998"/>
                </a:cubicBezTo>
                <a:cubicBezTo>
                  <a:pt x="2372147" y="854538"/>
                  <a:pt x="2355981" y="785685"/>
                  <a:pt x="2157305" y="830998"/>
                </a:cubicBezTo>
                <a:cubicBezTo>
                  <a:pt x="1958629" y="876311"/>
                  <a:pt x="1881870" y="829275"/>
                  <a:pt x="1674158" y="830998"/>
                </a:cubicBezTo>
                <a:cubicBezTo>
                  <a:pt x="1466446" y="832721"/>
                  <a:pt x="1341844" y="766954"/>
                  <a:pt x="1112360" y="830998"/>
                </a:cubicBezTo>
                <a:cubicBezTo>
                  <a:pt x="882876" y="895042"/>
                  <a:pt x="876697" y="830801"/>
                  <a:pt x="786517" y="830998"/>
                </a:cubicBezTo>
                <a:cubicBezTo>
                  <a:pt x="696337" y="831195"/>
                  <a:pt x="311380" y="784659"/>
                  <a:pt x="0" y="830998"/>
                </a:cubicBezTo>
                <a:cubicBezTo>
                  <a:pt x="-10805" y="711455"/>
                  <a:pt x="29497" y="579461"/>
                  <a:pt x="0" y="432119"/>
                </a:cubicBezTo>
                <a:cubicBezTo>
                  <a:pt x="-29497" y="284777"/>
                  <a:pt x="39720" y="106570"/>
                  <a:pt x="0" y="0"/>
                </a:cubicBezTo>
                <a:close/>
              </a:path>
            </a:pathLst>
          </a:custGeom>
          <a:solidFill>
            <a:schemeClr val="accent2">
              <a:lumMod val="20000"/>
              <a:lumOff val="80000"/>
            </a:schemeClr>
          </a:solidFill>
          <a:ln>
            <a:extLst>
              <a:ext uri="{C807C97D-BFC1-408E-A445-0C87EB9F89A2}">
                <ask:lineSketchStyleProps xmlns:ask="http://schemas.microsoft.com/office/drawing/2018/sketchyshapes" sd="2174613553">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r>
              <a:rPr lang="en-GB" dirty="0">
                <a:solidFill>
                  <a:schemeClr val="dk1"/>
                </a:solidFill>
                <a:latin typeface="+mn-lt"/>
                <a:ea typeface="+mn-ea"/>
                <a:cs typeface="+mn-cs"/>
              </a:rPr>
              <a:t>  Supply</a:t>
            </a:r>
          </a:p>
        </p:txBody>
      </p:sp>
      <p:sp>
        <p:nvSpPr>
          <p:cNvPr id="3" name="Content Placeholder 2">
            <a:extLst>
              <a:ext uri="{FF2B5EF4-FFF2-40B4-BE49-F238E27FC236}">
                <a16:creationId xmlns:a16="http://schemas.microsoft.com/office/drawing/2014/main" id="{F73014A1-46B4-474A-A602-6A7C08BCC062}"/>
              </a:ext>
            </a:extLst>
          </p:cNvPr>
          <p:cNvSpPr>
            <a:spLocks noGrp="1"/>
          </p:cNvSpPr>
          <p:nvPr>
            <p:ph idx="1"/>
          </p:nvPr>
        </p:nvSpPr>
        <p:spPr>
          <a:xfrm>
            <a:off x="446313" y="3297837"/>
            <a:ext cx="7131701" cy="2859931"/>
          </a:xfrm>
        </p:spPr>
        <p:txBody>
          <a:bodyPr>
            <a:normAutofit/>
          </a:bodyPr>
          <a:lstStyle/>
          <a:p>
            <a:pPr>
              <a:buClr>
                <a:schemeClr val="accent2">
                  <a:lumMod val="60000"/>
                  <a:lumOff val="40000"/>
                </a:schemeClr>
              </a:buClr>
            </a:pPr>
            <a:r>
              <a:rPr lang="en-GB" sz="2400" dirty="0"/>
              <a:t>Supply Curve shows relationship between price of a good and quantity demanded with all other variables constant</a:t>
            </a:r>
          </a:p>
          <a:p>
            <a:pPr lvl="1">
              <a:buClr>
                <a:schemeClr val="accent2">
                  <a:lumMod val="60000"/>
                  <a:lumOff val="40000"/>
                </a:schemeClr>
              </a:buClr>
            </a:pPr>
            <a:r>
              <a:rPr lang="en-GB" sz="2000" dirty="0"/>
              <a:t>A higher price causes an extension along the supply curve (more is supplied)</a:t>
            </a:r>
          </a:p>
          <a:p>
            <a:pPr lvl="1">
              <a:buClr>
                <a:schemeClr val="accent2">
                  <a:lumMod val="60000"/>
                  <a:lumOff val="40000"/>
                </a:schemeClr>
              </a:buClr>
            </a:pPr>
            <a:r>
              <a:rPr lang="en-GB" sz="2000" dirty="0"/>
              <a:t>A lower price causes a contraction along the supply curve (less is supplied)</a:t>
            </a:r>
          </a:p>
          <a:p>
            <a:pPr>
              <a:buClr>
                <a:schemeClr val="accent2">
                  <a:lumMod val="60000"/>
                  <a:lumOff val="40000"/>
                </a:schemeClr>
              </a:buClr>
            </a:pPr>
            <a:endParaRPr lang="en-GB" sz="2400" dirty="0"/>
          </a:p>
        </p:txBody>
      </p:sp>
      <p:sp>
        <p:nvSpPr>
          <p:cNvPr id="6" name="TextBox 5">
            <a:extLst>
              <a:ext uri="{FF2B5EF4-FFF2-40B4-BE49-F238E27FC236}">
                <a16:creationId xmlns:a16="http://schemas.microsoft.com/office/drawing/2014/main" id="{405741B5-1940-4F74-8E1B-CAE43F6F4DB3}"/>
              </a:ext>
            </a:extLst>
          </p:cNvPr>
          <p:cNvSpPr txBox="1"/>
          <p:nvPr/>
        </p:nvSpPr>
        <p:spPr>
          <a:xfrm>
            <a:off x="446313" y="1358845"/>
            <a:ext cx="10144349" cy="1938992"/>
          </a:xfrm>
          <a:prstGeom prst="rect">
            <a:avLst/>
          </a:prstGeom>
          <a:noFill/>
        </p:spPr>
        <p:txBody>
          <a:bodyPr wrap="square">
            <a:spAutoFit/>
          </a:bodyPr>
          <a:lstStyle/>
          <a:p>
            <a:pPr marL="285750" indent="-285750">
              <a:buClr>
                <a:schemeClr val="accent2">
                  <a:lumMod val="60000"/>
                  <a:lumOff val="40000"/>
                </a:schemeClr>
              </a:buClr>
              <a:buFont typeface="Arial" panose="020B0604020202020204" pitchFamily="34" charset="0"/>
              <a:buChar char="•"/>
            </a:pPr>
            <a:r>
              <a:rPr lang="en-GB" sz="2400" dirty="0"/>
              <a:t>Quantity of output bought from the market at certain price</a:t>
            </a:r>
          </a:p>
          <a:p>
            <a:pPr>
              <a:buClr>
                <a:schemeClr val="accent2">
                  <a:lumMod val="60000"/>
                  <a:lumOff val="40000"/>
                </a:schemeClr>
              </a:buClr>
            </a:pPr>
            <a:endParaRPr lang="en-GB" sz="2400" dirty="0"/>
          </a:p>
          <a:p>
            <a:pPr marL="285750" indent="-285750">
              <a:buClr>
                <a:schemeClr val="accent2">
                  <a:lumMod val="60000"/>
                  <a:lumOff val="40000"/>
                </a:schemeClr>
              </a:buClr>
              <a:buFont typeface="Arial" panose="020B0604020202020204" pitchFamily="34" charset="0"/>
              <a:buChar char="•"/>
            </a:pPr>
            <a:r>
              <a:rPr lang="en-GB" sz="2400" dirty="0"/>
              <a:t>It is measure of amount of good that producer would want to produce and sell at specific price</a:t>
            </a:r>
          </a:p>
          <a:p>
            <a:pPr marL="285750" indent="-285750">
              <a:buClr>
                <a:schemeClr val="accent2">
                  <a:lumMod val="60000"/>
                  <a:lumOff val="40000"/>
                </a:schemeClr>
              </a:buClr>
              <a:buFont typeface="Arial" panose="020B0604020202020204" pitchFamily="34" charset="0"/>
              <a:buChar char="•"/>
            </a:pPr>
            <a:endParaRPr lang="en-GB" sz="2400" dirty="0"/>
          </a:p>
        </p:txBody>
      </p:sp>
      <p:pic>
        <p:nvPicPr>
          <p:cNvPr id="2050" name="Picture 2" descr="movement-along-demand">
            <a:extLst>
              <a:ext uri="{FF2B5EF4-FFF2-40B4-BE49-F238E27FC236}">
                <a16:creationId xmlns:a16="http://schemas.microsoft.com/office/drawing/2014/main" id="{6757F701-0B4E-4ACA-A8ED-AA1D46BB74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1742" y="2854948"/>
            <a:ext cx="4189366" cy="33028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0BD5A36-6D2B-443F-B91D-23BE31165561}"/>
              </a:ext>
            </a:extLst>
          </p:cNvPr>
          <p:cNvSpPr>
            <a:spLocks noGrp="1"/>
          </p:cNvSpPr>
          <p:nvPr>
            <p:ph type="sldNum" sz="quarter" idx="12"/>
          </p:nvPr>
        </p:nvSpPr>
        <p:spPr/>
        <p:txBody>
          <a:bodyPr/>
          <a:lstStyle/>
          <a:p>
            <a:fld id="{3A4F6043-7A67-491B-98BC-F933DED7226D}" type="slidenum">
              <a:rPr lang="en-US" smtClean="0"/>
              <a:pPr/>
              <a:t>8</a:t>
            </a:fld>
            <a:endParaRPr lang="en-US" dirty="0"/>
          </a:p>
        </p:txBody>
      </p:sp>
    </p:spTree>
    <p:extLst>
      <p:ext uri="{BB962C8B-B14F-4D97-AF65-F5344CB8AC3E}">
        <p14:creationId xmlns:p14="http://schemas.microsoft.com/office/powerpoint/2010/main" val="1919075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4" name="Title 1">
            <a:extLst>
              <a:ext uri="{FF2B5EF4-FFF2-40B4-BE49-F238E27FC236}">
                <a16:creationId xmlns:a16="http://schemas.microsoft.com/office/drawing/2014/main" id="{DFBC927B-CFF5-4435-82A0-1C8B87AC22CD}"/>
              </a:ext>
            </a:extLst>
          </p:cNvPr>
          <p:cNvSpPr txBox="1">
            <a:spLocks/>
          </p:cNvSpPr>
          <p:nvPr/>
        </p:nvSpPr>
        <p:spPr>
          <a:xfrm>
            <a:off x="193964" y="339071"/>
            <a:ext cx="6233740" cy="996112"/>
          </a:xfrm>
          <a:custGeom>
            <a:avLst/>
            <a:gdLst>
              <a:gd name="connsiteX0" fmla="*/ 0 w 7473287"/>
              <a:gd name="connsiteY0" fmla="*/ 0 h 830998"/>
              <a:gd name="connsiteX1" fmla="*/ 649601 w 7473287"/>
              <a:gd name="connsiteY1" fmla="*/ 0 h 830998"/>
              <a:gd name="connsiteX2" fmla="*/ 1299202 w 7473287"/>
              <a:gd name="connsiteY2" fmla="*/ 0 h 830998"/>
              <a:gd name="connsiteX3" fmla="*/ 1874070 w 7473287"/>
              <a:gd name="connsiteY3" fmla="*/ 0 h 830998"/>
              <a:gd name="connsiteX4" fmla="*/ 2224740 w 7473287"/>
              <a:gd name="connsiteY4" fmla="*/ 0 h 830998"/>
              <a:gd name="connsiteX5" fmla="*/ 2949074 w 7473287"/>
              <a:gd name="connsiteY5" fmla="*/ 0 h 830998"/>
              <a:gd name="connsiteX6" fmla="*/ 3598675 w 7473287"/>
              <a:gd name="connsiteY6" fmla="*/ 0 h 830998"/>
              <a:gd name="connsiteX7" fmla="*/ 4323009 w 7473287"/>
              <a:gd name="connsiteY7" fmla="*/ 0 h 830998"/>
              <a:gd name="connsiteX8" fmla="*/ 4748412 w 7473287"/>
              <a:gd name="connsiteY8" fmla="*/ 0 h 830998"/>
              <a:gd name="connsiteX9" fmla="*/ 5099081 w 7473287"/>
              <a:gd name="connsiteY9" fmla="*/ 0 h 830998"/>
              <a:gd name="connsiteX10" fmla="*/ 5748682 w 7473287"/>
              <a:gd name="connsiteY10" fmla="*/ 0 h 830998"/>
              <a:gd name="connsiteX11" fmla="*/ 6398283 w 7473287"/>
              <a:gd name="connsiteY11" fmla="*/ 0 h 830998"/>
              <a:gd name="connsiteX12" fmla="*/ 6823686 w 7473287"/>
              <a:gd name="connsiteY12" fmla="*/ 0 h 830998"/>
              <a:gd name="connsiteX13" fmla="*/ 7473287 w 7473287"/>
              <a:gd name="connsiteY13" fmla="*/ 0 h 830998"/>
              <a:gd name="connsiteX14" fmla="*/ 7473287 w 7473287"/>
              <a:gd name="connsiteY14" fmla="*/ 407189 h 830998"/>
              <a:gd name="connsiteX15" fmla="*/ 7473287 w 7473287"/>
              <a:gd name="connsiteY15" fmla="*/ 830998 h 830998"/>
              <a:gd name="connsiteX16" fmla="*/ 6823686 w 7473287"/>
              <a:gd name="connsiteY16" fmla="*/ 830998 h 830998"/>
              <a:gd name="connsiteX17" fmla="*/ 6323551 w 7473287"/>
              <a:gd name="connsiteY17" fmla="*/ 830998 h 830998"/>
              <a:gd name="connsiteX18" fmla="*/ 5748682 w 7473287"/>
              <a:gd name="connsiteY18" fmla="*/ 830998 h 830998"/>
              <a:gd name="connsiteX19" fmla="*/ 5398013 w 7473287"/>
              <a:gd name="connsiteY19" fmla="*/ 830998 h 830998"/>
              <a:gd name="connsiteX20" fmla="*/ 4673679 w 7473287"/>
              <a:gd name="connsiteY20" fmla="*/ 830998 h 830998"/>
              <a:gd name="connsiteX21" fmla="*/ 4024078 w 7473287"/>
              <a:gd name="connsiteY21" fmla="*/ 830998 h 830998"/>
              <a:gd name="connsiteX22" fmla="*/ 3598675 w 7473287"/>
              <a:gd name="connsiteY22" fmla="*/ 830998 h 830998"/>
              <a:gd name="connsiteX23" fmla="*/ 2949074 w 7473287"/>
              <a:gd name="connsiteY23" fmla="*/ 830998 h 830998"/>
              <a:gd name="connsiteX24" fmla="*/ 2224740 w 7473287"/>
              <a:gd name="connsiteY24" fmla="*/ 830998 h 830998"/>
              <a:gd name="connsiteX25" fmla="*/ 1874070 w 7473287"/>
              <a:gd name="connsiteY25" fmla="*/ 830998 h 830998"/>
              <a:gd name="connsiteX26" fmla="*/ 1149736 w 7473287"/>
              <a:gd name="connsiteY26" fmla="*/ 830998 h 830998"/>
              <a:gd name="connsiteX27" fmla="*/ 799067 w 7473287"/>
              <a:gd name="connsiteY27" fmla="*/ 830998 h 830998"/>
              <a:gd name="connsiteX28" fmla="*/ 0 w 7473287"/>
              <a:gd name="connsiteY28" fmla="*/ 830998 h 830998"/>
              <a:gd name="connsiteX29" fmla="*/ 0 w 7473287"/>
              <a:gd name="connsiteY29" fmla="*/ 415499 h 830998"/>
              <a:gd name="connsiteX30" fmla="*/ 0 w 7473287"/>
              <a:gd name="connsiteY30" fmla="*/ 0 h 830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473287" h="830998" fill="none" extrusionOk="0">
                <a:moveTo>
                  <a:pt x="0" y="0"/>
                </a:moveTo>
                <a:cubicBezTo>
                  <a:pt x="172077" y="-12786"/>
                  <a:pt x="415175" y="17930"/>
                  <a:pt x="649601" y="0"/>
                </a:cubicBezTo>
                <a:cubicBezTo>
                  <a:pt x="884027" y="-17930"/>
                  <a:pt x="1144755" y="1994"/>
                  <a:pt x="1299202" y="0"/>
                </a:cubicBezTo>
                <a:cubicBezTo>
                  <a:pt x="1453649" y="-1994"/>
                  <a:pt x="1704139" y="48321"/>
                  <a:pt x="1874070" y="0"/>
                </a:cubicBezTo>
                <a:cubicBezTo>
                  <a:pt x="2044001" y="-48321"/>
                  <a:pt x="2089619" y="19729"/>
                  <a:pt x="2224740" y="0"/>
                </a:cubicBezTo>
                <a:cubicBezTo>
                  <a:pt x="2359861" y="-19729"/>
                  <a:pt x="2676532" y="86389"/>
                  <a:pt x="2949074" y="0"/>
                </a:cubicBezTo>
                <a:cubicBezTo>
                  <a:pt x="3221616" y="-86389"/>
                  <a:pt x="3371298" y="59236"/>
                  <a:pt x="3598675" y="0"/>
                </a:cubicBezTo>
                <a:cubicBezTo>
                  <a:pt x="3826052" y="-59236"/>
                  <a:pt x="4119216" y="20651"/>
                  <a:pt x="4323009" y="0"/>
                </a:cubicBezTo>
                <a:cubicBezTo>
                  <a:pt x="4526802" y="-20651"/>
                  <a:pt x="4643152" y="12831"/>
                  <a:pt x="4748412" y="0"/>
                </a:cubicBezTo>
                <a:cubicBezTo>
                  <a:pt x="4853672" y="-12831"/>
                  <a:pt x="5002044" y="10936"/>
                  <a:pt x="5099081" y="0"/>
                </a:cubicBezTo>
                <a:cubicBezTo>
                  <a:pt x="5196118" y="-10936"/>
                  <a:pt x="5458243" y="15338"/>
                  <a:pt x="5748682" y="0"/>
                </a:cubicBezTo>
                <a:cubicBezTo>
                  <a:pt x="6039121" y="-15338"/>
                  <a:pt x="6092297" y="39612"/>
                  <a:pt x="6398283" y="0"/>
                </a:cubicBezTo>
                <a:cubicBezTo>
                  <a:pt x="6704269" y="-39612"/>
                  <a:pt x="6611293" y="29010"/>
                  <a:pt x="6823686" y="0"/>
                </a:cubicBezTo>
                <a:cubicBezTo>
                  <a:pt x="7036079" y="-29010"/>
                  <a:pt x="7206404" y="10562"/>
                  <a:pt x="7473287" y="0"/>
                </a:cubicBezTo>
                <a:cubicBezTo>
                  <a:pt x="7517647" y="184160"/>
                  <a:pt x="7462592" y="294056"/>
                  <a:pt x="7473287" y="407189"/>
                </a:cubicBezTo>
                <a:cubicBezTo>
                  <a:pt x="7483982" y="520322"/>
                  <a:pt x="7452125" y="684284"/>
                  <a:pt x="7473287" y="830998"/>
                </a:cubicBezTo>
                <a:cubicBezTo>
                  <a:pt x="7257845" y="875461"/>
                  <a:pt x="7119054" y="810083"/>
                  <a:pt x="6823686" y="830998"/>
                </a:cubicBezTo>
                <a:cubicBezTo>
                  <a:pt x="6528318" y="851913"/>
                  <a:pt x="6553620" y="800426"/>
                  <a:pt x="6323551" y="830998"/>
                </a:cubicBezTo>
                <a:cubicBezTo>
                  <a:pt x="6093482" y="861570"/>
                  <a:pt x="5897122" y="792176"/>
                  <a:pt x="5748682" y="830998"/>
                </a:cubicBezTo>
                <a:cubicBezTo>
                  <a:pt x="5600242" y="869820"/>
                  <a:pt x="5570623" y="793877"/>
                  <a:pt x="5398013" y="830998"/>
                </a:cubicBezTo>
                <a:cubicBezTo>
                  <a:pt x="5225403" y="868119"/>
                  <a:pt x="4888699" y="805922"/>
                  <a:pt x="4673679" y="830998"/>
                </a:cubicBezTo>
                <a:cubicBezTo>
                  <a:pt x="4458659" y="856074"/>
                  <a:pt x="4164209" y="810205"/>
                  <a:pt x="4024078" y="830998"/>
                </a:cubicBezTo>
                <a:cubicBezTo>
                  <a:pt x="3883947" y="851791"/>
                  <a:pt x="3800324" y="783061"/>
                  <a:pt x="3598675" y="830998"/>
                </a:cubicBezTo>
                <a:cubicBezTo>
                  <a:pt x="3397026" y="878935"/>
                  <a:pt x="3267361" y="830775"/>
                  <a:pt x="2949074" y="830998"/>
                </a:cubicBezTo>
                <a:cubicBezTo>
                  <a:pt x="2630787" y="831221"/>
                  <a:pt x="2431246" y="802616"/>
                  <a:pt x="2224740" y="830998"/>
                </a:cubicBezTo>
                <a:cubicBezTo>
                  <a:pt x="2018234" y="859380"/>
                  <a:pt x="1982266" y="791531"/>
                  <a:pt x="1874070" y="830998"/>
                </a:cubicBezTo>
                <a:cubicBezTo>
                  <a:pt x="1765874" y="870465"/>
                  <a:pt x="1463196" y="755693"/>
                  <a:pt x="1149736" y="830998"/>
                </a:cubicBezTo>
                <a:cubicBezTo>
                  <a:pt x="836276" y="906303"/>
                  <a:pt x="961681" y="792120"/>
                  <a:pt x="799067" y="830998"/>
                </a:cubicBezTo>
                <a:cubicBezTo>
                  <a:pt x="636453" y="869876"/>
                  <a:pt x="250400" y="762872"/>
                  <a:pt x="0" y="830998"/>
                </a:cubicBezTo>
                <a:cubicBezTo>
                  <a:pt x="-21108" y="683600"/>
                  <a:pt x="1509" y="565194"/>
                  <a:pt x="0" y="415499"/>
                </a:cubicBezTo>
                <a:cubicBezTo>
                  <a:pt x="-1509" y="265804"/>
                  <a:pt x="25743" y="156197"/>
                  <a:pt x="0" y="0"/>
                </a:cubicBezTo>
                <a:close/>
              </a:path>
              <a:path w="7473287" h="830998" stroke="0" extrusionOk="0">
                <a:moveTo>
                  <a:pt x="0" y="0"/>
                </a:moveTo>
                <a:cubicBezTo>
                  <a:pt x="277379" y="-32475"/>
                  <a:pt x="419916" y="27064"/>
                  <a:pt x="574868" y="0"/>
                </a:cubicBezTo>
                <a:cubicBezTo>
                  <a:pt x="729820" y="-27064"/>
                  <a:pt x="771060" y="21235"/>
                  <a:pt x="925538" y="0"/>
                </a:cubicBezTo>
                <a:cubicBezTo>
                  <a:pt x="1080016" y="-21235"/>
                  <a:pt x="1356295" y="57574"/>
                  <a:pt x="1500406" y="0"/>
                </a:cubicBezTo>
                <a:cubicBezTo>
                  <a:pt x="1644517" y="-57574"/>
                  <a:pt x="1893088" y="3013"/>
                  <a:pt x="2000541" y="0"/>
                </a:cubicBezTo>
                <a:cubicBezTo>
                  <a:pt x="2107995" y="-3013"/>
                  <a:pt x="2388928" y="46571"/>
                  <a:pt x="2650143" y="0"/>
                </a:cubicBezTo>
                <a:cubicBezTo>
                  <a:pt x="2911358" y="-46571"/>
                  <a:pt x="2931156" y="12170"/>
                  <a:pt x="3075545" y="0"/>
                </a:cubicBezTo>
                <a:cubicBezTo>
                  <a:pt x="3219934" y="-12170"/>
                  <a:pt x="3412605" y="27123"/>
                  <a:pt x="3500948" y="0"/>
                </a:cubicBezTo>
                <a:cubicBezTo>
                  <a:pt x="3589291" y="-27123"/>
                  <a:pt x="3684632" y="7187"/>
                  <a:pt x="3851617" y="0"/>
                </a:cubicBezTo>
                <a:cubicBezTo>
                  <a:pt x="4018602" y="-7187"/>
                  <a:pt x="4250332" y="34465"/>
                  <a:pt x="4501218" y="0"/>
                </a:cubicBezTo>
                <a:cubicBezTo>
                  <a:pt x="4752104" y="-34465"/>
                  <a:pt x="4848232" y="76828"/>
                  <a:pt x="5150819" y="0"/>
                </a:cubicBezTo>
                <a:cubicBezTo>
                  <a:pt x="5453406" y="-76828"/>
                  <a:pt x="5538617" y="67466"/>
                  <a:pt x="5725688" y="0"/>
                </a:cubicBezTo>
                <a:cubicBezTo>
                  <a:pt x="5912759" y="-67466"/>
                  <a:pt x="6022201" y="67472"/>
                  <a:pt x="6300556" y="0"/>
                </a:cubicBezTo>
                <a:cubicBezTo>
                  <a:pt x="6578911" y="-67472"/>
                  <a:pt x="6706825" y="21750"/>
                  <a:pt x="6875424" y="0"/>
                </a:cubicBezTo>
                <a:cubicBezTo>
                  <a:pt x="7044023" y="-21750"/>
                  <a:pt x="7310006" y="30836"/>
                  <a:pt x="7473287" y="0"/>
                </a:cubicBezTo>
                <a:cubicBezTo>
                  <a:pt x="7501335" y="123664"/>
                  <a:pt x="7445574" y="318236"/>
                  <a:pt x="7473287" y="415499"/>
                </a:cubicBezTo>
                <a:cubicBezTo>
                  <a:pt x="7501000" y="512762"/>
                  <a:pt x="7439222" y="701683"/>
                  <a:pt x="7473287" y="830998"/>
                </a:cubicBezTo>
                <a:cubicBezTo>
                  <a:pt x="7399764" y="847736"/>
                  <a:pt x="7247324" y="794881"/>
                  <a:pt x="7122617" y="830998"/>
                </a:cubicBezTo>
                <a:cubicBezTo>
                  <a:pt x="6997910" y="867115"/>
                  <a:pt x="6861235" y="788751"/>
                  <a:pt x="6697215" y="830998"/>
                </a:cubicBezTo>
                <a:cubicBezTo>
                  <a:pt x="6533195" y="873245"/>
                  <a:pt x="6237913" y="814129"/>
                  <a:pt x="6047614" y="830998"/>
                </a:cubicBezTo>
                <a:cubicBezTo>
                  <a:pt x="5857315" y="847867"/>
                  <a:pt x="5786881" y="784148"/>
                  <a:pt x="5547478" y="830998"/>
                </a:cubicBezTo>
                <a:cubicBezTo>
                  <a:pt x="5308075" y="877848"/>
                  <a:pt x="5190787" y="827889"/>
                  <a:pt x="4972610" y="830998"/>
                </a:cubicBezTo>
                <a:cubicBezTo>
                  <a:pt x="4754433" y="834107"/>
                  <a:pt x="4494553" y="785269"/>
                  <a:pt x="4248276" y="830998"/>
                </a:cubicBezTo>
                <a:cubicBezTo>
                  <a:pt x="4001999" y="876727"/>
                  <a:pt x="3966851" y="782800"/>
                  <a:pt x="3822874" y="830998"/>
                </a:cubicBezTo>
                <a:cubicBezTo>
                  <a:pt x="3678897" y="879196"/>
                  <a:pt x="3631259" y="826996"/>
                  <a:pt x="3472204" y="830998"/>
                </a:cubicBezTo>
                <a:cubicBezTo>
                  <a:pt x="3313149" y="835000"/>
                  <a:pt x="3015504" y="780848"/>
                  <a:pt x="2747870" y="830998"/>
                </a:cubicBezTo>
                <a:cubicBezTo>
                  <a:pt x="2480236" y="881148"/>
                  <a:pt x="2407845" y="825433"/>
                  <a:pt x="2322468" y="830998"/>
                </a:cubicBezTo>
                <a:cubicBezTo>
                  <a:pt x="2237091" y="836563"/>
                  <a:pt x="2012021" y="812860"/>
                  <a:pt x="1897065" y="830998"/>
                </a:cubicBezTo>
                <a:cubicBezTo>
                  <a:pt x="1782109" y="849136"/>
                  <a:pt x="1631664" y="817565"/>
                  <a:pt x="1471663" y="830998"/>
                </a:cubicBezTo>
                <a:cubicBezTo>
                  <a:pt x="1311662" y="844431"/>
                  <a:pt x="1090472" y="828443"/>
                  <a:pt x="971527" y="830998"/>
                </a:cubicBezTo>
                <a:cubicBezTo>
                  <a:pt x="852582" y="833553"/>
                  <a:pt x="400012" y="799474"/>
                  <a:pt x="0" y="830998"/>
                </a:cubicBezTo>
                <a:cubicBezTo>
                  <a:pt x="-7023" y="719956"/>
                  <a:pt x="2588" y="529943"/>
                  <a:pt x="0" y="440429"/>
                </a:cubicBezTo>
                <a:cubicBezTo>
                  <a:pt x="-2588" y="350915"/>
                  <a:pt x="154" y="215430"/>
                  <a:pt x="0" y="0"/>
                </a:cubicBezTo>
                <a:close/>
              </a:path>
            </a:pathLst>
          </a:cu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spcAft>
                <a:spcPts val="600"/>
              </a:spcAft>
            </a:pPr>
            <a:r>
              <a:rPr lang="en-US" sz="4000" b="1" kern="1200" dirty="0">
                <a:solidFill>
                  <a:srgbClr val="8EA8D7"/>
                </a:solidFill>
                <a:effectLst>
                  <a:outerShdw blurRad="38100" dist="38100" dir="2700000" algn="tl">
                    <a:srgbClr val="000000">
                      <a:alpha val="43137"/>
                    </a:srgbClr>
                  </a:outerShdw>
                </a:effectLst>
                <a:latin typeface="Abadi" panose="020B0604020104020204" pitchFamily="34" charset="0"/>
                <a:ea typeface="+mj-ea"/>
                <a:cs typeface="+mj-cs"/>
              </a:rPr>
              <a:t>  Determinants of Supply</a:t>
            </a:r>
          </a:p>
        </p:txBody>
      </p:sp>
      <p:sp>
        <p:nvSpPr>
          <p:cNvPr id="3" name="Content Placeholder 2">
            <a:extLst>
              <a:ext uri="{FF2B5EF4-FFF2-40B4-BE49-F238E27FC236}">
                <a16:creationId xmlns:a16="http://schemas.microsoft.com/office/drawing/2014/main" id="{242AC316-7010-4392-8FC3-9B2AC0CFEF33}"/>
              </a:ext>
            </a:extLst>
          </p:cNvPr>
          <p:cNvSpPr>
            <a:spLocks noGrp="1"/>
          </p:cNvSpPr>
          <p:nvPr>
            <p:ph idx="1"/>
          </p:nvPr>
        </p:nvSpPr>
        <p:spPr>
          <a:xfrm>
            <a:off x="193964" y="1674254"/>
            <a:ext cx="5902036" cy="5086763"/>
          </a:xfrm>
        </p:spPr>
        <p:txBody>
          <a:bodyPr vert="horz" lIns="91440" tIns="45720" rIns="91440" bIns="45720" rtlCol="0" anchor="t">
            <a:normAutofit lnSpcReduction="10000"/>
          </a:bodyPr>
          <a:lstStyle/>
          <a:p>
            <a:pPr algn="l">
              <a:buFont typeface="+mj-lt"/>
              <a:buAutoNum type="arabicPeriod"/>
            </a:pPr>
            <a:r>
              <a:rPr lang="en-GB" sz="1400" b="1" i="0" dirty="0">
                <a:solidFill>
                  <a:srgbClr val="111111"/>
                </a:solidFill>
                <a:effectLst/>
                <a:latin typeface="Nunito Sans"/>
              </a:rPr>
              <a:t>Price of the Commodity</a:t>
            </a:r>
            <a:r>
              <a:rPr lang="en-GB" sz="1400" b="0" i="0" dirty="0">
                <a:solidFill>
                  <a:srgbClr val="111111"/>
                </a:solidFill>
                <a:effectLst/>
                <a:latin typeface="Nunito Sans"/>
              </a:rPr>
              <a:t>: The higher the price of the commodity, the higher will be its quantity supplied. This is due to the fact that the firm produces goods and services with an aim of earning profits and when the price increases, the profit margin of the firm also tends to rise.</a:t>
            </a:r>
          </a:p>
          <a:p>
            <a:pPr algn="l">
              <a:buFont typeface="+mj-lt"/>
              <a:buAutoNum type="arabicPeriod"/>
            </a:pPr>
            <a:r>
              <a:rPr lang="en-GB" sz="1400" b="1" i="0" dirty="0">
                <a:solidFill>
                  <a:srgbClr val="111111"/>
                </a:solidFill>
                <a:effectLst/>
                <a:latin typeface="Nunito Sans"/>
              </a:rPr>
              <a:t>Prices of Related Goods:</a:t>
            </a:r>
            <a:r>
              <a:rPr lang="en-GB" sz="1400" b="0" i="0" dirty="0">
                <a:solidFill>
                  <a:srgbClr val="111111"/>
                </a:solidFill>
                <a:effectLst/>
                <a:latin typeface="Nunito Sans"/>
              </a:rPr>
              <a:t> When there is a hike in prices of the related goods, then obviously, it is a profitable option for the firm to produce and sell the related goods, then the good in question, and this will lead to the fall in in the quantity supplied of that commodity.</a:t>
            </a:r>
          </a:p>
          <a:p>
            <a:pPr algn="l">
              <a:buFont typeface="+mj-lt"/>
              <a:buAutoNum type="arabicPeriod"/>
            </a:pPr>
            <a:r>
              <a:rPr lang="en-GB" sz="1400" b="1" i="0" dirty="0">
                <a:solidFill>
                  <a:srgbClr val="111111"/>
                </a:solidFill>
                <a:effectLst/>
                <a:latin typeface="Nunito Sans"/>
              </a:rPr>
              <a:t>Prices of factors of production</a:t>
            </a:r>
            <a:r>
              <a:rPr lang="en-GB" sz="1400" b="0" i="0" dirty="0">
                <a:solidFill>
                  <a:srgbClr val="111111"/>
                </a:solidFill>
                <a:effectLst/>
                <a:latin typeface="Nunito Sans"/>
              </a:rPr>
              <a:t>: The cost of production depends on the factors of production, which influences the supply of the product. A hike in the price of input will automatically increase the cost of production and affects its profitability.</a:t>
            </a:r>
          </a:p>
          <a:p>
            <a:pPr algn="l">
              <a:buFont typeface="+mj-lt"/>
              <a:buAutoNum type="arabicPeriod"/>
            </a:pPr>
            <a:r>
              <a:rPr lang="en-GB" sz="1400" b="1" i="0" dirty="0">
                <a:solidFill>
                  <a:srgbClr val="111111"/>
                </a:solidFill>
                <a:effectLst/>
                <a:latin typeface="Nunito Sans"/>
              </a:rPr>
              <a:t>Technology</a:t>
            </a:r>
            <a:r>
              <a:rPr lang="en-GB" sz="1400" b="0" i="0" dirty="0">
                <a:solidFill>
                  <a:srgbClr val="111111"/>
                </a:solidFill>
                <a:effectLst/>
                <a:latin typeface="Nunito Sans"/>
              </a:rPr>
              <a:t>: New and improved methods are developed, which are better in terms of productivity and quality of the goods while using the same amount of resources. This results in the increase in quantity supplied of some products, while decreasing the quantity supplied of another which are displaced.</a:t>
            </a:r>
          </a:p>
          <a:p>
            <a:pPr algn="l">
              <a:buFont typeface="+mj-lt"/>
              <a:buAutoNum type="arabicPeriod"/>
            </a:pPr>
            <a:r>
              <a:rPr lang="en-GB" sz="1400" b="1" i="0" dirty="0">
                <a:solidFill>
                  <a:srgbClr val="111111"/>
                </a:solidFill>
                <a:effectLst/>
                <a:latin typeface="Nunito Sans"/>
              </a:rPr>
              <a:t>Producers</a:t>
            </a:r>
            <a:r>
              <a:rPr lang="en-GB" sz="1400" b="0" i="0" dirty="0">
                <a:solidFill>
                  <a:srgbClr val="111111"/>
                </a:solidFill>
                <a:effectLst/>
                <a:latin typeface="Nunito Sans"/>
              </a:rPr>
              <a:t>: If there are many firms in the market producing the same product, then obviously the supply will be more.</a:t>
            </a:r>
          </a:p>
          <a:p>
            <a:pPr algn="l">
              <a:buFont typeface="+mj-lt"/>
              <a:buAutoNum type="arabicPeriod"/>
            </a:pPr>
            <a:r>
              <a:rPr lang="en-GB" sz="1400" b="1" i="0" dirty="0">
                <a:solidFill>
                  <a:srgbClr val="111111"/>
                </a:solidFill>
                <a:effectLst/>
                <a:latin typeface="Nunito Sans"/>
              </a:rPr>
              <a:t>Taxes and Subsidies</a:t>
            </a:r>
            <a:r>
              <a:rPr lang="en-GB" sz="1400" b="0" i="0" dirty="0">
                <a:solidFill>
                  <a:srgbClr val="111111"/>
                </a:solidFill>
                <a:effectLst/>
                <a:latin typeface="Nunito Sans"/>
              </a:rPr>
              <a:t>: Government imposes taxes on the production of goods and a rise in the rate of taxes will lead to a rise in the cost of production. Therefore, only when there is a rise in its prices, the quantity supplied will be increased. Contrary to this, Government subsidies, often bring down the cost of production, so the firms can easily increase supply.</a:t>
            </a:r>
          </a:p>
        </p:txBody>
      </p:sp>
      <p:sp>
        <p:nvSpPr>
          <p:cNvPr id="75"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descr="Image result for determinants of supply">
            <a:extLst>
              <a:ext uri="{FF2B5EF4-FFF2-40B4-BE49-F238E27FC236}">
                <a16:creationId xmlns:a16="http://schemas.microsoft.com/office/drawing/2014/main" id="{136D144F-76CB-4D1F-8FEF-F138C1C6C1E5}"/>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7512546" y="1126035"/>
            <a:ext cx="4668379" cy="518708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E3E3206-10E9-4E89-89F2-D21052A844AF}"/>
              </a:ext>
            </a:extLst>
          </p:cNvPr>
          <p:cNvSpPr>
            <a:spLocks noGrp="1"/>
          </p:cNvSpPr>
          <p:nvPr>
            <p:ph type="sldNum" sz="quarter" idx="12"/>
          </p:nvPr>
        </p:nvSpPr>
        <p:spPr/>
        <p:txBody>
          <a:bodyPr/>
          <a:lstStyle/>
          <a:p>
            <a:fld id="{3A4F6043-7A67-491B-98BC-F933DED7226D}" type="slidenum">
              <a:rPr lang="en-US" smtClean="0"/>
              <a:pPr/>
              <a:t>9</a:t>
            </a:fld>
            <a:endParaRPr lang="en-US" dirty="0"/>
          </a:p>
        </p:txBody>
      </p:sp>
    </p:spTree>
    <p:extLst>
      <p:ext uri="{BB962C8B-B14F-4D97-AF65-F5344CB8AC3E}">
        <p14:creationId xmlns:p14="http://schemas.microsoft.com/office/powerpoint/2010/main" val="3539059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8941</TotalTime>
  <Words>2551</Words>
  <Application>Microsoft Office PowerPoint</Application>
  <PresentationFormat>Widescreen</PresentationFormat>
  <Paragraphs>166</Paragraphs>
  <Slides>21</Slides>
  <Notes>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21</vt:i4>
      </vt:variant>
    </vt:vector>
  </HeadingPairs>
  <TitlesOfParts>
    <vt:vector size="36" baseType="lpstr">
      <vt:lpstr>Abadi</vt:lpstr>
      <vt:lpstr>Aharoni</vt:lpstr>
      <vt:lpstr>Amasis MT Pro Black</vt:lpstr>
      <vt:lpstr>Arial</vt:lpstr>
      <vt:lpstr>Arial</vt:lpstr>
      <vt:lpstr>Arial Narrow</vt:lpstr>
      <vt:lpstr>Calibri</vt:lpstr>
      <vt:lpstr>Calibri Light</vt:lpstr>
      <vt:lpstr>Impact</vt:lpstr>
      <vt:lpstr>Imprint MT Shadow</vt:lpstr>
      <vt:lpstr>Nunito Sans</vt:lpstr>
      <vt:lpstr>Open Sans</vt:lpstr>
      <vt:lpstr>Symbol</vt:lpstr>
      <vt:lpstr>Times New Roman</vt:lpstr>
      <vt:lpstr>Office Theme</vt:lpstr>
      <vt:lpstr>The Managerial Economics and Business Environment </vt:lpstr>
      <vt:lpstr>Lesson Content</vt:lpstr>
      <vt:lpstr>microeconomics and macroeconomics  </vt:lpstr>
      <vt:lpstr>Why Managerial Economics?</vt:lpstr>
      <vt:lpstr> Demand</vt:lpstr>
      <vt:lpstr>Determinants of  Demand </vt:lpstr>
      <vt:lpstr>  Price elasticity of Demand</vt:lpstr>
      <vt:lpstr>  Supply</vt:lpstr>
      <vt:lpstr>PowerPoint Presentation</vt:lpstr>
      <vt:lpstr>Price Elasticity of Supply</vt:lpstr>
      <vt:lpstr>Relationship between Demand and Supply</vt:lpstr>
      <vt:lpstr>Pricing Decision</vt:lpstr>
      <vt:lpstr>Questions </vt:lpstr>
      <vt:lpstr>Types of Market Structure</vt:lpstr>
      <vt:lpstr>Economics and Business Cycle</vt:lpstr>
      <vt:lpstr>Circular Flow of income</vt:lpstr>
      <vt:lpstr>Central bank and Government </vt:lpstr>
      <vt:lpstr>Key Macroeconomic Variables</vt:lpstr>
      <vt:lpstr>Main Drivers of Inflation </vt:lpstr>
      <vt:lpstr>Unemployment</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Managerial Economics and Business Environment</dc:title>
  <dc:creator>Office</dc:creator>
  <cp:lastModifiedBy>Alex PC</cp:lastModifiedBy>
  <cp:revision>87</cp:revision>
  <dcterms:created xsi:type="dcterms:W3CDTF">2021-02-10T15:46:49Z</dcterms:created>
  <dcterms:modified xsi:type="dcterms:W3CDTF">2021-09-07T10:58:19Z</dcterms:modified>
</cp:coreProperties>
</file>