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A2E7-3F4B-4BD2-A57B-FA353B909B1F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AB6294-F842-4678-A086-9AE54FAEA9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English Legal System basics</a:t>
          </a:r>
          <a:endParaRPr lang="en-US"/>
        </a:p>
      </dgm:t>
    </dgm:pt>
    <dgm:pt modelId="{A1396411-8A83-450E-9797-FB3F4DCB602D}" type="parTrans" cxnId="{01DA2D16-2659-4239-B819-C519F686470F}">
      <dgm:prSet/>
      <dgm:spPr/>
      <dgm:t>
        <a:bodyPr/>
        <a:lstStyle/>
        <a:p>
          <a:endParaRPr lang="en-US"/>
        </a:p>
      </dgm:t>
    </dgm:pt>
    <dgm:pt modelId="{75535BF3-56FA-4BDE-883A-411B259A2578}" type="sibTrans" cxnId="{01DA2D16-2659-4239-B819-C519F686470F}">
      <dgm:prSet/>
      <dgm:spPr/>
      <dgm:t>
        <a:bodyPr/>
        <a:lstStyle/>
        <a:p>
          <a:endParaRPr lang="en-US"/>
        </a:p>
      </dgm:t>
    </dgm:pt>
    <dgm:pt modelId="{D3B4B11D-3490-4944-AA79-2869D9C136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Types on businesses</a:t>
          </a:r>
          <a:endParaRPr lang="en-US"/>
        </a:p>
      </dgm:t>
    </dgm:pt>
    <dgm:pt modelId="{95A98A43-A6E8-4E1D-980E-38A8859C0829}" type="parTrans" cxnId="{8CC012C2-5A91-4ABA-842E-4B81A7279B18}">
      <dgm:prSet/>
      <dgm:spPr/>
      <dgm:t>
        <a:bodyPr/>
        <a:lstStyle/>
        <a:p>
          <a:endParaRPr lang="en-US"/>
        </a:p>
      </dgm:t>
    </dgm:pt>
    <dgm:pt modelId="{F762E13C-9CBD-486B-95DD-34429A816283}" type="sibTrans" cxnId="{8CC012C2-5A91-4ABA-842E-4B81A7279B18}">
      <dgm:prSet/>
      <dgm:spPr/>
      <dgm:t>
        <a:bodyPr/>
        <a:lstStyle/>
        <a:p>
          <a:endParaRPr lang="en-US"/>
        </a:p>
      </dgm:t>
    </dgm:pt>
    <dgm:pt modelId="{966AC258-751D-4092-8951-2B5942647F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Contracts</a:t>
          </a:r>
          <a:endParaRPr lang="en-US"/>
        </a:p>
      </dgm:t>
    </dgm:pt>
    <dgm:pt modelId="{1E1E904D-B376-4654-851B-197FF3677885}" type="parTrans" cxnId="{27B9E5E6-38CF-435A-B340-DF0F0225ABF9}">
      <dgm:prSet/>
      <dgm:spPr/>
      <dgm:t>
        <a:bodyPr/>
        <a:lstStyle/>
        <a:p>
          <a:endParaRPr lang="en-US"/>
        </a:p>
      </dgm:t>
    </dgm:pt>
    <dgm:pt modelId="{E6EDE1CA-24A9-46DF-B71C-0E0A272208C0}" type="sibTrans" cxnId="{27B9E5E6-38CF-435A-B340-DF0F0225ABF9}">
      <dgm:prSet/>
      <dgm:spPr/>
      <dgm:t>
        <a:bodyPr/>
        <a:lstStyle/>
        <a:p>
          <a:endParaRPr lang="en-US"/>
        </a:p>
      </dgm:t>
    </dgm:pt>
    <dgm:pt modelId="{29772314-367E-49EE-B420-CE8F3F6811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Employment law</a:t>
          </a:r>
          <a:endParaRPr lang="en-US"/>
        </a:p>
      </dgm:t>
    </dgm:pt>
    <dgm:pt modelId="{64B9D575-2169-48BD-BC09-DA69B1A04162}" type="parTrans" cxnId="{FE7E8A14-05C6-415A-8455-83AC3C6F8E95}">
      <dgm:prSet/>
      <dgm:spPr/>
      <dgm:t>
        <a:bodyPr/>
        <a:lstStyle/>
        <a:p>
          <a:endParaRPr lang="en-US"/>
        </a:p>
      </dgm:t>
    </dgm:pt>
    <dgm:pt modelId="{5E719C65-6176-4C75-802B-097396AE675F}" type="sibTrans" cxnId="{FE7E8A14-05C6-415A-8455-83AC3C6F8E95}">
      <dgm:prSet/>
      <dgm:spPr/>
      <dgm:t>
        <a:bodyPr/>
        <a:lstStyle/>
        <a:p>
          <a:endParaRPr lang="en-US"/>
        </a:p>
      </dgm:t>
    </dgm:pt>
    <dgm:pt modelId="{B08DDC96-5A02-4CE6-BDA3-265528689502}" type="pres">
      <dgm:prSet presAssocID="{531CA2E7-3F4B-4BD2-A57B-FA353B909B1F}" presName="root" presStyleCnt="0">
        <dgm:presLayoutVars>
          <dgm:dir/>
          <dgm:resizeHandles val="exact"/>
        </dgm:presLayoutVars>
      </dgm:prSet>
      <dgm:spPr/>
    </dgm:pt>
    <dgm:pt modelId="{9BB37689-B9C3-4DDC-A9F4-AD9E877A9151}" type="pres">
      <dgm:prSet presAssocID="{73AB6294-F842-4678-A086-9AE54FAEA917}" presName="compNode" presStyleCnt="0"/>
      <dgm:spPr/>
    </dgm:pt>
    <dgm:pt modelId="{35A53FD4-6849-46F8-A41E-F87F8EE2EDEF}" type="pres">
      <dgm:prSet presAssocID="{73AB6294-F842-4678-A086-9AE54FAEA917}" presName="iconBgRect" presStyleLbl="bgShp" presStyleIdx="0" presStyleCnt="4"/>
      <dgm:spPr/>
    </dgm:pt>
    <dgm:pt modelId="{D21F3ECD-B5F3-4C81-8D80-1D5225AD8BB0}" type="pres">
      <dgm:prSet presAssocID="{73AB6294-F842-4678-A086-9AE54FAEA9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FA7541-DE57-4542-8F98-A1BAB6750D73}" type="pres">
      <dgm:prSet presAssocID="{73AB6294-F842-4678-A086-9AE54FAEA917}" presName="spaceRect" presStyleCnt="0"/>
      <dgm:spPr/>
    </dgm:pt>
    <dgm:pt modelId="{0B850917-5546-43AB-82E1-174AFD312209}" type="pres">
      <dgm:prSet presAssocID="{73AB6294-F842-4678-A086-9AE54FAEA917}" presName="textRect" presStyleLbl="revTx" presStyleIdx="0" presStyleCnt="4">
        <dgm:presLayoutVars>
          <dgm:chMax val="1"/>
          <dgm:chPref val="1"/>
        </dgm:presLayoutVars>
      </dgm:prSet>
      <dgm:spPr/>
    </dgm:pt>
    <dgm:pt modelId="{70B046CE-ADBC-472F-B1B6-FBF45C47EB77}" type="pres">
      <dgm:prSet presAssocID="{75535BF3-56FA-4BDE-883A-411B259A2578}" presName="sibTrans" presStyleCnt="0"/>
      <dgm:spPr/>
    </dgm:pt>
    <dgm:pt modelId="{34F7673D-78F3-421F-9CB1-29935CB8D398}" type="pres">
      <dgm:prSet presAssocID="{D3B4B11D-3490-4944-AA79-2869D9C136AC}" presName="compNode" presStyleCnt="0"/>
      <dgm:spPr/>
    </dgm:pt>
    <dgm:pt modelId="{F471C197-4F52-4FEF-8EF0-1D68C35FF623}" type="pres">
      <dgm:prSet presAssocID="{D3B4B11D-3490-4944-AA79-2869D9C136AC}" presName="iconBgRect" presStyleLbl="bgShp" presStyleIdx="1" presStyleCnt="4"/>
      <dgm:spPr/>
    </dgm:pt>
    <dgm:pt modelId="{E004CB2A-EB73-430C-BB62-10D6CEE46727}" type="pres">
      <dgm:prSet presAssocID="{D3B4B11D-3490-4944-AA79-2869D9C136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0822EF52-3D65-45B7-A502-4D5AB1D7F835}" type="pres">
      <dgm:prSet presAssocID="{D3B4B11D-3490-4944-AA79-2869D9C136AC}" presName="spaceRect" presStyleCnt="0"/>
      <dgm:spPr/>
    </dgm:pt>
    <dgm:pt modelId="{5599C2A1-2432-4D31-90C8-13377756619A}" type="pres">
      <dgm:prSet presAssocID="{D3B4B11D-3490-4944-AA79-2869D9C136AC}" presName="textRect" presStyleLbl="revTx" presStyleIdx="1" presStyleCnt="4">
        <dgm:presLayoutVars>
          <dgm:chMax val="1"/>
          <dgm:chPref val="1"/>
        </dgm:presLayoutVars>
      </dgm:prSet>
      <dgm:spPr/>
    </dgm:pt>
    <dgm:pt modelId="{58EA3F20-4DAA-41AC-AA6F-EB04B535FC21}" type="pres">
      <dgm:prSet presAssocID="{F762E13C-9CBD-486B-95DD-34429A816283}" presName="sibTrans" presStyleCnt="0"/>
      <dgm:spPr/>
    </dgm:pt>
    <dgm:pt modelId="{0FF6B159-84EF-454F-AC75-038F1780E6AA}" type="pres">
      <dgm:prSet presAssocID="{966AC258-751D-4092-8951-2B5942647F75}" presName="compNode" presStyleCnt="0"/>
      <dgm:spPr/>
    </dgm:pt>
    <dgm:pt modelId="{032690E8-2A37-46BB-AFD2-4162AB1A8337}" type="pres">
      <dgm:prSet presAssocID="{966AC258-751D-4092-8951-2B5942647F75}" presName="iconBgRect" presStyleLbl="bgShp" presStyleIdx="2" presStyleCnt="4"/>
      <dgm:spPr/>
    </dgm:pt>
    <dgm:pt modelId="{DFDF58FE-6041-483E-8500-0FB099F1276A}" type="pres">
      <dgm:prSet presAssocID="{966AC258-751D-4092-8951-2B5942647F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A0D70A0-8486-4155-BA28-85E75A9A439A}" type="pres">
      <dgm:prSet presAssocID="{966AC258-751D-4092-8951-2B5942647F75}" presName="spaceRect" presStyleCnt="0"/>
      <dgm:spPr/>
    </dgm:pt>
    <dgm:pt modelId="{8BE05360-B8D9-44BE-95F1-501590C66E69}" type="pres">
      <dgm:prSet presAssocID="{966AC258-751D-4092-8951-2B5942647F75}" presName="textRect" presStyleLbl="revTx" presStyleIdx="2" presStyleCnt="4">
        <dgm:presLayoutVars>
          <dgm:chMax val="1"/>
          <dgm:chPref val="1"/>
        </dgm:presLayoutVars>
      </dgm:prSet>
      <dgm:spPr/>
    </dgm:pt>
    <dgm:pt modelId="{E514CAA0-FC12-496B-A4DC-369D3BF62B07}" type="pres">
      <dgm:prSet presAssocID="{E6EDE1CA-24A9-46DF-B71C-0E0A272208C0}" presName="sibTrans" presStyleCnt="0"/>
      <dgm:spPr/>
    </dgm:pt>
    <dgm:pt modelId="{79BAC40C-8173-415A-8A4B-987B624235F6}" type="pres">
      <dgm:prSet presAssocID="{29772314-367E-49EE-B420-CE8F3F6811C3}" presName="compNode" presStyleCnt="0"/>
      <dgm:spPr/>
    </dgm:pt>
    <dgm:pt modelId="{3D60A48E-3F2C-4D11-819E-E7F708E2A065}" type="pres">
      <dgm:prSet presAssocID="{29772314-367E-49EE-B420-CE8F3F6811C3}" presName="iconBgRect" presStyleLbl="bgShp" presStyleIdx="3" presStyleCnt="4"/>
      <dgm:spPr/>
    </dgm:pt>
    <dgm:pt modelId="{9C2AFF6B-8BCC-453D-B17F-5CBCF9AD02E7}" type="pres">
      <dgm:prSet presAssocID="{29772314-367E-49EE-B420-CE8F3F6811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A1ABBF-51E3-4C1F-95B5-EA283DE990EB}" type="pres">
      <dgm:prSet presAssocID="{29772314-367E-49EE-B420-CE8F3F6811C3}" presName="spaceRect" presStyleCnt="0"/>
      <dgm:spPr/>
    </dgm:pt>
    <dgm:pt modelId="{66384288-DC7D-4C6D-88D5-2A0A365BC479}" type="pres">
      <dgm:prSet presAssocID="{29772314-367E-49EE-B420-CE8F3F6811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BEE80F-A6FF-4E29-85AB-CFF6AB9C5F58}" type="presOf" srcId="{73AB6294-F842-4678-A086-9AE54FAEA917}" destId="{0B850917-5546-43AB-82E1-174AFD312209}" srcOrd="0" destOrd="0" presId="urn:microsoft.com/office/officeart/2018/5/layout/IconCircleLabelList"/>
    <dgm:cxn modelId="{FE7E8A14-05C6-415A-8455-83AC3C6F8E95}" srcId="{531CA2E7-3F4B-4BD2-A57B-FA353B909B1F}" destId="{29772314-367E-49EE-B420-CE8F3F6811C3}" srcOrd="3" destOrd="0" parTransId="{64B9D575-2169-48BD-BC09-DA69B1A04162}" sibTransId="{5E719C65-6176-4C75-802B-097396AE675F}"/>
    <dgm:cxn modelId="{01DA2D16-2659-4239-B819-C519F686470F}" srcId="{531CA2E7-3F4B-4BD2-A57B-FA353B909B1F}" destId="{73AB6294-F842-4678-A086-9AE54FAEA917}" srcOrd="0" destOrd="0" parTransId="{A1396411-8A83-450E-9797-FB3F4DCB602D}" sibTransId="{75535BF3-56FA-4BDE-883A-411B259A2578}"/>
    <dgm:cxn modelId="{FFF10C1F-BA2D-4E8B-9988-CD97C6CAE3B9}" type="presOf" srcId="{966AC258-751D-4092-8951-2B5942647F75}" destId="{8BE05360-B8D9-44BE-95F1-501590C66E69}" srcOrd="0" destOrd="0" presId="urn:microsoft.com/office/officeart/2018/5/layout/IconCircleLabelList"/>
    <dgm:cxn modelId="{69A26577-4E82-4CBD-AD66-46723D4DCB38}" type="presOf" srcId="{531CA2E7-3F4B-4BD2-A57B-FA353B909B1F}" destId="{B08DDC96-5A02-4CE6-BDA3-265528689502}" srcOrd="0" destOrd="0" presId="urn:microsoft.com/office/officeart/2018/5/layout/IconCircleLabelList"/>
    <dgm:cxn modelId="{8CC012C2-5A91-4ABA-842E-4B81A7279B18}" srcId="{531CA2E7-3F4B-4BD2-A57B-FA353B909B1F}" destId="{D3B4B11D-3490-4944-AA79-2869D9C136AC}" srcOrd="1" destOrd="0" parTransId="{95A98A43-A6E8-4E1D-980E-38A8859C0829}" sibTransId="{F762E13C-9CBD-486B-95DD-34429A816283}"/>
    <dgm:cxn modelId="{FC3320CC-4D06-416D-A437-6D24269A4721}" type="presOf" srcId="{D3B4B11D-3490-4944-AA79-2869D9C136AC}" destId="{5599C2A1-2432-4D31-90C8-13377756619A}" srcOrd="0" destOrd="0" presId="urn:microsoft.com/office/officeart/2018/5/layout/IconCircleLabelList"/>
    <dgm:cxn modelId="{27B9E5E6-38CF-435A-B340-DF0F0225ABF9}" srcId="{531CA2E7-3F4B-4BD2-A57B-FA353B909B1F}" destId="{966AC258-751D-4092-8951-2B5942647F75}" srcOrd="2" destOrd="0" parTransId="{1E1E904D-B376-4654-851B-197FF3677885}" sibTransId="{E6EDE1CA-24A9-46DF-B71C-0E0A272208C0}"/>
    <dgm:cxn modelId="{435059FD-8032-4ECD-9E82-7FF325AA3C8D}" type="presOf" srcId="{29772314-367E-49EE-B420-CE8F3F6811C3}" destId="{66384288-DC7D-4C6D-88D5-2A0A365BC479}" srcOrd="0" destOrd="0" presId="urn:microsoft.com/office/officeart/2018/5/layout/IconCircleLabelList"/>
    <dgm:cxn modelId="{7221D2A6-7F6E-4D63-B7DC-489F2E7A50E3}" type="presParOf" srcId="{B08DDC96-5A02-4CE6-BDA3-265528689502}" destId="{9BB37689-B9C3-4DDC-A9F4-AD9E877A9151}" srcOrd="0" destOrd="0" presId="urn:microsoft.com/office/officeart/2018/5/layout/IconCircleLabelList"/>
    <dgm:cxn modelId="{876A0847-DBE2-4C33-9436-775198D40F39}" type="presParOf" srcId="{9BB37689-B9C3-4DDC-A9F4-AD9E877A9151}" destId="{35A53FD4-6849-46F8-A41E-F87F8EE2EDEF}" srcOrd="0" destOrd="0" presId="urn:microsoft.com/office/officeart/2018/5/layout/IconCircleLabelList"/>
    <dgm:cxn modelId="{6D9D2F51-A7E6-4542-B61A-7113EA0E61CA}" type="presParOf" srcId="{9BB37689-B9C3-4DDC-A9F4-AD9E877A9151}" destId="{D21F3ECD-B5F3-4C81-8D80-1D5225AD8BB0}" srcOrd="1" destOrd="0" presId="urn:microsoft.com/office/officeart/2018/5/layout/IconCircleLabelList"/>
    <dgm:cxn modelId="{F67D126D-1C8E-4248-8C39-637464E17155}" type="presParOf" srcId="{9BB37689-B9C3-4DDC-A9F4-AD9E877A9151}" destId="{06FA7541-DE57-4542-8F98-A1BAB6750D73}" srcOrd="2" destOrd="0" presId="urn:microsoft.com/office/officeart/2018/5/layout/IconCircleLabelList"/>
    <dgm:cxn modelId="{086C8D31-ADBA-44E0-A46D-9D46958C732F}" type="presParOf" srcId="{9BB37689-B9C3-4DDC-A9F4-AD9E877A9151}" destId="{0B850917-5546-43AB-82E1-174AFD312209}" srcOrd="3" destOrd="0" presId="urn:microsoft.com/office/officeart/2018/5/layout/IconCircleLabelList"/>
    <dgm:cxn modelId="{2D2915E9-1E2D-4257-AD96-EB18F902AF62}" type="presParOf" srcId="{B08DDC96-5A02-4CE6-BDA3-265528689502}" destId="{70B046CE-ADBC-472F-B1B6-FBF45C47EB77}" srcOrd="1" destOrd="0" presId="urn:microsoft.com/office/officeart/2018/5/layout/IconCircleLabelList"/>
    <dgm:cxn modelId="{7AD44C1E-1649-434F-BCCA-863F1EBE4455}" type="presParOf" srcId="{B08DDC96-5A02-4CE6-BDA3-265528689502}" destId="{34F7673D-78F3-421F-9CB1-29935CB8D398}" srcOrd="2" destOrd="0" presId="urn:microsoft.com/office/officeart/2018/5/layout/IconCircleLabelList"/>
    <dgm:cxn modelId="{50C36005-6258-47D5-975F-895C4DC37218}" type="presParOf" srcId="{34F7673D-78F3-421F-9CB1-29935CB8D398}" destId="{F471C197-4F52-4FEF-8EF0-1D68C35FF623}" srcOrd="0" destOrd="0" presId="urn:microsoft.com/office/officeart/2018/5/layout/IconCircleLabelList"/>
    <dgm:cxn modelId="{63EE2F8F-067E-4F2C-A0CE-B061E3E133A9}" type="presParOf" srcId="{34F7673D-78F3-421F-9CB1-29935CB8D398}" destId="{E004CB2A-EB73-430C-BB62-10D6CEE46727}" srcOrd="1" destOrd="0" presId="urn:microsoft.com/office/officeart/2018/5/layout/IconCircleLabelList"/>
    <dgm:cxn modelId="{85E513E9-667F-47D4-8D0C-EE353311F330}" type="presParOf" srcId="{34F7673D-78F3-421F-9CB1-29935CB8D398}" destId="{0822EF52-3D65-45B7-A502-4D5AB1D7F835}" srcOrd="2" destOrd="0" presId="urn:microsoft.com/office/officeart/2018/5/layout/IconCircleLabelList"/>
    <dgm:cxn modelId="{50FDC011-490F-4B29-A974-CA2DBB2131DF}" type="presParOf" srcId="{34F7673D-78F3-421F-9CB1-29935CB8D398}" destId="{5599C2A1-2432-4D31-90C8-13377756619A}" srcOrd="3" destOrd="0" presId="urn:microsoft.com/office/officeart/2018/5/layout/IconCircleLabelList"/>
    <dgm:cxn modelId="{B85B0E52-0607-40E4-B368-908EAFF904CC}" type="presParOf" srcId="{B08DDC96-5A02-4CE6-BDA3-265528689502}" destId="{58EA3F20-4DAA-41AC-AA6F-EB04B535FC21}" srcOrd="3" destOrd="0" presId="urn:microsoft.com/office/officeart/2018/5/layout/IconCircleLabelList"/>
    <dgm:cxn modelId="{E14F375A-05E9-4AF1-A54F-64184EA5C70E}" type="presParOf" srcId="{B08DDC96-5A02-4CE6-BDA3-265528689502}" destId="{0FF6B159-84EF-454F-AC75-038F1780E6AA}" srcOrd="4" destOrd="0" presId="urn:microsoft.com/office/officeart/2018/5/layout/IconCircleLabelList"/>
    <dgm:cxn modelId="{0255C86A-C4D1-4536-8A69-BC53E08DAFC2}" type="presParOf" srcId="{0FF6B159-84EF-454F-AC75-038F1780E6AA}" destId="{032690E8-2A37-46BB-AFD2-4162AB1A8337}" srcOrd="0" destOrd="0" presId="urn:microsoft.com/office/officeart/2018/5/layout/IconCircleLabelList"/>
    <dgm:cxn modelId="{7CD05A16-1479-41A0-B3E1-B54A91CF9A35}" type="presParOf" srcId="{0FF6B159-84EF-454F-AC75-038F1780E6AA}" destId="{DFDF58FE-6041-483E-8500-0FB099F1276A}" srcOrd="1" destOrd="0" presId="urn:microsoft.com/office/officeart/2018/5/layout/IconCircleLabelList"/>
    <dgm:cxn modelId="{3DA010DF-AC44-4091-8A3D-CCEC20F1DF59}" type="presParOf" srcId="{0FF6B159-84EF-454F-AC75-038F1780E6AA}" destId="{DA0D70A0-8486-4155-BA28-85E75A9A439A}" srcOrd="2" destOrd="0" presId="urn:microsoft.com/office/officeart/2018/5/layout/IconCircleLabelList"/>
    <dgm:cxn modelId="{E81E6974-1AE5-4FF2-B7F3-7D4BCDD82651}" type="presParOf" srcId="{0FF6B159-84EF-454F-AC75-038F1780E6AA}" destId="{8BE05360-B8D9-44BE-95F1-501590C66E69}" srcOrd="3" destOrd="0" presId="urn:microsoft.com/office/officeart/2018/5/layout/IconCircleLabelList"/>
    <dgm:cxn modelId="{9B677DF8-8075-45B1-B1A1-FA1229577EF8}" type="presParOf" srcId="{B08DDC96-5A02-4CE6-BDA3-265528689502}" destId="{E514CAA0-FC12-496B-A4DC-369D3BF62B07}" srcOrd="5" destOrd="0" presId="urn:microsoft.com/office/officeart/2018/5/layout/IconCircleLabelList"/>
    <dgm:cxn modelId="{02FC8D9B-769C-46C9-8CFD-181E11FD970C}" type="presParOf" srcId="{B08DDC96-5A02-4CE6-BDA3-265528689502}" destId="{79BAC40C-8173-415A-8A4B-987B624235F6}" srcOrd="6" destOrd="0" presId="urn:microsoft.com/office/officeart/2018/5/layout/IconCircleLabelList"/>
    <dgm:cxn modelId="{B4549577-89E9-4E60-9942-128C8BBED89C}" type="presParOf" srcId="{79BAC40C-8173-415A-8A4B-987B624235F6}" destId="{3D60A48E-3F2C-4D11-819E-E7F708E2A065}" srcOrd="0" destOrd="0" presId="urn:microsoft.com/office/officeart/2018/5/layout/IconCircleLabelList"/>
    <dgm:cxn modelId="{F3757B10-115B-4740-B2C4-8B80420F00D9}" type="presParOf" srcId="{79BAC40C-8173-415A-8A4B-987B624235F6}" destId="{9C2AFF6B-8BCC-453D-B17F-5CBCF9AD02E7}" srcOrd="1" destOrd="0" presId="urn:microsoft.com/office/officeart/2018/5/layout/IconCircleLabelList"/>
    <dgm:cxn modelId="{1B3ABEF9-9EDC-4596-AA71-B70DA538FED3}" type="presParOf" srcId="{79BAC40C-8173-415A-8A4B-987B624235F6}" destId="{BBA1ABBF-51E3-4C1F-95B5-EA283DE990EB}" srcOrd="2" destOrd="0" presId="urn:microsoft.com/office/officeart/2018/5/layout/IconCircleLabelList"/>
    <dgm:cxn modelId="{9A0F4176-6B25-408C-860D-5AEE88BC9420}" type="presParOf" srcId="{79BAC40C-8173-415A-8A4B-987B624235F6}" destId="{66384288-DC7D-4C6D-88D5-2A0A365BC4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53FD4-6849-46F8-A41E-F87F8EE2EDEF}">
      <dsp:nvSpPr>
        <dsp:cNvPr id="0" name=""/>
        <dsp:cNvSpPr/>
      </dsp:nvSpPr>
      <dsp:spPr>
        <a:xfrm>
          <a:off x="96920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F3ECD-B5F3-4C81-8D80-1D5225AD8BB0}">
      <dsp:nvSpPr>
        <dsp:cNvPr id="0" name=""/>
        <dsp:cNvSpPr/>
      </dsp:nvSpPr>
      <dsp:spPr>
        <a:xfrm>
          <a:off x="123857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850917-5546-43AB-82E1-174AFD312209}">
      <dsp:nvSpPr>
        <dsp:cNvPr id="0" name=""/>
        <dsp:cNvSpPr/>
      </dsp:nvSpPr>
      <dsp:spPr>
        <a:xfrm>
          <a:off x="56515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English Legal System basics</a:t>
          </a:r>
          <a:endParaRPr lang="en-US" sz="2300" kern="1200"/>
        </a:p>
      </dsp:txBody>
      <dsp:txXfrm>
        <a:off x="565154" y="1803854"/>
        <a:ext cx="2072076" cy="720000"/>
      </dsp:txXfrm>
    </dsp:sp>
    <dsp:sp modelId="{F471C197-4F52-4FEF-8EF0-1D68C35FF623}">
      <dsp:nvSpPr>
        <dsp:cNvPr id="0" name=""/>
        <dsp:cNvSpPr/>
      </dsp:nvSpPr>
      <dsp:spPr>
        <a:xfrm>
          <a:off x="340389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04CB2A-EB73-430C-BB62-10D6CEE46727}">
      <dsp:nvSpPr>
        <dsp:cNvPr id="0" name=""/>
        <dsp:cNvSpPr/>
      </dsp:nvSpPr>
      <dsp:spPr>
        <a:xfrm>
          <a:off x="367326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99C2A1-2432-4D31-90C8-13377756619A}">
      <dsp:nvSpPr>
        <dsp:cNvPr id="0" name=""/>
        <dsp:cNvSpPr/>
      </dsp:nvSpPr>
      <dsp:spPr>
        <a:xfrm>
          <a:off x="299984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Types on businesses</a:t>
          </a:r>
          <a:endParaRPr lang="en-US" sz="2300" kern="1200"/>
        </a:p>
      </dsp:txBody>
      <dsp:txXfrm>
        <a:off x="2999844" y="1803854"/>
        <a:ext cx="2072076" cy="720000"/>
      </dsp:txXfrm>
    </dsp:sp>
    <dsp:sp modelId="{032690E8-2A37-46BB-AFD2-4162AB1A8337}">
      <dsp:nvSpPr>
        <dsp:cNvPr id="0" name=""/>
        <dsp:cNvSpPr/>
      </dsp:nvSpPr>
      <dsp:spPr>
        <a:xfrm>
          <a:off x="583858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DF58FE-6041-483E-8500-0FB099F1276A}">
      <dsp:nvSpPr>
        <dsp:cNvPr id="0" name=""/>
        <dsp:cNvSpPr/>
      </dsp:nvSpPr>
      <dsp:spPr>
        <a:xfrm>
          <a:off x="610795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E05360-B8D9-44BE-95F1-501590C66E69}">
      <dsp:nvSpPr>
        <dsp:cNvPr id="0" name=""/>
        <dsp:cNvSpPr/>
      </dsp:nvSpPr>
      <dsp:spPr>
        <a:xfrm>
          <a:off x="543453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Contracts</a:t>
          </a:r>
          <a:endParaRPr lang="en-US" sz="2300" kern="1200"/>
        </a:p>
      </dsp:txBody>
      <dsp:txXfrm>
        <a:off x="5434534" y="1803854"/>
        <a:ext cx="2072076" cy="720000"/>
      </dsp:txXfrm>
    </dsp:sp>
    <dsp:sp modelId="{3D60A48E-3F2C-4D11-819E-E7F708E2A065}">
      <dsp:nvSpPr>
        <dsp:cNvPr id="0" name=""/>
        <dsp:cNvSpPr/>
      </dsp:nvSpPr>
      <dsp:spPr>
        <a:xfrm>
          <a:off x="827327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2AFF6B-8BCC-453D-B17F-5CBCF9AD02E7}">
      <dsp:nvSpPr>
        <dsp:cNvPr id="0" name=""/>
        <dsp:cNvSpPr/>
      </dsp:nvSpPr>
      <dsp:spPr>
        <a:xfrm>
          <a:off x="854264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384288-DC7D-4C6D-88D5-2A0A365BC479}">
      <dsp:nvSpPr>
        <dsp:cNvPr id="0" name=""/>
        <dsp:cNvSpPr/>
      </dsp:nvSpPr>
      <dsp:spPr>
        <a:xfrm>
          <a:off x="786922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Employment law</a:t>
          </a:r>
          <a:endParaRPr lang="en-US" sz="2300" kern="1200"/>
        </a:p>
      </dsp:txBody>
      <dsp:txXfrm>
        <a:off x="7869224" y="180385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38ED0-99F9-4C57-8F45-F1665837812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327BE-9935-4E1E-BB78-DAF8DA416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9A58-DCFB-4FB9-BD76-809A5253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0B8A-1C13-4D04-B0D4-9383F773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49C-17D4-4B6D-AFD9-20EBC8D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5B90-CBE0-4CC4-AC7D-178052C5E052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3C9-606D-4E47-9A3E-BF632BD8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2FE7-CA3E-4A8A-A6AF-6D4F4C34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6CD6-DE4D-44A3-9E1F-D27FDC4F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5ADBE-827E-46C9-8894-B63A784A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041D-1906-42C4-A538-F13BF53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7F9D-2ECF-40D5-B53C-D73C757B8147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FCD3-A162-4F03-ADDD-5E7DC0E4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0D78-2767-41B9-BF60-EE560E4B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7920-B0C5-42C4-9ABB-31480D305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47446-1B4A-481A-A210-44701072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E2CA-D969-4AEF-B11F-056D3DB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DF4-59B0-4753-8FE2-361BD2A24C33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6598-D304-4CEE-A7E6-A59A6551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72C0-A2E6-4522-99CD-E16ACD9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E1EA-4EDE-40DA-9D89-C0CBA5A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2D17-65D6-4577-9DC5-F547101A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FD9E-82FF-4C1F-9BD3-1CC7E909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1FA-E955-42AF-B36D-FF734CA7A203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42D8-FAC1-485A-837D-16F8C0F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1286-1503-4C0E-934B-7F34C7AE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75B9-0A1D-450A-9664-B04AF550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A505-8BF1-49E3-A514-989643D7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2A90-646D-43B0-A8EB-E0795610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D1B9-8288-4AF6-8DD3-EDF6C948215C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C340-E678-400B-8F27-FABB5CC0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37FC-5521-4E62-B445-AB4989F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E34-1A31-47C0-AD00-5F9CFE7A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6F20-FB64-40C2-A1EC-4B071C9F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191-C043-4049-A62E-BE11084F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1571-AF3E-4F16-9E78-FA68C4FF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9AA2-D835-47B2-8692-B6CCABFA4D14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1841-F479-4F42-B166-1472D76D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8B43-2AB7-4FC3-B9ED-9F325C1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4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330D-0302-4ABD-915B-3D37442C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51B7-83C2-4912-8C6B-31BBF737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62AB-665F-4E6F-B353-2727CA82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C89B1-D518-4B21-938A-CBD9FDC2A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8A376-B9C8-4D80-8AA0-54CAFB24A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506F5-FF8B-4E93-AE25-3C85074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581-48B4-413C-9AF7-6CBEAC22122F}" type="datetime1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AE45A-C1D2-4BA7-88D6-952EE954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FB392-6CF0-4DC8-B7D7-6FDFE44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3635-B295-46B9-9652-EC37AEE2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ECEA-E26D-47FB-8501-11A88B34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D762-FB0E-4C78-9CD7-BABF774672DA}" type="datetime1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3D8C-0490-4AD4-9E8C-2F27EC7F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A128-0240-45FE-A913-3A5F2AC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2AA12-8BE7-403D-AACC-6E40F9B7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3C4-9714-4480-BBDD-F5B1117F72C6}" type="datetime1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8191-0F67-48A8-93A8-F00A1105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0F20-81A0-42EE-A891-7F2D60E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2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AA2-18D9-466B-B658-5F3DC070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39A1-891D-4F79-85A1-1C512E87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753A-143A-4ACC-A959-DDA6146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EDCA4-CDBA-469B-AFA7-5EA02B7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1F4A-68E0-41B1-8C93-DE3AC50EE897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B228-CB97-4BBA-847D-7BC9416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1D8E-0C5C-40C1-B2F6-335870F8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E6B-D5CD-4A99-A50A-0303B619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6A37-01B4-4D5C-BB71-272439C4F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FC419-784A-45E1-AB75-DF55E85C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C7FD-F65B-4618-A245-28C2CAA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3280-DFBE-4A08-B0C2-4756E677BF6C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0B83-1DC8-4E47-8883-2E5AC3B5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C3F6-48F8-472C-8101-66D6D580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F761B-8DC8-4142-9F00-5726AA5C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2FD9-0D34-4FD6-8E9D-F72B5A5A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E506-F121-43F6-948D-EE9E3555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0629-7F68-4F4B-B6AB-1E53878C94D5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1905-77CE-433C-BD7B-B4C680BB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D51E-7BD1-48FB-A72A-9D52E5D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8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4505A982-F385-4F50-B600-61340CEE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655E7-332F-4E35-8BAE-4AF2E2AE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479" y="2533477"/>
            <a:ext cx="4466583" cy="2532510"/>
          </a:xfrm>
        </p:spPr>
        <p:txBody>
          <a:bodyPr>
            <a:normAutofit/>
          </a:bodyPr>
          <a:lstStyle/>
          <a:p>
            <a:r>
              <a:rPr lang="en-GB" sz="4000" dirty="0"/>
              <a:t>Introduction to Legal Frameworks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C0BE-9B73-41FC-A0C6-52BBF9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/>
              <a:t>Guru Srinivasan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4AB6-8C84-4E3B-87F6-8ED15CD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9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CAC-FA7B-4EE1-9C1F-FF0A166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311681"/>
            <a:ext cx="10515600" cy="640369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Employment Contracts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98D02-E979-45E4-8415-480FF6A047C2}"/>
              </a:ext>
            </a:extLst>
          </p:cNvPr>
          <p:cNvSpPr txBox="1"/>
          <p:nvPr/>
        </p:nvSpPr>
        <p:spPr>
          <a:xfrm>
            <a:off x="618787" y="952050"/>
            <a:ext cx="933468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rgbClr val="000000"/>
                </a:solidFill>
                <a:effectLst/>
                <a:latin typeface="Lato"/>
              </a:rPr>
              <a:t>Full-time employment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Permanent position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annual salary or hourly wages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paid holiday 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pension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parental leave allowances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Statutory Sick Pay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ost full-time roles are 35+ hours per week but not mandatory.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46B00-6EC6-44E0-B282-ECEEB0D132D5}"/>
              </a:ext>
            </a:extLst>
          </p:cNvPr>
          <p:cNvSpPr txBox="1"/>
          <p:nvPr/>
        </p:nvSpPr>
        <p:spPr>
          <a:xfrm>
            <a:off x="618786" y="3739889"/>
            <a:ext cx="933468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0000"/>
                </a:solidFill>
                <a:latin typeface="Lato"/>
              </a:rPr>
              <a:t>Part-time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Similar to Full-time employment contract but with fewer contracted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Benefits and perks depends on contracted hours </a:t>
            </a:r>
            <a:endParaRPr lang="en-GB" sz="2000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957D1-E897-45D5-B582-BB8AFF74D702}"/>
              </a:ext>
            </a:extLst>
          </p:cNvPr>
          <p:cNvSpPr txBox="1"/>
          <p:nvPr/>
        </p:nvSpPr>
        <p:spPr>
          <a:xfrm>
            <a:off x="618785" y="5090342"/>
            <a:ext cx="933468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rgbClr val="000000"/>
                </a:solidFill>
                <a:effectLst/>
                <a:latin typeface="Lato"/>
              </a:rPr>
              <a:t>Fixed-term or temporary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Similar to Full-time employment contract but for certain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Benefits and perks depends on contracted duration.</a:t>
            </a:r>
            <a:endParaRPr lang="en-GB" sz="200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925164-07EA-438F-9151-3E0E8E605313}"/>
              </a:ext>
            </a:extLst>
          </p:cNvPr>
          <p:cNvSpPr/>
          <p:nvPr/>
        </p:nvSpPr>
        <p:spPr>
          <a:xfrm>
            <a:off x="10390909" y="78548"/>
            <a:ext cx="1676400" cy="6700904"/>
          </a:xfrm>
          <a:prstGeom prst="roundRect">
            <a:avLst>
              <a:gd name="adj" fmla="val 5510"/>
            </a:avLst>
          </a:prstGeom>
          <a:gradFill>
            <a:gsLst>
              <a:gs pos="74000">
                <a:schemeClr val="accent1">
                  <a:lumMod val="75000"/>
                </a:schemeClr>
              </a:gs>
              <a:gs pos="45000">
                <a:srgbClr val="00206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AF4A8-724E-4085-9E4A-605768E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9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9A3D7-ADD7-4969-82EF-21AD50E5CE0D}"/>
              </a:ext>
            </a:extLst>
          </p:cNvPr>
          <p:cNvSpPr txBox="1"/>
          <p:nvPr/>
        </p:nvSpPr>
        <p:spPr>
          <a:xfrm>
            <a:off x="408513" y="1018750"/>
            <a:ext cx="10019538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000000"/>
                </a:solidFill>
                <a:effectLst/>
                <a:latin typeface="Lato"/>
              </a:rPr>
              <a:t>Zero contract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Employer will ask the employee to work when they are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mployer doesn’t have to offer any set amount of hours</a:t>
            </a:r>
            <a:endParaRPr lang="en-GB" sz="1600" dirty="0">
              <a:solidFill>
                <a:srgbClr val="000000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Employee doesn’t have to work when the employer wants them </a:t>
            </a:r>
            <a:r>
              <a:rPr lang="en-GB" sz="1600" dirty="0">
                <a:solidFill>
                  <a:srgbClr val="000000"/>
                </a:solidFill>
                <a:latin typeface="Lato"/>
              </a:rPr>
              <a:t>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Employees on a zero hour contract can look for work and work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Employees receive similar entitlements and benefits to a permanent worker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mployer must pay at least the National Minimum Wage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237A-F6C8-459C-B861-7F928D7BD85A}"/>
              </a:ext>
            </a:extLst>
          </p:cNvPr>
          <p:cNvSpPr txBox="1"/>
          <p:nvPr/>
        </p:nvSpPr>
        <p:spPr>
          <a:xfrm>
            <a:off x="357456" y="2998219"/>
            <a:ext cx="10070596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Lato"/>
              </a:rPr>
              <a:t>Freelancers or contractors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The freelancer or contractor may receive a contract with a specific start and end date or duration of specific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Freelancers and contractors are often self-employed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New IR35 regulations cover payee and national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Do not receive the same rights and benefits of permanent employees.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3C790-0B79-4C84-95CE-6270C484ECF5}"/>
              </a:ext>
            </a:extLst>
          </p:cNvPr>
          <p:cNvSpPr txBox="1"/>
          <p:nvPr/>
        </p:nvSpPr>
        <p:spPr>
          <a:xfrm>
            <a:off x="408515" y="4871102"/>
            <a:ext cx="10070596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b="1" i="0">
                <a:solidFill>
                  <a:srgbClr val="000000"/>
                </a:solidFill>
                <a:effectLst/>
                <a:latin typeface="Lat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Agency staff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Agency staff contracts are agreed and managed by recruitment agents.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The agency looks after the employees’ rights, whilst the employer pays for the employees National Insurance contributions and Statutory Sick Pay.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Legally after 12 weeks’ of employment in the same role, the agency worker will receive the same rights as permanent employees at the business.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D34F4-7C21-450E-A7F0-7B2E453A2A4C}"/>
              </a:ext>
            </a:extLst>
          </p:cNvPr>
          <p:cNvSpPr txBox="1">
            <a:spLocks/>
          </p:cNvSpPr>
          <p:nvPr/>
        </p:nvSpPr>
        <p:spPr>
          <a:xfrm>
            <a:off x="207818" y="311681"/>
            <a:ext cx="10515600" cy="64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Employment Contracts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3B778-93E2-4079-8577-19285AE4F738}"/>
              </a:ext>
            </a:extLst>
          </p:cNvPr>
          <p:cNvSpPr/>
          <p:nvPr/>
        </p:nvSpPr>
        <p:spPr>
          <a:xfrm>
            <a:off x="10723419" y="78548"/>
            <a:ext cx="1343890" cy="6700904"/>
          </a:xfrm>
          <a:prstGeom prst="roundRect">
            <a:avLst>
              <a:gd name="adj" fmla="val 5510"/>
            </a:avLst>
          </a:prstGeom>
          <a:gradFill>
            <a:gsLst>
              <a:gs pos="7400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7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7B2B2-BBA4-4AC9-A4CF-D3575CC5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7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4DB912-2097-4E82-BE30-18B7A2AF85CA}"/>
              </a:ext>
            </a:extLst>
          </p:cNvPr>
          <p:cNvSpPr txBox="1"/>
          <p:nvPr/>
        </p:nvSpPr>
        <p:spPr>
          <a:xfrm>
            <a:off x="562428" y="1497978"/>
            <a:ext cx="8496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Accomplice liability is based on the defendant’s participation in a criminal enterprise and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complicity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with the criminal actor or principal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E37-2A26-4AC2-A73C-42CDFB40591C}"/>
              </a:ext>
            </a:extLst>
          </p:cNvPr>
          <p:cNvSpPr txBox="1"/>
          <p:nvPr/>
        </p:nvSpPr>
        <p:spPr>
          <a:xfrm>
            <a:off x="562428" y="2299233"/>
            <a:ext cx="8496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Vicarious liability transfers a defendant’s criminal responsibility for the crime to a different defendant because of a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special relationship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80AAD-275B-47CA-A7F0-4EE026537195}"/>
              </a:ext>
            </a:extLst>
          </p:cNvPr>
          <p:cNvSpPr txBox="1"/>
          <p:nvPr/>
        </p:nvSpPr>
        <p:spPr>
          <a:xfrm>
            <a:off x="562428" y="3113708"/>
            <a:ext cx="8496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At early common law, corporations were not criminally prosecutable as separate entities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8E632-E014-4107-ADBB-04C58DAEE05F}"/>
              </a:ext>
            </a:extLst>
          </p:cNvPr>
          <p:cNvSpPr txBox="1"/>
          <p:nvPr/>
        </p:nvSpPr>
        <p:spPr>
          <a:xfrm>
            <a:off x="562428" y="3677746"/>
            <a:ext cx="84962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 corporation can be criminally responsible for conduct apart from its owners, agents, or employees (New York Central R. Co. v. U.S., 2010)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A3C81-F845-4281-85B9-FE3DACC3D36B}"/>
              </a:ext>
            </a:extLst>
          </p:cNvPr>
          <p:cNvSpPr txBox="1"/>
          <p:nvPr/>
        </p:nvSpPr>
        <p:spPr>
          <a:xfrm>
            <a:off x="562428" y="4503358"/>
            <a:ext cx="849629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Vicarious liability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, transferring criminal responsibility for an offense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from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an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agent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or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employee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of the corporation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to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the corporation itself, based on the employment relationship.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C793B-17DB-4D71-879B-78C339E57D7C}"/>
              </a:ext>
            </a:extLst>
          </p:cNvPr>
          <p:cNvSpPr txBox="1"/>
          <p:nvPr/>
        </p:nvSpPr>
        <p:spPr>
          <a:xfrm>
            <a:off x="562428" y="5605969"/>
            <a:ext cx="8496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the agent or employee also is responsible for the crime he or she commits.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1F1C7-6F24-4E94-A7F8-75925E8EB696}"/>
              </a:ext>
            </a:extLst>
          </p:cNvPr>
          <p:cNvSpPr txBox="1"/>
          <p:nvPr/>
        </p:nvSpPr>
        <p:spPr>
          <a:xfrm>
            <a:off x="562428" y="6081043"/>
            <a:ext cx="84962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 corporation is vicariously liable only if an agent or employee commits a crime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during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the agent or employee’s scope of employment (720 ILCS, 2010).</a:t>
            </a:r>
            <a:endParaRPr lang="en-GB" dirty="0"/>
          </a:p>
        </p:txBody>
      </p:sp>
      <p:pic>
        <p:nvPicPr>
          <p:cNvPr id="2052" name="Picture 4" descr="Concept of Vicarious Liability: Let the Employer be aware">
            <a:extLst>
              <a:ext uri="{FF2B5EF4-FFF2-40B4-BE49-F238E27FC236}">
                <a16:creationId xmlns:a16="http://schemas.microsoft.com/office/drawing/2014/main" id="{EB3E4B1C-2829-43FC-A9B7-E53FF145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26" y="-8661"/>
            <a:ext cx="3133274" cy="20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E4C13B9-0450-4288-B9AF-F6DFF8926B97}"/>
              </a:ext>
            </a:extLst>
          </p:cNvPr>
          <p:cNvSpPr/>
          <p:nvPr/>
        </p:nvSpPr>
        <p:spPr>
          <a:xfrm>
            <a:off x="9782629" y="2064474"/>
            <a:ext cx="2405743" cy="2727626"/>
          </a:xfrm>
          <a:prstGeom prst="parallelogram">
            <a:avLst>
              <a:gd name="adj" fmla="val 58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991F83B-DBFD-4FF3-AD74-8BE9E0B3A6E7}"/>
              </a:ext>
            </a:extLst>
          </p:cNvPr>
          <p:cNvSpPr/>
          <p:nvPr/>
        </p:nvSpPr>
        <p:spPr>
          <a:xfrm rot="7044645">
            <a:off x="10174895" y="4114448"/>
            <a:ext cx="1563155" cy="2727626"/>
          </a:xfrm>
          <a:prstGeom prst="parallelogram">
            <a:avLst>
              <a:gd name="adj" fmla="val 4746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F68AC-7022-4451-A7BA-62BACF0108B1}"/>
              </a:ext>
            </a:extLst>
          </p:cNvPr>
          <p:cNvSpPr/>
          <p:nvPr/>
        </p:nvSpPr>
        <p:spPr>
          <a:xfrm>
            <a:off x="327321" y="346509"/>
            <a:ext cx="52698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en-GB" sz="4000" b="1" i="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icarious liability</a:t>
            </a:r>
            <a:r>
              <a:rPr lang="en-GB" sz="4000" b="0" i="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 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F11FA-1F06-4047-880F-143C206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7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78953-EB2E-4608-9783-31142CBE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44" y="2472514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Question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1886953C-6E29-4E04-B647-465F8F4A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D2733-DAC9-4DA4-8A58-A83489C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moral and ethical issues in technology">
            <a:extLst>
              <a:ext uri="{FF2B5EF4-FFF2-40B4-BE49-F238E27FC236}">
                <a16:creationId xmlns:a16="http://schemas.microsoft.com/office/drawing/2014/main" id="{7DC3A60A-1EE0-4EB0-B493-24A339BC5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26" r="9252" b="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F7256-D425-4F5B-8290-AE21F57D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36" y="169643"/>
            <a:ext cx="9993521" cy="912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ED555-6EC2-4297-8DEC-D967A14CE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11377"/>
              </p:ext>
            </p:extLst>
          </p:nvPr>
        </p:nvGraphicFramePr>
        <p:xfrm>
          <a:off x="841247" y="168671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127F5-C2B3-4EB0-BBF8-5E93E60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5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8819-D519-4A89-8CBC-C32E05AF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077"/>
            <a:ext cx="10860314" cy="1325563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English legal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F2EE8-EDD6-4614-886E-84341718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7" y="1515640"/>
            <a:ext cx="10553618" cy="51522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C1438-8F36-4749-B80D-153FCD8E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239D11-1E43-404B-A857-5AFCE44C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Court System in England and Wales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1E7246-C014-41DF-9E98-E7438EA83637}"/>
              </a:ext>
            </a:extLst>
          </p:cNvPr>
          <p:cNvGrpSpPr/>
          <p:nvPr/>
        </p:nvGrpSpPr>
        <p:grpSpPr>
          <a:xfrm>
            <a:off x="5727174" y="685799"/>
            <a:ext cx="5058819" cy="5105397"/>
            <a:chOff x="5980175" y="1825625"/>
            <a:chExt cx="4146076" cy="4184252"/>
          </a:xfrm>
        </p:grpSpPr>
        <p:pic>
          <p:nvPicPr>
            <p:cNvPr id="5" name="Picture 2" descr="Image result for house of Lords">
              <a:extLst>
                <a:ext uri="{FF2B5EF4-FFF2-40B4-BE49-F238E27FC236}">
                  <a16:creationId xmlns:a16="http://schemas.microsoft.com/office/drawing/2014/main" id="{29AADE80-B2CE-462F-A86A-A85A398AB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271" y="1825625"/>
              <a:ext cx="2256817" cy="8911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679399-F95E-49E3-B57A-87509483482D}"/>
                </a:ext>
              </a:extLst>
            </p:cNvPr>
            <p:cNvSpPr txBox="1"/>
            <p:nvPr/>
          </p:nvSpPr>
          <p:spPr>
            <a:xfrm>
              <a:off x="7213640" y="3231234"/>
              <a:ext cx="17155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Court of Appeal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A76742-6140-4673-8A2F-E6F3E47E7CB7}"/>
                </a:ext>
              </a:extLst>
            </p:cNvPr>
            <p:cNvSpPr txBox="1"/>
            <p:nvPr/>
          </p:nvSpPr>
          <p:spPr>
            <a:xfrm>
              <a:off x="6249915" y="3235945"/>
              <a:ext cx="963725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Criminal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13F7A2-65AD-4A34-A552-835640596090}"/>
                </a:ext>
              </a:extLst>
            </p:cNvPr>
            <p:cNvSpPr txBox="1"/>
            <p:nvPr/>
          </p:nvSpPr>
          <p:spPr>
            <a:xfrm>
              <a:off x="8929173" y="3230976"/>
              <a:ext cx="80205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Civil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9BBAE-1D96-4951-9B6E-F14D8F1476C2}"/>
                </a:ext>
              </a:extLst>
            </p:cNvPr>
            <p:cNvSpPr txBox="1"/>
            <p:nvPr/>
          </p:nvSpPr>
          <p:spPr>
            <a:xfrm>
              <a:off x="5980175" y="4124411"/>
              <a:ext cx="150320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Crown Court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3871D-604D-4CE4-BD81-73EE9C2B7B7C}"/>
                </a:ext>
              </a:extLst>
            </p:cNvPr>
            <p:cNvSpPr txBox="1"/>
            <p:nvPr/>
          </p:nvSpPr>
          <p:spPr>
            <a:xfrm>
              <a:off x="8534148" y="4127579"/>
              <a:ext cx="159210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The High Court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4718D2-9E1A-4292-B0EB-D4BA47879CEF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V="1">
              <a:off x="6731778" y="2716811"/>
              <a:ext cx="1244902" cy="519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358CC7-4B55-49AB-BC17-8D332082E74B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H="1" flipV="1">
              <a:off x="7976680" y="2716811"/>
              <a:ext cx="1353521" cy="514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75D9A7-5687-426F-B949-F696D8AD0DD5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6731777" y="3605277"/>
              <a:ext cx="1" cy="5191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A1D4E9-1006-45A1-9C27-BE7F1430AADD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9330200" y="3600308"/>
              <a:ext cx="1" cy="52727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CF88135-C939-4FB9-85DA-6D22D0431377}"/>
                </a:ext>
              </a:extLst>
            </p:cNvPr>
            <p:cNvCxnSpPr>
              <a:cxnSpLocks/>
              <a:stCxn id="12" idx="3"/>
              <a:endCxn id="5" idx="3"/>
            </p:cNvCxnSpPr>
            <p:nvPr/>
          </p:nvCxnSpPr>
          <p:spPr>
            <a:xfrm flipH="1" flipV="1">
              <a:off x="9105088" y="2271218"/>
              <a:ext cx="1021163" cy="2041027"/>
            </a:xfrm>
            <a:prstGeom prst="bentConnector3">
              <a:avLst>
                <a:gd name="adj1" fmla="val -2238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69565-47DA-4A3E-A0D4-E08EA140649B}"/>
                </a:ext>
              </a:extLst>
            </p:cNvPr>
            <p:cNvSpPr txBox="1"/>
            <p:nvPr/>
          </p:nvSpPr>
          <p:spPr>
            <a:xfrm>
              <a:off x="5984032" y="4747368"/>
              <a:ext cx="1503204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Magistrates  Court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6B2868-4681-42E5-B7DA-3943E3F4FFCD}"/>
                </a:ext>
              </a:extLst>
            </p:cNvPr>
            <p:cNvSpPr txBox="1"/>
            <p:nvPr/>
          </p:nvSpPr>
          <p:spPr>
            <a:xfrm>
              <a:off x="8584482" y="4764171"/>
              <a:ext cx="1503204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/>
                <a:t>County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/>
                <a:t>  Court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F46846-F898-46F0-A7D7-96A2310DBC31}"/>
                </a:ext>
              </a:extLst>
            </p:cNvPr>
            <p:cNvCxnSpPr>
              <a:stCxn id="27" idx="0"/>
              <a:endCxn id="8" idx="2"/>
            </p:cNvCxnSpPr>
            <p:nvPr/>
          </p:nvCxnSpPr>
          <p:spPr>
            <a:xfrm flipH="1" flipV="1">
              <a:off x="6731777" y="4493743"/>
              <a:ext cx="3857" cy="253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6393CF-DF3E-4DE4-815A-51CF1FFD5E2D}"/>
                </a:ext>
              </a:extLst>
            </p:cNvPr>
            <p:cNvCxnSpPr>
              <a:stCxn id="28" idx="0"/>
              <a:endCxn id="12" idx="2"/>
            </p:cNvCxnSpPr>
            <p:nvPr/>
          </p:nvCxnSpPr>
          <p:spPr>
            <a:xfrm flipH="1" flipV="1">
              <a:off x="9330200" y="4496911"/>
              <a:ext cx="5884" cy="267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45F9A4-F0C1-4162-B027-5689CC52CC30}"/>
                </a:ext>
              </a:extLst>
            </p:cNvPr>
            <p:cNvSpPr txBox="1"/>
            <p:nvPr/>
          </p:nvSpPr>
          <p:spPr>
            <a:xfrm>
              <a:off x="6037516" y="5640545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Criminal Law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9304730-9DA1-4EEE-BFC8-2630DA6BDA39}"/>
                </a:ext>
              </a:extLst>
            </p:cNvPr>
            <p:cNvCxnSpPr>
              <a:stCxn id="31" idx="0"/>
              <a:endCxn id="27" idx="2"/>
            </p:cNvCxnSpPr>
            <p:nvPr/>
          </p:nvCxnSpPr>
          <p:spPr>
            <a:xfrm flipV="1">
              <a:off x="6731777" y="5393699"/>
              <a:ext cx="3857" cy="246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AC326C-4173-470D-A2AF-5CF256DCDF0C}"/>
                </a:ext>
              </a:extLst>
            </p:cNvPr>
            <p:cNvSpPr txBox="1"/>
            <p:nvPr/>
          </p:nvSpPr>
          <p:spPr>
            <a:xfrm>
              <a:off x="8832306" y="5614608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Civil Law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13822F-E36D-4EA5-83BF-AB67CD699F77}"/>
                </a:ext>
              </a:extLst>
            </p:cNvPr>
            <p:cNvCxnSpPr>
              <a:stCxn id="36" idx="0"/>
              <a:endCxn id="28" idx="2"/>
            </p:cNvCxnSpPr>
            <p:nvPr/>
          </p:nvCxnSpPr>
          <p:spPr>
            <a:xfrm flipV="1">
              <a:off x="9330199" y="5410502"/>
              <a:ext cx="5885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6D686-E8E1-4438-B08A-B9A01BF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B4E-28C3-40F6-AAA0-C0CA7E229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5585" y="121698"/>
            <a:ext cx="5915025" cy="844550"/>
          </a:xfrm>
        </p:spPr>
        <p:txBody>
          <a:bodyPr/>
          <a:lstStyle/>
          <a:p>
            <a:r>
              <a:rPr lang="en-GB" dirty="0"/>
              <a:t>Solicitor vs Barrister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01CA5-B292-480B-956E-09A4EA7C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1"/>
          <a:stretch/>
        </p:blipFill>
        <p:spPr>
          <a:xfrm>
            <a:off x="6567523" y="966248"/>
            <a:ext cx="5514484" cy="559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B6114-3677-4A6B-A84D-F1C315C8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3" y="1154835"/>
            <a:ext cx="6097163" cy="4548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36625-C801-4A95-98C3-74633A551A94}"/>
              </a:ext>
            </a:extLst>
          </p:cNvPr>
          <p:cNvSpPr txBox="1"/>
          <p:nvPr/>
        </p:nvSpPr>
        <p:spPr>
          <a:xfrm>
            <a:off x="470360" y="1154834"/>
            <a:ext cx="101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Barrister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D2E86-7F8F-4F8B-9051-391BFB499C63}"/>
              </a:ext>
            </a:extLst>
          </p:cNvPr>
          <p:cNvSpPr txBox="1"/>
          <p:nvPr/>
        </p:nvSpPr>
        <p:spPr>
          <a:xfrm>
            <a:off x="4974678" y="1154834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Solicitor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8FFDD-5C9E-4FF6-88E1-FD0AAA10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B1C5E-A39C-4905-8821-F9D59EC6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48"/>
            <a:ext cx="8925636" cy="5224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4D25C-A440-4CDE-9141-04DABF61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27" y="2799760"/>
            <a:ext cx="2338530" cy="289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43F96C-E24F-407C-8922-5142BAE5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2" y="90509"/>
            <a:ext cx="10515600" cy="972356"/>
          </a:xfrm>
        </p:spPr>
        <p:txBody>
          <a:bodyPr/>
          <a:lstStyle/>
          <a:p>
            <a:r>
              <a:rPr lang="en-GB" b="1" dirty="0"/>
              <a:t>Types of Business Entities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4763E-7DDA-4875-8200-8DA26AAE7CAE}"/>
              </a:ext>
            </a:extLst>
          </p:cNvPr>
          <p:cNvSpPr txBox="1"/>
          <p:nvPr/>
        </p:nvSpPr>
        <p:spPr>
          <a:xfrm>
            <a:off x="1528550" y="1170141"/>
            <a:ext cx="63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businesses fall into one of these four entities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CB90F-9D0E-4D59-8163-48C5C4F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888-93C3-494B-BDA4-95096F3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" y="5889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Separate legal personality and the corporate veil</a:t>
            </a:r>
            <a:b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</a:b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BCD6D-1B52-4396-835A-35B89BB794FF}"/>
              </a:ext>
            </a:extLst>
          </p:cNvPr>
          <p:cNvSpPr txBox="1"/>
          <p:nvPr/>
        </p:nvSpPr>
        <p:spPr>
          <a:xfrm>
            <a:off x="436782" y="1516270"/>
            <a:ext cx="74083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separate legal entity is a person recognised by law - a "legal person". The entity has its own legal rights and obligations, separate to those running and/or owning the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company - which is a separate legal entity - insulates the individuals participating in the business from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personal liability 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which may arise as a result of doing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That person could be a company, limited liability partnership, or any other entity recognised by law as having its own separate legal existence.</a:t>
            </a:r>
            <a:endParaRPr lang="en-GB" sz="2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1585C7-B432-43D5-A798-E509A11ED12A}"/>
              </a:ext>
            </a:extLst>
          </p:cNvPr>
          <p:cNvSpPr/>
          <p:nvPr/>
        </p:nvSpPr>
        <p:spPr>
          <a:xfrm>
            <a:off x="59871" y="6100549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011C5-BFFD-4EAB-928A-23998D77CDDC}"/>
              </a:ext>
            </a:extLst>
          </p:cNvPr>
          <p:cNvSpPr/>
          <p:nvPr/>
        </p:nvSpPr>
        <p:spPr>
          <a:xfrm rot="10800000">
            <a:off x="10872811" y="102940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2ACB5A-2C30-4AF7-8903-8C652D3A4838}"/>
              </a:ext>
            </a:extLst>
          </p:cNvPr>
          <p:cNvSpPr/>
          <p:nvPr/>
        </p:nvSpPr>
        <p:spPr>
          <a:xfrm rot="6078619">
            <a:off x="9179378" y="3903192"/>
            <a:ext cx="3167743" cy="2656115"/>
          </a:xfrm>
          <a:prstGeom prst="arc">
            <a:avLst>
              <a:gd name="adj1" fmla="val 14734871"/>
              <a:gd name="adj2" fmla="val 1410289"/>
            </a:avLst>
          </a:prstGeom>
          <a:ln w="57150">
            <a:prstDash val="lgDash"/>
            <a:extLst>
              <a:ext uri="{C807C97D-BFC1-408E-A445-0C87EB9F89A2}">
                <ask:lineSketchStyleProps xmlns:ask="http://schemas.microsoft.com/office/drawing/2018/sketchyshapes" sd="4208481314">
                  <a:custGeom>
                    <a:avLst/>
                    <a:gdLst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  <a:gd name="connsiteX3" fmla="*/ 1583872 w 3167743"/>
                      <a:gd name="connsiteY3" fmla="*/ 1328058 h 2656115"/>
                      <a:gd name="connsiteX4" fmla="*/ 1020363 w 3167743"/>
                      <a:gd name="connsiteY4" fmla="*/ 86895 h 2656115"/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67743" h="2656115" stroke="0" extrusionOk="0">
                        <a:moveTo>
                          <a:pt x="1020363" y="86895"/>
                        </a:moveTo>
                        <a:cubicBezTo>
                          <a:pt x="1542891" y="-9600"/>
                          <a:pt x="2126226" y="1170"/>
                          <a:pt x="2591979" y="303740"/>
                        </a:cubicBezTo>
                        <a:cubicBezTo>
                          <a:pt x="3124995" y="662679"/>
                          <a:pt x="3316639" y="1398193"/>
                          <a:pt x="2989865" y="1939543"/>
                        </a:cubicBezTo>
                        <a:cubicBezTo>
                          <a:pt x="2767734" y="1856710"/>
                          <a:pt x="2242285" y="1637422"/>
                          <a:pt x="1583872" y="1328058"/>
                        </a:cubicBezTo>
                        <a:cubicBezTo>
                          <a:pt x="1619349" y="1113027"/>
                          <a:pt x="1137737" y="612016"/>
                          <a:pt x="1020363" y="86895"/>
                        </a:cubicBezTo>
                        <a:close/>
                      </a:path>
                      <a:path w="3167743" h="2656115" fill="none" extrusionOk="0">
                        <a:moveTo>
                          <a:pt x="1020363" y="86895"/>
                        </a:moveTo>
                        <a:cubicBezTo>
                          <a:pt x="1520878" y="-135942"/>
                          <a:pt x="2184434" y="-90855"/>
                          <a:pt x="2591979" y="303740"/>
                        </a:cubicBezTo>
                        <a:cubicBezTo>
                          <a:pt x="3221143" y="669987"/>
                          <a:pt x="3326942" y="1335868"/>
                          <a:pt x="2989865" y="193954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octrine of separate legal personality Archives - TheCourt.ca">
            <a:extLst>
              <a:ext uri="{FF2B5EF4-FFF2-40B4-BE49-F238E27FC236}">
                <a16:creationId xmlns:a16="http://schemas.microsoft.com/office/drawing/2014/main" id="{5099190E-8D5F-47BA-95EA-6DBF5EDF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21" y="2441047"/>
            <a:ext cx="4149655" cy="19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FFF2E-D897-4E55-AE42-9026304D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6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888-93C3-494B-BDA4-95096F3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Separate legal entities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2816-87AC-4F84-9D6B-FF7124AB9901}"/>
              </a:ext>
            </a:extLst>
          </p:cNvPr>
          <p:cNvSpPr txBox="1"/>
          <p:nvPr/>
        </p:nvSpPr>
        <p:spPr>
          <a:xfrm>
            <a:off x="798285" y="1325563"/>
            <a:ext cx="69354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hallmarks of a separate legal entity are that it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buy, sell and own property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of any kind in its own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agree to legally binding contracts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sue and be sued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in its own name.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incur debt (which is created by a contractual relationship)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become creditors, by lending to others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own assets -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property: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tangible: desks, chairs, pens and paper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intangible: such as intellectual property rights: copyright, designs, trade marks and confidential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own real property,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land, and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be liable to pay taxes (a statutory obligation)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146" name="Picture 2" descr="Image result for seperate legal entity">
            <a:extLst>
              <a:ext uri="{FF2B5EF4-FFF2-40B4-BE49-F238E27FC236}">
                <a16:creationId xmlns:a16="http://schemas.microsoft.com/office/drawing/2014/main" id="{DC90D1AC-523B-42E0-B869-605C07CB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73" y="2308806"/>
            <a:ext cx="4937919" cy="186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1585C7-B432-43D5-A798-E509A11ED12A}"/>
              </a:ext>
            </a:extLst>
          </p:cNvPr>
          <p:cNvSpPr/>
          <p:nvPr/>
        </p:nvSpPr>
        <p:spPr>
          <a:xfrm>
            <a:off x="0" y="6239264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011C5-BFFD-4EAB-928A-23998D77CDDC}"/>
              </a:ext>
            </a:extLst>
          </p:cNvPr>
          <p:cNvSpPr/>
          <p:nvPr/>
        </p:nvSpPr>
        <p:spPr>
          <a:xfrm rot="10800000">
            <a:off x="10974019" y="0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2ACB5A-2C30-4AF7-8903-8C652D3A4838}"/>
              </a:ext>
            </a:extLst>
          </p:cNvPr>
          <p:cNvSpPr/>
          <p:nvPr/>
        </p:nvSpPr>
        <p:spPr>
          <a:xfrm rot="6078619">
            <a:off x="9179378" y="3903192"/>
            <a:ext cx="3167743" cy="2656115"/>
          </a:xfrm>
          <a:prstGeom prst="arc">
            <a:avLst>
              <a:gd name="adj1" fmla="val 14734871"/>
              <a:gd name="adj2" fmla="val 1410289"/>
            </a:avLst>
          </a:prstGeom>
          <a:ln w="57150">
            <a:prstDash val="lgDash"/>
            <a:extLst>
              <a:ext uri="{C807C97D-BFC1-408E-A445-0C87EB9F89A2}">
                <ask:lineSketchStyleProps xmlns:ask="http://schemas.microsoft.com/office/drawing/2018/sketchyshapes" sd="4208481314">
                  <a:custGeom>
                    <a:avLst/>
                    <a:gdLst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  <a:gd name="connsiteX3" fmla="*/ 1583872 w 3167743"/>
                      <a:gd name="connsiteY3" fmla="*/ 1328058 h 2656115"/>
                      <a:gd name="connsiteX4" fmla="*/ 1020363 w 3167743"/>
                      <a:gd name="connsiteY4" fmla="*/ 86895 h 2656115"/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67743" h="2656115" stroke="0" extrusionOk="0">
                        <a:moveTo>
                          <a:pt x="1020363" y="86895"/>
                        </a:moveTo>
                        <a:cubicBezTo>
                          <a:pt x="1542891" y="-9600"/>
                          <a:pt x="2126226" y="1170"/>
                          <a:pt x="2591979" y="303740"/>
                        </a:cubicBezTo>
                        <a:cubicBezTo>
                          <a:pt x="3124995" y="662679"/>
                          <a:pt x="3316639" y="1398193"/>
                          <a:pt x="2989865" y="1939543"/>
                        </a:cubicBezTo>
                        <a:cubicBezTo>
                          <a:pt x="2767734" y="1856710"/>
                          <a:pt x="2242285" y="1637422"/>
                          <a:pt x="1583872" y="1328058"/>
                        </a:cubicBezTo>
                        <a:cubicBezTo>
                          <a:pt x="1619349" y="1113027"/>
                          <a:pt x="1137737" y="612016"/>
                          <a:pt x="1020363" y="86895"/>
                        </a:cubicBezTo>
                        <a:close/>
                      </a:path>
                      <a:path w="3167743" h="2656115" fill="none" extrusionOk="0">
                        <a:moveTo>
                          <a:pt x="1020363" y="86895"/>
                        </a:moveTo>
                        <a:cubicBezTo>
                          <a:pt x="1520878" y="-135942"/>
                          <a:pt x="2184434" y="-90855"/>
                          <a:pt x="2591979" y="303740"/>
                        </a:cubicBezTo>
                        <a:cubicBezTo>
                          <a:pt x="3221143" y="669987"/>
                          <a:pt x="3326942" y="1335868"/>
                          <a:pt x="2989865" y="193954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292C9-CD2E-43ED-83C7-087360CE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6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E764-37E7-4708-A501-472DF96D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Law of Contracts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DAA6459A-A314-4BC9-83CE-EABF8DC2B092}"/>
              </a:ext>
            </a:extLst>
          </p:cNvPr>
          <p:cNvSpPr txBox="1"/>
          <p:nvPr/>
        </p:nvSpPr>
        <p:spPr>
          <a:xfrm>
            <a:off x="3957138" y="591343"/>
            <a:ext cx="7186527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An </a:t>
            </a:r>
            <a:r>
              <a:rPr lang="en-US" sz="2400" b="1" i="0" dirty="0">
                <a:effectLst/>
              </a:rPr>
              <a:t>agreement</a:t>
            </a:r>
            <a:r>
              <a:rPr lang="en-US" sz="2400" b="0" i="0" dirty="0">
                <a:effectLst/>
              </a:rPr>
              <a:t> giving rise to obligations which are enforced or recognsied by law.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make it legally binding, should have following elements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offer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acceptance </a:t>
            </a:r>
            <a:r>
              <a:rPr lang="en-US" sz="2400" dirty="0"/>
              <a:t>after careful understanding without duress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intention</a:t>
            </a:r>
            <a:r>
              <a:rPr lang="en-US" sz="2400" dirty="0"/>
              <a:t> to create legal relationship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consideration</a:t>
            </a:r>
            <a:r>
              <a:rPr lang="en-US" sz="2400" dirty="0"/>
              <a:t> with something of some value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</a:t>
            </a:r>
            <a:r>
              <a:rPr lang="en-US" sz="2400" b="1" i="0" dirty="0">
                <a:effectLst/>
              </a:rPr>
              <a:t>ontract</a:t>
            </a:r>
            <a:r>
              <a:rPr lang="en-US" sz="2400" b="0" i="0" dirty="0">
                <a:effectLst/>
              </a:rPr>
              <a:t> can be in </a:t>
            </a:r>
            <a:r>
              <a:rPr lang="en-US" sz="2400" b="1" i="0" dirty="0">
                <a:effectLst/>
              </a:rPr>
              <a:t>writing</a:t>
            </a:r>
            <a:r>
              <a:rPr lang="en-US" sz="2400" b="0" i="0" dirty="0">
                <a:effectLst/>
              </a:rPr>
              <a:t>, be made orally, be inferred by conduct or formed using a combination of all three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Contracts must be complete provide necessary information for courts to decide in case of disputes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2B74A-0828-46AC-B46C-A114ADF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796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Aharoni</vt:lpstr>
      <vt:lpstr>Arial</vt:lpstr>
      <vt:lpstr>Arial</vt:lpstr>
      <vt:lpstr>Arial Black</vt:lpstr>
      <vt:lpstr>Calibri</vt:lpstr>
      <vt:lpstr>Calibri Light</vt:lpstr>
      <vt:lpstr>Georgia</vt:lpstr>
      <vt:lpstr>Google Sans</vt:lpstr>
      <vt:lpstr>Lato</vt:lpstr>
      <vt:lpstr>proxima-nova</vt:lpstr>
      <vt:lpstr>Office Theme</vt:lpstr>
      <vt:lpstr>Introduction to Legal Frameworks </vt:lpstr>
      <vt:lpstr>Contents</vt:lpstr>
      <vt:lpstr>English legal Systems</vt:lpstr>
      <vt:lpstr>Court System in England and Wales</vt:lpstr>
      <vt:lpstr>Solicitor vs Barrister</vt:lpstr>
      <vt:lpstr>Types of Business Entities</vt:lpstr>
      <vt:lpstr> Separate legal personality and the corporate veil </vt:lpstr>
      <vt:lpstr>Separate legal entities</vt:lpstr>
      <vt:lpstr>Law of Contracts</vt:lpstr>
      <vt:lpstr>Employment Contracts</vt:lpstr>
      <vt:lpstr>PowerPoint Presentation</vt:lpstr>
      <vt:lpstr>PowerPoint Presentation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Law</dc:title>
  <dc:creator>Camilariu</dc:creator>
  <cp:lastModifiedBy>Alex PC</cp:lastModifiedBy>
  <cp:revision>37</cp:revision>
  <dcterms:created xsi:type="dcterms:W3CDTF">2021-02-15T12:09:55Z</dcterms:created>
  <dcterms:modified xsi:type="dcterms:W3CDTF">2021-06-17T12:20:16Z</dcterms:modified>
</cp:coreProperties>
</file>