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5" r:id="rId2"/>
    <p:sldId id="276" r:id="rId3"/>
    <p:sldId id="277" r:id="rId4"/>
    <p:sldId id="278" r:id="rId5"/>
    <p:sldId id="279" r:id="rId6"/>
    <p:sldId id="308" r:id="rId7"/>
    <p:sldId id="280" r:id="rId8"/>
    <p:sldId id="281" r:id="rId9"/>
    <p:sldId id="282" r:id="rId10"/>
    <p:sldId id="283" r:id="rId11"/>
    <p:sldId id="284" r:id="rId12"/>
    <p:sldId id="285" r:id="rId13"/>
    <p:sldId id="289" r:id="rId14"/>
    <p:sldId id="286" r:id="rId15"/>
    <p:sldId id="287" r:id="rId16"/>
    <p:sldId id="290" r:id="rId17"/>
    <p:sldId id="291" r:id="rId18"/>
    <p:sldId id="293" r:id="rId19"/>
    <p:sldId id="294" r:id="rId20"/>
    <p:sldId id="292" r:id="rId21"/>
    <p:sldId id="295" r:id="rId22"/>
    <p:sldId id="296" r:id="rId23"/>
    <p:sldId id="297" r:id="rId24"/>
    <p:sldId id="302" r:id="rId25"/>
    <p:sldId id="303" r:id="rId26"/>
    <p:sldId id="304" r:id="rId27"/>
    <p:sldId id="298" r:id="rId28"/>
    <p:sldId id="305" r:id="rId29"/>
    <p:sldId id="299"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1583" autoAdjust="0"/>
  </p:normalViewPr>
  <p:slideViewPr>
    <p:cSldViewPr>
      <p:cViewPr>
        <p:scale>
          <a:sx n="80" d="100"/>
          <a:sy n="80" d="100"/>
        </p:scale>
        <p:origin x="1032" y="192"/>
      </p:cViewPr>
      <p:guideLst>
        <p:guide orient="horz" pos="2160"/>
        <p:guide pos="288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7C170-3FC1-44AF-8043-BB39E64588FB}" type="doc">
      <dgm:prSet loTypeId="urn:microsoft.com/office/officeart/2016/7/layout/LinearBlockProcessNumbered" loCatId="process" qsTypeId="urn:microsoft.com/office/officeart/2005/8/quickstyle/simple2" qsCatId="simple" csTypeId="urn:microsoft.com/office/officeart/2005/8/colors/accent1_2" csCatId="accent1" phldr="1"/>
      <dgm:spPr/>
      <dgm:t>
        <a:bodyPr/>
        <a:lstStyle/>
        <a:p>
          <a:endParaRPr lang="en-US"/>
        </a:p>
      </dgm:t>
    </dgm:pt>
    <dgm:pt modelId="{83A4908C-B17B-4126-9C04-BAF42DECB8B3}">
      <dgm:prSet custT="1"/>
      <dgm:spPr/>
      <dgm:t>
        <a:bodyPr/>
        <a:lstStyle/>
        <a:p>
          <a:r>
            <a:rPr lang="en-US" sz="1400" b="1" dirty="0"/>
            <a:t>Describe</a:t>
          </a:r>
          <a:r>
            <a:rPr lang="en-US" sz="1400" dirty="0"/>
            <a:t> the new economy and how it’s affecting the way organizations are managed</a:t>
          </a:r>
        </a:p>
      </dgm:t>
    </dgm:pt>
    <dgm:pt modelId="{C79E43E8-D1BA-42DA-BB7B-BF5A2FC2960B}" type="parTrans" cxnId="{E35045D9-DDE8-48B9-BEF9-2E0FB386EE8F}">
      <dgm:prSet/>
      <dgm:spPr/>
      <dgm:t>
        <a:bodyPr/>
        <a:lstStyle/>
        <a:p>
          <a:endParaRPr lang="en-US" sz="2400"/>
        </a:p>
      </dgm:t>
    </dgm:pt>
    <dgm:pt modelId="{FA4F8582-B2BA-41A9-90B9-72B2A6338002}" type="sibTrans" cxnId="{E35045D9-DDE8-48B9-BEF9-2E0FB386EE8F}">
      <dgm:prSet phldrT="01" phldr="0" custT="1"/>
      <dgm:spPr/>
      <dgm:t>
        <a:bodyPr/>
        <a:lstStyle/>
        <a:p>
          <a:r>
            <a:rPr lang="en-US" sz="3600"/>
            <a:t>01</a:t>
          </a:r>
        </a:p>
      </dgm:t>
    </dgm:pt>
    <dgm:pt modelId="{90A0EACC-4D7D-4F81-BC4B-3D6AAFAA9D28}">
      <dgm:prSet custT="1"/>
      <dgm:spPr/>
      <dgm:t>
        <a:bodyPr/>
        <a:lstStyle/>
        <a:p>
          <a:r>
            <a:rPr lang="en-US" sz="1400" b="1" dirty="0"/>
            <a:t>Explain</a:t>
          </a:r>
          <a:r>
            <a:rPr lang="en-US" sz="1400" dirty="0"/>
            <a:t> globalization and its impact  on organizations</a:t>
          </a:r>
        </a:p>
      </dgm:t>
    </dgm:pt>
    <dgm:pt modelId="{279C044F-5203-4BF4-A20F-88BD22F1C350}" type="parTrans" cxnId="{9543B73F-A471-45E5-A3FF-C1443B542FEC}">
      <dgm:prSet/>
      <dgm:spPr/>
      <dgm:t>
        <a:bodyPr/>
        <a:lstStyle/>
        <a:p>
          <a:endParaRPr lang="en-US" sz="2400"/>
        </a:p>
      </dgm:t>
    </dgm:pt>
    <dgm:pt modelId="{5F0CD5B8-FC12-4747-95F4-D64FC44E4B85}" type="sibTrans" cxnId="{9543B73F-A471-45E5-A3FF-C1443B542FEC}">
      <dgm:prSet phldrT="02" phldr="0" custT="1"/>
      <dgm:spPr/>
      <dgm:t>
        <a:bodyPr/>
        <a:lstStyle/>
        <a:p>
          <a:r>
            <a:rPr lang="en-US" sz="3600"/>
            <a:t>02</a:t>
          </a:r>
        </a:p>
      </dgm:t>
    </dgm:pt>
    <dgm:pt modelId="{BF8EE72A-FE13-4BF4-8DEB-444853A20FCD}">
      <dgm:prSet custT="1"/>
      <dgm:spPr/>
      <dgm:t>
        <a:bodyPr/>
        <a:lstStyle/>
        <a:p>
          <a:r>
            <a:rPr lang="en-US" sz="1400" b="1" dirty="0"/>
            <a:t>Discuss</a:t>
          </a:r>
          <a:r>
            <a:rPr lang="en-US" sz="1400" dirty="0"/>
            <a:t> how society’s expectations are influencing managers and organizations</a:t>
          </a:r>
        </a:p>
      </dgm:t>
    </dgm:pt>
    <dgm:pt modelId="{87E2E5B5-21ED-4324-A0B9-96FAE64FF9E7}" type="parTrans" cxnId="{FF56ABB4-F896-40B6-A1A7-B668C6B88831}">
      <dgm:prSet/>
      <dgm:spPr/>
      <dgm:t>
        <a:bodyPr/>
        <a:lstStyle/>
        <a:p>
          <a:endParaRPr lang="en-US" sz="2400"/>
        </a:p>
      </dgm:t>
    </dgm:pt>
    <dgm:pt modelId="{9ED74868-DBB2-44DF-8092-2AD5C5CBE33D}" type="sibTrans" cxnId="{FF56ABB4-F896-40B6-A1A7-B668C6B88831}">
      <dgm:prSet phldrT="03" phldr="0" custT="1"/>
      <dgm:spPr/>
      <dgm:t>
        <a:bodyPr/>
        <a:lstStyle/>
        <a:p>
          <a:r>
            <a:rPr lang="en-US" sz="3600"/>
            <a:t>03</a:t>
          </a:r>
        </a:p>
      </dgm:t>
    </dgm:pt>
    <dgm:pt modelId="{5643A3B6-3F0E-42D5-97B3-8DF891ADC56D}">
      <dgm:prSet custT="1"/>
      <dgm:spPr/>
      <dgm:t>
        <a:bodyPr/>
        <a:lstStyle/>
        <a:p>
          <a:r>
            <a:rPr lang="en-US" sz="1400" b="1"/>
            <a:t>Describe</a:t>
          </a:r>
          <a:r>
            <a:rPr lang="en-US" sz="1400"/>
            <a:t> how the workforce is changing and its impact on the way organizations are managed</a:t>
          </a:r>
        </a:p>
      </dgm:t>
    </dgm:pt>
    <dgm:pt modelId="{C4AFC4B1-17A2-4A33-81F7-15D81AD29D1E}" type="parTrans" cxnId="{62699A8C-F141-4F22-9404-448C9A085E21}">
      <dgm:prSet/>
      <dgm:spPr/>
      <dgm:t>
        <a:bodyPr/>
        <a:lstStyle/>
        <a:p>
          <a:endParaRPr lang="en-US" sz="2400"/>
        </a:p>
      </dgm:t>
    </dgm:pt>
    <dgm:pt modelId="{3B1CA166-19D0-4CAF-9200-C42809F002CE}" type="sibTrans" cxnId="{62699A8C-F141-4F22-9404-448C9A085E21}">
      <dgm:prSet phldrT="04" phldr="0" custT="1"/>
      <dgm:spPr/>
      <dgm:t>
        <a:bodyPr/>
        <a:lstStyle/>
        <a:p>
          <a:r>
            <a:rPr lang="en-US" sz="3600"/>
            <a:t>04</a:t>
          </a:r>
        </a:p>
      </dgm:t>
    </dgm:pt>
    <dgm:pt modelId="{B83818BD-829D-4FFF-840F-84BF061464D1}">
      <dgm:prSet custT="1"/>
      <dgm:spPr/>
      <dgm:t>
        <a:bodyPr/>
        <a:lstStyle/>
        <a:p>
          <a:r>
            <a:rPr lang="en-US" sz="1400" b="1"/>
            <a:t>Discuss</a:t>
          </a:r>
          <a:r>
            <a:rPr lang="en-US" sz="1400"/>
            <a:t> trust as the essence of leadership</a:t>
          </a:r>
        </a:p>
      </dgm:t>
    </dgm:pt>
    <dgm:pt modelId="{94819FFB-131A-4F0B-889A-29ACAC0F3FBB}" type="parTrans" cxnId="{528C79C5-5521-491C-8FF9-3DBB87E4E798}">
      <dgm:prSet/>
      <dgm:spPr/>
      <dgm:t>
        <a:bodyPr/>
        <a:lstStyle/>
        <a:p>
          <a:endParaRPr lang="en-US" sz="2400"/>
        </a:p>
      </dgm:t>
    </dgm:pt>
    <dgm:pt modelId="{AB4C77F8-A4B3-4BA2-9856-9A5937858CD4}" type="sibTrans" cxnId="{528C79C5-5521-491C-8FF9-3DBB87E4E798}">
      <dgm:prSet phldrT="05" phldr="0" custT="1"/>
      <dgm:spPr/>
      <dgm:t>
        <a:bodyPr/>
        <a:lstStyle/>
        <a:p>
          <a:r>
            <a:rPr lang="en-US" sz="3600"/>
            <a:t>05</a:t>
          </a:r>
        </a:p>
      </dgm:t>
    </dgm:pt>
    <dgm:pt modelId="{0A27FF84-51E8-4FAF-BAAA-DE6314594467}" type="pres">
      <dgm:prSet presAssocID="{5FD7C170-3FC1-44AF-8043-BB39E64588FB}" presName="Name0" presStyleCnt="0">
        <dgm:presLayoutVars>
          <dgm:animLvl val="lvl"/>
          <dgm:resizeHandles val="exact"/>
        </dgm:presLayoutVars>
      </dgm:prSet>
      <dgm:spPr/>
    </dgm:pt>
    <dgm:pt modelId="{3E8DD7E3-1618-407A-A277-AD82205C355F}" type="pres">
      <dgm:prSet presAssocID="{83A4908C-B17B-4126-9C04-BAF42DECB8B3}" presName="compositeNode" presStyleCnt="0">
        <dgm:presLayoutVars>
          <dgm:bulletEnabled val="1"/>
        </dgm:presLayoutVars>
      </dgm:prSet>
      <dgm:spPr/>
    </dgm:pt>
    <dgm:pt modelId="{59349F70-05B5-4F9B-BB6E-37C6B4818730}" type="pres">
      <dgm:prSet presAssocID="{83A4908C-B17B-4126-9C04-BAF42DECB8B3}" presName="bgRect" presStyleLbl="alignNode1" presStyleIdx="0" presStyleCnt="5" custScaleY="151559"/>
      <dgm:spPr/>
    </dgm:pt>
    <dgm:pt modelId="{43F98802-DEAC-4A6F-AF5E-D7FF801C15EC}" type="pres">
      <dgm:prSet presAssocID="{FA4F8582-B2BA-41A9-90B9-72B2A6338002}" presName="sibTransNodeRect" presStyleLbl="alignNode1" presStyleIdx="0" presStyleCnt="5">
        <dgm:presLayoutVars>
          <dgm:chMax val="0"/>
          <dgm:bulletEnabled val="1"/>
        </dgm:presLayoutVars>
      </dgm:prSet>
      <dgm:spPr/>
    </dgm:pt>
    <dgm:pt modelId="{25CB8F55-2D23-47B6-9843-A1BFF8249FA9}" type="pres">
      <dgm:prSet presAssocID="{83A4908C-B17B-4126-9C04-BAF42DECB8B3}" presName="nodeRect" presStyleLbl="alignNode1" presStyleIdx="0" presStyleCnt="5">
        <dgm:presLayoutVars>
          <dgm:bulletEnabled val="1"/>
        </dgm:presLayoutVars>
      </dgm:prSet>
      <dgm:spPr/>
    </dgm:pt>
    <dgm:pt modelId="{32A6D8B6-CEC2-41C1-8532-6BDEF8EE8D8E}" type="pres">
      <dgm:prSet presAssocID="{FA4F8582-B2BA-41A9-90B9-72B2A6338002}" presName="sibTrans" presStyleCnt="0"/>
      <dgm:spPr/>
    </dgm:pt>
    <dgm:pt modelId="{B1D370AE-ABE4-44A9-990D-439D34A30B49}" type="pres">
      <dgm:prSet presAssocID="{90A0EACC-4D7D-4F81-BC4B-3D6AAFAA9D28}" presName="compositeNode" presStyleCnt="0">
        <dgm:presLayoutVars>
          <dgm:bulletEnabled val="1"/>
        </dgm:presLayoutVars>
      </dgm:prSet>
      <dgm:spPr/>
    </dgm:pt>
    <dgm:pt modelId="{96A370BE-9AFE-4D07-B460-4DEA3001BF7C}" type="pres">
      <dgm:prSet presAssocID="{90A0EACC-4D7D-4F81-BC4B-3D6AAFAA9D28}" presName="bgRect" presStyleLbl="alignNode1" presStyleIdx="1" presStyleCnt="5" custScaleY="151559"/>
      <dgm:spPr/>
    </dgm:pt>
    <dgm:pt modelId="{EF006025-A0F7-441B-94D9-11730970819B}" type="pres">
      <dgm:prSet presAssocID="{5F0CD5B8-FC12-4747-95F4-D64FC44E4B85}" presName="sibTransNodeRect" presStyleLbl="alignNode1" presStyleIdx="1" presStyleCnt="5">
        <dgm:presLayoutVars>
          <dgm:chMax val="0"/>
          <dgm:bulletEnabled val="1"/>
        </dgm:presLayoutVars>
      </dgm:prSet>
      <dgm:spPr/>
    </dgm:pt>
    <dgm:pt modelId="{3D862171-A1AE-420B-96A4-C77DF5DB5A6D}" type="pres">
      <dgm:prSet presAssocID="{90A0EACC-4D7D-4F81-BC4B-3D6AAFAA9D28}" presName="nodeRect" presStyleLbl="alignNode1" presStyleIdx="1" presStyleCnt="5">
        <dgm:presLayoutVars>
          <dgm:bulletEnabled val="1"/>
        </dgm:presLayoutVars>
      </dgm:prSet>
      <dgm:spPr/>
    </dgm:pt>
    <dgm:pt modelId="{261FA2E4-0C7A-49E7-B421-9C81020B0FFA}" type="pres">
      <dgm:prSet presAssocID="{5F0CD5B8-FC12-4747-95F4-D64FC44E4B85}" presName="sibTrans" presStyleCnt="0"/>
      <dgm:spPr/>
    </dgm:pt>
    <dgm:pt modelId="{CA63839F-2073-4D51-BCEB-A3036FE0700D}" type="pres">
      <dgm:prSet presAssocID="{BF8EE72A-FE13-4BF4-8DEB-444853A20FCD}" presName="compositeNode" presStyleCnt="0">
        <dgm:presLayoutVars>
          <dgm:bulletEnabled val="1"/>
        </dgm:presLayoutVars>
      </dgm:prSet>
      <dgm:spPr/>
    </dgm:pt>
    <dgm:pt modelId="{13BA9C4A-DD8B-465A-83EB-E2B354E9187F}" type="pres">
      <dgm:prSet presAssocID="{BF8EE72A-FE13-4BF4-8DEB-444853A20FCD}" presName="bgRect" presStyleLbl="alignNode1" presStyleIdx="2" presStyleCnt="5" custScaleY="153203"/>
      <dgm:spPr/>
    </dgm:pt>
    <dgm:pt modelId="{2A0F4355-1357-4D63-BDA0-AC283AC89AC1}" type="pres">
      <dgm:prSet presAssocID="{9ED74868-DBB2-44DF-8092-2AD5C5CBE33D}" presName="sibTransNodeRect" presStyleLbl="alignNode1" presStyleIdx="2" presStyleCnt="5">
        <dgm:presLayoutVars>
          <dgm:chMax val="0"/>
          <dgm:bulletEnabled val="1"/>
        </dgm:presLayoutVars>
      </dgm:prSet>
      <dgm:spPr/>
    </dgm:pt>
    <dgm:pt modelId="{1D23CA6C-D208-4B6F-B58E-504DE3937377}" type="pres">
      <dgm:prSet presAssocID="{BF8EE72A-FE13-4BF4-8DEB-444853A20FCD}" presName="nodeRect" presStyleLbl="alignNode1" presStyleIdx="2" presStyleCnt="5">
        <dgm:presLayoutVars>
          <dgm:bulletEnabled val="1"/>
        </dgm:presLayoutVars>
      </dgm:prSet>
      <dgm:spPr/>
    </dgm:pt>
    <dgm:pt modelId="{D5596A99-0509-49F1-B8E3-8CE5573841A7}" type="pres">
      <dgm:prSet presAssocID="{9ED74868-DBB2-44DF-8092-2AD5C5CBE33D}" presName="sibTrans" presStyleCnt="0"/>
      <dgm:spPr/>
    </dgm:pt>
    <dgm:pt modelId="{1939D5D3-043C-4CAA-AD60-0C6D8345E597}" type="pres">
      <dgm:prSet presAssocID="{5643A3B6-3F0E-42D5-97B3-8DF891ADC56D}" presName="compositeNode" presStyleCnt="0">
        <dgm:presLayoutVars>
          <dgm:bulletEnabled val="1"/>
        </dgm:presLayoutVars>
      </dgm:prSet>
      <dgm:spPr/>
    </dgm:pt>
    <dgm:pt modelId="{EE46642D-5185-420F-BED9-1878F4E81276}" type="pres">
      <dgm:prSet presAssocID="{5643A3B6-3F0E-42D5-97B3-8DF891ADC56D}" presName="bgRect" presStyleLbl="alignNode1" presStyleIdx="3" presStyleCnt="5" custScaleY="154549"/>
      <dgm:spPr/>
    </dgm:pt>
    <dgm:pt modelId="{F6D8C3A8-0C51-4F8E-83B2-60EE6CCF68A0}" type="pres">
      <dgm:prSet presAssocID="{3B1CA166-19D0-4CAF-9200-C42809F002CE}" presName="sibTransNodeRect" presStyleLbl="alignNode1" presStyleIdx="3" presStyleCnt="5">
        <dgm:presLayoutVars>
          <dgm:chMax val="0"/>
          <dgm:bulletEnabled val="1"/>
        </dgm:presLayoutVars>
      </dgm:prSet>
      <dgm:spPr/>
    </dgm:pt>
    <dgm:pt modelId="{CDE669C6-FC6B-4019-ACEF-FAADFC097113}" type="pres">
      <dgm:prSet presAssocID="{5643A3B6-3F0E-42D5-97B3-8DF891ADC56D}" presName="nodeRect" presStyleLbl="alignNode1" presStyleIdx="3" presStyleCnt="5">
        <dgm:presLayoutVars>
          <dgm:bulletEnabled val="1"/>
        </dgm:presLayoutVars>
      </dgm:prSet>
      <dgm:spPr/>
    </dgm:pt>
    <dgm:pt modelId="{9ACBF7C8-BCB0-4809-BAF0-40D0118EFF42}" type="pres">
      <dgm:prSet presAssocID="{3B1CA166-19D0-4CAF-9200-C42809F002CE}" presName="sibTrans" presStyleCnt="0"/>
      <dgm:spPr/>
    </dgm:pt>
    <dgm:pt modelId="{EA8E0F21-DF32-4575-9F5F-80428B61F6E1}" type="pres">
      <dgm:prSet presAssocID="{B83818BD-829D-4FFF-840F-84BF061464D1}" presName="compositeNode" presStyleCnt="0">
        <dgm:presLayoutVars>
          <dgm:bulletEnabled val="1"/>
        </dgm:presLayoutVars>
      </dgm:prSet>
      <dgm:spPr/>
    </dgm:pt>
    <dgm:pt modelId="{1AFBDB43-0234-40FD-B204-AE17F39EF30B}" type="pres">
      <dgm:prSet presAssocID="{B83818BD-829D-4FFF-840F-84BF061464D1}" presName="bgRect" presStyleLbl="alignNode1" presStyleIdx="4" presStyleCnt="5" custScaleY="154548"/>
      <dgm:spPr/>
    </dgm:pt>
    <dgm:pt modelId="{6C1DC390-568F-497D-9EEF-298C1B2A91CD}" type="pres">
      <dgm:prSet presAssocID="{AB4C77F8-A4B3-4BA2-9856-9A5937858CD4}" presName="sibTransNodeRect" presStyleLbl="alignNode1" presStyleIdx="4" presStyleCnt="5">
        <dgm:presLayoutVars>
          <dgm:chMax val="0"/>
          <dgm:bulletEnabled val="1"/>
        </dgm:presLayoutVars>
      </dgm:prSet>
      <dgm:spPr/>
    </dgm:pt>
    <dgm:pt modelId="{806F6937-101F-4672-BD9C-1A526B5DCE36}" type="pres">
      <dgm:prSet presAssocID="{B83818BD-829D-4FFF-840F-84BF061464D1}" presName="nodeRect" presStyleLbl="alignNode1" presStyleIdx="4" presStyleCnt="5">
        <dgm:presLayoutVars>
          <dgm:bulletEnabled val="1"/>
        </dgm:presLayoutVars>
      </dgm:prSet>
      <dgm:spPr/>
    </dgm:pt>
  </dgm:ptLst>
  <dgm:cxnLst>
    <dgm:cxn modelId="{11806707-06AC-44C5-B51B-3066015F7355}" type="presOf" srcId="{90A0EACC-4D7D-4F81-BC4B-3D6AAFAA9D28}" destId="{96A370BE-9AFE-4D07-B460-4DEA3001BF7C}" srcOrd="0" destOrd="0" presId="urn:microsoft.com/office/officeart/2016/7/layout/LinearBlockProcessNumbered"/>
    <dgm:cxn modelId="{E4BB9817-7E63-44B9-80EF-AF87645EED9C}" type="presOf" srcId="{3B1CA166-19D0-4CAF-9200-C42809F002CE}" destId="{F6D8C3A8-0C51-4F8E-83B2-60EE6CCF68A0}" srcOrd="0" destOrd="0" presId="urn:microsoft.com/office/officeart/2016/7/layout/LinearBlockProcessNumbered"/>
    <dgm:cxn modelId="{5244711A-3A12-4229-A2E9-B619D879AF5A}" type="presOf" srcId="{83A4908C-B17B-4126-9C04-BAF42DECB8B3}" destId="{25CB8F55-2D23-47B6-9843-A1BFF8249FA9}" srcOrd="1" destOrd="0" presId="urn:microsoft.com/office/officeart/2016/7/layout/LinearBlockProcessNumbered"/>
    <dgm:cxn modelId="{5655253A-0076-43DF-89FD-02B9E689D9D7}" type="presOf" srcId="{5FD7C170-3FC1-44AF-8043-BB39E64588FB}" destId="{0A27FF84-51E8-4FAF-BAAA-DE6314594467}" srcOrd="0" destOrd="0" presId="urn:microsoft.com/office/officeart/2016/7/layout/LinearBlockProcessNumbered"/>
    <dgm:cxn modelId="{E521733D-2E97-460E-94FE-16544A412660}" type="presOf" srcId="{90A0EACC-4D7D-4F81-BC4B-3D6AAFAA9D28}" destId="{3D862171-A1AE-420B-96A4-C77DF5DB5A6D}" srcOrd="1" destOrd="0" presId="urn:microsoft.com/office/officeart/2016/7/layout/LinearBlockProcessNumbered"/>
    <dgm:cxn modelId="{9543B73F-A471-45E5-A3FF-C1443B542FEC}" srcId="{5FD7C170-3FC1-44AF-8043-BB39E64588FB}" destId="{90A0EACC-4D7D-4F81-BC4B-3D6AAFAA9D28}" srcOrd="1" destOrd="0" parTransId="{279C044F-5203-4BF4-A20F-88BD22F1C350}" sibTransId="{5F0CD5B8-FC12-4747-95F4-D64FC44E4B85}"/>
    <dgm:cxn modelId="{0B7F7660-5AD5-4F69-9F7C-5F44105E4236}" type="presOf" srcId="{B83818BD-829D-4FFF-840F-84BF061464D1}" destId="{1AFBDB43-0234-40FD-B204-AE17F39EF30B}" srcOrd="0" destOrd="0" presId="urn:microsoft.com/office/officeart/2016/7/layout/LinearBlockProcessNumbered"/>
    <dgm:cxn modelId="{6CAE2048-A43E-4DFA-BBC5-08D48726348E}" type="presOf" srcId="{FA4F8582-B2BA-41A9-90B9-72B2A6338002}" destId="{43F98802-DEAC-4A6F-AF5E-D7FF801C15EC}" srcOrd="0" destOrd="0" presId="urn:microsoft.com/office/officeart/2016/7/layout/LinearBlockProcessNumbered"/>
    <dgm:cxn modelId="{A552E86F-B57D-4FC4-B16E-F7E200251210}" type="presOf" srcId="{B83818BD-829D-4FFF-840F-84BF061464D1}" destId="{806F6937-101F-4672-BD9C-1A526B5DCE36}" srcOrd="1" destOrd="0" presId="urn:microsoft.com/office/officeart/2016/7/layout/LinearBlockProcessNumbered"/>
    <dgm:cxn modelId="{A9ABC859-1BF9-4EC5-96B0-A515E1B5754D}" type="presOf" srcId="{5643A3B6-3F0E-42D5-97B3-8DF891ADC56D}" destId="{CDE669C6-FC6B-4019-ACEF-FAADFC097113}" srcOrd="1" destOrd="0" presId="urn:microsoft.com/office/officeart/2016/7/layout/LinearBlockProcessNumbered"/>
    <dgm:cxn modelId="{62699A8C-F141-4F22-9404-448C9A085E21}" srcId="{5FD7C170-3FC1-44AF-8043-BB39E64588FB}" destId="{5643A3B6-3F0E-42D5-97B3-8DF891ADC56D}" srcOrd="3" destOrd="0" parTransId="{C4AFC4B1-17A2-4A33-81F7-15D81AD29D1E}" sibTransId="{3B1CA166-19D0-4CAF-9200-C42809F002CE}"/>
    <dgm:cxn modelId="{A4EB7090-79DB-4685-960B-DE690251D085}" type="presOf" srcId="{BF8EE72A-FE13-4BF4-8DEB-444853A20FCD}" destId="{13BA9C4A-DD8B-465A-83EB-E2B354E9187F}" srcOrd="0" destOrd="0" presId="urn:microsoft.com/office/officeart/2016/7/layout/LinearBlockProcessNumbered"/>
    <dgm:cxn modelId="{FF56ABB4-F896-40B6-A1A7-B668C6B88831}" srcId="{5FD7C170-3FC1-44AF-8043-BB39E64588FB}" destId="{BF8EE72A-FE13-4BF4-8DEB-444853A20FCD}" srcOrd="2" destOrd="0" parTransId="{87E2E5B5-21ED-4324-A0B9-96FAE64FF9E7}" sibTransId="{9ED74868-DBB2-44DF-8092-2AD5C5CBE33D}"/>
    <dgm:cxn modelId="{528C79C5-5521-491C-8FF9-3DBB87E4E798}" srcId="{5FD7C170-3FC1-44AF-8043-BB39E64588FB}" destId="{B83818BD-829D-4FFF-840F-84BF061464D1}" srcOrd="4" destOrd="0" parTransId="{94819FFB-131A-4F0B-889A-29ACAC0F3FBB}" sibTransId="{AB4C77F8-A4B3-4BA2-9856-9A5937858CD4}"/>
    <dgm:cxn modelId="{E99116C6-4926-44AE-8C92-074826D3FFA0}" type="presOf" srcId="{BF8EE72A-FE13-4BF4-8DEB-444853A20FCD}" destId="{1D23CA6C-D208-4B6F-B58E-504DE3937377}" srcOrd="1" destOrd="0" presId="urn:microsoft.com/office/officeart/2016/7/layout/LinearBlockProcessNumbered"/>
    <dgm:cxn modelId="{394D2ECE-127D-4E2A-9BEE-DF35EF386A4D}" type="presOf" srcId="{9ED74868-DBB2-44DF-8092-2AD5C5CBE33D}" destId="{2A0F4355-1357-4D63-BDA0-AC283AC89AC1}" srcOrd="0" destOrd="0" presId="urn:microsoft.com/office/officeart/2016/7/layout/LinearBlockProcessNumbered"/>
    <dgm:cxn modelId="{E35045D9-DDE8-48B9-BEF9-2E0FB386EE8F}" srcId="{5FD7C170-3FC1-44AF-8043-BB39E64588FB}" destId="{83A4908C-B17B-4126-9C04-BAF42DECB8B3}" srcOrd="0" destOrd="0" parTransId="{C79E43E8-D1BA-42DA-BB7B-BF5A2FC2960B}" sibTransId="{FA4F8582-B2BA-41A9-90B9-72B2A6338002}"/>
    <dgm:cxn modelId="{2451B5D9-DEBD-464C-BDD4-EA544CFCA576}" type="presOf" srcId="{83A4908C-B17B-4126-9C04-BAF42DECB8B3}" destId="{59349F70-05B5-4F9B-BB6E-37C6B4818730}" srcOrd="0" destOrd="0" presId="urn:microsoft.com/office/officeart/2016/7/layout/LinearBlockProcessNumbered"/>
    <dgm:cxn modelId="{161F7FDD-6908-441F-9717-D48306E60D6C}" type="presOf" srcId="{5643A3B6-3F0E-42D5-97B3-8DF891ADC56D}" destId="{EE46642D-5185-420F-BED9-1878F4E81276}" srcOrd="0" destOrd="0" presId="urn:microsoft.com/office/officeart/2016/7/layout/LinearBlockProcessNumbered"/>
    <dgm:cxn modelId="{A1D7B8EF-17AC-470D-9CC5-CBB8E631492A}" type="presOf" srcId="{5F0CD5B8-FC12-4747-95F4-D64FC44E4B85}" destId="{EF006025-A0F7-441B-94D9-11730970819B}" srcOrd="0" destOrd="0" presId="urn:microsoft.com/office/officeart/2016/7/layout/LinearBlockProcessNumbered"/>
    <dgm:cxn modelId="{D9F4E2F7-62B7-4282-8C8C-70C39928C204}" type="presOf" srcId="{AB4C77F8-A4B3-4BA2-9856-9A5937858CD4}" destId="{6C1DC390-568F-497D-9EEF-298C1B2A91CD}" srcOrd="0" destOrd="0" presId="urn:microsoft.com/office/officeart/2016/7/layout/LinearBlockProcessNumbered"/>
    <dgm:cxn modelId="{879DBD19-A588-4CB4-8346-4BA9FEDE99ED}" type="presParOf" srcId="{0A27FF84-51E8-4FAF-BAAA-DE6314594467}" destId="{3E8DD7E3-1618-407A-A277-AD82205C355F}" srcOrd="0" destOrd="0" presId="urn:microsoft.com/office/officeart/2016/7/layout/LinearBlockProcessNumbered"/>
    <dgm:cxn modelId="{97C44337-0FA4-4BDB-A30F-9F18547E0228}" type="presParOf" srcId="{3E8DD7E3-1618-407A-A277-AD82205C355F}" destId="{59349F70-05B5-4F9B-BB6E-37C6B4818730}" srcOrd="0" destOrd="0" presId="urn:microsoft.com/office/officeart/2016/7/layout/LinearBlockProcessNumbered"/>
    <dgm:cxn modelId="{834CEC9E-2712-4A09-A3A1-A76A72B996B0}" type="presParOf" srcId="{3E8DD7E3-1618-407A-A277-AD82205C355F}" destId="{43F98802-DEAC-4A6F-AF5E-D7FF801C15EC}" srcOrd="1" destOrd="0" presId="urn:microsoft.com/office/officeart/2016/7/layout/LinearBlockProcessNumbered"/>
    <dgm:cxn modelId="{AC18E191-27E2-40BA-A948-A66522C12BF1}" type="presParOf" srcId="{3E8DD7E3-1618-407A-A277-AD82205C355F}" destId="{25CB8F55-2D23-47B6-9843-A1BFF8249FA9}" srcOrd="2" destOrd="0" presId="urn:microsoft.com/office/officeart/2016/7/layout/LinearBlockProcessNumbered"/>
    <dgm:cxn modelId="{4BE94805-812A-49CD-9C08-1CDDCD63FA3D}" type="presParOf" srcId="{0A27FF84-51E8-4FAF-BAAA-DE6314594467}" destId="{32A6D8B6-CEC2-41C1-8532-6BDEF8EE8D8E}" srcOrd="1" destOrd="0" presId="urn:microsoft.com/office/officeart/2016/7/layout/LinearBlockProcessNumbered"/>
    <dgm:cxn modelId="{20D3ACEB-DD9C-44D6-AE42-836D07590383}" type="presParOf" srcId="{0A27FF84-51E8-4FAF-BAAA-DE6314594467}" destId="{B1D370AE-ABE4-44A9-990D-439D34A30B49}" srcOrd="2" destOrd="0" presId="urn:microsoft.com/office/officeart/2016/7/layout/LinearBlockProcessNumbered"/>
    <dgm:cxn modelId="{A10EC89B-4627-4E50-B1A8-4EA30BD569FA}" type="presParOf" srcId="{B1D370AE-ABE4-44A9-990D-439D34A30B49}" destId="{96A370BE-9AFE-4D07-B460-4DEA3001BF7C}" srcOrd="0" destOrd="0" presId="urn:microsoft.com/office/officeart/2016/7/layout/LinearBlockProcessNumbered"/>
    <dgm:cxn modelId="{0841D8D9-1ED7-4EF2-93F3-6566DCA518F9}" type="presParOf" srcId="{B1D370AE-ABE4-44A9-990D-439D34A30B49}" destId="{EF006025-A0F7-441B-94D9-11730970819B}" srcOrd="1" destOrd="0" presId="urn:microsoft.com/office/officeart/2016/7/layout/LinearBlockProcessNumbered"/>
    <dgm:cxn modelId="{833A1FAA-B219-4C67-8A39-487BD1A7D83D}" type="presParOf" srcId="{B1D370AE-ABE4-44A9-990D-439D34A30B49}" destId="{3D862171-A1AE-420B-96A4-C77DF5DB5A6D}" srcOrd="2" destOrd="0" presId="urn:microsoft.com/office/officeart/2016/7/layout/LinearBlockProcessNumbered"/>
    <dgm:cxn modelId="{1763F4F7-86A6-4F0D-B7C9-116D24334358}" type="presParOf" srcId="{0A27FF84-51E8-4FAF-BAAA-DE6314594467}" destId="{261FA2E4-0C7A-49E7-B421-9C81020B0FFA}" srcOrd="3" destOrd="0" presId="urn:microsoft.com/office/officeart/2016/7/layout/LinearBlockProcessNumbered"/>
    <dgm:cxn modelId="{8EEE063B-27C7-4B0C-8423-1592563E5298}" type="presParOf" srcId="{0A27FF84-51E8-4FAF-BAAA-DE6314594467}" destId="{CA63839F-2073-4D51-BCEB-A3036FE0700D}" srcOrd="4" destOrd="0" presId="urn:microsoft.com/office/officeart/2016/7/layout/LinearBlockProcessNumbered"/>
    <dgm:cxn modelId="{1A3EE2BE-BA87-4AE5-9D6E-6F1F945235EC}" type="presParOf" srcId="{CA63839F-2073-4D51-BCEB-A3036FE0700D}" destId="{13BA9C4A-DD8B-465A-83EB-E2B354E9187F}" srcOrd="0" destOrd="0" presId="urn:microsoft.com/office/officeart/2016/7/layout/LinearBlockProcessNumbered"/>
    <dgm:cxn modelId="{5A8D8276-0A93-4137-8AF4-F358ACFDF320}" type="presParOf" srcId="{CA63839F-2073-4D51-BCEB-A3036FE0700D}" destId="{2A0F4355-1357-4D63-BDA0-AC283AC89AC1}" srcOrd="1" destOrd="0" presId="urn:microsoft.com/office/officeart/2016/7/layout/LinearBlockProcessNumbered"/>
    <dgm:cxn modelId="{8C5ED36F-3068-4691-8446-CF9F5FA60AFF}" type="presParOf" srcId="{CA63839F-2073-4D51-BCEB-A3036FE0700D}" destId="{1D23CA6C-D208-4B6F-B58E-504DE3937377}" srcOrd="2" destOrd="0" presId="urn:microsoft.com/office/officeart/2016/7/layout/LinearBlockProcessNumbered"/>
    <dgm:cxn modelId="{4F6D2C78-8FAC-490C-B7CE-8425F3649C9B}" type="presParOf" srcId="{0A27FF84-51E8-4FAF-BAAA-DE6314594467}" destId="{D5596A99-0509-49F1-B8E3-8CE5573841A7}" srcOrd="5" destOrd="0" presId="urn:microsoft.com/office/officeart/2016/7/layout/LinearBlockProcessNumbered"/>
    <dgm:cxn modelId="{C19922D7-3875-482C-9088-DB631BAC8D78}" type="presParOf" srcId="{0A27FF84-51E8-4FAF-BAAA-DE6314594467}" destId="{1939D5D3-043C-4CAA-AD60-0C6D8345E597}" srcOrd="6" destOrd="0" presId="urn:microsoft.com/office/officeart/2016/7/layout/LinearBlockProcessNumbered"/>
    <dgm:cxn modelId="{D1E80D70-7E49-44A8-BC92-2FBFCE0C01E8}" type="presParOf" srcId="{1939D5D3-043C-4CAA-AD60-0C6D8345E597}" destId="{EE46642D-5185-420F-BED9-1878F4E81276}" srcOrd="0" destOrd="0" presId="urn:microsoft.com/office/officeart/2016/7/layout/LinearBlockProcessNumbered"/>
    <dgm:cxn modelId="{F406B94C-0112-4313-8857-B18C704CD443}" type="presParOf" srcId="{1939D5D3-043C-4CAA-AD60-0C6D8345E597}" destId="{F6D8C3A8-0C51-4F8E-83B2-60EE6CCF68A0}" srcOrd="1" destOrd="0" presId="urn:microsoft.com/office/officeart/2016/7/layout/LinearBlockProcessNumbered"/>
    <dgm:cxn modelId="{1DB330E9-1F6D-4404-9CD7-AAA203DF1F42}" type="presParOf" srcId="{1939D5D3-043C-4CAA-AD60-0C6D8345E597}" destId="{CDE669C6-FC6B-4019-ACEF-FAADFC097113}" srcOrd="2" destOrd="0" presId="urn:microsoft.com/office/officeart/2016/7/layout/LinearBlockProcessNumbered"/>
    <dgm:cxn modelId="{3F978C2C-AC0D-4D6A-BD0C-37B688D51D4F}" type="presParOf" srcId="{0A27FF84-51E8-4FAF-BAAA-DE6314594467}" destId="{9ACBF7C8-BCB0-4809-BAF0-40D0118EFF42}" srcOrd="7" destOrd="0" presId="urn:microsoft.com/office/officeart/2016/7/layout/LinearBlockProcessNumbered"/>
    <dgm:cxn modelId="{499EDB4B-CC0A-41FB-8F02-07CFF0770ADE}" type="presParOf" srcId="{0A27FF84-51E8-4FAF-BAAA-DE6314594467}" destId="{EA8E0F21-DF32-4575-9F5F-80428B61F6E1}" srcOrd="8" destOrd="0" presId="urn:microsoft.com/office/officeart/2016/7/layout/LinearBlockProcessNumbered"/>
    <dgm:cxn modelId="{A1D33D72-AE8C-4EA6-A891-923D75504389}" type="presParOf" srcId="{EA8E0F21-DF32-4575-9F5F-80428B61F6E1}" destId="{1AFBDB43-0234-40FD-B204-AE17F39EF30B}" srcOrd="0" destOrd="0" presId="urn:microsoft.com/office/officeart/2016/7/layout/LinearBlockProcessNumbered"/>
    <dgm:cxn modelId="{F02EDBBC-2176-4AED-80D8-87985197F96F}" type="presParOf" srcId="{EA8E0F21-DF32-4575-9F5F-80428B61F6E1}" destId="{6C1DC390-568F-497D-9EEF-298C1B2A91CD}" srcOrd="1" destOrd="0" presId="urn:microsoft.com/office/officeart/2016/7/layout/LinearBlockProcessNumbered"/>
    <dgm:cxn modelId="{2586D021-AAC8-40B0-9542-D2545E9F89DB}" type="presParOf" srcId="{EA8E0F21-DF32-4575-9F5F-80428B61F6E1}" destId="{806F6937-101F-4672-BD9C-1A526B5DCE3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49F70-05B5-4F9B-BB6E-37C6B4818730}">
      <dsp:nvSpPr>
        <dsp:cNvPr id="0" name=""/>
        <dsp:cNvSpPr/>
      </dsp:nvSpPr>
      <dsp:spPr>
        <a:xfrm>
          <a:off x="4942" y="944557"/>
          <a:ext cx="1545059" cy="281001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618" tIns="0" rIns="152618" bIns="330200" numCol="1" spcCol="1270" anchor="t" anchorCtr="0">
          <a:noAutofit/>
        </a:bodyPr>
        <a:lstStyle/>
        <a:p>
          <a:pPr marL="0" lvl="0" indent="0" algn="l" defTabSz="622300">
            <a:lnSpc>
              <a:spcPct val="90000"/>
            </a:lnSpc>
            <a:spcBef>
              <a:spcPct val="0"/>
            </a:spcBef>
            <a:spcAft>
              <a:spcPct val="35000"/>
            </a:spcAft>
            <a:buNone/>
          </a:pPr>
          <a:r>
            <a:rPr lang="en-US" sz="1400" b="1" kern="1200" dirty="0"/>
            <a:t>Describe</a:t>
          </a:r>
          <a:r>
            <a:rPr lang="en-US" sz="1400" kern="1200" dirty="0"/>
            <a:t> the new economy and how it’s affecting the way organizations are managed</a:t>
          </a:r>
        </a:p>
      </dsp:txBody>
      <dsp:txXfrm>
        <a:off x="4942" y="2068561"/>
        <a:ext cx="1545059" cy="1686006"/>
      </dsp:txXfrm>
    </dsp:sp>
    <dsp:sp modelId="{43F98802-DEAC-4A6F-AF5E-D7FF801C15EC}">
      <dsp:nvSpPr>
        <dsp:cNvPr id="0" name=""/>
        <dsp:cNvSpPr/>
      </dsp:nvSpPr>
      <dsp:spPr>
        <a:xfrm>
          <a:off x="4942" y="1422527"/>
          <a:ext cx="1545059" cy="741628"/>
        </a:xfrm>
        <a:prstGeom prst="rect">
          <a:avLst/>
        </a:prstGeom>
        <a:noFill/>
        <a:ln w="25400" cap="flat" cmpd="sng" algn="ctr">
          <a:noFill/>
          <a:prstDash val="solid"/>
        </a:ln>
        <a:effectLst>
          <a:outerShdw blurRad="40000" dist="20000" dir="5400000" rotWithShape="0">
            <a:srgbClr val="000000">
              <a:alpha val="38000"/>
            </a:srgbClr>
          </a:outerShdw>
        </a:effectLst>
        <a:sp3d/>
      </dsp:spPr>
      <dsp:style>
        <a:lnRef idx="2">
          <a:scrgbClr r="0" g="0" b="0"/>
        </a:lnRef>
        <a:fillRef idx="1">
          <a:scrgbClr r="0" g="0" b="0"/>
        </a:fillRef>
        <a:effectRef idx="1">
          <a:scrgbClr r="0" g="0" b="0"/>
        </a:effectRef>
        <a:fontRef idx="minor">
          <a:schemeClr val="lt1"/>
        </a:fontRef>
      </dsp:style>
      <dsp:txBody>
        <a:bodyPr spcFirstLastPara="0" vert="horz" wrap="square" lIns="152618" tIns="165100" rIns="152618" bIns="165100" numCol="1" spcCol="1270" anchor="ctr" anchorCtr="0">
          <a:noAutofit/>
        </a:bodyPr>
        <a:lstStyle/>
        <a:p>
          <a:pPr marL="0" lvl="0" indent="0" algn="l" defTabSz="1600200">
            <a:lnSpc>
              <a:spcPct val="90000"/>
            </a:lnSpc>
            <a:spcBef>
              <a:spcPct val="0"/>
            </a:spcBef>
            <a:spcAft>
              <a:spcPct val="35000"/>
            </a:spcAft>
            <a:buNone/>
          </a:pPr>
          <a:r>
            <a:rPr lang="en-US" sz="3600" kern="1200"/>
            <a:t>01</a:t>
          </a:r>
        </a:p>
      </dsp:txBody>
      <dsp:txXfrm>
        <a:off x="4942" y="1422527"/>
        <a:ext cx="1545059" cy="741628"/>
      </dsp:txXfrm>
    </dsp:sp>
    <dsp:sp modelId="{96A370BE-9AFE-4D07-B460-4DEA3001BF7C}">
      <dsp:nvSpPr>
        <dsp:cNvPr id="0" name=""/>
        <dsp:cNvSpPr/>
      </dsp:nvSpPr>
      <dsp:spPr>
        <a:xfrm>
          <a:off x="1673606" y="944557"/>
          <a:ext cx="1545059" cy="281001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618" tIns="0" rIns="152618" bIns="330200" numCol="1" spcCol="1270" anchor="t" anchorCtr="0">
          <a:noAutofit/>
        </a:bodyPr>
        <a:lstStyle/>
        <a:p>
          <a:pPr marL="0" lvl="0" indent="0" algn="l" defTabSz="622300">
            <a:lnSpc>
              <a:spcPct val="90000"/>
            </a:lnSpc>
            <a:spcBef>
              <a:spcPct val="0"/>
            </a:spcBef>
            <a:spcAft>
              <a:spcPct val="35000"/>
            </a:spcAft>
            <a:buNone/>
          </a:pPr>
          <a:r>
            <a:rPr lang="en-US" sz="1400" b="1" kern="1200" dirty="0"/>
            <a:t>Explain</a:t>
          </a:r>
          <a:r>
            <a:rPr lang="en-US" sz="1400" kern="1200" dirty="0"/>
            <a:t> globalization and its impact  on organizations</a:t>
          </a:r>
        </a:p>
      </dsp:txBody>
      <dsp:txXfrm>
        <a:off x="1673606" y="2068561"/>
        <a:ext cx="1545059" cy="1686006"/>
      </dsp:txXfrm>
    </dsp:sp>
    <dsp:sp modelId="{EF006025-A0F7-441B-94D9-11730970819B}">
      <dsp:nvSpPr>
        <dsp:cNvPr id="0" name=""/>
        <dsp:cNvSpPr/>
      </dsp:nvSpPr>
      <dsp:spPr>
        <a:xfrm>
          <a:off x="1673606" y="1422527"/>
          <a:ext cx="1545059" cy="741628"/>
        </a:xfrm>
        <a:prstGeom prst="rect">
          <a:avLst/>
        </a:prstGeom>
        <a:noFill/>
        <a:ln w="25400" cap="flat" cmpd="sng" algn="ctr">
          <a:noFill/>
          <a:prstDash val="solid"/>
        </a:ln>
        <a:effectLst>
          <a:outerShdw blurRad="40000" dist="20000" dir="5400000" rotWithShape="0">
            <a:srgbClr val="000000">
              <a:alpha val="38000"/>
            </a:srgbClr>
          </a:outerShdw>
        </a:effectLst>
        <a:sp3d/>
      </dsp:spPr>
      <dsp:style>
        <a:lnRef idx="2">
          <a:scrgbClr r="0" g="0" b="0"/>
        </a:lnRef>
        <a:fillRef idx="1">
          <a:scrgbClr r="0" g="0" b="0"/>
        </a:fillRef>
        <a:effectRef idx="1">
          <a:scrgbClr r="0" g="0" b="0"/>
        </a:effectRef>
        <a:fontRef idx="minor">
          <a:schemeClr val="lt1"/>
        </a:fontRef>
      </dsp:style>
      <dsp:txBody>
        <a:bodyPr spcFirstLastPara="0" vert="horz" wrap="square" lIns="152618" tIns="165100" rIns="152618" bIns="165100" numCol="1" spcCol="1270" anchor="ctr" anchorCtr="0">
          <a:noAutofit/>
        </a:bodyPr>
        <a:lstStyle/>
        <a:p>
          <a:pPr marL="0" lvl="0" indent="0" algn="l" defTabSz="1600200">
            <a:lnSpc>
              <a:spcPct val="90000"/>
            </a:lnSpc>
            <a:spcBef>
              <a:spcPct val="0"/>
            </a:spcBef>
            <a:spcAft>
              <a:spcPct val="35000"/>
            </a:spcAft>
            <a:buNone/>
          </a:pPr>
          <a:r>
            <a:rPr lang="en-US" sz="3600" kern="1200"/>
            <a:t>02</a:t>
          </a:r>
        </a:p>
      </dsp:txBody>
      <dsp:txXfrm>
        <a:off x="1673606" y="1422527"/>
        <a:ext cx="1545059" cy="741628"/>
      </dsp:txXfrm>
    </dsp:sp>
    <dsp:sp modelId="{13BA9C4A-DD8B-465A-83EB-E2B354E9187F}">
      <dsp:nvSpPr>
        <dsp:cNvPr id="0" name=""/>
        <dsp:cNvSpPr/>
      </dsp:nvSpPr>
      <dsp:spPr>
        <a:xfrm>
          <a:off x="3342270" y="944557"/>
          <a:ext cx="1545059" cy="284049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618" tIns="0" rIns="152618" bIns="330200" numCol="1" spcCol="1270" anchor="t" anchorCtr="0">
          <a:noAutofit/>
        </a:bodyPr>
        <a:lstStyle/>
        <a:p>
          <a:pPr marL="0" lvl="0" indent="0" algn="l" defTabSz="622300">
            <a:lnSpc>
              <a:spcPct val="90000"/>
            </a:lnSpc>
            <a:spcBef>
              <a:spcPct val="0"/>
            </a:spcBef>
            <a:spcAft>
              <a:spcPct val="35000"/>
            </a:spcAft>
            <a:buNone/>
          </a:pPr>
          <a:r>
            <a:rPr lang="en-US" sz="1400" b="1" kern="1200" dirty="0"/>
            <a:t>Discuss</a:t>
          </a:r>
          <a:r>
            <a:rPr lang="en-US" sz="1400" kern="1200" dirty="0"/>
            <a:t> how society’s expectations are influencing managers and organizations</a:t>
          </a:r>
        </a:p>
      </dsp:txBody>
      <dsp:txXfrm>
        <a:off x="3342270" y="2080754"/>
        <a:ext cx="1545059" cy="1704295"/>
      </dsp:txXfrm>
    </dsp:sp>
    <dsp:sp modelId="{2A0F4355-1357-4D63-BDA0-AC283AC89AC1}">
      <dsp:nvSpPr>
        <dsp:cNvPr id="0" name=""/>
        <dsp:cNvSpPr/>
      </dsp:nvSpPr>
      <dsp:spPr>
        <a:xfrm>
          <a:off x="3342270" y="1437768"/>
          <a:ext cx="1545059" cy="741628"/>
        </a:xfrm>
        <a:prstGeom prst="rect">
          <a:avLst/>
        </a:prstGeom>
        <a:noFill/>
        <a:ln w="25400" cap="flat" cmpd="sng" algn="ctr">
          <a:noFill/>
          <a:prstDash val="solid"/>
        </a:ln>
        <a:effectLst>
          <a:outerShdw blurRad="40000" dist="20000" dir="5400000" rotWithShape="0">
            <a:srgbClr val="000000">
              <a:alpha val="38000"/>
            </a:srgbClr>
          </a:outerShdw>
        </a:effectLst>
        <a:sp3d/>
      </dsp:spPr>
      <dsp:style>
        <a:lnRef idx="2">
          <a:scrgbClr r="0" g="0" b="0"/>
        </a:lnRef>
        <a:fillRef idx="1">
          <a:scrgbClr r="0" g="0" b="0"/>
        </a:fillRef>
        <a:effectRef idx="1">
          <a:scrgbClr r="0" g="0" b="0"/>
        </a:effectRef>
        <a:fontRef idx="minor">
          <a:schemeClr val="lt1"/>
        </a:fontRef>
      </dsp:style>
      <dsp:txBody>
        <a:bodyPr spcFirstLastPara="0" vert="horz" wrap="square" lIns="152618" tIns="165100" rIns="152618" bIns="165100" numCol="1" spcCol="1270" anchor="ctr" anchorCtr="0">
          <a:noAutofit/>
        </a:bodyPr>
        <a:lstStyle/>
        <a:p>
          <a:pPr marL="0" lvl="0" indent="0" algn="l" defTabSz="1600200">
            <a:lnSpc>
              <a:spcPct val="90000"/>
            </a:lnSpc>
            <a:spcBef>
              <a:spcPct val="0"/>
            </a:spcBef>
            <a:spcAft>
              <a:spcPct val="35000"/>
            </a:spcAft>
            <a:buNone/>
          </a:pPr>
          <a:r>
            <a:rPr lang="en-US" sz="3600" kern="1200"/>
            <a:t>03</a:t>
          </a:r>
        </a:p>
      </dsp:txBody>
      <dsp:txXfrm>
        <a:off x="3342270" y="1437768"/>
        <a:ext cx="1545059" cy="741628"/>
      </dsp:txXfrm>
    </dsp:sp>
    <dsp:sp modelId="{EE46642D-5185-420F-BED9-1878F4E81276}">
      <dsp:nvSpPr>
        <dsp:cNvPr id="0" name=""/>
        <dsp:cNvSpPr/>
      </dsp:nvSpPr>
      <dsp:spPr>
        <a:xfrm>
          <a:off x="5010934" y="944557"/>
          <a:ext cx="1545059" cy="286544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618" tIns="0" rIns="152618" bIns="330200" numCol="1" spcCol="1270" anchor="t" anchorCtr="0">
          <a:noAutofit/>
        </a:bodyPr>
        <a:lstStyle/>
        <a:p>
          <a:pPr marL="0" lvl="0" indent="0" algn="l" defTabSz="622300">
            <a:lnSpc>
              <a:spcPct val="90000"/>
            </a:lnSpc>
            <a:spcBef>
              <a:spcPct val="0"/>
            </a:spcBef>
            <a:spcAft>
              <a:spcPct val="35000"/>
            </a:spcAft>
            <a:buNone/>
          </a:pPr>
          <a:r>
            <a:rPr lang="en-US" sz="1400" b="1" kern="1200"/>
            <a:t>Describe</a:t>
          </a:r>
          <a:r>
            <a:rPr lang="en-US" sz="1400" kern="1200"/>
            <a:t> how the workforce is changing and its impact on the way organizations are managed</a:t>
          </a:r>
        </a:p>
      </dsp:txBody>
      <dsp:txXfrm>
        <a:off x="5010934" y="2090736"/>
        <a:ext cx="1545059" cy="1719268"/>
      </dsp:txXfrm>
    </dsp:sp>
    <dsp:sp modelId="{F6D8C3A8-0C51-4F8E-83B2-60EE6CCF68A0}">
      <dsp:nvSpPr>
        <dsp:cNvPr id="0" name=""/>
        <dsp:cNvSpPr/>
      </dsp:nvSpPr>
      <dsp:spPr>
        <a:xfrm>
          <a:off x="5010934" y="1450245"/>
          <a:ext cx="1545059" cy="741628"/>
        </a:xfrm>
        <a:prstGeom prst="rect">
          <a:avLst/>
        </a:prstGeom>
        <a:noFill/>
        <a:ln w="25400" cap="flat" cmpd="sng" algn="ctr">
          <a:noFill/>
          <a:prstDash val="solid"/>
        </a:ln>
        <a:effectLst>
          <a:outerShdw blurRad="40000" dist="20000" dir="5400000" rotWithShape="0">
            <a:srgbClr val="000000">
              <a:alpha val="38000"/>
            </a:srgbClr>
          </a:outerShdw>
        </a:effectLst>
        <a:sp3d/>
      </dsp:spPr>
      <dsp:style>
        <a:lnRef idx="2">
          <a:scrgbClr r="0" g="0" b="0"/>
        </a:lnRef>
        <a:fillRef idx="1">
          <a:scrgbClr r="0" g="0" b="0"/>
        </a:fillRef>
        <a:effectRef idx="1">
          <a:scrgbClr r="0" g="0" b="0"/>
        </a:effectRef>
        <a:fontRef idx="minor">
          <a:schemeClr val="lt1"/>
        </a:fontRef>
      </dsp:style>
      <dsp:txBody>
        <a:bodyPr spcFirstLastPara="0" vert="horz" wrap="square" lIns="152618" tIns="165100" rIns="152618" bIns="165100" numCol="1" spcCol="1270" anchor="ctr" anchorCtr="0">
          <a:noAutofit/>
        </a:bodyPr>
        <a:lstStyle/>
        <a:p>
          <a:pPr marL="0" lvl="0" indent="0" algn="l" defTabSz="1600200">
            <a:lnSpc>
              <a:spcPct val="90000"/>
            </a:lnSpc>
            <a:spcBef>
              <a:spcPct val="0"/>
            </a:spcBef>
            <a:spcAft>
              <a:spcPct val="35000"/>
            </a:spcAft>
            <a:buNone/>
          </a:pPr>
          <a:r>
            <a:rPr lang="en-US" sz="3600" kern="1200"/>
            <a:t>04</a:t>
          </a:r>
        </a:p>
      </dsp:txBody>
      <dsp:txXfrm>
        <a:off x="5010934" y="1450245"/>
        <a:ext cx="1545059" cy="741628"/>
      </dsp:txXfrm>
    </dsp:sp>
    <dsp:sp modelId="{1AFBDB43-0234-40FD-B204-AE17F39EF30B}">
      <dsp:nvSpPr>
        <dsp:cNvPr id="0" name=""/>
        <dsp:cNvSpPr/>
      </dsp:nvSpPr>
      <dsp:spPr>
        <a:xfrm>
          <a:off x="6679598" y="944557"/>
          <a:ext cx="1545059" cy="286542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618" tIns="0" rIns="152618" bIns="330200" numCol="1" spcCol="1270" anchor="t" anchorCtr="0">
          <a:noAutofit/>
        </a:bodyPr>
        <a:lstStyle/>
        <a:p>
          <a:pPr marL="0" lvl="0" indent="0" algn="l" defTabSz="622300">
            <a:lnSpc>
              <a:spcPct val="90000"/>
            </a:lnSpc>
            <a:spcBef>
              <a:spcPct val="0"/>
            </a:spcBef>
            <a:spcAft>
              <a:spcPct val="35000"/>
            </a:spcAft>
            <a:buNone/>
          </a:pPr>
          <a:r>
            <a:rPr lang="en-US" sz="1400" b="1" kern="1200"/>
            <a:t>Discuss</a:t>
          </a:r>
          <a:r>
            <a:rPr lang="en-US" sz="1400" kern="1200"/>
            <a:t> trust as the essence of leadership</a:t>
          </a:r>
        </a:p>
      </dsp:txBody>
      <dsp:txXfrm>
        <a:off x="6679598" y="2090729"/>
        <a:ext cx="1545059" cy="1719257"/>
      </dsp:txXfrm>
    </dsp:sp>
    <dsp:sp modelId="{6C1DC390-568F-497D-9EEF-298C1B2A91CD}">
      <dsp:nvSpPr>
        <dsp:cNvPr id="0" name=""/>
        <dsp:cNvSpPr/>
      </dsp:nvSpPr>
      <dsp:spPr>
        <a:xfrm>
          <a:off x="6679598" y="1450236"/>
          <a:ext cx="1545059" cy="741628"/>
        </a:xfrm>
        <a:prstGeom prst="rect">
          <a:avLst/>
        </a:prstGeom>
        <a:noFill/>
        <a:ln w="25400" cap="flat" cmpd="sng" algn="ctr">
          <a:noFill/>
          <a:prstDash val="solid"/>
        </a:ln>
        <a:effectLst>
          <a:outerShdw blurRad="40000" dist="20000" dir="5400000" rotWithShape="0">
            <a:srgbClr val="000000">
              <a:alpha val="38000"/>
            </a:srgbClr>
          </a:outerShdw>
        </a:effectLst>
        <a:sp3d/>
      </dsp:spPr>
      <dsp:style>
        <a:lnRef idx="2">
          <a:scrgbClr r="0" g="0" b="0"/>
        </a:lnRef>
        <a:fillRef idx="1">
          <a:scrgbClr r="0" g="0" b="0"/>
        </a:fillRef>
        <a:effectRef idx="1">
          <a:scrgbClr r="0" g="0" b="0"/>
        </a:effectRef>
        <a:fontRef idx="minor">
          <a:schemeClr val="lt1"/>
        </a:fontRef>
      </dsp:style>
      <dsp:txBody>
        <a:bodyPr spcFirstLastPara="0" vert="horz" wrap="square" lIns="152618" tIns="165100" rIns="152618" bIns="165100" numCol="1" spcCol="1270" anchor="ctr" anchorCtr="0">
          <a:noAutofit/>
        </a:bodyPr>
        <a:lstStyle/>
        <a:p>
          <a:pPr marL="0" lvl="0" indent="0" algn="l" defTabSz="1600200">
            <a:lnSpc>
              <a:spcPct val="90000"/>
            </a:lnSpc>
            <a:spcBef>
              <a:spcPct val="0"/>
            </a:spcBef>
            <a:spcAft>
              <a:spcPct val="35000"/>
            </a:spcAft>
            <a:buNone/>
          </a:pPr>
          <a:r>
            <a:rPr lang="en-US" sz="3600" kern="1200"/>
            <a:t>05</a:t>
          </a:r>
        </a:p>
      </dsp:txBody>
      <dsp:txXfrm>
        <a:off x="6679598" y="1450236"/>
        <a:ext cx="1545059" cy="74162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F842A58-CD92-43BB-BEB0-33D8D8A804B2}" type="datetimeFigureOut">
              <a:rPr lang="en-US"/>
              <a:pPr>
                <a:defRPr/>
              </a:pPr>
              <a:t>7/13/2020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447FECF-9893-466B-B5DE-FF8CDF754BB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You know the economic context has changed when you have a company like General Motors in bankruptcy, 9.4 million jobs vanishing in the United</a:t>
            </a:r>
          </a:p>
          <a:p>
            <a:r>
              <a:rPr lang="en-US" dirty="0"/>
              <a:t>States, and an economic vocabulary that includes terminology like </a:t>
            </a:r>
            <a:r>
              <a:rPr lang="en-US" i="1" dirty="0"/>
              <a:t>toxic assets, </a:t>
            </a:r>
            <a:r>
              <a:rPr lang="en-US" i="1" dirty="0" err="1"/>
              <a:t>collaterized</a:t>
            </a:r>
            <a:r>
              <a:rPr lang="en-US" i="1" dirty="0"/>
              <a:t> debt obligations, TARP, bailouts, economic stabilization,</a:t>
            </a:r>
          </a:p>
          <a:p>
            <a:r>
              <a:rPr lang="en-US" i="1" dirty="0"/>
              <a:t>wraparound mortgages, and stress tests. To understand what this new </a:t>
            </a:r>
            <a:r>
              <a:rPr lang="en-US" dirty="0"/>
              <a:t>economy is like, we need to look at the changes that have taken place and the impact of those changes on the way that organizations are managed.</a:t>
            </a:r>
          </a:p>
        </p:txBody>
      </p:sp>
      <p:sp>
        <p:nvSpPr>
          <p:cNvPr id="4" name="Slide Number Placeholder 3"/>
          <p:cNvSpPr>
            <a:spLocks noGrp="1"/>
          </p:cNvSpPr>
          <p:nvPr>
            <p:ph type="sldNum" sz="quarter" idx="5"/>
          </p:nvPr>
        </p:nvSpPr>
        <p:spPr/>
        <p:txBody>
          <a:bodyPr/>
          <a:lstStyle/>
          <a:p>
            <a:pPr>
              <a:defRPr/>
            </a:pPr>
            <a:fld id="{49A9E260-7995-4BF9-A1E2-94D8214C1C59}"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Finally, managers may choose to directly invest in a foreign country by setting up a </a:t>
            </a:r>
            <a:r>
              <a:rPr lang="en-US" b="1"/>
              <a:t>foreign subsidiary as a separate and independent facility or office. This subsidiary can </a:t>
            </a:r>
            <a:r>
              <a:rPr lang="en-US"/>
              <a:t>be managed as a multidomestic organization (local control) or as a global organization</a:t>
            </a:r>
          </a:p>
          <a:p>
            <a:r>
              <a:rPr lang="en-US"/>
              <a:t>(centralized control).</a:t>
            </a:r>
          </a:p>
        </p:txBody>
      </p:sp>
      <p:sp>
        <p:nvSpPr>
          <p:cNvPr id="4" name="Slide Number Placeholder 3"/>
          <p:cNvSpPr>
            <a:spLocks noGrp="1"/>
          </p:cNvSpPr>
          <p:nvPr>
            <p:ph type="sldNum" sz="quarter" idx="5"/>
          </p:nvPr>
        </p:nvSpPr>
        <p:spPr/>
        <p:txBody>
          <a:bodyPr/>
          <a:lstStyle/>
          <a:p>
            <a:pPr>
              <a:defRPr/>
            </a:pPr>
            <a:fld id="{2CB41F2F-F1DC-443E-8D90-F7DBEBBEC9DA}"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When organizations do go global, they often use different approaches.</a:t>
            </a:r>
          </a:p>
        </p:txBody>
      </p:sp>
      <p:sp>
        <p:nvSpPr>
          <p:cNvPr id="4" name="Slide Number Placeholder 3"/>
          <p:cNvSpPr>
            <a:spLocks noGrp="1"/>
          </p:cNvSpPr>
          <p:nvPr>
            <p:ph type="sldNum" sz="quarter" idx="5"/>
          </p:nvPr>
        </p:nvSpPr>
        <p:spPr/>
        <p:txBody>
          <a:bodyPr/>
          <a:lstStyle/>
          <a:p>
            <a:pPr>
              <a:defRPr/>
            </a:pPr>
            <a:fld id="{5CB68E05-1D4B-4E9F-B393-522FE62E226A}"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U.S. managers once held (and some still do hold) a rather parochial view of the world of business. </a:t>
            </a:r>
            <a:r>
              <a:rPr lang="en-US" b="1"/>
              <a:t>Parochialism is a narrow focus in which managers see things only through their </a:t>
            </a:r>
            <a:r>
              <a:rPr lang="en-US"/>
              <a:t>own eyes and from their own perspectives. They don’t recognize that people from other countries have different ways of doing things or that they live differently from Americans.</a:t>
            </a:r>
          </a:p>
        </p:txBody>
      </p:sp>
      <p:sp>
        <p:nvSpPr>
          <p:cNvPr id="4" name="Slide Number Placeholder 3"/>
          <p:cNvSpPr>
            <a:spLocks noGrp="1"/>
          </p:cNvSpPr>
          <p:nvPr>
            <p:ph type="sldNum" sz="quarter" idx="5"/>
          </p:nvPr>
        </p:nvSpPr>
        <p:spPr/>
        <p:txBody>
          <a:bodyPr/>
          <a:lstStyle/>
          <a:p>
            <a:pPr>
              <a:defRPr/>
            </a:pPr>
            <a:fld id="{AE26A457-BE9D-4B8F-B8F8-5943828E383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Geert Hofstede’s framework is one of the most widely referenced approaches for analyzing cultural variations. His work has had a major impact on</a:t>
            </a:r>
          </a:p>
          <a:p>
            <a:r>
              <a:rPr lang="en-US"/>
              <a:t>what we know about cultural differences among countries</a:t>
            </a:r>
          </a:p>
        </p:txBody>
      </p:sp>
      <p:sp>
        <p:nvSpPr>
          <p:cNvPr id="4" name="Slide Number Placeholder 3"/>
          <p:cNvSpPr>
            <a:spLocks noGrp="1"/>
          </p:cNvSpPr>
          <p:nvPr>
            <p:ph type="sldNum" sz="quarter" idx="5"/>
          </p:nvPr>
        </p:nvSpPr>
        <p:spPr/>
        <p:txBody>
          <a:bodyPr/>
          <a:lstStyle/>
          <a:p>
            <a:pPr>
              <a:defRPr/>
            </a:pPr>
            <a:fld id="{E375D5F9-7C6C-46B2-B740-71583A7BE7F9}"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culture can be divided into surface level which is easily visible, deep level that is not visible. Surface level include appearance, mannerism, language etc. The deep level culture is made of values and beliefs.</a:t>
            </a:r>
          </a:p>
        </p:txBody>
      </p:sp>
      <p:sp>
        <p:nvSpPr>
          <p:cNvPr id="4" name="Slide Number Placeholder 3"/>
          <p:cNvSpPr>
            <a:spLocks noGrp="1"/>
          </p:cNvSpPr>
          <p:nvPr>
            <p:ph type="sldNum" sz="quarter" idx="5"/>
          </p:nvPr>
        </p:nvSpPr>
        <p:spPr/>
        <p:txBody>
          <a:bodyPr/>
          <a:lstStyle/>
          <a:p>
            <a:pPr>
              <a:defRPr/>
            </a:pPr>
            <a:fld id="{4BCD23A1-7ABA-43E0-8E47-B49B499963CE}"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One area where many organizations have become more socially involved is </a:t>
            </a:r>
            <a:r>
              <a:rPr lang="en-US" b="1"/>
              <a:t>green management, which is when managers recognize and consider the impact of their </a:t>
            </a:r>
            <a:r>
              <a:rPr lang="en-US"/>
              <a:t>organization and its practices on the natural environment</a:t>
            </a:r>
          </a:p>
        </p:txBody>
      </p:sp>
      <p:sp>
        <p:nvSpPr>
          <p:cNvPr id="4" name="Slide Number Placeholder 3"/>
          <p:cNvSpPr>
            <a:spLocks noGrp="1"/>
          </p:cNvSpPr>
          <p:nvPr>
            <p:ph type="sldNum" sz="quarter" idx="5"/>
          </p:nvPr>
        </p:nvSpPr>
        <p:spPr/>
        <p:txBody>
          <a:bodyPr/>
          <a:lstStyle/>
          <a:p>
            <a:pPr>
              <a:defRPr/>
            </a:pPr>
            <a:fld id="{FB7FB108-75BB-4F7B-B0C3-EF67553C2CD2}"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When we talk about </a:t>
            </a:r>
            <a:r>
              <a:rPr lang="en-US" b="1"/>
              <a:t>social responsibility, we mean a business firm’s intention, beyond </a:t>
            </a:r>
            <a:r>
              <a:rPr lang="en-US"/>
              <a:t>its legal and economic obligations, to do the right things and act in ways that are good for society. Note that this definition assumes that a business obeys the law and pursues economic interests. But also note that this definition views a business as a moral agent. In its effort to do good for society, it must differentiate between right and wrong.</a:t>
            </a:r>
          </a:p>
        </p:txBody>
      </p:sp>
      <p:sp>
        <p:nvSpPr>
          <p:cNvPr id="4" name="Slide Number Placeholder 3"/>
          <p:cNvSpPr>
            <a:spLocks noGrp="1"/>
          </p:cNvSpPr>
          <p:nvPr>
            <p:ph type="sldNum" sz="quarter" idx="5"/>
          </p:nvPr>
        </p:nvSpPr>
        <p:spPr/>
        <p:txBody>
          <a:bodyPr/>
          <a:lstStyle/>
          <a:p>
            <a:pPr>
              <a:defRPr/>
            </a:pPr>
            <a:fld id="{53EDF85F-476B-40DA-B63C-37506EF89356}"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Ethics commonly refers to a set of rules or principles that defines right and wrong conduct.  Right or wrong behavior, though, may at times be difficult to determine. Most recognize that something illegal is also unethical.</a:t>
            </a:r>
          </a:p>
        </p:txBody>
      </p:sp>
      <p:sp>
        <p:nvSpPr>
          <p:cNvPr id="4" name="Slide Number Placeholder 3"/>
          <p:cNvSpPr>
            <a:spLocks noGrp="1"/>
          </p:cNvSpPr>
          <p:nvPr>
            <p:ph type="sldNum" sz="quarter" idx="5"/>
          </p:nvPr>
        </p:nvSpPr>
        <p:spPr/>
        <p:txBody>
          <a:bodyPr/>
          <a:lstStyle/>
          <a:p>
            <a:pPr>
              <a:defRPr/>
            </a:pPr>
            <a:fld id="{FACE9961-A8A5-48DA-8CD7-7B594C2EB969}" type="slidenum">
              <a:rPr lang="en-US" smtClean="0"/>
              <a:pPr>
                <a:defRPr/>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Exhibit 2-4 presents three views of ethical standards. Regardless of which view you think is most appropriate, whether a manager acts ethically or unethically will depend on several factors. These factors include an individual’s morality, values, personality, and experiences; the organization’s culture; and the ethical issue being faced.</a:t>
            </a:r>
          </a:p>
        </p:txBody>
      </p:sp>
      <p:sp>
        <p:nvSpPr>
          <p:cNvPr id="4" name="Slide Number Placeholder 3"/>
          <p:cNvSpPr>
            <a:spLocks noGrp="1"/>
          </p:cNvSpPr>
          <p:nvPr>
            <p:ph type="sldNum" sz="quarter" idx="5"/>
          </p:nvPr>
        </p:nvSpPr>
        <p:spPr/>
        <p:txBody>
          <a:bodyPr/>
          <a:lstStyle/>
          <a:p>
            <a:pPr>
              <a:defRPr/>
            </a:pPr>
            <a:fld id="{D83F617D-3BCF-4580-91FF-E5C3BDA674F3}" type="slidenum">
              <a:rPr lang="en-US" smtClean="0"/>
              <a:pPr>
                <a:defRPr/>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An important challenge facing today’s organizations is adapting to a diverse workforce. Workforce diversity refers to ways in which people in a workforce are similar and different from one another in terms of gender, age, race, sexual orientation, ethnicity, cultural background, and physical abilities and disabilities.</a:t>
            </a:r>
          </a:p>
          <a:p>
            <a:endParaRPr lang="en-US"/>
          </a:p>
          <a:p>
            <a:r>
              <a:rPr lang="en-US"/>
              <a:t>Until recently, organizations took a “melting pot” approach to diversity. It was assumed that people who were different would somehow automatically want to assimilate. But today’s managers find that employees do not set aside their cultural values and lifestyle preferences when they come to work</a:t>
            </a:r>
          </a:p>
        </p:txBody>
      </p:sp>
      <p:sp>
        <p:nvSpPr>
          <p:cNvPr id="4" name="Slide Number Placeholder 3"/>
          <p:cNvSpPr>
            <a:spLocks noGrp="1"/>
          </p:cNvSpPr>
          <p:nvPr>
            <p:ph type="sldNum" sz="quarter" idx="5"/>
          </p:nvPr>
        </p:nvSpPr>
        <p:spPr/>
        <p:txBody>
          <a:bodyPr/>
          <a:lstStyle/>
          <a:p>
            <a:pPr>
              <a:defRPr/>
            </a:pPr>
            <a:fld id="{1BCF526D-C399-4710-8EB7-26F2D312ED0C}" type="slidenum">
              <a:rPr lang="en-US" smtClean="0"/>
              <a:pPr>
                <a:defRPr/>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economic crisis, which began with turmoil in mortgage markets and spread to businesses when broader credit markets collapsed, has been called the worst since the Great Depression. With foreclosures, financial recession, a huge public debt, and widespread social problems from job losses, it’s clear that the U.S. and global economic environments have changed and are continuing to change. For instance, the International Monetary Fund forecasted that the global economy would likely contract in 2009 for the first time since World War II and that the recovery would take longer than expected</a:t>
            </a:r>
          </a:p>
        </p:txBody>
      </p:sp>
      <p:sp>
        <p:nvSpPr>
          <p:cNvPr id="4" name="Slide Number Placeholder 3"/>
          <p:cNvSpPr>
            <a:spLocks noGrp="1"/>
          </p:cNvSpPr>
          <p:nvPr>
            <p:ph type="sldNum" sz="quarter" idx="5"/>
          </p:nvPr>
        </p:nvSpPr>
        <p:spPr/>
        <p:txBody>
          <a:bodyPr/>
          <a:lstStyle/>
          <a:p>
            <a:pPr>
              <a:defRPr/>
            </a:pPr>
            <a:fld id="{C5EC4C8F-2FBD-4893-8852-3AEBAEAE5ACB}"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Much of the change in the U.S. workforce over the last 50 years can be attributed to federal legislation enacted in the 1960s that prohibited employment discrimination. With these laws, avenues opened up for minority and female job applicants. These two groups dramatically changed the workplace in the latter half of the twentieth century. Women, in particular, have changed the composition of the workforce as they now hold some 49.1 percent of jobs</a:t>
            </a:r>
          </a:p>
        </p:txBody>
      </p:sp>
      <p:sp>
        <p:nvSpPr>
          <p:cNvPr id="4" name="Slide Number Placeholder 3"/>
          <p:cNvSpPr>
            <a:spLocks noGrp="1"/>
          </p:cNvSpPr>
          <p:nvPr>
            <p:ph type="sldNum" sz="quarter" idx="5"/>
          </p:nvPr>
        </p:nvSpPr>
        <p:spPr/>
        <p:txBody>
          <a:bodyPr/>
          <a:lstStyle/>
          <a:p>
            <a:pPr>
              <a:defRPr/>
            </a:pPr>
            <a:fld id="{AE713F6F-82FE-4347-99CC-F5D198F05DF5}" type="slidenum">
              <a:rPr lang="en-US" smtClean="0"/>
              <a:pPr>
                <a:defRPr/>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Today’s progressive workplaces must accommodate the varied needs of a diverse workforce. In response, many organizations are offering family-friendly benefits, benefits that provide a wide range of scheduling options that allow employees more flexibility at work, accommodating their need for work/life balance.</a:t>
            </a:r>
          </a:p>
        </p:txBody>
      </p:sp>
      <p:sp>
        <p:nvSpPr>
          <p:cNvPr id="4" name="Slide Number Placeholder 3"/>
          <p:cNvSpPr>
            <a:spLocks noGrp="1"/>
          </p:cNvSpPr>
          <p:nvPr>
            <p:ph type="sldNum" sz="quarter" idx="5"/>
          </p:nvPr>
        </p:nvSpPr>
        <p:spPr/>
        <p:txBody>
          <a:bodyPr/>
          <a:lstStyle/>
          <a:p>
            <a:pPr>
              <a:defRPr/>
            </a:pPr>
            <a:fld id="{0056AE0F-F7E5-4263-8E86-9066E1FA15B8}"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majority of employees today in developed countries work in service jobs. And because an organization can’t exist without customers,</a:t>
            </a:r>
          </a:p>
          <a:p>
            <a:r>
              <a:rPr lang="en-US"/>
              <a:t>management needs to ensure that employees do what it takes to please its customers</a:t>
            </a:r>
          </a:p>
        </p:txBody>
      </p:sp>
      <p:sp>
        <p:nvSpPr>
          <p:cNvPr id="4" name="Slide Number Placeholder 3"/>
          <p:cNvSpPr>
            <a:spLocks noGrp="1"/>
          </p:cNvSpPr>
          <p:nvPr>
            <p:ph type="sldNum" sz="quarter" idx="5"/>
          </p:nvPr>
        </p:nvSpPr>
        <p:spPr/>
        <p:txBody>
          <a:bodyPr/>
          <a:lstStyle/>
          <a:p>
            <a:pPr>
              <a:defRPr/>
            </a:pPr>
            <a:fld id="{CF92B023-51DE-4F84-8AF6-A9BAA8AD34B4}" type="slidenum">
              <a:rPr lang="en-US" smtClean="0"/>
              <a:pPr>
                <a:defRPr/>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As shown in Exhibit 2-5, customer-responsive cultures routinely have several variables.</a:t>
            </a:r>
          </a:p>
        </p:txBody>
      </p:sp>
      <p:sp>
        <p:nvSpPr>
          <p:cNvPr id="4" name="Slide Number Placeholder 3"/>
          <p:cNvSpPr>
            <a:spLocks noGrp="1"/>
          </p:cNvSpPr>
          <p:nvPr>
            <p:ph type="sldNum" sz="quarter" idx="5"/>
          </p:nvPr>
        </p:nvSpPr>
        <p:spPr/>
        <p:txBody>
          <a:bodyPr/>
          <a:lstStyle/>
          <a:p>
            <a:pPr>
              <a:defRPr/>
            </a:pPr>
            <a:fld id="{9D1573F5-8674-41B4-87FF-3FE198F5D7A1}" type="slidenum">
              <a:rPr lang="en-US" smtClean="0"/>
              <a:pPr>
                <a:defRPr/>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generic term that has evolved to describe this pursuit of quality is </a:t>
            </a:r>
            <a:r>
              <a:rPr lang="en-US" i="1"/>
              <a:t>quality management or </a:t>
            </a:r>
            <a:r>
              <a:rPr lang="en-US" b="1" i="1"/>
              <a:t>continuous improvement. </a:t>
            </a:r>
            <a:r>
              <a:rPr lang="en-US"/>
              <a:t>The revolution was inspired by a small group of quality experts, individuals such as the late Joseph Juran and the late W. Edwards Deming.</a:t>
            </a:r>
          </a:p>
        </p:txBody>
      </p:sp>
      <p:sp>
        <p:nvSpPr>
          <p:cNvPr id="4" name="Slide Number Placeholder 3"/>
          <p:cNvSpPr>
            <a:spLocks noGrp="1"/>
          </p:cNvSpPr>
          <p:nvPr>
            <p:ph type="sldNum" sz="quarter" idx="5"/>
          </p:nvPr>
        </p:nvSpPr>
        <p:spPr/>
        <p:txBody>
          <a:bodyPr/>
          <a:lstStyle/>
          <a:p>
            <a:pPr>
              <a:defRPr/>
            </a:pPr>
            <a:fld id="{B0681235-26A2-4312-B945-4E44CAB18D4C}" type="slidenum">
              <a:rPr lang="en-US" smtClean="0"/>
              <a:pPr>
                <a:defRPr/>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Experts believe that once the U.S. economy emerges from recession things won’t be the way they were—that there will be a “new” normal. As Timothy Geithner, the U.S. Secretary of the Treasury, said, “Capitalism will be different.”10 How managers manage and the way</a:t>
            </a:r>
          </a:p>
          <a:p>
            <a:r>
              <a:rPr lang="en-US"/>
              <a:t>businesses operate will not be as they’ve always been. The biggest change is likely to be in the role of government, especially in financial markets and in consumer protection</a:t>
            </a:r>
          </a:p>
        </p:txBody>
      </p:sp>
      <p:sp>
        <p:nvSpPr>
          <p:cNvPr id="4" name="Slide Number Placeholder 3"/>
          <p:cNvSpPr>
            <a:spLocks noGrp="1"/>
          </p:cNvSpPr>
          <p:nvPr>
            <p:ph type="sldNum" sz="quarter" idx="5"/>
          </p:nvPr>
        </p:nvSpPr>
        <p:spPr/>
        <p:txBody>
          <a:bodyPr/>
          <a:lstStyle/>
          <a:p>
            <a:pPr>
              <a:defRPr/>
            </a:pPr>
            <a:fld id="{82787CA9-C08B-4B5C-9A31-99AB83F31C3E}"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One area where technology has had an impact is in the process where inputs (labor, raw materials, and the like) are</a:t>
            </a:r>
          </a:p>
          <a:p>
            <a:r>
              <a:rPr lang="en-US"/>
              <a:t>transformed into outputs (goods and services to be sold).</a:t>
            </a:r>
          </a:p>
          <a:p>
            <a:endParaRPr lang="en-US"/>
          </a:p>
          <a:p>
            <a:r>
              <a:rPr lang="en-US"/>
              <a:t>Information technology (IT) has created the ability to circumvent the physical confines of working only in a specified organizational location.</a:t>
            </a:r>
          </a:p>
          <a:p>
            <a:endParaRPr lang="en-US"/>
          </a:p>
          <a:p>
            <a:r>
              <a:rPr lang="en-US"/>
              <a:t>Technology is also changing the way managers manage, especially in terms of how they interact with employees who</a:t>
            </a:r>
          </a:p>
          <a:p>
            <a:r>
              <a:rPr lang="en-US"/>
              <a:t>may be working anywhere and anytime</a:t>
            </a:r>
          </a:p>
          <a:p>
            <a:endParaRPr lang="en-US"/>
          </a:p>
          <a:p>
            <a:endParaRPr lang="en-US"/>
          </a:p>
        </p:txBody>
      </p:sp>
      <p:sp>
        <p:nvSpPr>
          <p:cNvPr id="4" name="Slide Number Placeholder 3"/>
          <p:cNvSpPr>
            <a:spLocks noGrp="1"/>
          </p:cNvSpPr>
          <p:nvPr>
            <p:ph type="sldNum" sz="quarter" idx="5"/>
          </p:nvPr>
        </p:nvSpPr>
        <p:spPr/>
        <p:txBody>
          <a:bodyPr/>
          <a:lstStyle/>
          <a:p>
            <a:pPr>
              <a:defRPr/>
            </a:pPr>
            <a:fld id="{5FC80C2B-4C1F-4601-ABF3-4232449F40F1}"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Over the last couple of decades, we’ve seen an explosion of companies operating almost anywhere in the world. National borders mean little when it comes to doing business. Avon, a so-called American company, gets 81 percent of its annual revenues from sales outside the United States. BMW, a German owned firm, builds cars in South Carolina. McDonald’s sells hamburgers in China.</a:t>
            </a:r>
          </a:p>
        </p:txBody>
      </p:sp>
      <p:sp>
        <p:nvSpPr>
          <p:cNvPr id="4" name="Slide Number Placeholder 3"/>
          <p:cNvSpPr>
            <a:spLocks noGrp="1"/>
          </p:cNvSpPr>
          <p:nvPr>
            <p:ph type="sldNum" sz="quarter" idx="5"/>
          </p:nvPr>
        </p:nvSpPr>
        <p:spPr/>
        <p:txBody>
          <a:bodyPr/>
          <a:lstStyle/>
          <a:p>
            <a:pPr>
              <a:defRPr/>
            </a:pPr>
            <a:fld id="{6909D403-4244-44DA-A9A0-4AB7AA1F1C74}"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MNCs are any type of international company that maintains operations in multiple countries. Today, companies such as Procter &amp;</a:t>
            </a:r>
          </a:p>
          <a:p>
            <a:r>
              <a:rPr lang="en-US"/>
              <a:t>Gamble, Wal-Mart, Exxon, Coca-Cola, and Aflac are among a growing number of U.S.-based firms that get significant portions of their annual revenues from foreign operations.</a:t>
            </a:r>
          </a:p>
        </p:txBody>
      </p:sp>
      <p:sp>
        <p:nvSpPr>
          <p:cNvPr id="4" name="Slide Number Placeholder 3"/>
          <p:cNvSpPr>
            <a:spLocks noGrp="1"/>
          </p:cNvSpPr>
          <p:nvPr>
            <p:ph type="sldNum" sz="quarter" idx="5"/>
          </p:nvPr>
        </p:nvSpPr>
        <p:spPr/>
        <p:txBody>
          <a:bodyPr/>
          <a:lstStyle/>
          <a:p>
            <a:pPr>
              <a:defRPr/>
            </a:pPr>
            <a:fld id="{061B38FE-F6FB-4D97-93E8-C5E03D7B3F6D}"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When organizations do go global, they often use different approaches. At first, managers want to get into a global market</a:t>
            </a:r>
          </a:p>
          <a:p>
            <a:r>
              <a:rPr lang="en-US"/>
              <a:t>with minimal investment. At this stage, they may start with </a:t>
            </a:r>
            <a:r>
              <a:rPr lang="en-US" b="1"/>
              <a:t>global sourcing. </a:t>
            </a:r>
            <a:r>
              <a:rPr lang="en-US"/>
              <a:t>The next step in going global may involve </a:t>
            </a:r>
            <a:r>
              <a:rPr lang="en-US" b="1"/>
              <a:t>exporting the organization’s products to </a:t>
            </a:r>
            <a:r>
              <a:rPr lang="en-US"/>
              <a:t>other countries. In addition, an organization might do </a:t>
            </a:r>
            <a:r>
              <a:rPr lang="en-US" b="1"/>
              <a:t>importing, which involves acquiring products made abroad </a:t>
            </a:r>
            <a:r>
              <a:rPr lang="en-US"/>
              <a:t>and selling them domestically.  </a:t>
            </a:r>
          </a:p>
        </p:txBody>
      </p:sp>
      <p:sp>
        <p:nvSpPr>
          <p:cNvPr id="4" name="Slide Number Placeholder 3"/>
          <p:cNvSpPr>
            <a:spLocks noGrp="1"/>
          </p:cNvSpPr>
          <p:nvPr>
            <p:ph type="sldNum" sz="quarter" idx="5"/>
          </p:nvPr>
        </p:nvSpPr>
        <p:spPr/>
        <p:txBody>
          <a:bodyPr/>
          <a:lstStyle/>
          <a:p>
            <a:pPr>
              <a:defRPr/>
            </a:pPr>
            <a:fld id="{FB7C2B70-1F46-4706-A344-896DFA8D2398}"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Finally, managers might use </a:t>
            </a:r>
            <a:r>
              <a:rPr lang="en-US" b="1"/>
              <a:t>licensing or franchising, which are similar approaches </a:t>
            </a:r>
            <a:r>
              <a:rPr lang="en-US"/>
              <a:t>involving one organization giving another organization the right to use its brand name, technology, or product specifications in return for a lump sum payment or a fee usually based on sales. The only difference is that licensing is primarily used by manufacturing organizations that make or sell another company’s products, and franchising is primarily used by service organizations that want to use another company’s name and operating methods</a:t>
            </a:r>
          </a:p>
        </p:txBody>
      </p:sp>
      <p:sp>
        <p:nvSpPr>
          <p:cNvPr id="4" name="Slide Number Placeholder 3"/>
          <p:cNvSpPr>
            <a:spLocks noGrp="1"/>
          </p:cNvSpPr>
          <p:nvPr>
            <p:ph type="sldNum" sz="quarter" idx="5"/>
          </p:nvPr>
        </p:nvSpPr>
        <p:spPr/>
        <p:txBody>
          <a:bodyPr/>
          <a:lstStyle/>
          <a:p>
            <a:pPr>
              <a:defRPr/>
            </a:pPr>
            <a:fld id="{C301F612-7CC0-47B4-9C8F-AB6222C1B8A8}"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Once an organization has been doing business internationally for a while and has gained experience</a:t>
            </a:r>
          </a:p>
          <a:p>
            <a:r>
              <a:rPr lang="en-US"/>
              <a:t>in international markets, managers may decide to make more of a direct investment. One way to do this is</a:t>
            </a:r>
          </a:p>
          <a:p>
            <a:r>
              <a:rPr lang="en-US"/>
              <a:t>through a </a:t>
            </a:r>
            <a:r>
              <a:rPr lang="en-US" b="1"/>
              <a:t>global strategic alliance, which is a partnership </a:t>
            </a:r>
            <a:r>
              <a:rPr lang="en-US"/>
              <a:t>between an organization and a foreign company</a:t>
            </a:r>
          </a:p>
          <a:p>
            <a:r>
              <a:rPr lang="en-US"/>
              <a:t>partner or partners in which both share resources and knowledge in developing new products or building</a:t>
            </a:r>
          </a:p>
          <a:p>
            <a:r>
              <a:rPr lang="en-US"/>
              <a:t>production facilities.</a:t>
            </a:r>
          </a:p>
          <a:p>
            <a:endParaRPr lang="en-US"/>
          </a:p>
          <a:p>
            <a:r>
              <a:rPr lang="en-US"/>
              <a:t>A specific type of strategic alliance in which the partners form a separate, independent organization for some business purpose is called a </a:t>
            </a:r>
            <a:r>
              <a:rPr lang="en-US" b="1"/>
              <a:t>joint venture.</a:t>
            </a:r>
            <a:endParaRPr lang="en-US"/>
          </a:p>
        </p:txBody>
      </p:sp>
      <p:sp>
        <p:nvSpPr>
          <p:cNvPr id="4" name="Slide Number Placeholder 3"/>
          <p:cNvSpPr>
            <a:spLocks noGrp="1"/>
          </p:cNvSpPr>
          <p:nvPr>
            <p:ph type="sldNum" sz="quarter" idx="5"/>
          </p:nvPr>
        </p:nvSpPr>
        <p:spPr/>
        <p:txBody>
          <a:bodyPr/>
          <a:lstStyle/>
          <a:p>
            <a:pPr>
              <a:defRPr/>
            </a:pPr>
            <a:fld id="{A521435F-A0F7-4635-ABDF-25BF2D295FC0}"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Copyright ©2009 Pearson Education, Inc. Publishing as Prentice Hall.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8382000" y="6400800"/>
            <a:ext cx="492125" cy="276225"/>
          </a:xfrm>
          <a:prstGeom prst="rect">
            <a:avLst/>
          </a:prstGeom>
          <a:noFill/>
        </p:spPr>
        <p:txBody>
          <a:bodyPr wrap="none">
            <a:spAutoFit/>
          </a:bodyPr>
          <a:lstStyle/>
          <a:p>
            <a:pPr>
              <a:defRPr/>
            </a:pPr>
            <a:r>
              <a:rPr lang="en-US" sz="1200" dirty="0">
                <a:solidFill>
                  <a:schemeClr val="bg1"/>
                </a:solidFill>
                <a:latin typeface="+mn-lt"/>
                <a:cs typeface="Arial" pitchFamily="34" charset="0"/>
              </a:rPr>
              <a:t>2-</a:t>
            </a:r>
            <a:fld id="{E1DC71F2-C051-4779-98ED-823EB981A283}" type="slidenum">
              <a:rPr lang="en-US" sz="1200">
                <a:solidFill>
                  <a:schemeClr val="bg1"/>
                </a:solidFill>
                <a:latin typeface="+mn-lt"/>
                <a:cs typeface="Arial" pitchFamily="34" charset="0"/>
              </a:rPr>
              <a:pPr>
                <a:defRPr/>
              </a:pPr>
              <a:t>‹#›</a:t>
            </a:fld>
            <a:endParaRPr lang="en-US" sz="1200" dirty="0">
              <a:solidFill>
                <a:schemeClr val="bg1"/>
              </a:solidFill>
              <a:latin typeface="+mn-lt"/>
              <a:cs typeface="Arial" pitchFamily="34" charset="0"/>
            </a:endParaRPr>
          </a:p>
        </p:txBody>
      </p: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p:txBody>
          <a:bodyP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382000" y="6400800"/>
            <a:ext cx="492125" cy="276225"/>
          </a:xfrm>
          <a:prstGeom prst="rect">
            <a:avLst/>
          </a:prstGeom>
          <a:noFill/>
        </p:spPr>
        <p:txBody>
          <a:bodyPr wrap="none">
            <a:spAutoFit/>
          </a:bodyPr>
          <a:lstStyle/>
          <a:p>
            <a:pPr>
              <a:defRPr/>
            </a:pPr>
            <a:r>
              <a:rPr lang="en-US" sz="1200" dirty="0">
                <a:solidFill>
                  <a:schemeClr val="bg1"/>
                </a:solidFill>
                <a:latin typeface="+mn-lt"/>
                <a:cs typeface="Arial" pitchFamily="34" charset="0"/>
              </a:rPr>
              <a:t>2-</a:t>
            </a:r>
            <a:fld id="{C8E0CD58-50E8-4A04-B3E4-8CB7055D16D8}" type="slidenum">
              <a:rPr lang="en-US" sz="1200">
                <a:solidFill>
                  <a:schemeClr val="bg1"/>
                </a:solidFill>
                <a:latin typeface="+mn-lt"/>
                <a:cs typeface="Arial" pitchFamily="34" charset="0"/>
              </a:rPr>
              <a:pPr>
                <a:defRPr/>
              </a:pPr>
              <a:t>‹#›</a:t>
            </a:fld>
            <a:endParaRPr lang="en-US" sz="1200" dirty="0">
              <a:solidFill>
                <a:schemeClr val="bg1"/>
              </a:solidFill>
              <a:latin typeface="+mn-lt"/>
              <a:cs typeface="Arial" pitchFamily="34" charset="0"/>
            </a:endParaRPr>
          </a:p>
        </p:txBody>
      </p:sp>
      <p:sp>
        <p:nvSpPr>
          <p:cNvPr id="2" name="Title 1"/>
          <p:cNvSpPr>
            <a:spLocks noGrp="1"/>
          </p:cNvSpPr>
          <p:nvPr>
            <p:ph type="title"/>
          </p:nvPr>
        </p:nvSpPr>
        <p:spPr>
          <a:xfrm>
            <a:off x="457200" y="7620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382000" y="6400800"/>
            <a:ext cx="492125" cy="276225"/>
          </a:xfrm>
          <a:prstGeom prst="rect">
            <a:avLst/>
          </a:prstGeom>
          <a:noFill/>
        </p:spPr>
        <p:txBody>
          <a:bodyPr wrap="none">
            <a:spAutoFit/>
          </a:bodyPr>
          <a:lstStyle/>
          <a:p>
            <a:pPr>
              <a:defRPr/>
            </a:pPr>
            <a:r>
              <a:rPr lang="en-US" sz="1200" dirty="0">
                <a:solidFill>
                  <a:schemeClr val="bg1"/>
                </a:solidFill>
                <a:latin typeface="+mn-lt"/>
                <a:cs typeface="Arial" pitchFamily="34" charset="0"/>
              </a:rPr>
              <a:t>2-</a:t>
            </a:r>
            <a:fld id="{27C55E74-9C4A-4761-B16E-A22B519EFE0A}" type="slidenum">
              <a:rPr lang="en-US" sz="1200">
                <a:solidFill>
                  <a:schemeClr val="bg1"/>
                </a:solidFill>
                <a:latin typeface="+mn-lt"/>
                <a:cs typeface="Arial" pitchFamily="34" charset="0"/>
              </a:rPr>
              <a:pPr>
                <a:defRPr/>
              </a:pPr>
              <a:t>‹#›</a:t>
            </a:fld>
            <a:endParaRPr lang="en-US" sz="1200" dirty="0">
              <a:solidFill>
                <a:schemeClr val="bg1"/>
              </a:solidFill>
              <a:latin typeface="+mn-lt"/>
              <a:cs typeface="Arial" pitchFamily="34" charset="0"/>
            </a:endParaRPr>
          </a:p>
        </p:txBody>
      </p:sp>
      <p:sp>
        <p:nvSpPr>
          <p:cNvPr id="2" name="Title 1"/>
          <p:cNvSpPr>
            <a:spLocks noGrp="1"/>
          </p:cNvSpPr>
          <p:nvPr>
            <p:ph type="title"/>
          </p:nvPr>
        </p:nvSpPr>
        <p:spPr>
          <a:xfrm>
            <a:off x="457200" y="76200"/>
            <a:ext cx="8229600" cy="990600"/>
          </a:xfrm>
        </p:spPr>
        <p:txBody>
          <a:bodyPr/>
          <a:lstStyle/>
          <a:p>
            <a:r>
              <a:rPr lang="en-US" dirty="0"/>
              <a:t>Click to edit Master title style</a:t>
            </a:r>
          </a:p>
        </p:txBody>
      </p:sp>
      <p:sp>
        <p:nvSpPr>
          <p:cNvPr id="5" name="Footer Placeholder 4"/>
          <p:cNvSpPr>
            <a:spLocks noGrp="1"/>
          </p:cNvSpPr>
          <p:nvPr>
            <p:ph type="ftr" sz="quarter" idx="10"/>
          </p:nvPr>
        </p:nvSpPr>
        <p:spPr/>
        <p:txBody>
          <a:bodyP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382000" y="6400800"/>
            <a:ext cx="492125" cy="276225"/>
          </a:xfrm>
          <a:prstGeom prst="rect">
            <a:avLst/>
          </a:prstGeom>
          <a:noFill/>
        </p:spPr>
        <p:txBody>
          <a:bodyPr wrap="none">
            <a:spAutoFit/>
          </a:bodyPr>
          <a:lstStyle/>
          <a:p>
            <a:pPr>
              <a:defRPr/>
            </a:pPr>
            <a:r>
              <a:rPr lang="en-US" sz="1200" dirty="0">
                <a:solidFill>
                  <a:schemeClr val="bg1"/>
                </a:solidFill>
                <a:latin typeface="+mn-lt"/>
                <a:cs typeface="Arial" pitchFamily="34" charset="0"/>
              </a:rPr>
              <a:t>2-</a:t>
            </a:r>
            <a:fld id="{128806BE-F5CF-4A1C-8112-A9AC7CD0941B}" type="slidenum">
              <a:rPr lang="en-US" sz="1200">
                <a:solidFill>
                  <a:schemeClr val="bg1"/>
                </a:solidFill>
                <a:latin typeface="+mn-lt"/>
                <a:cs typeface="Arial" pitchFamily="34" charset="0"/>
              </a:rPr>
              <a:pPr>
                <a:defRPr/>
              </a:pPr>
              <a:t>‹#›</a:t>
            </a:fld>
            <a:endParaRPr lang="en-US" sz="1200" dirty="0">
              <a:solidFill>
                <a:schemeClr val="bg1"/>
              </a:solidFill>
              <a:latin typeface="+mn-lt"/>
              <a:cs typeface="Arial" pitchFamily="34" charset="0"/>
            </a:endParaRPr>
          </a:p>
        </p:txBody>
      </p:sp>
      <p:sp>
        <p:nvSpPr>
          <p:cNvPr id="3" name="Footer Placeholder 4"/>
          <p:cNvSpPr>
            <a:spLocks noGrp="1"/>
          </p:cNvSpPr>
          <p:nvPr>
            <p:ph type="ftr" sz="quarter" idx="10"/>
          </p:nvPr>
        </p:nvSpPr>
        <p:spPr/>
        <p:txBody>
          <a:bodyP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4478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76400" y="1371600"/>
            <a:ext cx="7239000" cy="426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600" b="1" dirty="0"/>
          </a:p>
        </p:txBody>
      </p:sp>
      <p:sp>
        <p:nvSpPr>
          <p:cNvPr id="7" name="Title 6"/>
          <p:cNvSpPr>
            <a:spLocks noGrp="1"/>
          </p:cNvSpPr>
          <p:nvPr>
            <p:ph type="ctrTitle"/>
          </p:nvPr>
        </p:nvSpPr>
        <p:spPr>
          <a:xfrm>
            <a:off x="304800" y="609600"/>
            <a:ext cx="1066800" cy="1470025"/>
          </a:xfrm>
        </p:spPr>
        <p:txBody>
          <a:bodyPr rtlCol="0">
            <a:noAutofit/>
          </a:bodyPr>
          <a:lstStyle/>
          <a:p>
            <a:pPr algn="l" eaLnBrk="1" fontAlgn="auto" hangingPunct="1">
              <a:spcAft>
                <a:spcPts val="0"/>
              </a:spcAft>
              <a:defRPr/>
            </a:pPr>
            <a:r>
              <a:rPr lang="en-US" sz="28700" b="1" dirty="0">
                <a:solidFill>
                  <a:schemeClr val="accent6">
                    <a:lumMod val="75000"/>
                  </a:schemeClr>
                </a:solidFill>
                <a:latin typeface="Britannic Bold" pitchFamily="34" charset="0"/>
              </a:rPr>
              <a:t>4</a:t>
            </a:r>
          </a:p>
        </p:txBody>
      </p:sp>
      <p:sp>
        <p:nvSpPr>
          <p:cNvPr id="6149" name="Rectangle 11"/>
          <p:cNvSpPr>
            <a:spLocks noChangeArrowheads="1"/>
          </p:cNvSpPr>
          <p:nvPr/>
        </p:nvSpPr>
        <p:spPr bwMode="auto">
          <a:xfrm>
            <a:off x="3048000" y="1981200"/>
            <a:ext cx="5715000" cy="2862263"/>
          </a:xfrm>
          <a:prstGeom prst="rect">
            <a:avLst/>
          </a:prstGeom>
          <a:noFill/>
          <a:ln w="9525">
            <a:noFill/>
            <a:miter lim="800000"/>
            <a:headEnd/>
            <a:tailEnd/>
          </a:ln>
        </p:spPr>
        <p:txBody>
          <a:bodyPr wrap="square">
            <a:spAutoFit/>
          </a:bodyPr>
          <a:lstStyle/>
          <a:p>
            <a:r>
              <a:rPr lang="en-US" sz="6000" dirty="0">
                <a:solidFill>
                  <a:schemeClr val="bg1"/>
                </a:solidFill>
                <a:latin typeface="Calibri" pitchFamily="34" charset="0"/>
              </a:rPr>
              <a:t>The </a:t>
            </a:r>
          </a:p>
          <a:p>
            <a:r>
              <a:rPr lang="en-US" sz="6000" b="1" dirty="0">
                <a:solidFill>
                  <a:schemeClr val="bg1"/>
                </a:solidFill>
                <a:latin typeface="Calibri" pitchFamily="34" charset="0"/>
              </a:rPr>
              <a:t>Management</a:t>
            </a:r>
          </a:p>
          <a:p>
            <a:r>
              <a:rPr lang="en-US" sz="6000" b="1" dirty="0">
                <a:solidFill>
                  <a:schemeClr val="bg1"/>
                </a:solidFill>
                <a:latin typeface="Calibri" pitchFamily="34" charset="0"/>
              </a:rPr>
              <a:t>Environment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Going Global (cont.)</a:t>
            </a:r>
          </a:p>
        </p:txBody>
      </p:sp>
      <p:sp>
        <p:nvSpPr>
          <p:cNvPr id="3" name="Content Placeholder 2"/>
          <p:cNvSpPr>
            <a:spLocks noGrp="1"/>
          </p:cNvSpPr>
          <p:nvPr>
            <p:ph idx="1"/>
          </p:nvPr>
        </p:nvSpPr>
        <p:spPr/>
        <p:txBody>
          <a:bodyPr/>
          <a:lstStyle/>
          <a:p>
            <a:pPr>
              <a:buFont typeface="Arial" pitchFamily="34" charset="0"/>
              <a:buChar char="•"/>
              <a:defRPr/>
            </a:pPr>
            <a:r>
              <a:rPr lang="en-US" dirty="0"/>
              <a:t>Licensing</a:t>
            </a:r>
          </a:p>
          <a:p>
            <a:pPr lvl="1">
              <a:buFont typeface="Arial" pitchFamily="34" charset="0"/>
              <a:buChar char="–"/>
              <a:defRPr/>
            </a:pPr>
            <a:r>
              <a:rPr lang="en-US" dirty="0"/>
              <a:t>An agreement primarily used by manufacturing businesses in which an organization gives another the right, for a fee, to make or sell its products, using its technology or product specifications</a:t>
            </a:r>
          </a:p>
          <a:p>
            <a:pPr>
              <a:buFont typeface="Arial" pitchFamily="34" charset="0"/>
              <a:buChar char="•"/>
              <a:defRPr/>
            </a:pPr>
            <a:r>
              <a:rPr lang="en-US" dirty="0"/>
              <a:t>Franchising</a:t>
            </a:r>
          </a:p>
          <a:p>
            <a:pPr lvl="1">
              <a:buFont typeface="Arial" pitchFamily="34" charset="0"/>
              <a:buChar char="–"/>
              <a:defRPr/>
            </a:pPr>
            <a:r>
              <a:rPr lang="en-US" dirty="0"/>
              <a:t>An agreement primarily used by service businesses in which an organization gives another organization the right, for a fee, to use importing its name and operating methods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Going Global (cont.)</a:t>
            </a:r>
          </a:p>
        </p:txBody>
      </p:sp>
      <p:sp>
        <p:nvSpPr>
          <p:cNvPr id="3" name="Content Placeholder 2"/>
          <p:cNvSpPr>
            <a:spLocks noGrp="1"/>
          </p:cNvSpPr>
          <p:nvPr>
            <p:ph idx="1"/>
          </p:nvPr>
        </p:nvSpPr>
        <p:spPr/>
        <p:txBody>
          <a:bodyPr/>
          <a:lstStyle/>
          <a:p>
            <a:pPr>
              <a:buFont typeface="Arial" pitchFamily="34" charset="0"/>
              <a:buChar char="•"/>
              <a:defRPr/>
            </a:pPr>
            <a:r>
              <a:rPr lang="en-US" dirty="0"/>
              <a:t>Global Strategic Alliance</a:t>
            </a:r>
          </a:p>
          <a:p>
            <a:pPr lvl="1">
              <a:buFont typeface="Arial" pitchFamily="34" charset="0"/>
              <a:buChar char="–"/>
              <a:defRPr/>
            </a:pPr>
            <a:r>
              <a:rPr lang="en-US" dirty="0"/>
              <a:t>A partnership between an organization and a foreign company partner(s) in which resources and knowledge are shared in developing new products or building production facilities</a:t>
            </a:r>
          </a:p>
          <a:p>
            <a:pPr>
              <a:buFont typeface="Arial" pitchFamily="34" charset="0"/>
              <a:buChar char="•"/>
              <a:defRPr/>
            </a:pPr>
            <a:r>
              <a:rPr lang="en-US" dirty="0"/>
              <a:t>Joint Venture</a:t>
            </a:r>
          </a:p>
          <a:p>
            <a:pPr lvl="1">
              <a:buFont typeface="Arial" pitchFamily="34" charset="0"/>
              <a:buChar char="–"/>
              <a:defRPr/>
            </a:pPr>
            <a:r>
              <a:rPr lang="en-US" dirty="0"/>
              <a:t>A specific type of strategic alliance in which the partners agree to form a separate, independent organization for some business purpose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a:solidFill>
                  <a:schemeClr val="accent6">
                    <a:lumMod val="75000"/>
                  </a:schemeClr>
                </a:solidFill>
              </a:rPr>
              <a:t>Going Global (cont.)</a:t>
            </a:r>
          </a:p>
        </p:txBody>
      </p:sp>
      <p:sp>
        <p:nvSpPr>
          <p:cNvPr id="3" name="Content Placeholder 2"/>
          <p:cNvSpPr>
            <a:spLocks noGrp="1"/>
          </p:cNvSpPr>
          <p:nvPr>
            <p:ph sz="half" idx="1"/>
          </p:nvPr>
        </p:nvSpPr>
        <p:spPr/>
        <p:txBody>
          <a:bodyPr/>
          <a:lstStyle/>
          <a:p>
            <a:pPr>
              <a:buFont typeface="Arial" pitchFamily="34" charset="0"/>
              <a:buChar char="•"/>
              <a:defRPr/>
            </a:pPr>
            <a:r>
              <a:rPr lang="en-US" sz="3200" dirty="0">
                <a:solidFill>
                  <a:schemeClr val="accent5">
                    <a:lumMod val="75000"/>
                  </a:schemeClr>
                </a:solidFill>
              </a:rPr>
              <a:t>Foreign Subsidiary</a:t>
            </a:r>
          </a:p>
          <a:p>
            <a:pPr lvl="1">
              <a:buFont typeface="Arial" pitchFamily="34" charset="0"/>
              <a:buChar char="–"/>
              <a:defRPr/>
            </a:pPr>
            <a:r>
              <a:rPr lang="en-US" sz="2800" dirty="0"/>
              <a:t>A direct investment in a foreign country that involves setting up a separate and independent facility or office</a:t>
            </a:r>
          </a:p>
        </p:txBody>
      </p:sp>
      <p:pic>
        <p:nvPicPr>
          <p:cNvPr id="17412" name="Content Placeholder 5" descr="global.jpg"/>
          <p:cNvPicPr>
            <a:picLocks noGrp="1" noChangeAspect="1"/>
          </p:cNvPicPr>
          <p:nvPr>
            <p:ph sz="half" idx="2"/>
          </p:nvPr>
        </p:nvPicPr>
        <p:blipFill>
          <a:blip r:embed="rId3" cstate="print"/>
          <a:srcRect/>
          <a:stretch>
            <a:fillRect/>
          </a:stretch>
        </p:blipFill>
        <p:spPr>
          <a:xfrm>
            <a:off x="4419600" y="1524000"/>
            <a:ext cx="4456113" cy="3657600"/>
          </a:xfrm>
        </p:spPr>
      </p:pic>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2"/>
          <p:cNvPicPr>
            <a:picLocks noChangeAspect="1" noChangeArrowheads="1"/>
          </p:cNvPicPr>
          <p:nvPr/>
        </p:nvPicPr>
        <p:blipFill>
          <a:blip r:embed="rId3" cstate="print"/>
          <a:srcRect/>
          <a:stretch>
            <a:fillRect/>
          </a:stretch>
        </p:blipFill>
        <p:spPr bwMode="auto">
          <a:xfrm>
            <a:off x="0" y="838200"/>
            <a:ext cx="9047163" cy="4775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0"/>
            <a:ext cx="8229600" cy="1143000"/>
          </a:xfrm>
        </p:spPr>
        <p:txBody>
          <a:bodyPr/>
          <a:lstStyle/>
          <a:p>
            <a:pPr>
              <a:defRPr/>
            </a:pPr>
            <a:r>
              <a:rPr lang="en-US" dirty="0"/>
              <a:t>What Do Managers Need to Know?</a:t>
            </a:r>
          </a:p>
        </p:txBody>
      </p:sp>
      <p:sp>
        <p:nvSpPr>
          <p:cNvPr id="7" name="Content Placeholder 6"/>
          <p:cNvSpPr>
            <a:spLocks noGrp="1"/>
          </p:cNvSpPr>
          <p:nvPr>
            <p:ph idx="1"/>
          </p:nvPr>
        </p:nvSpPr>
        <p:spPr/>
        <p:txBody>
          <a:bodyPr/>
          <a:lstStyle/>
          <a:p>
            <a:pPr>
              <a:buFont typeface="Arial" pitchFamily="34" charset="0"/>
              <a:buChar char="•"/>
              <a:defRPr/>
            </a:pPr>
            <a:r>
              <a:rPr lang="en-US" dirty="0"/>
              <a:t>Parochialism</a:t>
            </a:r>
          </a:p>
          <a:p>
            <a:pPr lvl="1">
              <a:buFont typeface="Arial" pitchFamily="34" charset="0"/>
              <a:buChar char="–"/>
              <a:defRPr/>
            </a:pPr>
            <a:r>
              <a:rPr lang="en-US" dirty="0"/>
              <a:t>A narrow focus in which managers see things only through their own eyes and from their own perspective</a:t>
            </a:r>
          </a:p>
          <a:p>
            <a:pPr marL="457200" lvl="1" indent="0">
              <a:buNone/>
              <a:defRPr/>
            </a:pPr>
            <a:endParaRPr lang="en-US" dirty="0"/>
          </a:p>
          <a:p>
            <a:pPr>
              <a:buFont typeface="Arial" pitchFamily="34" charset="0"/>
              <a:buChar char="•"/>
              <a:defRPr/>
            </a:pPr>
            <a:r>
              <a:rPr lang="en-US" sz="2800" dirty="0">
                <a:solidFill>
                  <a:schemeClr val="tx1"/>
                </a:solidFill>
              </a:rPr>
              <a:t>All countries have different values, morals, customs, political and economic systems, and laws, all of which can affect how a business is managed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Hofstede’s Framework</a:t>
            </a:r>
          </a:p>
        </p:txBody>
      </p:sp>
      <p:sp>
        <p:nvSpPr>
          <p:cNvPr id="3" name="Content Placeholder 2"/>
          <p:cNvSpPr>
            <a:spLocks noGrp="1"/>
          </p:cNvSpPr>
          <p:nvPr>
            <p:ph idx="1"/>
          </p:nvPr>
        </p:nvSpPr>
        <p:spPr/>
        <p:txBody>
          <a:bodyPr/>
          <a:lstStyle/>
          <a:p>
            <a:pPr>
              <a:buFont typeface="Arial" pitchFamily="34" charset="0"/>
              <a:buChar char="•"/>
              <a:defRPr/>
            </a:pPr>
            <a:r>
              <a:rPr lang="en-US" dirty="0"/>
              <a:t>Geert Hofstede</a:t>
            </a:r>
          </a:p>
          <a:p>
            <a:pPr lvl="1">
              <a:buFont typeface="Arial" pitchFamily="34" charset="0"/>
              <a:buChar char="–"/>
              <a:defRPr/>
            </a:pPr>
            <a:r>
              <a:rPr lang="en-US" dirty="0"/>
              <a:t>Studied differences in culture and found that managers and employees vary on five value dimensions of national culture:</a:t>
            </a:r>
          </a:p>
          <a:p>
            <a:pPr marL="971550" lvl="1" indent="-514350">
              <a:buFont typeface="+mj-lt"/>
              <a:buAutoNum type="arabicPeriod"/>
              <a:defRPr/>
            </a:pPr>
            <a:r>
              <a:rPr lang="en-US" dirty="0"/>
              <a:t>Power Distance	</a:t>
            </a:r>
          </a:p>
          <a:p>
            <a:pPr marL="971550" lvl="1" indent="-514350">
              <a:buFont typeface="+mj-lt"/>
              <a:buAutoNum type="arabicPeriod"/>
              <a:defRPr/>
            </a:pPr>
            <a:r>
              <a:rPr lang="en-US" dirty="0"/>
              <a:t>Individualism vs. Collectivism</a:t>
            </a:r>
          </a:p>
          <a:p>
            <a:pPr marL="971550" lvl="1" indent="-514350">
              <a:buFont typeface="+mj-lt"/>
              <a:buAutoNum type="arabicPeriod"/>
              <a:defRPr/>
            </a:pPr>
            <a:r>
              <a:rPr lang="en-US" dirty="0"/>
              <a:t>Achievement vs. Nurturing</a:t>
            </a:r>
          </a:p>
          <a:p>
            <a:pPr marL="971550" lvl="1" indent="-514350">
              <a:buFont typeface="+mj-lt"/>
              <a:buAutoNum type="arabicPeriod"/>
              <a:defRPr/>
            </a:pPr>
            <a:r>
              <a:rPr lang="en-US" dirty="0"/>
              <a:t>Uncertainty Avoidance</a:t>
            </a:r>
          </a:p>
          <a:p>
            <a:pPr marL="971550" lvl="1" indent="-514350">
              <a:buFont typeface="+mj-lt"/>
              <a:buAutoNum type="arabicPeriod"/>
              <a:defRPr/>
            </a:pPr>
            <a:r>
              <a:rPr lang="en-US" dirty="0"/>
              <a:t>Long-term vs. Short-term Orientation</a:t>
            </a:r>
          </a:p>
          <a:p>
            <a:pPr marL="971550" lvl="1" indent="-514350">
              <a:buFont typeface="+mj-lt"/>
              <a:buAutoNum type="arabicPeriod"/>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pic>
        <p:nvPicPr>
          <p:cNvPr id="21507" name="Picture 2"/>
          <p:cNvPicPr>
            <a:picLocks noChangeAspect="1" noChangeArrowheads="1"/>
          </p:cNvPicPr>
          <p:nvPr/>
        </p:nvPicPr>
        <p:blipFill>
          <a:blip r:embed="rId2" cstate="print"/>
          <a:srcRect/>
          <a:stretch>
            <a:fillRect/>
          </a:stretch>
        </p:blipFill>
        <p:spPr bwMode="auto">
          <a:xfrm>
            <a:off x="1143000" y="198438"/>
            <a:ext cx="6400800" cy="60309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Edward Hall’s Iceberg Theory</a:t>
            </a:r>
          </a:p>
        </p:txBody>
      </p:sp>
      <p:pic>
        <p:nvPicPr>
          <p:cNvPr id="7" name="Picture 6">
            <a:extLst>
              <a:ext uri="{FF2B5EF4-FFF2-40B4-BE49-F238E27FC236}">
                <a16:creationId xmlns:a16="http://schemas.microsoft.com/office/drawing/2014/main" id="{DA017BD0-6262-4422-A0BA-F1DCD4BD2A08}"/>
              </a:ext>
            </a:extLst>
          </p:cNvPr>
          <p:cNvPicPr>
            <a:picLocks noChangeAspect="1"/>
          </p:cNvPicPr>
          <p:nvPr/>
        </p:nvPicPr>
        <p:blipFill>
          <a:blip r:embed="rId3"/>
          <a:stretch>
            <a:fillRect/>
          </a:stretch>
        </p:blipFill>
        <p:spPr>
          <a:xfrm>
            <a:off x="1562100" y="1371600"/>
            <a:ext cx="6019800" cy="4857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a:solidFill>
                  <a:schemeClr val="accent6">
                    <a:lumMod val="75000"/>
                  </a:schemeClr>
                </a:solidFill>
              </a:rPr>
              <a:t>What Does Society Expect from</a:t>
            </a:r>
            <a:br>
              <a:rPr lang="en-US" dirty="0">
                <a:solidFill>
                  <a:schemeClr val="accent6">
                    <a:lumMod val="75000"/>
                  </a:schemeClr>
                </a:solidFill>
              </a:rPr>
            </a:br>
            <a:r>
              <a:rPr lang="en-US" dirty="0">
                <a:solidFill>
                  <a:schemeClr val="accent6">
                    <a:lumMod val="75000"/>
                  </a:schemeClr>
                </a:solidFill>
              </a:rPr>
              <a:t>Organizations and Managers?</a:t>
            </a:r>
          </a:p>
        </p:txBody>
      </p:sp>
      <p:sp>
        <p:nvSpPr>
          <p:cNvPr id="24579" name="Content Placeholder 2"/>
          <p:cNvSpPr>
            <a:spLocks noGrp="1"/>
          </p:cNvSpPr>
          <p:nvPr>
            <p:ph sz="half" idx="1"/>
          </p:nvPr>
        </p:nvSpPr>
        <p:spPr/>
        <p:txBody>
          <a:bodyPr/>
          <a:lstStyle/>
          <a:p>
            <a:r>
              <a:rPr lang="en-US">
                <a:solidFill>
                  <a:schemeClr val="accent1"/>
                </a:solidFill>
              </a:rPr>
              <a:t>Green Management</a:t>
            </a:r>
            <a:r>
              <a:rPr lang="en-US"/>
              <a:t>	</a:t>
            </a:r>
          </a:p>
          <a:p>
            <a:pPr lvl="1"/>
            <a:r>
              <a:rPr lang="en-US"/>
              <a:t>When managers recognize and consider the impact of their organization and its practices on the natural environment</a:t>
            </a:r>
          </a:p>
          <a:p>
            <a:pPr lvl="1"/>
            <a:r>
              <a:rPr lang="en-US"/>
              <a:t>The idea of being environmentally friendly or green affects many aspects of business</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pic>
        <p:nvPicPr>
          <p:cNvPr id="24581" name="Picture 2"/>
          <p:cNvPicPr>
            <a:picLocks noGrp="1" noChangeAspect="1" noChangeArrowheads="1"/>
          </p:cNvPicPr>
          <p:nvPr>
            <p:ph sz="half" idx="2"/>
          </p:nvPr>
        </p:nvPicPr>
        <p:blipFill>
          <a:blip r:embed="rId3" cstate="print"/>
          <a:srcRect l="5406" r="6288"/>
          <a:stretch>
            <a:fillRect/>
          </a:stretch>
        </p:blipFill>
        <p:spPr>
          <a:xfrm>
            <a:off x="4491038" y="1676400"/>
            <a:ext cx="4408487" cy="3048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t>How Can Organizations Demonstrate</a:t>
            </a:r>
            <a:br>
              <a:rPr lang="en-US" sz="4000" dirty="0"/>
            </a:br>
            <a:r>
              <a:rPr lang="en-US" sz="4000" dirty="0"/>
              <a:t>Socially Responsible Actions?</a:t>
            </a:r>
          </a:p>
        </p:txBody>
      </p:sp>
      <p:sp>
        <p:nvSpPr>
          <p:cNvPr id="3" name="Content Placeholder 2"/>
          <p:cNvSpPr>
            <a:spLocks noGrp="1"/>
          </p:cNvSpPr>
          <p:nvPr>
            <p:ph idx="1"/>
          </p:nvPr>
        </p:nvSpPr>
        <p:spPr/>
        <p:txBody>
          <a:bodyPr/>
          <a:lstStyle/>
          <a:p>
            <a:pPr>
              <a:buFont typeface="Arial" pitchFamily="34" charset="0"/>
              <a:buChar char="•"/>
              <a:defRPr/>
            </a:pPr>
            <a:r>
              <a:rPr lang="en-US" sz="2800" dirty="0"/>
              <a:t>Social Responsibility</a:t>
            </a:r>
          </a:p>
          <a:p>
            <a:pPr lvl="1">
              <a:buFont typeface="Arial" pitchFamily="34" charset="0"/>
              <a:buChar char="–"/>
              <a:defRPr/>
            </a:pPr>
            <a:r>
              <a:rPr lang="en-US" sz="2400" dirty="0"/>
              <a:t>A business firm’s intention, beyond its legal and economic obligations, to do the right things and act in ways that are good for society</a:t>
            </a:r>
          </a:p>
          <a:p>
            <a:pPr>
              <a:buFont typeface="Arial" pitchFamily="34" charset="0"/>
              <a:buChar char="•"/>
              <a:defRPr/>
            </a:pPr>
            <a:r>
              <a:rPr lang="en-US" sz="2800" dirty="0"/>
              <a:t>Social  Obligation</a:t>
            </a:r>
          </a:p>
          <a:p>
            <a:pPr lvl="1">
              <a:buFont typeface="Arial" pitchFamily="34" charset="0"/>
              <a:buChar char="–"/>
              <a:defRPr/>
            </a:pPr>
            <a:r>
              <a:rPr lang="en-US" sz="2400" dirty="0"/>
              <a:t>When a business firm engages in social actions because of its obligation to meet certain economic and legal responsibilities</a:t>
            </a:r>
          </a:p>
          <a:p>
            <a:pPr>
              <a:buFont typeface="Arial" pitchFamily="34" charset="0"/>
              <a:buChar char="•"/>
              <a:defRPr/>
            </a:pPr>
            <a:r>
              <a:rPr lang="en-US" sz="2800" dirty="0"/>
              <a:t>Social  Responsiveness</a:t>
            </a:r>
          </a:p>
          <a:p>
            <a:pPr lvl="1">
              <a:buFont typeface="Arial" pitchFamily="34" charset="0"/>
              <a:buChar char="–"/>
              <a:defRPr/>
            </a:pPr>
            <a:r>
              <a:rPr lang="en-US" sz="2400" dirty="0"/>
              <a:t>When a business firm engages in social actions in response to some popular social need</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wrap="square" anchor="ctr">
            <a:normAutofit/>
          </a:bodyPr>
          <a:lstStyle/>
          <a:p>
            <a:pPr>
              <a:defRPr/>
            </a:pPr>
            <a:r>
              <a:rPr lang="en-US" dirty="0"/>
              <a:t>Learning Objectives</a:t>
            </a:r>
          </a:p>
        </p:txBody>
      </p:sp>
      <p:sp>
        <p:nvSpPr>
          <p:cNvPr id="73" name="Footer Placeholder 3">
            <a:extLst>
              <a:ext uri="{FF2B5EF4-FFF2-40B4-BE49-F238E27FC236}">
                <a16:creationId xmlns:a16="http://schemas.microsoft.com/office/drawing/2014/main" id="{22F74F48-F879-4C71-B909-43CD5D6B1642}"/>
              </a:ext>
            </a:extLst>
          </p:cNvPr>
          <p:cNvSpPr>
            <a:spLocks noGrp="1"/>
          </p:cNvSpPr>
          <p:nvPr>
            <p:ph type="ftr" sz="quarter" idx="10"/>
          </p:nvPr>
        </p:nvSpPr>
        <p:spPr>
          <a:xfrm>
            <a:off x="3124200" y="6356350"/>
            <a:ext cx="2895600" cy="365125"/>
          </a:xfrm>
        </p:spPr>
        <p:txBody>
          <a:bodyPr/>
          <a:lstStyle/>
          <a:p>
            <a:pPr>
              <a:spcAft>
                <a:spcPts val="600"/>
              </a:spcAft>
              <a:defRPr/>
            </a:pPr>
            <a:r>
              <a:rPr lang="en-US"/>
              <a:t>Copyright ©2009 Pearson Education, Inc. Publishing as Prentice Hall.  </a:t>
            </a:r>
          </a:p>
        </p:txBody>
      </p:sp>
      <p:graphicFrame>
        <p:nvGraphicFramePr>
          <p:cNvPr id="7173" name="Content Placeholder 2">
            <a:extLst>
              <a:ext uri="{FF2B5EF4-FFF2-40B4-BE49-F238E27FC236}">
                <a16:creationId xmlns:a16="http://schemas.microsoft.com/office/drawing/2014/main" id="{DF5A3DB3-8D6D-4622-AA17-BA6529071F8A}"/>
              </a:ext>
            </a:extLst>
          </p:cNvPr>
          <p:cNvGraphicFramePr>
            <a:graphicFrameLocks noGrp="1"/>
          </p:cNvGraphicFramePr>
          <p:nvPr>
            <p:ph idx="1"/>
            <p:extLst>
              <p:ext uri="{D42A27DB-BD31-4B8C-83A1-F6EECF244321}">
                <p14:modId xmlns:p14="http://schemas.microsoft.com/office/powerpoint/2010/main" val="3380741951"/>
              </p:ext>
            </p:extLst>
          </p:nvPr>
        </p:nvGraphicFramePr>
        <p:xfrm>
          <a:off x="457200" y="1371600"/>
          <a:ext cx="8229600" cy="475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pic>
        <p:nvPicPr>
          <p:cNvPr id="26627" name="Picture 2"/>
          <p:cNvPicPr>
            <a:picLocks noChangeAspect="1" noChangeArrowheads="1"/>
          </p:cNvPicPr>
          <p:nvPr/>
        </p:nvPicPr>
        <p:blipFill>
          <a:blip r:embed="rId2" cstate="print"/>
          <a:srcRect/>
          <a:stretch>
            <a:fillRect/>
          </a:stretch>
        </p:blipFill>
        <p:spPr bwMode="auto">
          <a:xfrm>
            <a:off x="2209800" y="66675"/>
            <a:ext cx="5105400" cy="61817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Can Managers Become More Ethical?</a:t>
            </a:r>
          </a:p>
        </p:txBody>
      </p:sp>
      <p:sp>
        <p:nvSpPr>
          <p:cNvPr id="27651" name="Content Placeholder 2"/>
          <p:cNvSpPr>
            <a:spLocks noGrp="1"/>
          </p:cNvSpPr>
          <p:nvPr>
            <p:ph idx="1"/>
          </p:nvPr>
        </p:nvSpPr>
        <p:spPr/>
        <p:txBody>
          <a:bodyPr/>
          <a:lstStyle/>
          <a:p>
            <a:r>
              <a:rPr lang="en-US">
                <a:solidFill>
                  <a:schemeClr val="accent1"/>
                </a:solidFill>
              </a:rPr>
              <a:t>Ethics</a:t>
            </a:r>
          </a:p>
          <a:p>
            <a:pPr lvl="1"/>
            <a:r>
              <a:rPr lang="en-US"/>
              <a:t>Commonly refers to a set of rules or principles  that defines right and wrong conduct</a:t>
            </a:r>
          </a:p>
          <a:p>
            <a:r>
              <a:rPr lang="en-US">
                <a:solidFill>
                  <a:schemeClr val="accent1"/>
                </a:solidFill>
              </a:rPr>
              <a:t>Code of Ethics</a:t>
            </a:r>
          </a:p>
          <a:p>
            <a:pPr lvl="1"/>
            <a:r>
              <a:rPr lang="en-US"/>
              <a:t>A formal document that states an organization’s primary values and the ethical rules it expects managers and nonmanagerial employees to follow</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pic>
        <p:nvPicPr>
          <p:cNvPr id="28675" name="Picture 3"/>
          <p:cNvPicPr>
            <a:picLocks noChangeAspect="1" noChangeArrowheads="1"/>
          </p:cNvPicPr>
          <p:nvPr/>
        </p:nvPicPr>
        <p:blipFill>
          <a:blip r:embed="rId3" cstate="print"/>
          <a:srcRect/>
          <a:stretch>
            <a:fillRect/>
          </a:stretch>
        </p:blipFill>
        <p:spPr bwMode="auto">
          <a:xfrm>
            <a:off x="1439863" y="228600"/>
            <a:ext cx="6594475" cy="6019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Today’s Workforce Impact the Way We Manage?</a:t>
            </a:r>
          </a:p>
        </p:txBody>
      </p:sp>
      <p:sp>
        <p:nvSpPr>
          <p:cNvPr id="4" name="Content Placeholder 3"/>
          <p:cNvSpPr>
            <a:spLocks noGrp="1"/>
          </p:cNvSpPr>
          <p:nvPr>
            <p:ph idx="1"/>
          </p:nvPr>
        </p:nvSpPr>
        <p:spPr/>
        <p:txBody>
          <a:bodyPr/>
          <a:lstStyle/>
          <a:p>
            <a:pPr>
              <a:buFont typeface="Arial" pitchFamily="34" charset="0"/>
              <a:buChar char="•"/>
              <a:defRPr/>
            </a:pPr>
            <a:r>
              <a:rPr lang="en-US" dirty="0"/>
              <a:t>Workforce Diversity </a:t>
            </a:r>
          </a:p>
          <a:p>
            <a:pPr lvl="1">
              <a:buFont typeface="Arial" pitchFamily="34" charset="0"/>
              <a:buChar char="–"/>
              <a:defRPr/>
            </a:pPr>
            <a:r>
              <a:rPr lang="en-US" dirty="0"/>
              <a:t>Ways in which people in a workforce are similar and different from one another in terms of</a:t>
            </a:r>
          </a:p>
          <a:p>
            <a:pPr lvl="2">
              <a:buFont typeface="Arial" pitchFamily="34" charset="0"/>
              <a:buChar char="•"/>
              <a:defRPr/>
            </a:pPr>
            <a:r>
              <a:rPr lang="en-US" dirty="0"/>
              <a:t>Gender</a:t>
            </a:r>
          </a:p>
          <a:p>
            <a:pPr lvl="2">
              <a:buFont typeface="Arial" pitchFamily="34" charset="0"/>
              <a:buChar char="•"/>
              <a:defRPr/>
            </a:pPr>
            <a:r>
              <a:rPr lang="en-US" dirty="0"/>
              <a:t>Age</a:t>
            </a:r>
          </a:p>
          <a:p>
            <a:pPr lvl="2">
              <a:buFont typeface="Arial" pitchFamily="34" charset="0"/>
              <a:buChar char="•"/>
              <a:defRPr/>
            </a:pPr>
            <a:r>
              <a:rPr lang="en-US" dirty="0"/>
              <a:t>Race</a:t>
            </a:r>
          </a:p>
          <a:p>
            <a:pPr lvl="2">
              <a:buFont typeface="Arial" pitchFamily="34" charset="0"/>
              <a:buChar char="•"/>
              <a:defRPr/>
            </a:pPr>
            <a:r>
              <a:rPr lang="en-US" dirty="0"/>
              <a:t>Sexual Orientation</a:t>
            </a:r>
          </a:p>
          <a:p>
            <a:pPr lvl="2">
              <a:buFont typeface="Arial" pitchFamily="34" charset="0"/>
              <a:buChar char="•"/>
              <a:defRPr/>
            </a:pPr>
            <a:r>
              <a:rPr lang="en-US" dirty="0"/>
              <a:t>Ethnicity</a:t>
            </a:r>
          </a:p>
          <a:p>
            <a:pPr lvl="2">
              <a:buFont typeface="Arial" pitchFamily="34" charset="0"/>
              <a:buChar char="•"/>
              <a:defRPr/>
            </a:pPr>
            <a:r>
              <a:rPr lang="en-US" dirty="0"/>
              <a:t>Cultural  Background</a:t>
            </a:r>
          </a:p>
          <a:p>
            <a:pPr lvl="2">
              <a:buFont typeface="Arial" pitchFamily="34" charset="0"/>
              <a:buChar char="•"/>
              <a:defRPr/>
            </a:pPr>
            <a:r>
              <a:rPr lang="en-US" dirty="0"/>
              <a:t>Physical Abilities and Disabilities</a:t>
            </a:r>
          </a:p>
        </p:txBody>
      </p:sp>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Does the Workforce Look Like Today?</a:t>
            </a:r>
          </a:p>
        </p:txBody>
      </p:sp>
      <p:sp>
        <p:nvSpPr>
          <p:cNvPr id="3" name="Content Placeholder 2"/>
          <p:cNvSpPr>
            <a:spLocks noGrp="1"/>
          </p:cNvSpPr>
          <p:nvPr>
            <p:ph idx="1"/>
          </p:nvPr>
        </p:nvSpPr>
        <p:spPr>
          <a:xfrm>
            <a:off x="457200" y="1447800"/>
            <a:ext cx="8229600" cy="4754563"/>
          </a:xfrm>
        </p:spPr>
        <p:txBody>
          <a:bodyPr/>
          <a:lstStyle/>
          <a:p>
            <a:r>
              <a:rPr lang="en-US">
                <a:solidFill>
                  <a:schemeClr val="tx1"/>
                </a:solidFill>
              </a:rPr>
              <a:t>Those born before 1946 - 6 percent of the workforce</a:t>
            </a:r>
          </a:p>
          <a:p>
            <a:r>
              <a:rPr lang="en-US">
                <a:solidFill>
                  <a:schemeClr val="tx1"/>
                </a:solidFill>
              </a:rPr>
              <a:t> Baby boomers , born between 1946 and 1964 - 41.5 percent of the workforce</a:t>
            </a:r>
          </a:p>
          <a:p>
            <a:r>
              <a:rPr lang="en-US">
                <a:solidFill>
                  <a:schemeClr val="tx1"/>
                </a:solidFill>
              </a:rPr>
              <a:t> Generation X, born 1965 to 1977 - 29 percent of the workforce</a:t>
            </a:r>
          </a:p>
          <a:p>
            <a:r>
              <a:rPr lang="en-US">
                <a:solidFill>
                  <a:schemeClr val="tx1"/>
                </a:solidFill>
              </a:rPr>
              <a:t> Gen Y , born 1978 to 1994 - 24 percent of the workforce.</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Are Managers Adapting to a Changing Workforce?</a:t>
            </a:r>
          </a:p>
        </p:txBody>
      </p:sp>
      <p:sp>
        <p:nvSpPr>
          <p:cNvPr id="3" name="Content Placeholder 2"/>
          <p:cNvSpPr>
            <a:spLocks noGrp="1"/>
          </p:cNvSpPr>
          <p:nvPr>
            <p:ph idx="1"/>
          </p:nvPr>
        </p:nvSpPr>
        <p:spPr/>
        <p:txBody>
          <a:bodyPr/>
          <a:lstStyle/>
          <a:p>
            <a:pPr>
              <a:buFont typeface="Arial" pitchFamily="34" charset="0"/>
              <a:buChar char="•"/>
              <a:defRPr/>
            </a:pPr>
            <a:r>
              <a:rPr lang="en-US" dirty="0"/>
              <a:t>Family-Friendly Benefits </a:t>
            </a:r>
          </a:p>
          <a:p>
            <a:pPr lvl="1">
              <a:buFont typeface="Arial" pitchFamily="34" charset="0"/>
              <a:buChar char="–"/>
              <a:defRPr/>
            </a:pPr>
            <a:r>
              <a:rPr lang="en-US" dirty="0"/>
              <a:t>Benefits that provide a wide range of scheduling options that allow employees more flexibility at work, accommodating their needs for work/life balance</a:t>
            </a:r>
          </a:p>
          <a:p>
            <a:pPr>
              <a:buFont typeface="Arial" pitchFamily="34" charset="0"/>
              <a:buChar char="•"/>
              <a:defRPr/>
            </a:pPr>
            <a:r>
              <a:rPr lang="en-US" dirty="0"/>
              <a:t>Contingent Workforce</a:t>
            </a:r>
          </a:p>
          <a:p>
            <a:pPr lvl="1">
              <a:buFont typeface="Arial" pitchFamily="34" charset="0"/>
              <a:buChar char="–"/>
              <a:defRPr/>
            </a:pPr>
            <a:r>
              <a:rPr lang="en-US" dirty="0"/>
              <a:t>Part-time, temporary, and contract workers who are available for hire on an as-needed basis</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Can Organizations Improve</a:t>
            </a:r>
            <a:br>
              <a:rPr lang="en-US" dirty="0"/>
            </a:br>
            <a:r>
              <a:rPr lang="en-US" dirty="0"/>
              <a:t>Customer Service?</a:t>
            </a:r>
          </a:p>
        </p:txBody>
      </p:sp>
      <p:sp>
        <p:nvSpPr>
          <p:cNvPr id="3" name="Content Placeholder 2"/>
          <p:cNvSpPr>
            <a:spLocks noGrp="1"/>
          </p:cNvSpPr>
          <p:nvPr>
            <p:ph idx="1"/>
          </p:nvPr>
        </p:nvSpPr>
        <p:spPr/>
        <p:txBody>
          <a:bodyPr/>
          <a:lstStyle/>
          <a:p>
            <a:pPr>
              <a:buFont typeface="Arial" pitchFamily="34" charset="0"/>
              <a:buChar char="•"/>
              <a:defRPr/>
            </a:pPr>
            <a:r>
              <a:rPr lang="en-US" dirty="0"/>
              <a:t>Creating a Customer –Responsive Culture</a:t>
            </a:r>
          </a:p>
          <a:p>
            <a:pPr lvl="1">
              <a:buFont typeface="Arial" pitchFamily="34" charset="0"/>
              <a:buChar char="–"/>
              <a:defRPr/>
            </a:pPr>
            <a:r>
              <a:rPr lang="en-US" dirty="0"/>
              <a:t>Type of employee (friendly, outgoing)</a:t>
            </a:r>
          </a:p>
          <a:p>
            <a:pPr lvl="1">
              <a:buFont typeface="Arial" pitchFamily="34" charset="0"/>
              <a:buChar char="–"/>
              <a:defRPr/>
            </a:pPr>
            <a:r>
              <a:rPr lang="en-US" dirty="0"/>
              <a:t>Employees need freedom to meet changing customer-service requirements</a:t>
            </a:r>
          </a:p>
          <a:p>
            <a:pPr lvl="1">
              <a:buFont typeface="Arial" pitchFamily="34" charset="0"/>
              <a:buChar char="–"/>
              <a:defRPr/>
            </a:pPr>
            <a:r>
              <a:rPr lang="en-US" dirty="0"/>
              <a:t>Employees must be </a:t>
            </a:r>
            <a:r>
              <a:rPr lang="en-US" b="1" dirty="0">
                <a:solidFill>
                  <a:schemeClr val="accent5">
                    <a:lumMod val="75000"/>
                  </a:schemeClr>
                </a:solidFill>
              </a:rPr>
              <a:t>empowered</a:t>
            </a:r>
            <a:r>
              <a:rPr lang="en-US" dirty="0">
                <a:solidFill>
                  <a:schemeClr val="accent5">
                    <a:lumMod val="75000"/>
                  </a:schemeClr>
                </a:solidFill>
              </a:rPr>
              <a:t> </a:t>
            </a:r>
            <a:r>
              <a:rPr lang="en-US" dirty="0"/>
              <a:t>with decision discretion</a:t>
            </a:r>
          </a:p>
          <a:p>
            <a:pPr lvl="1">
              <a:buFont typeface="Arial" pitchFamily="34" charset="0"/>
              <a:buChar char="–"/>
              <a:defRPr/>
            </a:pPr>
            <a:r>
              <a:rPr lang="en-US" dirty="0"/>
              <a:t>Employees must be good listeners</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pic>
        <p:nvPicPr>
          <p:cNvPr id="33795" name="Picture 2"/>
          <p:cNvPicPr>
            <a:picLocks noChangeAspect="1" noChangeArrowheads="1"/>
          </p:cNvPicPr>
          <p:nvPr/>
        </p:nvPicPr>
        <p:blipFill>
          <a:blip r:embed="rId3" cstate="print"/>
          <a:srcRect/>
          <a:stretch>
            <a:fillRect/>
          </a:stretch>
        </p:blipFill>
        <p:spPr bwMode="auto">
          <a:xfrm>
            <a:off x="377825" y="0"/>
            <a:ext cx="8308975" cy="618331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Can Organizations Improve Quality?</a:t>
            </a:r>
          </a:p>
        </p:txBody>
      </p:sp>
      <p:sp>
        <p:nvSpPr>
          <p:cNvPr id="4" name="Content Placeholder 3"/>
          <p:cNvSpPr>
            <a:spLocks noGrp="1"/>
          </p:cNvSpPr>
          <p:nvPr>
            <p:ph idx="1"/>
          </p:nvPr>
        </p:nvSpPr>
        <p:spPr/>
        <p:txBody>
          <a:bodyPr/>
          <a:lstStyle/>
          <a:p>
            <a:pPr>
              <a:buFont typeface="Arial" pitchFamily="34" charset="0"/>
              <a:buChar char="•"/>
              <a:defRPr/>
            </a:pPr>
            <a:r>
              <a:rPr lang="en-US" dirty="0"/>
              <a:t>Continuous Improvement</a:t>
            </a:r>
          </a:p>
          <a:p>
            <a:pPr lvl="1">
              <a:buFont typeface="Arial" pitchFamily="34" charset="0"/>
              <a:buChar char="–"/>
              <a:defRPr/>
            </a:pPr>
            <a:r>
              <a:rPr lang="en-US" dirty="0"/>
              <a:t>An organization’s commitment to continually improving the quality of a product or service</a:t>
            </a:r>
          </a:p>
          <a:p>
            <a:pPr>
              <a:buFont typeface="Arial" pitchFamily="34" charset="0"/>
              <a:buChar char="•"/>
              <a:defRPr/>
            </a:pPr>
            <a:r>
              <a:rPr lang="en-US" dirty="0"/>
              <a:t>Kaizen</a:t>
            </a:r>
          </a:p>
          <a:p>
            <a:pPr lvl="1">
              <a:buFont typeface="Arial" pitchFamily="34" charset="0"/>
              <a:buChar char="–"/>
              <a:defRPr/>
            </a:pPr>
            <a:r>
              <a:rPr lang="en-US" dirty="0"/>
              <a:t>The Japanese term for an organization’s commitment to continuous improvement</a:t>
            </a:r>
          </a:p>
          <a:p>
            <a:pPr>
              <a:buFont typeface="Arial" pitchFamily="34" charset="0"/>
              <a:buChar char="•"/>
              <a:defRPr/>
            </a:pPr>
            <a:r>
              <a:rPr lang="en-US" dirty="0"/>
              <a:t>Work Process Engineering</a:t>
            </a:r>
          </a:p>
          <a:p>
            <a:pPr lvl="1">
              <a:buFont typeface="Arial" pitchFamily="34" charset="0"/>
              <a:buChar char="–"/>
              <a:defRPr/>
            </a:pPr>
            <a:r>
              <a:rPr lang="en-US" dirty="0"/>
              <a:t>Radical or quantum change in an organization.</a:t>
            </a:r>
          </a:p>
        </p:txBody>
      </p:sp>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a:cs typeface="Arial" charset="0"/>
              </a:rPr>
              <a:t>Copyright ©2011 Pearson Education, Inc. Publishing as Prentice Hall.  </a:t>
            </a:r>
          </a:p>
        </p:txBody>
      </p:sp>
      <p:pic>
        <p:nvPicPr>
          <p:cNvPr id="35843" name="Picture 2"/>
          <p:cNvPicPr>
            <a:picLocks noChangeAspect="1" noChangeArrowheads="1"/>
          </p:cNvPicPr>
          <p:nvPr/>
        </p:nvPicPr>
        <p:blipFill>
          <a:blip r:embed="rId2" cstate="print"/>
          <a:srcRect/>
          <a:stretch>
            <a:fillRect/>
          </a:stretch>
        </p:blipFill>
        <p:spPr bwMode="auto">
          <a:xfrm>
            <a:off x="0" y="914400"/>
            <a:ext cx="9109075" cy="50482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Has the Economy Changed?</a:t>
            </a:r>
          </a:p>
        </p:txBody>
      </p:sp>
      <p:sp>
        <p:nvSpPr>
          <p:cNvPr id="3" name="Content Placeholder 2"/>
          <p:cNvSpPr>
            <a:spLocks noGrp="1"/>
          </p:cNvSpPr>
          <p:nvPr>
            <p:ph idx="1"/>
          </p:nvPr>
        </p:nvSpPr>
        <p:spPr>
          <a:xfrm>
            <a:off x="166688" y="1143000"/>
            <a:ext cx="6248399" cy="4754563"/>
          </a:xfrm>
        </p:spPr>
        <p:txBody>
          <a:bodyPr/>
          <a:lstStyle/>
          <a:p>
            <a:pPr marL="0" indent="0">
              <a:buNone/>
              <a:defRPr/>
            </a:pPr>
            <a:r>
              <a:rPr lang="en-US" sz="2000" dirty="0"/>
              <a:t>1980s</a:t>
            </a:r>
          </a:p>
          <a:p>
            <a:pPr lvl="1">
              <a:defRPr/>
            </a:pPr>
            <a:r>
              <a:rPr lang="en-US" sz="2000" dirty="0"/>
              <a:t>The U.S. economy was growing and tax rates were low</a:t>
            </a:r>
          </a:p>
          <a:p>
            <a:pPr lvl="1">
              <a:defRPr/>
            </a:pPr>
            <a:r>
              <a:rPr lang="en-US" sz="2000" dirty="0"/>
              <a:t>Low inflation and low interest rates fueled consumer spending</a:t>
            </a:r>
          </a:p>
          <a:p>
            <a:pPr lvl="1">
              <a:defRPr/>
            </a:pPr>
            <a:r>
              <a:rPr lang="en-US" sz="2000" dirty="0"/>
              <a:t>Individuals took risks by investing in the stock market, buying homes, and starting their own businesses</a:t>
            </a:r>
          </a:p>
          <a:p>
            <a:pPr lvl="1">
              <a:defRPr/>
            </a:pPr>
            <a:endParaRPr lang="en-US" sz="2000" dirty="0"/>
          </a:p>
        </p:txBody>
      </p:sp>
      <p:sp>
        <p:nvSpPr>
          <p:cNvPr id="6" name="TextBox 5">
            <a:extLst>
              <a:ext uri="{FF2B5EF4-FFF2-40B4-BE49-F238E27FC236}">
                <a16:creationId xmlns:a16="http://schemas.microsoft.com/office/drawing/2014/main" id="{89852E52-48A9-47D8-A8A0-5828A75389BB}"/>
              </a:ext>
            </a:extLst>
          </p:cNvPr>
          <p:cNvSpPr txBox="1"/>
          <p:nvPr/>
        </p:nvSpPr>
        <p:spPr>
          <a:xfrm>
            <a:off x="228599" y="4106863"/>
            <a:ext cx="6124575" cy="1631216"/>
          </a:xfrm>
          <a:prstGeom prst="rect">
            <a:avLst/>
          </a:prstGeom>
          <a:noFill/>
        </p:spPr>
        <p:txBody>
          <a:bodyPr wrap="square">
            <a:spAutoFit/>
          </a:bodyPr>
          <a:lstStyle/>
          <a:p>
            <a:pPr>
              <a:defRPr/>
            </a:pPr>
            <a:r>
              <a:rPr lang="en-US" sz="2000" dirty="0">
                <a:solidFill>
                  <a:schemeClr val="accent5">
                    <a:lumMod val="75000"/>
                  </a:schemeClr>
                </a:solidFill>
                <a:latin typeface="+mn-lt"/>
                <a:cs typeface="+mn-cs"/>
              </a:rPr>
              <a:t>2008</a:t>
            </a:r>
          </a:p>
          <a:p>
            <a:pPr marL="800100" lvl="1" indent="-342900">
              <a:buFont typeface="Arial" panose="020B0604020202020204" pitchFamily="34" charset="0"/>
              <a:buChar char="•"/>
              <a:defRPr/>
            </a:pPr>
            <a:r>
              <a:rPr lang="en-US" sz="2000" dirty="0"/>
              <a:t> </a:t>
            </a:r>
            <a:r>
              <a:rPr lang="en-US" sz="2000" dirty="0">
                <a:latin typeface="+mn-lt"/>
              </a:rPr>
              <a:t>Gas prices hit $4 plus per gallon </a:t>
            </a:r>
          </a:p>
          <a:p>
            <a:pPr marL="800100" lvl="1" indent="-342900">
              <a:buFont typeface="Arial" panose="020B0604020202020204" pitchFamily="34" charset="0"/>
              <a:buChar char="•"/>
              <a:defRPr/>
            </a:pPr>
            <a:r>
              <a:rPr lang="en-US" sz="2000" dirty="0">
                <a:latin typeface="+mn-lt"/>
              </a:rPr>
              <a:t> Adjustable mortgages adjusted upward with higher monthly payments due, many consumers couldn’t keep up</a:t>
            </a:r>
          </a:p>
        </p:txBody>
      </p:sp>
      <p:pic>
        <p:nvPicPr>
          <p:cNvPr id="7" name="Picture 6">
            <a:extLst>
              <a:ext uri="{FF2B5EF4-FFF2-40B4-BE49-F238E27FC236}">
                <a16:creationId xmlns:a16="http://schemas.microsoft.com/office/drawing/2014/main" id="{082CB8EC-030F-470E-9B52-06344FA0931E}"/>
              </a:ext>
            </a:extLst>
          </p:cNvPr>
          <p:cNvPicPr>
            <a:picLocks noChangeAspect="1"/>
          </p:cNvPicPr>
          <p:nvPr/>
        </p:nvPicPr>
        <p:blipFill>
          <a:blip r:embed="rId3"/>
          <a:stretch>
            <a:fillRect/>
          </a:stretch>
        </p:blipFill>
        <p:spPr>
          <a:xfrm>
            <a:off x="6415087" y="4106863"/>
            <a:ext cx="2562225" cy="17907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 name="Picture 8">
            <a:extLst>
              <a:ext uri="{FF2B5EF4-FFF2-40B4-BE49-F238E27FC236}">
                <a16:creationId xmlns:a16="http://schemas.microsoft.com/office/drawing/2014/main" id="{91CE940D-917A-423E-AC24-717EB3B2E161}"/>
              </a:ext>
            </a:extLst>
          </p:cNvPr>
          <p:cNvPicPr>
            <a:picLocks noChangeAspect="1"/>
          </p:cNvPicPr>
          <p:nvPr/>
        </p:nvPicPr>
        <p:blipFill>
          <a:blip r:embed="rId4"/>
          <a:stretch>
            <a:fillRect/>
          </a:stretch>
        </p:blipFill>
        <p:spPr>
          <a:xfrm>
            <a:off x="6248423" y="1388575"/>
            <a:ext cx="2605064" cy="17907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Economic Crisis</a:t>
            </a:r>
          </a:p>
        </p:txBody>
      </p:sp>
      <p:sp>
        <p:nvSpPr>
          <p:cNvPr id="9219" name="Content Placeholder 2"/>
          <p:cNvSpPr>
            <a:spLocks noGrp="1"/>
          </p:cNvSpPr>
          <p:nvPr>
            <p:ph idx="1"/>
          </p:nvPr>
        </p:nvSpPr>
        <p:spPr/>
        <p:txBody>
          <a:bodyPr/>
          <a:lstStyle/>
          <a:p>
            <a:r>
              <a:rPr lang="en-US" dirty="0">
                <a:solidFill>
                  <a:schemeClr val="tx1"/>
                </a:solidFill>
              </a:rPr>
              <a:t>Began with turmoil in mortgage markets </a:t>
            </a:r>
          </a:p>
          <a:p>
            <a:r>
              <a:rPr lang="en-US" dirty="0">
                <a:solidFill>
                  <a:schemeClr val="tx1"/>
                </a:solidFill>
              </a:rPr>
              <a:t>Spread to businesses when broader credit markets collapsed</a:t>
            </a:r>
          </a:p>
          <a:p>
            <a:r>
              <a:rPr lang="en-US" dirty="0">
                <a:solidFill>
                  <a:schemeClr val="tx1"/>
                </a:solidFill>
              </a:rPr>
              <a:t>Called the worst since the Great Depression</a:t>
            </a:r>
          </a:p>
          <a:p>
            <a:r>
              <a:rPr lang="en-US" dirty="0">
                <a:solidFill>
                  <a:schemeClr val="tx1"/>
                </a:solidFill>
              </a:rPr>
              <a:t>Foreclosures, financial recession, a huge public debt, and widespread social problems from job losses signal that the U.S. and global economic environments have changed and are continuing to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Will the “New”</a:t>
            </a:r>
            <a:br>
              <a:rPr lang="en-US" dirty="0"/>
            </a:br>
            <a:r>
              <a:rPr lang="en-US" dirty="0"/>
              <a:t>Normal Be Like?</a:t>
            </a:r>
          </a:p>
        </p:txBody>
      </p:sp>
      <p:sp>
        <p:nvSpPr>
          <p:cNvPr id="3" name="Content Placeholder 2"/>
          <p:cNvSpPr>
            <a:spLocks noGrp="1"/>
          </p:cNvSpPr>
          <p:nvPr>
            <p:ph idx="1"/>
          </p:nvPr>
        </p:nvSpPr>
        <p:spPr/>
        <p:txBody>
          <a:bodyPr/>
          <a:lstStyle/>
          <a:p>
            <a:pPr>
              <a:buFont typeface="Arial" pitchFamily="34" charset="0"/>
              <a:buChar char="•"/>
              <a:defRPr/>
            </a:pPr>
            <a:r>
              <a:rPr lang="en-US" dirty="0"/>
              <a:t>The New Normal</a:t>
            </a:r>
          </a:p>
          <a:p>
            <a:pPr lvl="1">
              <a:buFont typeface="Arial" pitchFamily="34" charset="0"/>
              <a:buChar char="–"/>
              <a:defRPr/>
            </a:pPr>
            <a:r>
              <a:rPr lang="en-US" dirty="0"/>
              <a:t>“Capitalism will be different” Timothy Geithner, the U.S. Secretary of the Treasury</a:t>
            </a:r>
          </a:p>
          <a:p>
            <a:pPr lvl="1">
              <a:buFont typeface="Arial" pitchFamily="34" charset="0"/>
              <a:buChar char="–"/>
              <a:defRPr/>
            </a:pPr>
            <a:r>
              <a:rPr lang="en-US" dirty="0"/>
              <a:t>Increased role of government, especially in financial markets</a:t>
            </a:r>
          </a:p>
          <a:p>
            <a:pPr lvl="1">
              <a:buFont typeface="Arial" pitchFamily="34" charset="0"/>
              <a:buChar char="–"/>
              <a:defRPr/>
            </a:pPr>
            <a:r>
              <a:rPr lang="en-US" dirty="0"/>
              <a:t>Government spending is now at levels not seen since World War Two</a:t>
            </a:r>
          </a:p>
          <a:p>
            <a:pPr lvl="1">
              <a:buFont typeface="Arial" pitchFamily="34" charset="0"/>
              <a:buChar char="–"/>
              <a:defRPr/>
            </a:pPr>
            <a:r>
              <a:rPr lang="en-US" dirty="0"/>
              <a:t>Public concerns about the growing budget deficit and increased government intervention in the economy.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Technology and the Manager’s Job</a:t>
            </a:r>
          </a:p>
        </p:txBody>
      </p:sp>
      <p:sp>
        <p:nvSpPr>
          <p:cNvPr id="3" name="Content Placeholder 2"/>
          <p:cNvSpPr>
            <a:spLocks noGrp="1"/>
          </p:cNvSpPr>
          <p:nvPr>
            <p:ph idx="1"/>
          </p:nvPr>
        </p:nvSpPr>
        <p:spPr/>
        <p:txBody>
          <a:bodyPr/>
          <a:lstStyle/>
          <a:p>
            <a:pPr>
              <a:buFont typeface="Arial" charset="0"/>
              <a:buNone/>
              <a:defRPr/>
            </a:pPr>
            <a:r>
              <a:rPr lang="en-US" sz="2800" dirty="0">
                <a:solidFill>
                  <a:schemeClr val="tx1"/>
                </a:solidFill>
              </a:rPr>
              <a:t>Continuing advances in technology make work more efficient and improve available information and communication</a:t>
            </a:r>
          </a:p>
          <a:p>
            <a:pPr>
              <a:defRPr/>
            </a:pPr>
            <a:r>
              <a:rPr lang="en-US" dirty="0"/>
              <a:t>Technology</a:t>
            </a:r>
          </a:p>
          <a:p>
            <a:pPr lvl="1">
              <a:defRPr/>
            </a:pPr>
            <a:r>
              <a:rPr lang="en-US" dirty="0"/>
              <a:t>Any equipment, tools, or operating methods that are designed to make work more efficient</a:t>
            </a:r>
          </a:p>
          <a:p>
            <a:pPr>
              <a:defRPr/>
            </a:pPr>
            <a:r>
              <a:rPr lang="en-US" dirty="0"/>
              <a:t>Intranet</a:t>
            </a:r>
          </a:p>
          <a:p>
            <a:pPr lvl="1">
              <a:defRPr/>
            </a:pPr>
            <a:r>
              <a:rPr lang="en-US" dirty="0"/>
              <a:t>A private computer network that uses Internet technology and is accessible only to organizational members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Globalization and How Does It Affect Organizations?</a:t>
            </a:r>
          </a:p>
        </p:txBody>
      </p:sp>
      <p:sp>
        <p:nvSpPr>
          <p:cNvPr id="3" name="Content Placeholder 2"/>
          <p:cNvSpPr>
            <a:spLocks noGrp="1"/>
          </p:cNvSpPr>
          <p:nvPr>
            <p:ph idx="1"/>
          </p:nvPr>
        </p:nvSpPr>
        <p:spPr/>
        <p:txBody>
          <a:bodyPr/>
          <a:lstStyle/>
          <a:p>
            <a:pPr>
              <a:buFont typeface="Arial" pitchFamily="34" charset="0"/>
              <a:buChar char="•"/>
              <a:defRPr/>
            </a:pPr>
            <a:r>
              <a:rPr lang="en-US" sz="2800" dirty="0"/>
              <a:t>Global Village</a:t>
            </a:r>
          </a:p>
          <a:p>
            <a:pPr lvl="1">
              <a:buFont typeface="Arial" pitchFamily="34" charset="0"/>
              <a:buChar char="–"/>
              <a:defRPr/>
            </a:pPr>
            <a:r>
              <a:rPr lang="en-US" sz="2400" dirty="0"/>
              <a:t>The concept of a boundaryless world where goods and services are produced and marketed worldwide</a:t>
            </a:r>
          </a:p>
          <a:p>
            <a:pPr>
              <a:buFont typeface="Arial" pitchFamily="34" charset="0"/>
              <a:buChar char="•"/>
              <a:defRPr/>
            </a:pPr>
            <a:r>
              <a:rPr lang="en-US" sz="2800" dirty="0"/>
              <a:t>Multinational Corporation (MNC)</a:t>
            </a:r>
          </a:p>
          <a:p>
            <a:pPr lvl="1">
              <a:buFont typeface="Arial" pitchFamily="34" charset="0"/>
              <a:buChar char="–"/>
              <a:defRPr/>
            </a:pPr>
            <a:r>
              <a:rPr lang="en-US" sz="2400" dirty="0"/>
              <a:t>Any type of international company that maintains operations in multiple countries.</a:t>
            </a:r>
          </a:p>
          <a:p>
            <a:pPr>
              <a:buFont typeface="Arial" pitchFamily="34" charset="0"/>
              <a:buChar char="•"/>
              <a:defRPr/>
            </a:pPr>
            <a:r>
              <a:rPr lang="en-US" sz="2800" dirty="0"/>
              <a:t>Multidomestic Corporation</a:t>
            </a:r>
          </a:p>
          <a:p>
            <a:pPr lvl="1">
              <a:buFont typeface="Arial" pitchFamily="34" charset="0"/>
              <a:buChar char="–"/>
              <a:defRPr/>
            </a:pPr>
            <a:r>
              <a:rPr lang="en-US" sz="2400" dirty="0"/>
              <a:t>An MNC that decentralizes management and other decisions to the local country where it’s doing business.</a:t>
            </a:r>
          </a:p>
          <a:p>
            <a:pPr lvl="1">
              <a:buFont typeface="Arial" pitchFamily="34" charset="0"/>
              <a:buChar char="–"/>
              <a:defRP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br>
              <a:rPr lang="en-US" sz="4000" dirty="0"/>
            </a:br>
            <a:r>
              <a:rPr lang="en-US" sz="4000" dirty="0"/>
              <a:t>Other Types of Global Organizations</a:t>
            </a:r>
          </a:p>
        </p:txBody>
      </p:sp>
      <p:sp>
        <p:nvSpPr>
          <p:cNvPr id="3" name="Content Placeholder 2"/>
          <p:cNvSpPr>
            <a:spLocks noGrp="1"/>
          </p:cNvSpPr>
          <p:nvPr>
            <p:ph idx="1"/>
          </p:nvPr>
        </p:nvSpPr>
        <p:spPr/>
        <p:txBody>
          <a:bodyPr/>
          <a:lstStyle/>
          <a:p>
            <a:pPr>
              <a:buFont typeface="Arial" pitchFamily="34" charset="0"/>
              <a:buChar char="•"/>
              <a:defRPr/>
            </a:pPr>
            <a:r>
              <a:rPr lang="en-US" dirty="0"/>
              <a:t>Global Corporation</a:t>
            </a:r>
          </a:p>
          <a:p>
            <a:pPr lvl="1">
              <a:buFont typeface="Arial" pitchFamily="34" charset="0"/>
              <a:buChar char="–"/>
              <a:defRPr/>
            </a:pPr>
            <a:r>
              <a:rPr lang="en-US" dirty="0"/>
              <a:t>An MNC that centralizes management and other decisions in the home country</a:t>
            </a:r>
          </a:p>
          <a:p>
            <a:pPr>
              <a:buFont typeface="Arial" pitchFamily="34" charset="0"/>
              <a:buChar char="•"/>
              <a:defRPr/>
            </a:pPr>
            <a:r>
              <a:rPr lang="en-US" dirty="0"/>
              <a:t>Transnational (Borderless) Organization</a:t>
            </a:r>
          </a:p>
          <a:p>
            <a:pPr lvl="1">
              <a:buFont typeface="Arial" pitchFamily="34" charset="0"/>
              <a:buChar char="–"/>
              <a:defRPr/>
            </a:pPr>
            <a:r>
              <a:rPr lang="en-US" dirty="0"/>
              <a:t>A structural arrangement for global organizations that eliminates artificial geographical barriers.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Do Organizations Go Global?</a:t>
            </a:r>
          </a:p>
        </p:txBody>
      </p:sp>
      <p:sp>
        <p:nvSpPr>
          <p:cNvPr id="3" name="Content Placeholder 2"/>
          <p:cNvSpPr>
            <a:spLocks noGrp="1"/>
          </p:cNvSpPr>
          <p:nvPr>
            <p:ph idx="1"/>
          </p:nvPr>
        </p:nvSpPr>
        <p:spPr/>
        <p:txBody>
          <a:bodyPr/>
          <a:lstStyle/>
          <a:p>
            <a:pPr>
              <a:buFont typeface="Arial" pitchFamily="34" charset="0"/>
              <a:buChar char="•"/>
              <a:defRPr/>
            </a:pPr>
            <a:r>
              <a:rPr lang="en-US" dirty="0"/>
              <a:t>Global Sourcing</a:t>
            </a:r>
          </a:p>
          <a:p>
            <a:pPr lvl="1">
              <a:buFont typeface="Arial" pitchFamily="34" charset="0"/>
              <a:buChar char="–"/>
              <a:defRPr/>
            </a:pPr>
            <a:r>
              <a:rPr lang="en-US" dirty="0"/>
              <a:t>Purchasing materials or labor from around the world wherever it is cheapest</a:t>
            </a:r>
          </a:p>
          <a:p>
            <a:pPr>
              <a:buFont typeface="Arial" pitchFamily="34" charset="0"/>
              <a:buChar char="•"/>
              <a:defRPr/>
            </a:pPr>
            <a:r>
              <a:rPr lang="en-US" dirty="0"/>
              <a:t>Exporting</a:t>
            </a:r>
          </a:p>
          <a:p>
            <a:pPr lvl="1">
              <a:buFont typeface="Arial" pitchFamily="34" charset="0"/>
              <a:buChar char="–"/>
              <a:defRPr/>
            </a:pPr>
            <a:r>
              <a:rPr lang="en-US" dirty="0"/>
              <a:t>Making products domestically and selling them abroad</a:t>
            </a:r>
          </a:p>
          <a:p>
            <a:pPr>
              <a:buFont typeface="Arial" pitchFamily="34" charset="0"/>
              <a:buChar char="•"/>
              <a:defRPr/>
            </a:pPr>
            <a:r>
              <a:rPr lang="en-US" dirty="0"/>
              <a:t>Importing</a:t>
            </a:r>
          </a:p>
          <a:p>
            <a:pPr lvl="1">
              <a:buFont typeface="Arial" pitchFamily="34" charset="0"/>
              <a:buChar char="–"/>
              <a:defRPr/>
            </a:pPr>
            <a:r>
              <a:rPr lang="en-US" dirty="0"/>
              <a:t>Acquiring products made abroad and selling them domestically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2826</Words>
  <Application>Microsoft Office PowerPoint</Application>
  <PresentationFormat>On-screen Show (4:3)</PresentationFormat>
  <Paragraphs>220</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Britannic Bold</vt:lpstr>
      <vt:lpstr>Calibri</vt:lpstr>
      <vt:lpstr>Office Theme</vt:lpstr>
      <vt:lpstr>4</vt:lpstr>
      <vt:lpstr>Learning Objectives</vt:lpstr>
      <vt:lpstr>How Has the Economy Changed?</vt:lpstr>
      <vt:lpstr>The Economic Crisis</vt:lpstr>
      <vt:lpstr>What Will the “New” Normal Be Like?</vt:lpstr>
      <vt:lpstr>Technology and the Manager’s Job</vt:lpstr>
      <vt:lpstr>What Is Globalization and How Does It Affect Organizations?</vt:lpstr>
      <vt:lpstr> Other Types of Global Organizations</vt:lpstr>
      <vt:lpstr>How Do Organizations Go Global?</vt:lpstr>
      <vt:lpstr>Going Global (cont.)</vt:lpstr>
      <vt:lpstr>Going Global (cont.)</vt:lpstr>
      <vt:lpstr>Going Global (cont.)</vt:lpstr>
      <vt:lpstr>PowerPoint Presentation</vt:lpstr>
      <vt:lpstr>What Do Managers Need to Know?</vt:lpstr>
      <vt:lpstr>Hofstede’s Framework</vt:lpstr>
      <vt:lpstr>PowerPoint Presentation</vt:lpstr>
      <vt:lpstr>Edward Hall’s Iceberg Theory</vt:lpstr>
      <vt:lpstr>What Does Society Expect from Organizations and Managers?</vt:lpstr>
      <vt:lpstr>How Can Organizations Demonstrate Socially Responsible Actions?</vt:lpstr>
      <vt:lpstr>PowerPoint Presentation</vt:lpstr>
      <vt:lpstr>How Can Managers Become More Ethical?</vt:lpstr>
      <vt:lpstr>PowerPoint Presentation</vt:lpstr>
      <vt:lpstr>How Does Today’s Workforce Impact the Way We Manage?</vt:lpstr>
      <vt:lpstr>What Does the Workforce Look Like Today?</vt:lpstr>
      <vt:lpstr>How Are Managers Adapting to a Changing Workforce?</vt:lpstr>
      <vt:lpstr>Can Organizations Improve Customer Service?</vt:lpstr>
      <vt:lpstr>PowerPoint Presentation</vt:lpstr>
      <vt:lpstr>How Can Organizations Improve Quality?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dc:title>
  <dc:creator>guru srinivasan</dc:creator>
  <cp:lastModifiedBy>guru srinivasan</cp:lastModifiedBy>
  <cp:revision>8</cp:revision>
  <dcterms:created xsi:type="dcterms:W3CDTF">2020-07-13T16:20:31Z</dcterms:created>
  <dcterms:modified xsi:type="dcterms:W3CDTF">2020-07-14T08:27:39Z</dcterms:modified>
</cp:coreProperties>
</file>