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8"/>
  </p:notesMasterIdLst>
  <p:sldIdLst>
    <p:sldId id="256" r:id="rId5"/>
    <p:sldId id="259" r:id="rId6"/>
    <p:sldId id="288" r:id="rId7"/>
    <p:sldId id="285" r:id="rId8"/>
    <p:sldId id="286" r:id="rId9"/>
    <p:sldId id="262" r:id="rId10"/>
    <p:sldId id="263" r:id="rId11"/>
    <p:sldId id="287" r:id="rId12"/>
    <p:sldId id="264" r:id="rId13"/>
    <p:sldId id="266" r:id="rId14"/>
    <p:sldId id="269" r:id="rId15"/>
    <p:sldId id="270" r:id="rId16"/>
    <p:sldId id="272" r:id="rId17"/>
    <p:sldId id="276" r:id="rId18"/>
    <p:sldId id="279" r:id="rId19"/>
    <p:sldId id="280" r:id="rId20"/>
    <p:sldId id="281" r:id="rId21"/>
    <p:sldId id="282" r:id="rId22"/>
    <p:sldId id="283" r:id="rId23"/>
    <p:sldId id="284" r:id="rId24"/>
    <p:sldId id="274" r:id="rId25"/>
    <p:sldId id="277"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17B7A3"/>
    <a:srgbClr val="2CAE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EB575-041C-9DCA-6BA7-307A5C5E460A}" v="98" dt="2020-03-07T12:13:05.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9"/>
    <p:restoredTop sz="95196"/>
  </p:normalViewPr>
  <p:slideViewPr>
    <p:cSldViewPr snapToGrid="0" snapToObjects="1">
      <p:cViewPr varScale="1">
        <p:scale>
          <a:sx n="73" d="100"/>
          <a:sy n="73" d="100"/>
        </p:scale>
        <p:origin x="4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inivasan" userId="S::guru.srinivasan@lsclondon.co.uk::c4eebc83-dd8d-4b90-82ab-e73ffa4fbffd" providerId="AD" clId="Web-{FB7EB575-041C-9DCA-6BA7-307A5C5E460A}"/>
    <pc:docChg chg="addSld delSld modSld sldOrd">
      <pc:chgData name="Guru Srinivasan" userId="S::guru.srinivasan@lsclondon.co.uk::c4eebc83-dd8d-4b90-82ab-e73ffa4fbffd" providerId="AD" clId="Web-{FB7EB575-041C-9DCA-6BA7-307A5C5E460A}" dt="2020-03-07T12:13:09.314" v="90" actId="1076"/>
      <pc:docMkLst>
        <pc:docMk/>
      </pc:docMkLst>
      <pc:sldChg chg="ord">
        <pc:chgData name="Guru Srinivasan" userId="S::guru.srinivasan@lsclondon.co.uk::c4eebc83-dd8d-4b90-82ab-e73ffa4fbffd" providerId="AD" clId="Web-{FB7EB575-041C-9DCA-6BA7-307A5C5E460A}" dt="2020-03-07T12:08:58.062" v="34"/>
        <pc:sldMkLst>
          <pc:docMk/>
          <pc:sldMk cId="2467393977" sldId="274"/>
        </pc:sldMkLst>
      </pc:sldChg>
      <pc:sldChg chg="addSp delSp modSp new mod setBg setClrOvrMap">
        <pc:chgData name="Guru Srinivasan" userId="S::guru.srinivasan@lsclondon.co.uk::c4eebc83-dd8d-4b90-82ab-e73ffa4fbffd" providerId="AD" clId="Web-{FB7EB575-041C-9DCA-6BA7-307A5C5E460A}" dt="2020-03-07T12:08:41.640" v="33" actId="1076"/>
        <pc:sldMkLst>
          <pc:docMk/>
          <pc:sldMk cId="1435876278" sldId="276"/>
        </pc:sldMkLst>
        <pc:spChg chg="mod">
          <ac:chgData name="Guru Srinivasan" userId="S::guru.srinivasan@lsclondon.co.uk::c4eebc83-dd8d-4b90-82ab-e73ffa4fbffd" providerId="AD" clId="Web-{FB7EB575-041C-9DCA-6BA7-307A5C5E460A}" dt="2020-03-07T12:08:41.640" v="33" actId="1076"/>
          <ac:spMkLst>
            <pc:docMk/>
            <pc:sldMk cId="1435876278" sldId="276"/>
            <ac:spMk id="2" creationId="{E62AA330-F354-4ECB-82C8-8158AD45DC3F}"/>
          </ac:spMkLst>
        </pc:spChg>
        <pc:spChg chg="add del mod">
          <ac:chgData name="Guru Srinivasan" userId="S::guru.srinivasan@lsclondon.co.uk::c4eebc83-dd8d-4b90-82ab-e73ffa4fbffd" providerId="AD" clId="Web-{FB7EB575-041C-9DCA-6BA7-307A5C5E460A}" dt="2020-03-07T12:08:37.452" v="32"/>
          <ac:spMkLst>
            <pc:docMk/>
            <pc:sldMk cId="1435876278" sldId="276"/>
            <ac:spMk id="3" creationId="{6FE493AA-A06C-499C-AAA5-A3460B083EF4}"/>
          </ac:spMkLst>
        </pc:spChg>
        <pc:spChg chg="mod">
          <ac:chgData name="Guru Srinivasan" userId="S::guru.srinivasan@lsclondon.co.uk::c4eebc83-dd8d-4b90-82ab-e73ffa4fbffd" providerId="AD" clId="Web-{FB7EB575-041C-9DCA-6BA7-307A5C5E460A}" dt="2020-03-07T12:08:27.905" v="27"/>
          <ac:spMkLst>
            <pc:docMk/>
            <pc:sldMk cId="1435876278" sldId="276"/>
            <ac:spMk id="4" creationId="{7024B5CE-580A-465D-A7A1-D227DB36C75A}"/>
          </ac:spMkLst>
        </pc:spChg>
        <pc:spChg chg="add">
          <ac:chgData name="Guru Srinivasan" userId="S::guru.srinivasan@lsclondon.co.uk::c4eebc83-dd8d-4b90-82ab-e73ffa4fbffd" providerId="AD" clId="Web-{FB7EB575-041C-9DCA-6BA7-307A5C5E460A}" dt="2020-03-07T12:08:27.905" v="27"/>
          <ac:spMkLst>
            <pc:docMk/>
            <pc:sldMk cId="1435876278" sldId="276"/>
            <ac:spMk id="12" creationId="{88C97474-5879-4DB5-B4F3-F0357104BC8E}"/>
          </ac:spMkLst>
        </pc:spChg>
        <pc:spChg chg="add">
          <ac:chgData name="Guru Srinivasan" userId="S::guru.srinivasan@lsclondon.co.uk::c4eebc83-dd8d-4b90-82ab-e73ffa4fbffd" providerId="AD" clId="Web-{FB7EB575-041C-9DCA-6BA7-307A5C5E460A}" dt="2020-03-07T12:08:27.905" v="27"/>
          <ac:spMkLst>
            <pc:docMk/>
            <pc:sldMk cId="1435876278" sldId="276"/>
            <ac:spMk id="14" creationId="{9831CBB7-4817-4B54-A7F9-0AE2D0C47870}"/>
          </ac:spMkLst>
        </pc:spChg>
        <pc:spChg chg="add">
          <ac:chgData name="Guru Srinivasan" userId="S::guru.srinivasan@lsclondon.co.uk::c4eebc83-dd8d-4b90-82ab-e73ffa4fbffd" providerId="AD" clId="Web-{FB7EB575-041C-9DCA-6BA7-307A5C5E460A}" dt="2020-03-07T12:08:27.905" v="27"/>
          <ac:spMkLst>
            <pc:docMk/>
            <pc:sldMk cId="1435876278" sldId="276"/>
            <ac:spMk id="16" creationId="{96BC321D-B05F-4857-8880-97F61B9B7858}"/>
          </ac:spMkLst>
        </pc:spChg>
        <pc:picChg chg="add del mod ord">
          <ac:chgData name="Guru Srinivasan" userId="S::guru.srinivasan@lsclondon.co.uk::c4eebc83-dd8d-4b90-82ab-e73ffa4fbffd" providerId="AD" clId="Web-{FB7EB575-041C-9DCA-6BA7-307A5C5E460A}" dt="2020-03-07T12:07:07.420" v="12"/>
          <ac:picMkLst>
            <pc:docMk/>
            <pc:sldMk cId="1435876278" sldId="276"/>
            <ac:picMk id="5" creationId="{EB2EE0E5-6C70-4D98-9D17-CF8EE73C7E61}"/>
          </ac:picMkLst>
        </pc:picChg>
        <pc:picChg chg="add mod ord">
          <ac:chgData name="Guru Srinivasan" userId="S::guru.srinivasan@lsclondon.co.uk::c4eebc83-dd8d-4b90-82ab-e73ffa4fbffd" providerId="AD" clId="Web-{FB7EB575-041C-9DCA-6BA7-307A5C5E460A}" dt="2020-03-07T12:08:27.905" v="27"/>
          <ac:picMkLst>
            <pc:docMk/>
            <pc:sldMk cId="1435876278" sldId="276"/>
            <ac:picMk id="7" creationId="{F52918DF-209C-4494-88B8-E163A4540817}"/>
          </ac:picMkLst>
        </pc:picChg>
      </pc:sldChg>
      <pc:sldChg chg="addSp delSp modSp new del">
        <pc:chgData name="Guru Srinivasan" userId="S::guru.srinivasan@lsclondon.co.uk::c4eebc83-dd8d-4b90-82ab-e73ffa4fbffd" providerId="AD" clId="Web-{FB7EB575-041C-9DCA-6BA7-307A5C5E460A}" dt="2020-03-07T12:06:41.936" v="9"/>
        <pc:sldMkLst>
          <pc:docMk/>
          <pc:sldMk cId="1655718241" sldId="276"/>
        </pc:sldMkLst>
        <pc:picChg chg="add del mod">
          <ac:chgData name="Guru Srinivasan" userId="S::guru.srinivasan@lsclondon.co.uk::c4eebc83-dd8d-4b90-82ab-e73ffa4fbffd" providerId="AD" clId="Web-{FB7EB575-041C-9DCA-6BA7-307A5C5E460A}" dt="2020-03-07T12:06:12.967" v="2"/>
          <ac:picMkLst>
            <pc:docMk/>
            <pc:sldMk cId="1655718241" sldId="276"/>
            <ac:picMk id="3" creationId="{3D322D28-161F-4397-8FA0-CCA91E5F2F69}"/>
          </ac:picMkLst>
        </pc:picChg>
        <pc:picChg chg="add del mod">
          <ac:chgData name="Guru Srinivasan" userId="S::guru.srinivasan@lsclondon.co.uk::c4eebc83-dd8d-4b90-82ab-e73ffa4fbffd" providerId="AD" clId="Web-{FB7EB575-041C-9DCA-6BA7-307A5C5E460A}" dt="2020-03-07T12:06:32.014" v="8"/>
          <ac:picMkLst>
            <pc:docMk/>
            <pc:sldMk cId="1655718241" sldId="276"/>
            <ac:picMk id="5" creationId="{7E5C7AEA-B7C8-472D-B4D7-41FDB79A6757}"/>
          </ac:picMkLst>
        </pc:picChg>
        <pc:picChg chg="add mod">
          <ac:chgData name="Guru Srinivasan" userId="S::guru.srinivasan@lsclondon.co.uk::c4eebc83-dd8d-4b90-82ab-e73ffa4fbffd" providerId="AD" clId="Web-{FB7EB575-041C-9DCA-6BA7-307A5C5E460A}" dt="2020-03-07T12:06:26.357" v="6" actId="14100"/>
          <ac:picMkLst>
            <pc:docMk/>
            <pc:sldMk cId="1655718241" sldId="276"/>
            <ac:picMk id="7" creationId="{8CA35535-9CEF-43C1-932B-8ED6232BB8AD}"/>
          </ac:picMkLst>
        </pc:picChg>
      </pc:sldChg>
      <pc:sldChg chg="addSp delSp modSp new">
        <pc:chgData name="Guru Srinivasan" userId="S::guru.srinivasan@lsclondon.co.uk::c4eebc83-dd8d-4b90-82ab-e73ffa4fbffd" providerId="AD" clId="Web-{FB7EB575-041C-9DCA-6BA7-307A5C5E460A}" dt="2020-03-07T12:13:09.314" v="90" actId="1076"/>
        <pc:sldMkLst>
          <pc:docMk/>
          <pc:sldMk cId="585792071" sldId="277"/>
        </pc:sldMkLst>
        <pc:spChg chg="mod">
          <ac:chgData name="Guru Srinivasan" userId="S::guru.srinivasan@lsclondon.co.uk::c4eebc83-dd8d-4b90-82ab-e73ffa4fbffd" providerId="AD" clId="Web-{FB7EB575-041C-9DCA-6BA7-307A5C5E460A}" dt="2020-03-07T12:09:27.343" v="37" actId="20577"/>
          <ac:spMkLst>
            <pc:docMk/>
            <pc:sldMk cId="585792071" sldId="277"/>
            <ac:spMk id="2" creationId="{7D227A47-C08B-4E9F-AA4C-D109987C6777}"/>
          </ac:spMkLst>
        </pc:spChg>
        <pc:spChg chg="del">
          <ac:chgData name="Guru Srinivasan" userId="S::guru.srinivasan@lsclondon.co.uk::c4eebc83-dd8d-4b90-82ab-e73ffa4fbffd" providerId="AD" clId="Web-{FB7EB575-041C-9DCA-6BA7-307A5C5E460A}" dt="2020-03-07T12:09:22.218" v="36"/>
          <ac:spMkLst>
            <pc:docMk/>
            <pc:sldMk cId="585792071" sldId="277"/>
            <ac:spMk id="3" creationId="{FD8EE30A-08C5-42CA-BFA9-5767F1B1D399}"/>
          </ac:spMkLst>
        </pc:spChg>
        <pc:spChg chg="add del mod">
          <ac:chgData name="Guru Srinivasan" userId="S::guru.srinivasan@lsclondon.co.uk::c4eebc83-dd8d-4b90-82ab-e73ffa4fbffd" providerId="AD" clId="Web-{FB7EB575-041C-9DCA-6BA7-307A5C5E460A}" dt="2020-03-07T12:09:52.844" v="41"/>
          <ac:spMkLst>
            <pc:docMk/>
            <pc:sldMk cId="585792071" sldId="277"/>
            <ac:spMk id="8" creationId="{03D0940C-2E2B-4FDC-ADEE-BE7F2152E2FE}"/>
          </ac:spMkLst>
        </pc:spChg>
        <pc:spChg chg="add del mod">
          <ac:chgData name="Guru Srinivasan" userId="S::guru.srinivasan@lsclondon.co.uk::c4eebc83-dd8d-4b90-82ab-e73ffa4fbffd" providerId="AD" clId="Web-{FB7EB575-041C-9DCA-6BA7-307A5C5E460A}" dt="2020-03-07T12:10:33.078" v="49"/>
          <ac:spMkLst>
            <pc:docMk/>
            <pc:sldMk cId="585792071" sldId="277"/>
            <ac:spMk id="18" creationId="{A13CA5F0-6151-439E-AD90-524A5420C809}"/>
          </ac:spMkLst>
        </pc:spChg>
        <pc:graphicFrameChg chg="add mod ord modGraphic">
          <ac:chgData name="Guru Srinivasan" userId="S::guru.srinivasan@lsclondon.co.uk::c4eebc83-dd8d-4b90-82ab-e73ffa4fbffd" providerId="AD" clId="Web-{FB7EB575-041C-9DCA-6BA7-307A5C5E460A}" dt="2020-03-07T12:13:09.314" v="90" actId="1076"/>
          <ac:graphicFrameMkLst>
            <pc:docMk/>
            <pc:sldMk cId="585792071" sldId="277"/>
            <ac:graphicFrameMk id="19" creationId="{97C1CA9F-4ED2-4AB5-A78F-37C735251AC6}"/>
          </ac:graphicFrameMkLst>
        </pc:graphicFrameChg>
        <pc:picChg chg="add del mod ord">
          <ac:chgData name="Guru Srinivasan" userId="S::guru.srinivasan@lsclondon.co.uk::c4eebc83-dd8d-4b90-82ab-e73ffa4fbffd" providerId="AD" clId="Web-{FB7EB575-041C-9DCA-6BA7-307A5C5E460A}" dt="2020-03-07T12:09:38.265" v="40"/>
          <ac:picMkLst>
            <pc:docMk/>
            <pc:sldMk cId="585792071" sldId="277"/>
            <ac:picMk id="5" creationId="{F335B433-5F3F-4750-B287-8900D580A31E}"/>
          </ac:picMkLst>
        </pc:picChg>
        <pc:picChg chg="add del mod ord">
          <ac:chgData name="Guru Srinivasan" userId="S::guru.srinivasan@lsclondon.co.uk::c4eebc83-dd8d-4b90-82ab-e73ffa4fbffd" providerId="AD" clId="Web-{FB7EB575-041C-9DCA-6BA7-307A5C5E460A}" dt="2020-03-07T12:10:15.828" v="48"/>
          <ac:picMkLst>
            <pc:docMk/>
            <pc:sldMk cId="585792071" sldId="277"/>
            <ac:picMk id="9" creationId="{36416627-60CC-400C-9DA5-93D816BE3DC4}"/>
          </ac:picMkLst>
        </pc:picChg>
        <pc:picChg chg="add del mod">
          <ac:chgData name="Guru Srinivasan" userId="S::guru.srinivasan@lsclondon.co.uk::c4eebc83-dd8d-4b90-82ab-e73ffa4fbffd" providerId="AD" clId="Web-{FB7EB575-041C-9DCA-6BA7-307A5C5E460A}" dt="2020-03-07T12:10:02.125" v="44"/>
          <ac:picMkLst>
            <pc:docMk/>
            <pc:sldMk cId="585792071" sldId="277"/>
            <ac:picMk id="11" creationId="{65AA665B-058D-4961-85D4-03AAC35540FB}"/>
          </ac:picMkLst>
        </pc:picChg>
        <pc:picChg chg="add del mod">
          <ac:chgData name="Guru Srinivasan" userId="S::guru.srinivasan@lsclondon.co.uk::c4eebc83-dd8d-4b90-82ab-e73ffa4fbffd" providerId="AD" clId="Web-{FB7EB575-041C-9DCA-6BA7-307A5C5E460A}" dt="2020-03-07T12:10:04.563" v="45"/>
          <ac:picMkLst>
            <pc:docMk/>
            <pc:sldMk cId="585792071" sldId="277"/>
            <ac:picMk id="13" creationId="{6FE2A843-0B3D-47EC-8A57-924789EE2784}"/>
          </ac:picMkLst>
        </pc:picChg>
        <pc:picChg chg="add del mod">
          <ac:chgData name="Guru Srinivasan" userId="S::guru.srinivasan@lsclondon.co.uk::c4eebc83-dd8d-4b90-82ab-e73ffa4fbffd" providerId="AD" clId="Web-{FB7EB575-041C-9DCA-6BA7-307A5C5E460A}" dt="2020-03-07T12:10:11.703" v="47"/>
          <ac:picMkLst>
            <pc:docMk/>
            <pc:sldMk cId="585792071" sldId="277"/>
            <ac:picMk id="15" creationId="{9D9A53AA-203E-4611-8D07-408262DBC86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1ED6B-5C7B-4B45-8C9F-45015663ED14}"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ECB0B271-289C-4D14-A679-E4922FB5CA17}">
      <dgm:prSet custT="1"/>
      <dgm:spPr/>
      <dgm:t>
        <a:bodyPr/>
        <a:lstStyle/>
        <a:p>
          <a:pPr>
            <a:lnSpc>
              <a:spcPct val="100000"/>
            </a:lnSpc>
          </a:pPr>
          <a:r>
            <a:rPr lang="en-US" sz="2000" dirty="0"/>
            <a:t>Managers regularly make decisions about issues with a social dimension</a:t>
          </a:r>
        </a:p>
      </dgm:t>
    </dgm:pt>
    <dgm:pt modelId="{A0D5F501-D73D-4C01-8662-74B4BF56C70A}" type="parTrans" cxnId="{E092A7C0-90C3-4867-B2C3-3CC582A9A3B5}">
      <dgm:prSet/>
      <dgm:spPr/>
      <dgm:t>
        <a:bodyPr/>
        <a:lstStyle/>
        <a:p>
          <a:endParaRPr lang="en-US"/>
        </a:p>
      </dgm:t>
    </dgm:pt>
    <dgm:pt modelId="{BADDCF0E-AF99-4693-BBF3-BA4C82DDA318}" type="sibTrans" cxnId="{E092A7C0-90C3-4867-B2C3-3CC582A9A3B5}">
      <dgm:prSet/>
      <dgm:spPr/>
      <dgm:t>
        <a:bodyPr/>
        <a:lstStyle/>
        <a:p>
          <a:endParaRPr lang="en-US"/>
        </a:p>
      </dgm:t>
    </dgm:pt>
    <dgm:pt modelId="{C98360F4-F6EC-4616-82EE-E6AE0F9BBFEC}">
      <dgm:prSet custT="1"/>
      <dgm:spPr>
        <a:noFill/>
        <a:ln>
          <a:noFill/>
        </a:ln>
        <a:effectLst/>
      </dgm:spPr>
      <dgm:t>
        <a:bodyPr spcFirstLastPara="0" vert="horz" wrap="square" lIns="0" tIns="0" rIns="0" bIns="0" numCol="1" spcCol="1270" anchor="t" anchorCtr="0"/>
        <a:lstStyle/>
        <a:p>
          <a:pPr>
            <a:lnSpc>
              <a:spcPct val="100000"/>
            </a:lnSpc>
          </a:pPr>
          <a:r>
            <a:rPr lang="en-US" sz="2000" kern="1200" dirty="0">
              <a:solidFill>
                <a:srgbClr val="000000">
                  <a:hueOff val="0"/>
                  <a:satOff val="0"/>
                  <a:lumOff val="0"/>
                  <a:alphaOff val="0"/>
                </a:srgbClr>
              </a:solidFill>
              <a:latin typeface="Franklin Gothic Book" panose="020B0502020104020203"/>
              <a:ea typeface="+mn-ea"/>
              <a:cs typeface="+mn-cs"/>
            </a:rPr>
            <a:t>In competitive environment, organisations cannot afford to be seen as socially irresponsible</a:t>
          </a:r>
        </a:p>
      </dgm:t>
    </dgm:pt>
    <dgm:pt modelId="{0C3887C9-3369-4673-A531-5051365A60B6}" type="parTrans" cxnId="{6E436527-2EA8-4D14-BA4A-5CB2E7EE86F5}">
      <dgm:prSet/>
      <dgm:spPr/>
      <dgm:t>
        <a:bodyPr/>
        <a:lstStyle/>
        <a:p>
          <a:endParaRPr lang="en-US"/>
        </a:p>
      </dgm:t>
    </dgm:pt>
    <dgm:pt modelId="{4DE240B6-3CFB-476C-AC2E-9BD41B461048}" type="sibTrans" cxnId="{6E436527-2EA8-4D14-BA4A-5CB2E7EE86F5}">
      <dgm:prSet/>
      <dgm:spPr/>
      <dgm:t>
        <a:bodyPr/>
        <a:lstStyle/>
        <a:p>
          <a:endParaRPr lang="en-US"/>
        </a:p>
      </dgm:t>
    </dgm:pt>
    <dgm:pt modelId="{AE3403BA-9DEB-45B2-9E27-ED108BB7DF2A}" type="pres">
      <dgm:prSet presAssocID="{1C21ED6B-5C7B-4B45-8C9F-45015663ED14}" presName="root" presStyleCnt="0">
        <dgm:presLayoutVars>
          <dgm:dir/>
          <dgm:resizeHandles val="exact"/>
        </dgm:presLayoutVars>
      </dgm:prSet>
      <dgm:spPr/>
    </dgm:pt>
    <dgm:pt modelId="{55857A36-2217-4874-A2E0-7978F022A3EA}" type="pres">
      <dgm:prSet presAssocID="{ECB0B271-289C-4D14-A679-E4922FB5CA17}" presName="compNode" presStyleCnt="0"/>
      <dgm:spPr/>
    </dgm:pt>
    <dgm:pt modelId="{CFF4BB81-5EA9-44A7-8049-4971406BC3A2}" type="pres">
      <dgm:prSet presAssocID="{ECB0B271-289C-4D14-A679-E4922FB5CA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346DD182-E51B-4505-952C-5CFD2C451066}" type="pres">
      <dgm:prSet presAssocID="{ECB0B271-289C-4D14-A679-E4922FB5CA17}" presName="spaceRect" presStyleCnt="0"/>
      <dgm:spPr/>
    </dgm:pt>
    <dgm:pt modelId="{2FB488FE-4A96-4188-AB5C-2805A994C451}" type="pres">
      <dgm:prSet presAssocID="{ECB0B271-289C-4D14-A679-E4922FB5CA17}" presName="textRect" presStyleLbl="revTx" presStyleIdx="0" presStyleCnt="2" custLinFactNeighborX="-194" custLinFactNeighborY="-8604">
        <dgm:presLayoutVars>
          <dgm:chMax val="1"/>
          <dgm:chPref val="1"/>
        </dgm:presLayoutVars>
      </dgm:prSet>
      <dgm:spPr/>
    </dgm:pt>
    <dgm:pt modelId="{6E2CADCD-0144-49E8-B538-6D7647C50A6F}" type="pres">
      <dgm:prSet presAssocID="{BADDCF0E-AF99-4693-BBF3-BA4C82DDA318}" presName="sibTrans" presStyleCnt="0"/>
      <dgm:spPr/>
    </dgm:pt>
    <dgm:pt modelId="{3F0A51D4-786F-47EB-A88F-F9C7635C9B55}" type="pres">
      <dgm:prSet presAssocID="{C98360F4-F6EC-4616-82EE-E6AE0F9BBFEC}" presName="compNode" presStyleCnt="0"/>
      <dgm:spPr/>
    </dgm:pt>
    <dgm:pt modelId="{387564FF-B035-458B-BA6A-6A434AD228E5}" type="pres">
      <dgm:prSet presAssocID="{C98360F4-F6EC-4616-82EE-E6AE0F9BBF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1AA28E7-089E-4EAC-AA95-A55C24C54DE0}" type="pres">
      <dgm:prSet presAssocID="{C98360F4-F6EC-4616-82EE-E6AE0F9BBFEC}" presName="spaceRect" presStyleCnt="0"/>
      <dgm:spPr/>
    </dgm:pt>
    <dgm:pt modelId="{77FBB74C-78A3-4F3D-A2CF-3504ACB1BB65}" type="pres">
      <dgm:prSet presAssocID="{C98360F4-F6EC-4616-82EE-E6AE0F9BBFEC}" presName="textRect" presStyleLbl="revTx" presStyleIdx="1" presStyleCnt="2" custScaleX="114879" custLinFactNeighborX="-388" custLinFactNeighborY="-8604">
        <dgm:presLayoutVars>
          <dgm:chMax val="1"/>
          <dgm:chPref val="1"/>
        </dgm:presLayoutVars>
      </dgm:prSet>
      <dgm:spPr>
        <a:xfrm>
          <a:off x="5892975" y="2754255"/>
          <a:ext cx="4320000" cy="720000"/>
        </a:xfrm>
        <a:prstGeom prst="rect">
          <a:avLst/>
        </a:prstGeom>
      </dgm:spPr>
    </dgm:pt>
  </dgm:ptLst>
  <dgm:cxnLst>
    <dgm:cxn modelId="{6E436527-2EA8-4D14-BA4A-5CB2E7EE86F5}" srcId="{1C21ED6B-5C7B-4B45-8C9F-45015663ED14}" destId="{C98360F4-F6EC-4616-82EE-E6AE0F9BBFEC}" srcOrd="1" destOrd="0" parTransId="{0C3887C9-3369-4673-A531-5051365A60B6}" sibTransId="{4DE240B6-3CFB-476C-AC2E-9BD41B461048}"/>
    <dgm:cxn modelId="{05D66A3F-00B0-4CF6-8920-3C30C2F5E1A4}" type="presOf" srcId="{C98360F4-F6EC-4616-82EE-E6AE0F9BBFEC}" destId="{77FBB74C-78A3-4F3D-A2CF-3504ACB1BB65}" srcOrd="0" destOrd="0" presId="urn:microsoft.com/office/officeart/2018/2/layout/IconLabelList"/>
    <dgm:cxn modelId="{80B5F389-BADF-4508-B95B-156AC9E611D6}" type="presOf" srcId="{ECB0B271-289C-4D14-A679-E4922FB5CA17}" destId="{2FB488FE-4A96-4188-AB5C-2805A994C451}" srcOrd="0" destOrd="0" presId="urn:microsoft.com/office/officeart/2018/2/layout/IconLabelList"/>
    <dgm:cxn modelId="{2DE3C5B1-62A9-47F9-BAC2-01603BB240E1}" type="presOf" srcId="{1C21ED6B-5C7B-4B45-8C9F-45015663ED14}" destId="{AE3403BA-9DEB-45B2-9E27-ED108BB7DF2A}" srcOrd="0" destOrd="0" presId="urn:microsoft.com/office/officeart/2018/2/layout/IconLabelList"/>
    <dgm:cxn modelId="{E092A7C0-90C3-4867-B2C3-3CC582A9A3B5}" srcId="{1C21ED6B-5C7B-4B45-8C9F-45015663ED14}" destId="{ECB0B271-289C-4D14-A679-E4922FB5CA17}" srcOrd="0" destOrd="0" parTransId="{A0D5F501-D73D-4C01-8662-74B4BF56C70A}" sibTransId="{BADDCF0E-AF99-4693-BBF3-BA4C82DDA318}"/>
    <dgm:cxn modelId="{47FC031B-F193-4C84-B161-AFC60F396362}" type="presParOf" srcId="{AE3403BA-9DEB-45B2-9E27-ED108BB7DF2A}" destId="{55857A36-2217-4874-A2E0-7978F022A3EA}" srcOrd="0" destOrd="0" presId="urn:microsoft.com/office/officeart/2018/2/layout/IconLabelList"/>
    <dgm:cxn modelId="{DF79CB67-F55E-427D-9FC2-B6F5F4575CF7}" type="presParOf" srcId="{55857A36-2217-4874-A2E0-7978F022A3EA}" destId="{CFF4BB81-5EA9-44A7-8049-4971406BC3A2}" srcOrd="0" destOrd="0" presId="urn:microsoft.com/office/officeart/2018/2/layout/IconLabelList"/>
    <dgm:cxn modelId="{9CBF974A-B447-4293-A230-D27E05836D31}" type="presParOf" srcId="{55857A36-2217-4874-A2E0-7978F022A3EA}" destId="{346DD182-E51B-4505-952C-5CFD2C451066}" srcOrd="1" destOrd="0" presId="urn:microsoft.com/office/officeart/2018/2/layout/IconLabelList"/>
    <dgm:cxn modelId="{736D9835-5C49-46DB-A1C8-69CA6C4FBDE5}" type="presParOf" srcId="{55857A36-2217-4874-A2E0-7978F022A3EA}" destId="{2FB488FE-4A96-4188-AB5C-2805A994C451}" srcOrd="2" destOrd="0" presId="urn:microsoft.com/office/officeart/2018/2/layout/IconLabelList"/>
    <dgm:cxn modelId="{A95204F8-8331-4237-9878-1D752D7C22D2}" type="presParOf" srcId="{AE3403BA-9DEB-45B2-9E27-ED108BB7DF2A}" destId="{6E2CADCD-0144-49E8-B538-6D7647C50A6F}" srcOrd="1" destOrd="0" presId="urn:microsoft.com/office/officeart/2018/2/layout/IconLabelList"/>
    <dgm:cxn modelId="{77087E75-C11C-4CA5-B1C6-B2A75972D93E}" type="presParOf" srcId="{AE3403BA-9DEB-45B2-9E27-ED108BB7DF2A}" destId="{3F0A51D4-786F-47EB-A88F-F9C7635C9B55}" srcOrd="2" destOrd="0" presId="urn:microsoft.com/office/officeart/2018/2/layout/IconLabelList"/>
    <dgm:cxn modelId="{D2FB7F06-0929-4F50-A97B-40AA9E524AFE}" type="presParOf" srcId="{3F0A51D4-786F-47EB-A88F-F9C7635C9B55}" destId="{387564FF-B035-458B-BA6A-6A434AD228E5}" srcOrd="0" destOrd="0" presId="urn:microsoft.com/office/officeart/2018/2/layout/IconLabelList"/>
    <dgm:cxn modelId="{3F50A28C-0B59-4F40-928C-AD3068493B1C}" type="presParOf" srcId="{3F0A51D4-786F-47EB-A88F-F9C7635C9B55}" destId="{F1AA28E7-089E-4EAC-AA95-A55C24C54DE0}" srcOrd="1" destOrd="0" presId="urn:microsoft.com/office/officeart/2018/2/layout/IconLabelList"/>
    <dgm:cxn modelId="{19C25B44-E19F-4CC3-AAF5-1F494DD0AB81}" type="presParOf" srcId="{3F0A51D4-786F-47EB-A88F-F9C7635C9B55}" destId="{77FBB74C-78A3-4F3D-A2CF-3504ACB1BB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1B2F08-6670-4347-B63B-6BC8D1AF73CD}" type="doc">
      <dgm:prSet loTypeId="urn:microsoft.com/office/officeart/2005/8/layout/pyramid1" loCatId="pyramid" qsTypeId="urn:microsoft.com/office/officeart/2005/8/quickstyle/3d3" qsCatId="3D" csTypeId="urn:microsoft.com/office/officeart/2005/8/colors/colorful3" csCatId="colorful" phldr="1"/>
      <dgm:spPr/>
      <dgm:t>
        <a:bodyPr/>
        <a:lstStyle/>
        <a:p>
          <a:endParaRPr lang="en-GB"/>
        </a:p>
      </dgm:t>
    </dgm:pt>
    <dgm:pt modelId="{A06ABFEF-5168-42A0-8C6C-9C7310502467}">
      <dgm:prSet phldrT="[Text]"/>
      <dgm:spPr/>
      <dgm:t>
        <a:bodyPr/>
        <a:lstStyle/>
        <a:p>
          <a:r>
            <a:rPr lang="en-GB" dirty="0"/>
            <a:t>Philanthropic</a:t>
          </a:r>
        </a:p>
      </dgm:t>
    </dgm:pt>
    <dgm:pt modelId="{85E072B3-F5A1-4A6B-B462-28CBDFEDE93B}" type="parTrans" cxnId="{70E8D5B9-CC9D-4883-94CA-AC4281DBCE44}">
      <dgm:prSet/>
      <dgm:spPr/>
      <dgm:t>
        <a:bodyPr/>
        <a:lstStyle/>
        <a:p>
          <a:endParaRPr lang="en-GB"/>
        </a:p>
      </dgm:t>
    </dgm:pt>
    <dgm:pt modelId="{3F224B67-D265-4986-A689-EE5AB31E3D0D}" type="sibTrans" cxnId="{70E8D5B9-CC9D-4883-94CA-AC4281DBCE44}">
      <dgm:prSet/>
      <dgm:spPr/>
      <dgm:t>
        <a:bodyPr/>
        <a:lstStyle/>
        <a:p>
          <a:endParaRPr lang="en-GB"/>
        </a:p>
      </dgm:t>
    </dgm:pt>
    <dgm:pt modelId="{F542194F-3834-4C7E-A5EC-34F211C52E37}">
      <dgm:prSet phldrT="[Text]"/>
      <dgm:spPr/>
      <dgm:t>
        <a:bodyPr/>
        <a:lstStyle/>
        <a:p>
          <a:r>
            <a:rPr lang="en-GB" dirty="0"/>
            <a:t>Ethical</a:t>
          </a:r>
        </a:p>
      </dgm:t>
    </dgm:pt>
    <dgm:pt modelId="{5145B728-560D-4EE5-A048-BB9F46FB93DB}" type="parTrans" cxnId="{51B1F9BF-FD9F-4566-B387-35C03349E52D}">
      <dgm:prSet/>
      <dgm:spPr/>
      <dgm:t>
        <a:bodyPr/>
        <a:lstStyle/>
        <a:p>
          <a:endParaRPr lang="en-GB"/>
        </a:p>
      </dgm:t>
    </dgm:pt>
    <dgm:pt modelId="{412ED5E8-3002-40DD-8FAA-7152927CE586}" type="sibTrans" cxnId="{51B1F9BF-FD9F-4566-B387-35C03349E52D}">
      <dgm:prSet/>
      <dgm:spPr/>
      <dgm:t>
        <a:bodyPr/>
        <a:lstStyle/>
        <a:p>
          <a:endParaRPr lang="en-GB"/>
        </a:p>
      </dgm:t>
    </dgm:pt>
    <dgm:pt modelId="{15C57746-E843-493F-952B-E04A6DBBF09F}">
      <dgm:prSet phldrT="[Text]"/>
      <dgm:spPr/>
      <dgm:t>
        <a:bodyPr/>
        <a:lstStyle/>
        <a:p>
          <a:r>
            <a:rPr lang="en-GB" dirty="0"/>
            <a:t>Legal </a:t>
          </a:r>
        </a:p>
      </dgm:t>
    </dgm:pt>
    <dgm:pt modelId="{40B373D4-9B6E-4DE0-B6E3-DC41BDB90CA8}" type="parTrans" cxnId="{C04426F4-034E-4DAD-8B54-BE378E3BA850}">
      <dgm:prSet/>
      <dgm:spPr/>
      <dgm:t>
        <a:bodyPr/>
        <a:lstStyle/>
        <a:p>
          <a:endParaRPr lang="en-GB"/>
        </a:p>
      </dgm:t>
    </dgm:pt>
    <dgm:pt modelId="{A698EEF9-5147-4933-A1E1-B9F6842E6127}" type="sibTrans" cxnId="{C04426F4-034E-4DAD-8B54-BE378E3BA850}">
      <dgm:prSet/>
      <dgm:spPr/>
      <dgm:t>
        <a:bodyPr/>
        <a:lstStyle/>
        <a:p>
          <a:endParaRPr lang="en-GB"/>
        </a:p>
      </dgm:t>
    </dgm:pt>
    <dgm:pt modelId="{EEA7DF30-6273-42A5-B98E-58281BA713D5}">
      <dgm:prSet/>
      <dgm:spPr/>
      <dgm:t>
        <a:bodyPr/>
        <a:lstStyle/>
        <a:p>
          <a:r>
            <a:rPr lang="en-GB" dirty="0"/>
            <a:t>Economic</a:t>
          </a:r>
        </a:p>
      </dgm:t>
    </dgm:pt>
    <dgm:pt modelId="{02557249-AE94-46E7-85E7-CE7F2E3E7535}" type="parTrans" cxnId="{7D6B839E-0CD7-484D-B957-B21226DF8D98}">
      <dgm:prSet/>
      <dgm:spPr/>
      <dgm:t>
        <a:bodyPr/>
        <a:lstStyle/>
        <a:p>
          <a:endParaRPr lang="en-GB"/>
        </a:p>
      </dgm:t>
    </dgm:pt>
    <dgm:pt modelId="{C9AAAB31-5EE5-4424-8BA4-D4A5A1998117}" type="sibTrans" cxnId="{7D6B839E-0CD7-484D-B957-B21226DF8D98}">
      <dgm:prSet/>
      <dgm:spPr/>
      <dgm:t>
        <a:bodyPr/>
        <a:lstStyle/>
        <a:p>
          <a:endParaRPr lang="en-GB"/>
        </a:p>
      </dgm:t>
    </dgm:pt>
    <dgm:pt modelId="{4D70724C-8902-4345-84B5-23D7DB6C576E}" type="pres">
      <dgm:prSet presAssocID="{511B2F08-6670-4347-B63B-6BC8D1AF73CD}" presName="Name0" presStyleCnt="0">
        <dgm:presLayoutVars>
          <dgm:dir/>
          <dgm:animLvl val="lvl"/>
          <dgm:resizeHandles val="exact"/>
        </dgm:presLayoutVars>
      </dgm:prSet>
      <dgm:spPr/>
    </dgm:pt>
    <dgm:pt modelId="{D7AC9FAD-3422-430F-AE72-EBC1001B06D1}" type="pres">
      <dgm:prSet presAssocID="{A06ABFEF-5168-42A0-8C6C-9C7310502467}" presName="Name8" presStyleCnt="0"/>
      <dgm:spPr/>
    </dgm:pt>
    <dgm:pt modelId="{F11860FC-563F-46B3-91C1-08EA60C2CBBF}" type="pres">
      <dgm:prSet presAssocID="{A06ABFEF-5168-42A0-8C6C-9C7310502467}" presName="level" presStyleLbl="node1" presStyleIdx="0" presStyleCnt="4">
        <dgm:presLayoutVars>
          <dgm:chMax val="1"/>
          <dgm:bulletEnabled val="1"/>
        </dgm:presLayoutVars>
      </dgm:prSet>
      <dgm:spPr/>
    </dgm:pt>
    <dgm:pt modelId="{B04DE99B-BA24-4301-8110-778813D1A253}" type="pres">
      <dgm:prSet presAssocID="{A06ABFEF-5168-42A0-8C6C-9C7310502467}" presName="levelTx" presStyleLbl="revTx" presStyleIdx="0" presStyleCnt="0">
        <dgm:presLayoutVars>
          <dgm:chMax val="1"/>
          <dgm:bulletEnabled val="1"/>
        </dgm:presLayoutVars>
      </dgm:prSet>
      <dgm:spPr/>
    </dgm:pt>
    <dgm:pt modelId="{F5214A10-51C1-4F1C-9B05-BFED5CFC3940}" type="pres">
      <dgm:prSet presAssocID="{F542194F-3834-4C7E-A5EC-34F211C52E37}" presName="Name8" presStyleCnt="0"/>
      <dgm:spPr/>
    </dgm:pt>
    <dgm:pt modelId="{1285E594-1206-4FE6-B71C-084541D04A66}" type="pres">
      <dgm:prSet presAssocID="{F542194F-3834-4C7E-A5EC-34F211C52E37}" presName="level" presStyleLbl="node1" presStyleIdx="1" presStyleCnt="4">
        <dgm:presLayoutVars>
          <dgm:chMax val="1"/>
          <dgm:bulletEnabled val="1"/>
        </dgm:presLayoutVars>
      </dgm:prSet>
      <dgm:spPr/>
    </dgm:pt>
    <dgm:pt modelId="{78FD0BEE-C751-4C9A-8126-A72C46904E72}" type="pres">
      <dgm:prSet presAssocID="{F542194F-3834-4C7E-A5EC-34F211C52E37}" presName="levelTx" presStyleLbl="revTx" presStyleIdx="0" presStyleCnt="0">
        <dgm:presLayoutVars>
          <dgm:chMax val="1"/>
          <dgm:bulletEnabled val="1"/>
        </dgm:presLayoutVars>
      </dgm:prSet>
      <dgm:spPr/>
    </dgm:pt>
    <dgm:pt modelId="{81C6F07F-F24A-479F-8C55-A880CE51B9EB}" type="pres">
      <dgm:prSet presAssocID="{15C57746-E843-493F-952B-E04A6DBBF09F}" presName="Name8" presStyleCnt="0"/>
      <dgm:spPr/>
    </dgm:pt>
    <dgm:pt modelId="{1D376941-FF4D-4831-AD5D-EB26BE0EFF1C}" type="pres">
      <dgm:prSet presAssocID="{15C57746-E843-493F-952B-E04A6DBBF09F}" presName="level" presStyleLbl="node1" presStyleIdx="2" presStyleCnt="4">
        <dgm:presLayoutVars>
          <dgm:chMax val="1"/>
          <dgm:bulletEnabled val="1"/>
        </dgm:presLayoutVars>
      </dgm:prSet>
      <dgm:spPr/>
    </dgm:pt>
    <dgm:pt modelId="{1326880F-6CFF-466C-A1D5-1B35F21878BF}" type="pres">
      <dgm:prSet presAssocID="{15C57746-E843-493F-952B-E04A6DBBF09F}" presName="levelTx" presStyleLbl="revTx" presStyleIdx="0" presStyleCnt="0">
        <dgm:presLayoutVars>
          <dgm:chMax val="1"/>
          <dgm:bulletEnabled val="1"/>
        </dgm:presLayoutVars>
      </dgm:prSet>
      <dgm:spPr/>
    </dgm:pt>
    <dgm:pt modelId="{0733968F-C500-4F96-B08E-00D2AEE824C1}" type="pres">
      <dgm:prSet presAssocID="{EEA7DF30-6273-42A5-B98E-58281BA713D5}" presName="Name8" presStyleCnt="0"/>
      <dgm:spPr/>
    </dgm:pt>
    <dgm:pt modelId="{A9C4366D-D98A-4659-8702-E4E85A7BAF65}" type="pres">
      <dgm:prSet presAssocID="{EEA7DF30-6273-42A5-B98E-58281BA713D5}" presName="level" presStyleLbl="node1" presStyleIdx="3" presStyleCnt="4">
        <dgm:presLayoutVars>
          <dgm:chMax val="1"/>
          <dgm:bulletEnabled val="1"/>
        </dgm:presLayoutVars>
      </dgm:prSet>
      <dgm:spPr/>
    </dgm:pt>
    <dgm:pt modelId="{3BC8848E-79FB-4C55-90BA-1994AE5A9365}" type="pres">
      <dgm:prSet presAssocID="{EEA7DF30-6273-42A5-B98E-58281BA713D5}" presName="levelTx" presStyleLbl="revTx" presStyleIdx="0" presStyleCnt="0">
        <dgm:presLayoutVars>
          <dgm:chMax val="1"/>
          <dgm:bulletEnabled val="1"/>
        </dgm:presLayoutVars>
      </dgm:prSet>
      <dgm:spPr/>
    </dgm:pt>
  </dgm:ptLst>
  <dgm:cxnLst>
    <dgm:cxn modelId="{BA84D60C-D9BF-41FC-9A35-0D09CDCA0253}" type="presOf" srcId="{EEA7DF30-6273-42A5-B98E-58281BA713D5}" destId="{3BC8848E-79FB-4C55-90BA-1994AE5A9365}" srcOrd="1" destOrd="0" presId="urn:microsoft.com/office/officeart/2005/8/layout/pyramid1"/>
    <dgm:cxn modelId="{350A2527-12C1-48E5-9F24-6DB79DB95FAB}" type="presOf" srcId="{511B2F08-6670-4347-B63B-6BC8D1AF73CD}" destId="{4D70724C-8902-4345-84B5-23D7DB6C576E}" srcOrd="0" destOrd="0" presId="urn:microsoft.com/office/officeart/2005/8/layout/pyramid1"/>
    <dgm:cxn modelId="{E48FA02B-6ABC-4F09-BB87-DAE3D5060103}" type="presOf" srcId="{A06ABFEF-5168-42A0-8C6C-9C7310502467}" destId="{B04DE99B-BA24-4301-8110-778813D1A253}" srcOrd="1" destOrd="0" presId="urn:microsoft.com/office/officeart/2005/8/layout/pyramid1"/>
    <dgm:cxn modelId="{629E5B39-A0A9-4E86-847E-5AD4B0D7FB40}" type="presOf" srcId="{A06ABFEF-5168-42A0-8C6C-9C7310502467}" destId="{F11860FC-563F-46B3-91C1-08EA60C2CBBF}" srcOrd="0" destOrd="0" presId="urn:microsoft.com/office/officeart/2005/8/layout/pyramid1"/>
    <dgm:cxn modelId="{BE9E4955-2D35-4669-B90A-3DC139237BA4}" type="presOf" srcId="{15C57746-E843-493F-952B-E04A6DBBF09F}" destId="{1326880F-6CFF-466C-A1D5-1B35F21878BF}" srcOrd="1" destOrd="0" presId="urn:microsoft.com/office/officeart/2005/8/layout/pyramid1"/>
    <dgm:cxn modelId="{C933E588-2F05-4C76-8198-B87A07DB395D}" type="presOf" srcId="{F542194F-3834-4C7E-A5EC-34F211C52E37}" destId="{1285E594-1206-4FE6-B71C-084541D04A66}" srcOrd="0" destOrd="0" presId="urn:microsoft.com/office/officeart/2005/8/layout/pyramid1"/>
    <dgm:cxn modelId="{7D6B839E-0CD7-484D-B957-B21226DF8D98}" srcId="{511B2F08-6670-4347-B63B-6BC8D1AF73CD}" destId="{EEA7DF30-6273-42A5-B98E-58281BA713D5}" srcOrd="3" destOrd="0" parTransId="{02557249-AE94-46E7-85E7-CE7F2E3E7535}" sibTransId="{C9AAAB31-5EE5-4424-8BA4-D4A5A1998117}"/>
    <dgm:cxn modelId="{70E8D5B9-CC9D-4883-94CA-AC4281DBCE44}" srcId="{511B2F08-6670-4347-B63B-6BC8D1AF73CD}" destId="{A06ABFEF-5168-42A0-8C6C-9C7310502467}" srcOrd="0" destOrd="0" parTransId="{85E072B3-F5A1-4A6B-B462-28CBDFEDE93B}" sibTransId="{3F224B67-D265-4986-A689-EE5AB31E3D0D}"/>
    <dgm:cxn modelId="{51B1F9BF-FD9F-4566-B387-35C03349E52D}" srcId="{511B2F08-6670-4347-B63B-6BC8D1AF73CD}" destId="{F542194F-3834-4C7E-A5EC-34F211C52E37}" srcOrd="1" destOrd="0" parTransId="{5145B728-560D-4EE5-A048-BB9F46FB93DB}" sibTransId="{412ED5E8-3002-40DD-8FAA-7152927CE586}"/>
    <dgm:cxn modelId="{C7EB20F3-E0C9-4F64-AA9D-D2FA28169855}" type="presOf" srcId="{F542194F-3834-4C7E-A5EC-34F211C52E37}" destId="{78FD0BEE-C751-4C9A-8126-A72C46904E72}" srcOrd="1" destOrd="0" presId="urn:microsoft.com/office/officeart/2005/8/layout/pyramid1"/>
    <dgm:cxn modelId="{C04426F4-034E-4DAD-8B54-BE378E3BA850}" srcId="{511B2F08-6670-4347-B63B-6BC8D1AF73CD}" destId="{15C57746-E843-493F-952B-E04A6DBBF09F}" srcOrd="2" destOrd="0" parTransId="{40B373D4-9B6E-4DE0-B6E3-DC41BDB90CA8}" sibTransId="{A698EEF9-5147-4933-A1E1-B9F6842E6127}"/>
    <dgm:cxn modelId="{1DEC56F9-A87E-472B-9056-94E8DA42B597}" type="presOf" srcId="{15C57746-E843-493F-952B-E04A6DBBF09F}" destId="{1D376941-FF4D-4831-AD5D-EB26BE0EFF1C}" srcOrd="0" destOrd="0" presId="urn:microsoft.com/office/officeart/2005/8/layout/pyramid1"/>
    <dgm:cxn modelId="{48F720FB-5784-48EC-B798-B8F88A427E20}" type="presOf" srcId="{EEA7DF30-6273-42A5-B98E-58281BA713D5}" destId="{A9C4366D-D98A-4659-8702-E4E85A7BAF65}" srcOrd="0" destOrd="0" presId="urn:microsoft.com/office/officeart/2005/8/layout/pyramid1"/>
    <dgm:cxn modelId="{B2D1CBE2-EFF0-489E-B75E-D2AB2505D7B6}" type="presParOf" srcId="{4D70724C-8902-4345-84B5-23D7DB6C576E}" destId="{D7AC9FAD-3422-430F-AE72-EBC1001B06D1}" srcOrd="0" destOrd="0" presId="urn:microsoft.com/office/officeart/2005/8/layout/pyramid1"/>
    <dgm:cxn modelId="{CA671848-74FB-49FD-81E1-BA24E1DD37C7}" type="presParOf" srcId="{D7AC9FAD-3422-430F-AE72-EBC1001B06D1}" destId="{F11860FC-563F-46B3-91C1-08EA60C2CBBF}" srcOrd="0" destOrd="0" presId="urn:microsoft.com/office/officeart/2005/8/layout/pyramid1"/>
    <dgm:cxn modelId="{9BF10760-6FAC-476C-9990-BEC2298B392D}" type="presParOf" srcId="{D7AC9FAD-3422-430F-AE72-EBC1001B06D1}" destId="{B04DE99B-BA24-4301-8110-778813D1A253}" srcOrd="1" destOrd="0" presId="urn:microsoft.com/office/officeart/2005/8/layout/pyramid1"/>
    <dgm:cxn modelId="{BA53AE50-A74A-4B51-B73A-E0E3D522B3D2}" type="presParOf" srcId="{4D70724C-8902-4345-84B5-23D7DB6C576E}" destId="{F5214A10-51C1-4F1C-9B05-BFED5CFC3940}" srcOrd="1" destOrd="0" presId="urn:microsoft.com/office/officeart/2005/8/layout/pyramid1"/>
    <dgm:cxn modelId="{FD19F8D3-8237-47FE-9660-9AE371FFC88C}" type="presParOf" srcId="{F5214A10-51C1-4F1C-9B05-BFED5CFC3940}" destId="{1285E594-1206-4FE6-B71C-084541D04A66}" srcOrd="0" destOrd="0" presId="urn:microsoft.com/office/officeart/2005/8/layout/pyramid1"/>
    <dgm:cxn modelId="{A6820039-EF1F-47BF-9E13-D36288E5144B}" type="presParOf" srcId="{F5214A10-51C1-4F1C-9B05-BFED5CFC3940}" destId="{78FD0BEE-C751-4C9A-8126-A72C46904E72}" srcOrd="1" destOrd="0" presId="urn:microsoft.com/office/officeart/2005/8/layout/pyramid1"/>
    <dgm:cxn modelId="{F2154751-EFE1-4802-90A6-F811B7F4837E}" type="presParOf" srcId="{4D70724C-8902-4345-84B5-23D7DB6C576E}" destId="{81C6F07F-F24A-479F-8C55-A880CE51B9EB}" srcOrd="2" destOrd="0" presId="urn:microsoft.com/office/officeart/2005/8/layout/pyramid1"/>
    <dgm:cxn modelId="{9C437FFF-E32C-4258-8969-DD0D034B04B7}" type="presParOf" srcId="{81C6F07F-F24A-479F-8C55-A880CE51B9EB}" destId="{1D376941-FF4D-4831-AD5D-EB26BE0EFF1C}" srcOrd="0" destOrd="0" presId="urn:microsoft.com/office/officeart/2005/8/layout/pyramid1"/>
    <dgm:cxn modelId="{937D2F44-2DCE-40A4-B102-136CD4507427}" type="presParOf" srcId="{81C6F07F-F24A-479F-8C55-A880CE51B9EB}" destId="{1326880F-6CFF-466C-A1D5-1B35F21878BF}" srcOrd="1" destOrd="0" presId="urn:microsoft.com/office/officeart/2005/8/layout/pyramid1"/>
    <dgm:cxn modelId="{1B5D4766-A5D3-43AE-A333-7FF944BED6F1}" type="presParOf" srcId="{4D70724C-8902-4345-84B5-23D7DB6C576E}" destId="{0733968F-C500-4F96-B08E-00D2AEE824C1}" srcOrd="3" destOrd="0" presId="urn:microsoft.com/office/officeart/2005/8/layout/pyramid1"/>
    <dgm:cxn modelId="{1317906D-B77C-430A-8FEE-0B2F66DBC410}" type="presParOf" srcId="{0733968F-C500-4F96-B08E-00D2AEE824C1}" destId="{A9C4366D-D98A-4659-8702-E4E85A7BAF65}" srcOrd="0" destOrd="0" presId="urn:microsoft.com/office/officeart/2005/8/layout/pyramid1"/>
    <dgm:cxn modelId="{DF05D3E8-F2CA-4BF9-9788-9E538B387798}" type="presParOf" srcId="{0733968F-C500-4F96-B08E-00D2AEE824C1}" destId="{3BC8848E-79FB-4C55-90BA-1994AE5A936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867D399-A6E5-4C3E-B7BE-EB26E57EB256}"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3309314-F59E-4864-8887-E3E669624F04}">
      <dgm:prSet/>
      <dgm:spPr/>
      <dgm:t>
        <a:bodyPr/>
        <a:lstStyle/>
        <a:p>
          <a:pPr>
            <a:lnSpc>
              <a:spcPct val="100000"/>
            </a:lnSpc>
          </a:pPr>
          <a:r>
            <a:rPr lang="en-US"/>
            <a:t>Research studies show positive relationship</a:t>
          </a:r>
        </a:p>
      </dgm:t>
    </dgm:pt>
    <dgm:pt modelId="{B5287224-33D2-4F0F-A274-219E476DF512}" type="parTrans" cxnId="{E0E590DD-7BE8-4EAC-8BB1-051EC419946F}">
      <dgm:prSet/>
      <dgm:spPr/>
      <dgm:t>
        <a:bodyPr/>
        <a:lstStyle/>
        <a:p>
          <a:endParaRPr lang="en-US"/>
        </a:p>
      </dgm:t>
    </dgm:pt>
    <dgm:pt modelId="{80E46961-A2D0-47F3-A2C1-642A4F81BA49}" type="sibTrans" cxnId="{E0E590DD-7BE8-4EAC-8BB1-051EC419946F}">
      <dgm:prSet/>
      <dgm:spPr/>
      <dgm:t>
        <a:bodyPr/>
        <a:lstStyle/>
        <a:p>
          <a:endParaRPr lang="en-US"/>
        </a:p>
      </dgm:t>
    </dgm:pt>
    <dgm:pt modelId="{41A3833C-A9F9-4778-9E3F-D3682168CC1C}">
      <dgm:prSet/>
      <dgm:spPr/>
      <dgm:t>
        <a:bodyPr/>
        <a:lstStyle/>
        <a:p>
          <a:pPr>
            <a:lnSpc>
              <a:spcPct val="100000"/>
            </a:lnSpc>
          </a:pPr>
          <a:r>
            <a:rPr lang="en-US"/>
            <a:t>General public perception that companies who behave in a socially responsible way have better business performance</a:t>
          </a:r>
        </a:p>
      </dgm:t>
    </dgm:pt>
    <dgm:pt modelId="{02D3F1FE-3501-4455-BB17-9760FE01E306}" type="parTrans" cxnId="{AF75C65F-B856-42BA-99A8-08FAF479C4C4}">
      <dgm:prSet/>
      <dgm:spPr/>
      <dgm:t>
        <a:bodyPr/>
        <a:lstStyle/>
        <a:p>
          <a:endParaRPr lang="en-US"/>
        </a:p>
      </dgm:t>
    </dgm:pt>
    <dgm:pt modelId="{EFE35830-CED4-4E5C-A130-8C3CAF85D23B}" type="sibTrans" cxnId="{AF75C65F-B856-42BA-99A8-08FAF479C4C4}">
      <dgm:prSet/>
      <dgm:spPr/>
      <dgm:t>
        <a:bodyPr/>
        <a:lstStyle/>
        <a:p>
          <a:endParaRPr lang="en-US"/>
        </a:p>
      </dgm:t>
    </dgm:pt>
    <dgm:pt modelId="{0C344396-AE52-48E9-B963-EC32028BB231}" type="pres">
      <dgm:prSet presAssocID="{9867D399-A6E5-4C3E-B7BE-EB26E57EB256}" presName="root" presStyleCnt="0">
        <dgm:presLayoutVars>
          <dgm:dir/>
          <dgm:resizeHandles val="exact"/>
        </dgm:presLayoutVars>
      </dgm:prSet>
      <dgm:spPr/>
    </dgm:pt>
    <dgm:pt modelId="{B2E6BC7E-3CBA-44B8-BF32-2AF1B7A3B95A}" type="pres">
      <dgm:prSet presAssocID="{E3309314-F59E-4864-8887-E3E669624F04}" presName="compNode" presStyleCnt="0"/>
      <dgm:spPr/>
    </dgm:pt>
    <dgm:pt modelId="{06371D1D-00B7-45A1-ABF5-43C28E473804}" type="pres">
      <dgm:prSet presAssocID="{E3309314-F59E-4864-8887-E3E669624F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29E9F4A-58A5-416D-895A-E4C7E2A0A13F}" type="pres">
      <dgm:prSet presAssocID="{E3309314-F59E-4864-8887-E3E669624F04}" presName="spaceRect" presStyleCnt="0"/>
      <dgm:spPr/>
    </dgm:pt>
    <dgm:pt modelId="{222A1E6D-82CE-4DC1-B8B2-26D9F0089DD2}" type="pres">
      <dgm:prSet presAssocID="{E3309314-F59E-4864-8887-E3E669624F04}" presName="textRect" presStyleLbl="revTx" presStyleIdx="0" presStyleCnt="2">
        <dgm:presLayoutVars>
          <dgm:chMax val="1"/>
          <dgm:chPref val="1"/>
        </dgm:presLayoutVars>
      </dgm:prSet>
      <dgm:spPr/>
    </dgm:pt>
    <dgm:pt modelId="{B85DBEB6-7388-434E-A4CD-D274DE089CAF}" type="pres">
      <dgm:prSet presAssocID="{80E46961-A2D0-47F3-A2C1-642A4F81BA49}" presName="sibTrans" presStyleCnt="0"/>
      <dgm:spPr/>
    </dgm:pt>
    <dgm:pt modelId="{A682B852-2551-4080-8DBD-8F669CBD16B7}" type="pres">
      <dgm:prSet presAssocID="{41A3833C-A9F9-4778-9E3F-D3682168CC1C}" presName="compNode" presStyleCnt="0"/>
      <dgm:spPr/>
    </dgm:pt>
    <dgm:pt modelId="{BE758829-EF85-4709-B417-E2CB14F9FD0D}" type="pres">
      <dgm:prSet presAssocID="{41A3833C-A9F9-4778-9E3F-D3682168CC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4A5E5F7F-A8D2-4C6B-A3D4-C069C6C8E5E9}" type="pres">
      <dgm:prSet presAssocID="{41A3833C-A9F9-4778-9E3F-D3682168CC1C}" presName="spaceRect" presStyleCnt="0"/>
      <dgm:spPr/>
    </dgm:pt>
    <dgm:pt modelId="{F84E220F-16DB-4DCD-8F82-99776F873DA0}" type="pres">
      <dgm:prSet presAssocID="{41A3833C-A9F9-4778-9E3F-D3682168CC1C}" presName="textRect" presStyleLbl="revTx" presStyleIdx="1" presStyleCnt="2">
        <dgm:presLayoutVars>
          <dgm:chMax val="1"/>
          <dgm:chPref val="1"/>
        </dgm:presLayoutVars>
      </dgm:prSet>
      <dgm:spPr/>
    </dgm:pt>
  </dgm:ptLst>
  <dgm:cxnLst>
    <dgm:cxn modelId="{AF75C65F-B856-42BA-99A8-08FAF479C4C4}" srcId="{9867D399-A6E5-4C3E-B7BE-EB26E57EB256}" destId="{41A3833C-A9F9-4778-9E3F-D3682168CC1C}" srcOrd="1" destOrd="0" parTransId="{02D3F1FE-3501-4455-BB17-9760FE01E306}" sibTransId="{EFE35830-CED4-4E5C-A130-8C3CAF85D23B}"/>
    <dgm:cxn modelId="{FE52DB63-BBC8-4D27-B61F-0D7CFAC63D4F}" type="presOf" srcId="{41A3833C-A9F9-4778-9E3F-D3682168CC1C}" destId="{F84E220F-16DB-4DCD-8F82-99776F873DA0}" srcOrd="0" destOrd="0" presId="urn:microsoft.com/office/officeart/2018/2/layout/IconLabelList"/>
    <dgm:cxn modelId="{117B4E4F-99FD-4DA2-943E-6E2BF74A6D9A}" type="presOf" srcId="{E3309314-F59E-4864-8887-E3E669624F04}" destId="{222A1E6D-82CE-4DC1-B8B2-26D9F0089DD2}" srcOrd="0" destOrd="0" presId="urn:microsoft.com/office/officeart/2018/2/layout/IconLabelList"/>
    <dgm:cxn modelId="{8BEFEA59-1EB2-407B-8EAE-A83AE3949997}" type="presOf" srcId="{9867D399-A6E5-4C3E-B7BE-EB26E57EB256}" destId="{0C344396-AE52-48E9-B963-EC32028BB231}" srcOrd="0" destOrd="0" presId="urn:microsoft.com/office/officeart/2018/2/layout/IconLabelList"/>
    <dgm:cxn modelId="{E0E590DD-7BE8-4EAC-8BB1-051EC419946F}" srcId="{9867D399-A6E5-4C3E-B7BE-EB26E57EB256}" destId="{E3309314-F59E-4864-8887-E3E669624F04}" srcOrd="0" destOrd="0" parTransId="{B5287224-33D2-4F0F-A274-219E476DF512}" sibTransId="{80E46961-A2D0-47F3-A2C1-642A4F81BA49}"/>
    <dgm:cxn modelId="{F24E470D-3814-41E8-BBA6-DC515A3D7413}" type="presParOf" srcId="{0C344396-AE52-48E9-B963-EC32028BB231}" destId="{B2E6BC7E-3CBA-44B8-BF32-2AF1B7A3B95A}" srcOrd="0" destOrd="0" presId="urn:microsoft.com/office/officeart/2018/2/layout/IconLabelList"/>
    <dgm:cxn modelId="{8CE1B305-5E50-4625-A31E-DB0D2E0ED406}" type="presParOf" srcId="{B2E6BC7E-3CBA-44B8-BF32-2AF1B7A3B95A}" destId="{06371D1D-00B7-45A1-ABF5-43C28E473804}" srcOrd="0" destOrd="0" presId="urn:microsoft.com/office/officeart/2018/2/layout/IconLabelList"/>
    <dgm:cxn modelId="{9C662BE4-8541-493D-84E6-91A6531F3D18}" type="presParOf" srcId="{B2E6BC7E-3CBA-44B8-BF32-2AF1B7A3B95A}" destId="{029E9F4A-58A5-416D-895A-E4C7E2A0A13F}" srcOrd="1" destOrd="0" presId="urn:microsoft.com/office/officeart/2018/2/layout/IconLabelList"/>
    <dgm:cxn modelId="{98D5ADE4-090E-43EA-A657-A24788F3FD80}" type="presParOf" srcId="{B2E6BC7E-3CBA-44B8-BF32-2AF1B7A3B95A}" destId="{222A1E6D-82CE-4DC1-B8B2-26D9F0089DD2}" srcOrd="2" destOrd="0" presId="urn:microsoft.com/office/officeart/2018/2/layout/IconLabelList"/>
    <dgm:cxn modelId="{C655C89C-5A3F-4C6E-9171-A04F11639FF5}" type="presParOf" srcId="{0C344396-AE52-48E9-B963-EC32028BB231}" destId="{B85DBEB6-7388-434E-A4CD-D274DE089CAF}" srcOrd="1" destOrd="0" presId="urn:microsoft.com/office/officeart/2018/2/layout/IconLabelList"/>
    <dgm:cxn modelId="{561ABE09-2D1A-4140-91CC-D2F92B658D53}" type="presParOf" srcId="{0C344396-AE52-48E9-B963-EC32028BB231}" destId="{A682B852-2551-4080-8DBD-8F669CBD16B7}" srcOrd="2" destOrd="0" presId="urn:microsoft.com/office/officeart/2018/2/layout/IconLabelList"/>
    <dgm:cxn modelId="{5D1A8530-BE29-4D66-9326-E9B5D10BE688}" type="presParOf" srcId="{A682B852-2551-4080-8DBD-8F669CBD16B7}" destId="{BE758829-EF85-4709-B417-E2CB14F9FD0D}" srcOrd="0" destOrd="0" presId="urn:microsoft.com/office/officeart/2018/2/layout/IconLabelList"/>
    <dgm:cxn modelId="{B100790E-18A0-4897-8DBE-EB1294D7966E}" type="presParOf" srcId="{A682B852-2551-4080-8DBD-8F669CBD16B7}" destId="{4A5E5F7F-A8D2-4C6B-A3D4-C069C6C8E5E9}" srcOrd="1" destOrd="0" presId="urn:microsoft.com/office/officeart/2018/2/layout/IconLabelList"/>
    <dgm:cxn modelId="{97E76931-01FA-4B76-AAA8-E5282129EF0C}" type="presParOf" srcId="{A682B852-2551-4080-8DBD-8F669CBD16B7}" destId="{F84E220F-16DB-4DCD-8F82-99776F873D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72F334-A4DF-47F9-B7A3-58005C372791}" type="doc">
      <dgm:prSet loTypeId="urn:microsoft.com/office/officeart/2018/2/layout/IconVerticalSolidList" loCatId="icon" qsTypeId="urn:microsoft.com/office/officeart/2005/8/quickstyle/simple5" qsCatId="simple" csTypeId="urn:microsoft.com/office/officeart/2018/5/colors/Iconchunking_neutralbg_colorful1" csCatId="colorful" phldr="1"/>
      <dgm:spPr/>
      <dgm:t>
        <a:bodyPr/>
        <a:lstStyle/>
        <a:p>
          <a:endParaRPr lang="en-US"/>
        </a:p>
      </dgm:t>
    </dgm:pt>
    <dgm:pt modelId="{3EE66D35-FB5B-479A-A2E0-50F08337EB84}">
      <dgm:prSet/>
      <dgm:spPr/>
      <dgm:t>
        <a:bodyPr/>
        <a:lstStyle/>
        <a:p>
          <a:pPr>
            <a:lnSpc>
              <a:spcPct val="100000"/>
            </a:lnSpc>
          </a:pPr>
          <a:r>
            <a:rPr lang="en-US" dirty="0"/>
            <a:t>It is the collective behaviour and actions of managers that make a company socially responsible</a:t>
          </a:r>
        </a:p>
      </dgm:t>
    </dgm:pt>
    <dgm:pt modelId="{926E2754-6999-45E7-AE67-40E7D1E95126}" type="parTrans" cxnId="{939D1D9D-17DB-4C56-A24B-155E48A5E83E}">
      <dgm:prSet/>
      <dgm:spPr/>
      <dgm:t>
        <a:bodyPr/>
        <a:lstStyle/>
        <a:p>
          <a:endParaRPr lang="en-US"/>
        </a:p>
      </dgm:t>
    </dgm:pt>
    <dgm:pt modelId="{79D4FBF0-2807-4233-BDFF-B50575EC57F6}" type="sibTrans" cxnId="{939D1D9D-17DB-4C56-A24B-155E48A5E83E}">
      <dgm:prSet/>
      <dgm:spPr/>
      <dgm:t>
        <a:bodyPr/>
        <a:lstStyle/>
        <a:p>
          <a:endParaRPr lang="en-US"/>
        </a:p>
      </dgm:t>
    </dgm:pt>
    <dgm:pt modelId="{FA374E0A-0059-4075-9C5A-61394DE63111}">
      <dgm:prSet/>
      <dgm:spPr/>
      <dgm:t>
        <a:bodyPr/>
        <a:lstStyle/>
        <a:p>
          <a:pPr>
            <a:lnSpc>
              <a:spcPct val="100000"/>
            </a:lnSpc>
          </a:pPr>
          <a:r>
            <a:rPr lang="en-US"/>
            <a:t>Managers who make the right decisions are described as being or behaving ethically</a:t>
          </a:r>
        </a:p>
      </dgm:t>
    </dgm:pt>
    <dgm:pt modelId="{D2B449B2-EDBA-4664-AD6D-E452E521C640}" type="parTrans" cxnId="{1DA461C1-6602-4B50-A93F-9762C5DCF977}">
      <dgm:prSet/>
      <dgm:spPr/>
      <dgm:t>
        <a:bodyPr/>
        <a:lstStyle/>
        <a:p>
          <a:endParaRPr lang="en-US"/>
        </a:p>
      </dgm:t>
    </dgm:pt>
    <dgm:pt modelId="{FB67765F-2305-4277-B32A-D5A6EE943FF1}" type="sibTrans" cxnId="{1DA461C1-6602-4B50-A93F-9762C5DCF977}">
      <dgm:prSet/>
      <dgm:spPr/>
      <dgm:t>
        <a:bodyPr/>
        <a:lstStyle/>
        <a:p>
          <a:endParaRPr lang="en-US"/>
        </a:p>
      </dgm:t>
    </dgm:pt>
    <dgm:pt modelId="{EAF44E0E-9413-478D-98D3-0B89578D5AD8}" type="pres">
      <dgm:prSet presAssocID="{C072F334-A4DF-47F9-B7A3-58005C372791}" presName="root" presStyleCnt="0">
        <dgm:presLayoutVars>
          <dgm:dir/>
          <dgm:resizeHandles val="exact"/>
        </dgm:presLayoutVars>
      </dgm:prSet>
      <dgm:spPr/>
    </dgm:pt>
    <dgm:pt modelId="{FF77ABB3-C2FA-4DC8-B557-2D17A37F7CB3}" type="pres">
      <dgm:prSet presAssocID="{3EE66D35-FB5B-479A-A2E0-50F08337EB84}" presName="compNode" presStyleCnt="0"/>
      <dgm:spPr/>
    </dgm:pt>
    <dgm:pt modelId="{68309DFC-10E0-4CCD-AC70-3E5B1E615A84}" type="pres">
      <dgm:prSet presAssocID="{3EE66D35-FB5B-479A-A2E0-50F08337EB84}" presName="bgRect" presStyleLbl="bgShp" presStyleIdx="0" presStyleCnt="2"/>
      <dgm:spPr/>
    </dgm:pt>
    <dgm:pt modelId="{D7416A7F-443B-4BA3-B48E-333CE652DC39}" type="pres">
      <dgm:prSet presAssocID="{3EE66D35-FB5B-479A-A2E0-50F08337EB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ions"/>
        </a:ext>
      </dgm:extLst>
    </dgm:pt>
    <dgm:pt modelId="{2F59C9EF-F07C-4561-9065-B65D4B8D47D0}" type="pres">
      <dgm:prSet presAssocID="{3EE66D35-FB5B-479A-A2E0-50F08337EB84}" presName="spaceRect" presStyleCnt="0"/>
      <dgm:spPr/>
    </dgm:pt>
    <dgm:pt modelId="{B1344DAA-F4A7-403E-A5BD-3E5B36112FCA}" type="pres">
      <dgm:prSet presAssocID="{3EE66D35-FB5B-479A-A2E0-50F08337EB84}" presName="parTx" presStyleLbl="revTx" presStyleIdx="0" presStyleCnt="2">
        <dgm:presLayoutVars>
          <dgm:chMax val="0"/>
          <dgm:chPref val="0"/>
        </dgm:presLayoutVars>
      </dgm:prSet>
      <dgm:spPr/>
    </dgm:pt>
    <dgm:pt modelId="{547AE349-EA27-45B3-B1F6-DD6130591E09}" type="pres">
      <dgm:prSet presAssocID="{79D4FBF0-2807-4233-BDFF-B50575EC57F6}" presName="sibTrans" presStyleCnt="0"/>
      <dgm:spPr/>
    </dgm:pt>
    <dgm:pt modelId="{24603206-F88D-4EC0-A429-1C98589422F9}" type="pres">
      <dgm:prSet presAssocID="{FA374E0A-0059-4075-9C5A-61394DE63111}" presName="compNode" presStyleCnt="0"/>
      <dgm:spPr/>
    </dgm:pt>
    <dgm:pt modelId="{E41CE366-6151-4BF2-9FE7-36C916C35813}" type="pres">
      <dgm:prSet presAssocID="{FA374E0A-0059-4075-9C5A-61394DE63111}" presName="bgRect" presStyleLbl="bgShp" presStyleIdx="1" presStyleCnt="2"/>
      <dgm:spPr/>
    </dgm:pt>
    <dgm:pt modelId="{81462B18-F99B-4B97-A478-CCF02F0E977A}" type="pres">
      <dgm:prSet presAssocID="{FA374E0A-0059-4075-9C5A-61394DE631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D1CC8B4D-265E-458E-B357-B75DFDAE8E17}" type="pres">
      <dgm:prSet presAssocID="{FA374E0A-0059-4075-9C5A-61394DE63111}" presName="spaceRect" presStyleCnt="0"/>
      <dgm:spPr/>
    </dgm:pt>
    <dgm:pt modelId="{324DEC4A-401C-4E46-BC88-81477D48C98F}" type="pres">
      <dgm:prSet presAssocID="{FA374E0A-0059-4075-9C5A-61394DE63111}" presName="parTx" presStyleLbl="revTx" presStyleIdx="1" presStyleCnt="2">
        <dgm:presLayoutVars>
          <dgm:chMax val="0"/>
          <dgm:chPref val="0"/>
        </dgm:presLayoutVars>
      </dgm:prSet>
      <dgm:spPr/>
    </dgm:pt>
  </dgm:ptLst>
  <dgm:cxnLst>
    <dgm:cxn modelId="{939D1D9D-17DB-4C56-A24B-155E48A5E83E}" srcId="{C072F334-A4DF-47F9-B7A3-58005C372791}" destId="{3EE66D35-FB5B-479A-A2E0-50F08337EB84}" srcOrd="0" destOrd="0" parTransId="{926E2754-6999-45E7-AE67-40E7D1E95126}" sibTransId="{79D4FBF0-2807-4233-BDFF-B50575EC57F6}"/>
    <dgm:cxn modelId="{3594CFAD-871F-404C-B87F-A2117568DA17}" type="presOf" srcId="{FA374E0A-0059-4075-9C5A-61394DE63111}" destId="{324DEC4A-401C-4E46-BC88-81477D48C98F}" srcOrd="0" destOrd="0" presId="urn:microsoft.com/office/officeart/2018/2/layout/IconVerticalSolidList"/>
    <dgm:cxn modelId="{1DA461C1-6602-4B50-A93F-9762C5DCF977}" srcId="{C072F334-A4DF-47F9-B7A3-58005C372791}" destId="{FA374E0A-0059-4075-9C5A-61394DE63111}" srcOrd="1" destOrd="0" parTransId="{D2B449B2-EDBA-4664-AD6D-E452E521C640}" sibTransId="{FB67765F-2305-4277-B32A-D5A6EE943FF1}"/>
    <dgm:cxn modelId="{718E14C3-87A2-48BF-8A37-160276F6F594}" type="presOf" srcId="{C072F334-A4DF-47F9-B7A3-58005C372791}" destId="{EAF44E0E-9413-478D-98D3-0B89578D5AD8}" srcOrd="0" destOrd="0" presId="urn:microsoft.com/office/officeart/2018/2/layout/IconVerticalSolidList"/>
    <dgm:cxn modelId="{CD4836CF-8730-4D32-B71B-E9FBABE42510}" type="presOf" srcId="{3EE66D35-FB5B-479A-A2E0-50F08337EB84}" destId="{B1344DAA-F4A7-403E-A5BD-3E5B36112FCA}" srcOrd="0" destOrd="0" presId="urn:microsoft.com/office/officeart/2018/2/layout/IconVerticalSolidList"/>
    <dgm:cxn modelId="{26B1FEBD-1C7F-4101-8CB9-194FA3810B57}" type="presParOf" srcId="{EAF44E0E-9413-478D-98D3-0B89578D5AD8}" destId="{FF77ABB3-C2FA-4DC8-B557-2D17A37F7CB3}" srcOrd="0" destOrd="0" presId="urn:microsoft.com/office/officeart/2018/2/layout/IconVerticalSolidList"/>
    <dgm:cxn modelId="{39050261-B96D-4C78-9019-18014E1D5F1B}" type="presParOf" srcId="{FF77ABB3-C2FA-4DC8-B557-2D17A37F7CB3}" destId="{68309DFC-10E0-4CCD-AC70-3E5B1E615A84}" srcOrd="0" destOrd="0" presId="urn:microsoft.com/office/officeart/2018/2/layout/IconVerticalSolidList"/>
    <dgm:cxn modelId="{67C9D3FC-A052-45A0-BAE9-73BAFF38ADAB}" type="presParOf" srcId="{FF77ABB3-C2FA-4DC8-B557-2D17A37F7CB3}" destId="{D7416A7F-443B-4BA3-B48E-333CE652DC39}" srcOrd="1" destOrd="0" presId="urn:microsoft.com/office/officeart/2018/2/layout/IconVerticalSolidList"/>
    <dgm:cxn modelId="{70163FDE-FF81-49F4-9AF5-955D0AD1DD85}" type="presParOf" srcId="{FF77ABB3-C2FA-4DC8-B557-2D17A37F7CB3}" destId="{2F59C9EF-F07C-4561-9065-B65D4B8D47D0}" srcOrd="2" destOrd="0" presId="urn:microsoft.com/office/officeart/2018/2/layout/IconVerticalSolidList"/>
    <dgm:cxn modelId="{919FD80B-6073-4CC8-A1F1-EBF66DC14AC2}" type="presParOf" srcId="{FF77ABB3-C2FA-4DC8-B557-2D17A37F7CB3}" destId="{B1344DAA-F4A7-403E-A5BD-3E5B36112FCA}" srcOrd="3" destOrd="0" presId="urn:microsoft.com/office/officeart/2018/2/layout/IconVerticalSolidList"/>
    <dgm:cxn modelId="{B75C119D-985C-4914-AA91-C384B98A664B}" type="presParOf" srcId="{EAF44E0E-9413-478D-98D3-0B89578D5AD8}" destId="{547AE349-EA27-45B3-B1F6-DD6130591E09}" srcOrd="1" destOrd="0" presId="urn:microsoft.com/office/officeart/2018/2/layout/IconVerticalSolidList"/>
    <dgm:cxn modelId="{5187F8EA-1812-4858-8ABE-702942006EF4}" type="presParOf" srcId="{EAF44E0E-9413-478D-98D3-0B89578D5AD8}" destId="{24603206-F88D-4EC0-A429-1C98589422F9}" srcOrd="2" destOrd="0" presId="urn:microsoft.com/office/officeart/2018/2/layout/IconVerticalSolidList"/>
    <dgm:cxn modelId="{2991EA8D-2FAE-403B-A81E-9B9DCD2CCBEB}" type="presParOf" srcId="{24603206-F88D-4EC0-A429-1C98589422F9}" destId="{E41CE366-6151-4BF2-9FE7-36C916C35813}" srcOrd="0" destOrd="0" presId="urn:microsoft.com/office/officeart/2018/2/layout/IconVerticalSolidList"/>
    <dgm:cxn modelId="{14BFE66B-748B-4BDA-BFEB-5727100E05B2}" type="presParOf" srcId="{24603206-F88D-4EC0-A429-1C98589422F9}" destId="{81462B18-F99B-4B97-A478-CCF02F0E977A}" srcOrd="1" destOrd="0" presId="urn:microsoft.com/office/officeart/2018/2/layout/IconVerticalSolidList"/>
    <dgm:cxn modelId="{AEA53565-D8B4-474E-8AAC-A143BBF58EC2}" type="presParOf" srcId="{24603206-F88D-4EC0-A429-1C98589422F9}" destId="{D1CC8B4D-265E-458E-B357-B75DFDAE8E17}" srcOrd="2" destOrd="0" presId="urn:microsoft.com/office/officeart/2018/2/layout/IconVerticalSolidList"/>
    <dgm:cxn modelId="{9D2806D1-D640-455B-88EA-4F863C3CAEB6}" type="presParOf" srcId="{24603206-F88D-4EC0-A429-1C98589422F9}" destId="{324DEC4A-401C-4E46-BC88-81477D48C9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74ECAB-009C-4966-90B9-1B4A536A055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39868B-5BEB-4AAF-ABD2-E817D0E0DA43}">
      <dgm:prSet/>
      <dgm:spPr/>
      <dgm:t>
        <a:bodyPr/>
        <a:lstStyle/>
        <a:p>
          <a:pPr>
            <a:lnSpc>
              <a:spcPct val="100000"/>
            </a:lnSpc>
            <a:defRPr cap="all"/>
          </a:pPr>
          <a:r>
            <a:rPr lang="en-US"/>
            <a:t>Basic convictions about what is right and wrong</a:t>
          </a:r>
        </a:p>
      </dgm:t>
    </dgm:pt>
    <dgm:pt modelId="{F9287F9A-58AC-4DCA-874C-53B37DA08251}" type="parTrans" cxnId="{0DB94F3F-FA31-40B6-84DF-6B90075857F8}">
      <dgm:prSet/>
      <dgm:spPr/>
      <dgm:t>
        <a:bodyPr/>
        <a:lstStyle/>
        <a:p>
          <a:endParaRPr lang="en-US"/>
        </a:p>
      </dgm:t>
    </dgm:pt>
    <dgm:pt modelId="{F88C2BCD-07DA-4462-A115-9F49C275DA71}" type="sibTrans" cxnId="{0DB94F3F-FA31-40B6-84DF-6B90075857F8}">
      <dgm:prSet/>
      <dgm:spPr/>
      <dgm:t>
        <a:bodyPr/>
        <a:lstStyle/>
        <a:p>
          <a:endParaRPr lang="en-US"/>
        </a:p>
      </dgm:t>
    </dgm:pt>
    <dgm:pt modelId="{A754C199-6108-4D1E-91C6-A37F01758F42}">
      <dgm:prSet/>
      <dgm:spPr/>
      <dgm:t>
        <a:bodyPr/>
        <a:lstStyle/>
        <a:p>
          <a:pPr>
            <a:lnSpc>
              <a:spcPct val="100000"/>
            </a:lnSpc>
            <a:defRPr cap="all"/>
          </a:pPr>
          <a:r>
            <a:rPr lang="en-US"/>
            <a:t>Influence ethical behaviour</a:t>
          </a:r>
        </a:p>
      </dgm:t>
    </dgm:pt>
    <dgm:pt modelId="{C5B73981-A93C-4DC2-98E4-225B18EDB699}" type="parTrans" cxnId="{79E0063B-4692-408F-885F-A1807F487C8F}">
      <dgm:prSet/>
      <dgm:spPr/>
      <dgm:t>
        <a:bodyPr/>
        <a:lstStyle/>
        <a:p>
          <a:endParaRPr lang="en-US"/>
        </a:p>
      </dgm:t>
    </dgm:pt>
    <dgm:pt modelId="{371946FE-91D3-4FDD-B6BB-D1B8A279B620}" type="sibTrans" cxnId="{79E0063B-4692-408F-885F-A1807F487C8F}">
      <dgm:prSet/>
      <dgm:spPr/>
      <dgm:t>
        <a:bodyPr/>
        <a:lstStyle/>
        <a:p>
          <a:endParaRPr lang="en-US"/>
        </a:p>
      </dgm:t>
    </dgm:pt>
    <dgm:pt modelId="{8BE88026-9AB1-4E83-A013-A6D17D2AD059}">
      <dgm:prSet/>
      <dgm:spPr/>
      <dgm:t>
        <a:bodyPr/>
        <a:lstStyle/>
        <a:p>
          <a:pPr>
            <a:lnSpc>
              <a:spcPct val="100000"/>
            </a:lnSpc>
            <a:defRPr cap="all"/>
          </a:pPr>
          <a:r>
            <a:rPr lang="en-US"/>
            <a:t>Values are developed in early years</a:t>
          </a:r>
        </a:p>
      </dgm:t>
    </dgm:pt>
    <dgm:pt modelId="{A31AA357-3684-45D9-B262-4A03B0A0AF08}" type="parTrans" cxnId="{E96C46F6-B8D6-418E-BC98-A05B0843CA4A}">
      <dgm:prSet/>
      <dgm:spPr/>
      <dgm:t>
        <a:bodyPr/>
        <a:lstStyle/>
        <a:p>
          <a:endParaRPr lang="en-US"/>
        </a:p>
      </dgm:t>
    </dgm:pt>
    <dgm:pt modelId="{31BFF4EF-84C1-472D-8F21-80251BF9E9AA}" type="sibTrans" cxnId="{E96C46F6-B8D6-418E-BC98-A05B0843CA4A}">
      <dgm:prSet/>
      <dgm:spPr/>
      <dgm:t>
        <a:bodyPr/>
        <a:lstStyle/>
        <a:p>
          <a:endParaRPr lang="en-US"/>
        </a:p>
      </dgm:t>
    </dgm:pt>
    <dgm:pt modelId="{3F5CDAF8-C1AB-4610-BAB7-D05962FF8A8E}" type="pres">
      <dgm:prSet presAssocID="{EF74ECAB-009C-4966-90B9-1B4A536A055E}" presName="root" presStyleCnt="0">
        <dgm:presLayoutVars>
          <dgm:dir/>
          <dgm:resizeHandles val="exact"/>
        </dgm:presLayoutVars>
      </dgm:prSet>
      <dgm:spPr/>
    </dgm:pt>
    <dgm:pt modelId="{AE44ABEC-5189-4F3D-A953-AC8FE6593055}" type="pres">
      <dgm:prSet presAssocID="{B739868B-5BEB-4AAF-ABD2-E817D0E0DA43}" presName="compNode" presStyleCnt="0"/>
      <dgm:spPr/>
    </dgm:pt>
    <dgm:pt modelId="{B700106E-E26F-45B1-B0C1-1A7EB88BA874}" type="pres">
      <dgm:prSet presAssocID="{B739868B-5BEB-4AAF-ABD2-E817D0E0DA43}" presName="iconBgRect" presStyleLbl="bgShp" presStyleIdx="0" presStyleCnt="3"/>
      <dgm:spPr/>
    </dgm:pt>
    <dgm:pt modelId="{46EF221E-FC76-4A57-A8B1-7B3AECA3F14F}" type="pres">
      <dgm:prSet presAssocID="{B739868B-5BEB-4AAF-ABD2-E817D0E0DA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EA7AC855-DC6E-4465-B3C3-33E7E307CA69}" type="pres">
      <dgm:prSet presAssocID="{B739868B-5BEB-4AAF-ABD2-E817D0E0DA43}" presName="spaceRect" presStyleCnt="0"/>
      <dgm:spPr/>
    </dgm:pt>
    <dgm:pt modelId="{D9B421CA-09EB-4F72-B49D-FAFDAD401043}" type="pres">
      <dgm:prSet presAssocID="{B739868B-5BEB-4AAF-ABD2-E817D0E0DA43}" presName="textRect" presStyleLbl="revTx" presStyleIdx="0" presStyleCnt="3">
        <dgm:presLayoutVars>
          <dgm:chMax val="1"/>
          <dgm:chPref val="1"/>
        </dgm:presLayoutVars>
      </dgm:prSet>
      <dgm:spPr/>
    </dgm:pt>
    <dgm:pt modelId="{96D8E736-1256-4259-B8FE-80C69E3AD2E7}" type="pres">
      <dgm:prSet presAssocID="{F88C2BCD-07DA-4462-A115-9F49C275DA71}" presName="sibTrans" presStyleCnt="0"/>
      <dgm:spPr/>
    </dgm:pt>
    <dgm:pt modelId="{8B1254C6-04CF-47D9-BB9E-56968AF25997}" type="pres">
      <dgm:prSet presAssocID="{A754C199-6108-4D1E-91C6-A37F01758F42}" presName="compNode" presStyleCnt="0"/>
      <dgm:spPr/>
    </dgm:pt>
    <dgm:pt modelId="{3D0B4F99-2793-40CF-BCE0-EEAE5641A17E}" type="pres">
      <dgm:prSet presAssocID="{A754C199-6108-4D1E-91C6-A37F01758F42}" presName="iconBgRect" presStyleLbl="bgShp" presStyleIdx="1" presStyleCnt="3"/>
      <dgm:spPr/>
    </dgm:pt>
    <dgm:pt modelId="{BD748E91-68AF-42E8-8195-4C154A1ADE3D}" type="pres">
      <dgm:prSet presAssocID="{A754C199-6108-4D1E-91C6-A37F01758F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8952609-F141-457F-BC16-7DDF3B85FD17}" type="pres">
      <dgm:prSet presAssocID="{A754C199-6108-4D1E-91C6-A37F01758F42}" presName="spaceRect" presStyleCnt="0"/>
      <dgm:spPr/>
    </dgm:pt>
    <dgm:pt modelId="{160AD6FC-E2E0-4C3B-B8BD-8A1E8CAE8F0E}" type="pres">
      <dgm:prSet presAssocID="{A754C199-6108-4D1E-91C6-A37F01758F42}" presName="textRect" presStyleLbl="revTx" presStyleIdx="1" presStyleCnt="3">
        <dgm:presLayoutVars>
          <dgm:chMax val="1"/>
          <dgm:chPref val="1"/>
        </dgm:presLayoutVars>
      </dgm:prSet>
      <dgm:spPr/>
    </dgm:pt>
    <dgm:pt modelId="{6DE71D10-B25E-42A9-BCEC-1A95BB035B89}" type="pres">
      <dgm:prSet presAssocID="{371946FE-91D3-4FDD-B6BB-D1B8A279B620}" presName="sibTrans" presStyleCnt="0"/>
      <dgm:spPr/>
    </dgm:pt>
    <dgm:pt modelId="{336335FA-BD27-43A4-B8C1-59A9F6952051}" type="pres">
      <dgm:prSet presAssocID="{8BE88026-9AB1-4E83-A013-A6D17D2AD059}" presName="compNode" presStyleCnt="0"/>
      <dgm:spPr/>
    </dgm:pt>
    <dgm:pt modelId="{18C23B65-2308-40BC-BC73-5F92B0477C5F}" type="pres">
      <dgm:prSet presAssocID="{8BE88026-9AB1-4E83-A013-A6D17D2AD059}" presName="iconBgRect" presStyleLbl="bgShp" presStyleIdx="2" presStyleCnt="3"/>
      <dgm:spPr/>
    </dgm:pt>
    <dgm:pt modelId="{E8EEBB1B-3027-486B-A811-39C177D2C143}" type="pres">
      <dgm:prSet presAssocID="{8BE88026-9AB1-4E83-A013-A6D17D2AD0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F24B9903-0CFA-4CA2-9D2E-02CF2820DCC3}" type="pres">
      <dgm:prSet presAssocID="{8BE88026-9AB1-4E83-A013-A6D17D2AD059}" presName="spaceRect" presStyleCnt="0"/>
      <dgm:spPr/>
    </dgm:pt>
    <dgm:pt modelId="{12111A4E-F209-4BCB-9CBA-6FF1FCB0ADD9}" type="pres">
      <dgm:prSet presAssocID="{8BE88026-9AB1-4E83-A013-A6D17D2AD059}" presName="textRect" presStyleLbl="revTx" presStyleIdx="2" presStyleCnt="3">
        <dgm:presLayoutVars>
          <dgm:chMax val="1"/>
          <dgm:chPref val="1"/>
        </dgm:presLayoutVars>
      </dgm:prSet>
      <dgm:spPr/>
    </dgm:pt>
  </dgm:ptLst>
  <dgm:cxnLst>
    <dgm:cxn modelId="{AEB84638-DDF0-4EF6-8DD2-67D67D83CC72}" type="presOf" srcId="{A754C199-6108-4D1E-91C6-A37F01758F42}" destId="{160AD6FC-E2E0-4C3B-B8BD-8A1E8CAE8F0E}" srcOrd="0" destOrd="0" presId="urn:microsoft.com/office/officeart/2018/5/layout/IconCircleLabelList"/>
    <dgm:cxn modelId="{79E0063B-4692-408F-885F-A1807F487C8F}" srcId="{EF74ECAB-009C-4966-90B9-1B4A536A055E}" destId="{A754C199-6108-4D1E-91C6-A37F01758F42}" srcOrd="1" destOrd="0" parTransId="{C5B73981-A93C-4DC2-98E4-225B18EDB699}" sibTransId="{371946FE-91D3-4FDD-B6BB-D1B8A279B620}"/>
    <dgm:cxn modelId="{0DB94F3F-FA31-40B6-84DF-6B90075857F8}" srcId="{EF74ECAB-009C-4966-90B9-1B4A536A055E}" destId="{B739868B-5BEB-4AAF-ABD2-E817D0E0DA43}" srcOrd="0" destOrd="0" parTransId="{F9287F9A-58AC-4DCA-874C-53B37DA08251}" sibTransId="{F88C2BCD-07DA-4462-A115-9F49C275DA71}"/>
    <dgm:cxn modelId="{5A155BD1-78DE-4334-B820-DBBC3A1A8E4C}" type="presOf" srcId="{B739868B-5BEB-4AAF-ABD2-E817D0E0DA43}" destId="{D9B421CA-09EB-4F72-B49D-FAFDAD401043}" srcOrd="0" destOrd="0" presId="urn:microsoft.com/office/officeart/2018/5/layout/IconCircleLabelList"/>
    <dgm:cxn modelId="{9F003FD9-6474-4819-9BDD-A7C74A5EDEA2}" type="presOf" srcId="{8BE88026-9AB1-4E83-A013-A6D17D2AD059}" destId="{12111A4E-F209-4BCB-9CBA-6FF1FCB0ADD9}" srcOrd="0" destOrd="0" presId="urn:microsoft.com/office/officeart/2018/5/layout/IconCircleLabelList"/>
    <dgm:cxn modelId="{F50108ED-73A0-4735-B4F1-897A62307206}" type="presOf" srcId="{EF74ECAB-009C-4966-90B9-1B4A536A055E}" destId="{3F5CDAF8-C1AB-4610-BAB7-D05962FF8A8E}" srcOrd="0" destOrd="0" presId="urn:microsoft.com/office/officeart/2018/5/layout/IconCircleLabelList"/>
    <dgm:cxn modelId="{E96C46F6-B8D6-418E-BC98-A05B0843CA4A}" srcId="{EF74ECAB-009C-4966-90B9-1B4A536A055E}" destId="{8BE88026-9AB1-4E83-A013-A6D17D2AD059}" srcOrd="2" destOrd="0" parTransId="{A31AA357-3684-45D9-B262-4A03B0A0AF08}" sibTransId="{31BFF4EF-84C1-472D-8F21-80251BF9E9AA}"/>
    <dgm:cxn modelId="{7BC59194-5856-4231-919D-9CF8BB65E775}" type="presParOf" srcId="{3F5CDAF8-C1AB-4610-BAB7-D05962FF8A8E}" destId="{AE44ABEC-5189-4F3D-A953-AC8FE6593055}" srcOrd="0" destOrd="0" presId="urn:microsoft.com/office/officeart/2018/5/layout/IconCircleLabelList"/>
    <dgm:cxn modelId="{D3A9E332-213F-4573-A1AD-DF8F8024813C}" type="presParOf" srcId="{AE44ABEC-5189-4F3D-A953-AC8FE6593055}" destId="{B700106E-E26F-45B1-B0C1-1A7EB88BA874}" srcOrd="0" destOrd="0" presId="urn:microsoft.com/office/officeart/2018/5/layout/IconCircleLabelList"/>
    <dgm:cxn modelId="{E9A1F4C7-2A65-4877-8022-884E4416BDD9}" type="presParOf" srcId="{AE44ABEC-5189-4F3D-A953-AC8FE6593055}" destId="{46EF221E-FC76-4A57-A8B1-7B3AECA3F14F}" srcOrd="1" destOrd="0" presId="urn:microsoft.com/office/officeart/2018/5/layout/IconCircleLabelList"/>
    <dgm:cxn modelId="{1660A50D-E655-46AB-B2DD-B9E39E596162}" type="presParOf" srcId="{AE44ABEC-5189-4F3D-A953-AC8FE6593055}" destId="{EA7AC855-DC6E-4465-B3C3-33E7E307CA69}" srcOrd="2" destOrd="0" presId="urn:microsoft.com/office/officeart/2018/5/layout/IconCircleLabelList"/>
    <dgm:cxn modelId="{69833426-A9B5-493E-B6EE-59A7C6B47B64}" type="presParOf" srcId="{AE44ABEC-5189-4F3D-A953-AC8FE6593055}" destId="{D9B421CA-09EB-4F72-B49D-FAFDAD401043}" srcOrd="3" destOrd="0" presId="urn:microsoft.com/office/officeart/2018/5/layout/IconCircleLabelList"/>
    <dgm:cxn modelId="{24EEB4E5-98F3-4492-A597-2947657C31E7}" type="presParOf" srcId="{3F5CDAF8-C1AB-4610-BAB7-D05962FF8A8E}" destId="{96D8E736-1256-4259-B8FE-80C69E3AD2E7}" srcOrd="1" destOrd="0" presId="urn:microsoft.com/office/officeart/2018/5/layout/IconCircleLabelList"/>
    <dgm:cxn modelId="{962A9FF4-654E-4576-AC09-459E5B85939B}" type="presParOf" srcId="{3F5CDAF8-C1AB-4610-BAB7-D05962FF8A8E}" destId="{8B1254C6-04CF-47D9-BB9E-56968AF25997}" srcOrd="2" destOrd="0" presId="urn:microsoft.com/office/officeart/2018/5/layout/IconCircleLabelList"/>
    <dgm:cxn modelId="{CA7353EE-AF6E-412A-9186-0CAAEDF74386}" type="presParOf" srcId="{8B1254C6-04CF-47D9-BB9E-56968AF25997}" destId="{3D0B4F99-2793-40CF-BCE0-EEAE5641A17E}" srcOrd="0" destOrd="0" presId="urn:microsoft.com/office/officeart/2018/5/layout/IconCircleLabelList"/>
    <dgm:cxn modelId="{4141C82D-5406-4371-BB32-F90C18C5A98F}" type="presParOf" srcId="{8B1254C6-04CF-47D9-BB9E-56968AF25997}" destId="{BD748E91-68AF-42E8-8195-4C154A1ADE3D}" srcOrd="1" destOrd="0" presId="urn:microsoft.com/office/officeart/2018/5/layout/IconCircleLabelList"/>
    <dgm:cxn modelId="{678001E5-105C-44F7-AF0A-A3332F2714A2}" type="presParOf" srcId="{8B1254C6-04CF-47D9-BB9E-56968AF25997}" destId="{08952609-F141-457F-BC16-7DDF3B85FD17}" srcOrd="2" destOrd="0" presId="urn:microsoft.com/office/officeart/2018/5/layout/IconCircleLabelList"/>
    <dgm:cxn modelId="{7F7D2A72-274B-4CFE-BAD5-958D7E93FAD6}" type="presParOf" srcId="{8B1254C6-04CF-47D9-BB9E-56968AF25997}" destId="{160AD6FC-E2E0-4C3B-B8BD-8A1E8CAE8F0E}" srcOrd="3" destOrd="0" presId="urn:microsoft.com/office/officeart/2018/5/layout/IconCircleLabelList"/>
    <dgm:cxn modelId="{32804D3F-601F-4A8E-A3C2-F88D8276BD69}" type="presParOf" srcId="{3F5CDAF8-C1AB-4610-BAB7-D05962FF8A8E}" destId="{6DE71D10-B25E-42A9-BCEC-1A95BB035B89}" srcOrd="3" destOrd="0" presId="urn:microsoft.com/office/officeart/2018/5/layout/IconCircleLabelList"/>
    <dgm:cxn modelId="{0A2BED05-A457-4F83-B237-55FC5867BC7E}" type="presParOf" srcId="{3F5CDAF8-C1AB-4610-BAB7-D05962FF8A8E}" destId="{336335FA-BD27-43A4-B8C1-59A9F6952051}" srcOrd="4" destOrd="0" presId="urn:microsoft.com/office/officeart/2018/5/layout/IconCircleLabelList"/>
    <dgm:cxn modelId="{35CD1575-ACEE-421D-89EE-031F0CF19DE0}" type="presParOf" srcId="{336335FA-BD27-43A4-B8C1-59A9F6952051}" destId="{18C23B65-2308-40BC-BC73-5F92B0477C5F}" srcOrd="0" destOrd="0" presId="urn:microsoft.com/office/officeart/2018/5/layout/IconCircleLabelList"/>
    <dgm:cxn modelId="{269B98C9-1FB5-4872-8DF1-B6371CEB8720}" type="presParOf" srcId="{336335FA-BD27-43A4-B8C1-59A9F6952051}" destId="{E8EEBB1B-3027-486B-A811-39C177D2C143}" srcOrd="1" destOrd="0" presId="urn:microsoft.com/office/officeart/2018/5/layout/IconCircleLabelList"/>
    <dgm:cxn modelId="{82A242F8-83A0-43C5-953E-A7A31464427F}" type="presParOf" srcId="{336335FA-BD27-43A4-B8C1-59A9F6952051}" destId="{F24B9903-0CFA-4CA2-9D2E-02CF2820DCC3}" srcOrd="2" destOrd="0" presId="urn:microsoft.com/office/officeart/2018/5/layout/IconCircleLabelList"/>
    <dgm:cxn modelId="{DBCF998B-8B6E-466B-BEE9-B0380F24EC26}" type="presParOf" srcId="{336335FA-BD27-43A4-B8C1-59A9F6952051}" destId="{12111A4E-F209-4BCB-9CBA-6FF1FCB0ADD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06D92D-3375-4A8B-9032-E490625C5929}" type="doc">
      <dgm:prSet loTypeId="urn:microsoft.com/office/officeart/2016/7/layout/VerticalSolidActionList" loCatId="List" qsTypeId="urn:microsoft.com/office/officeart/2005/8/quickstyle/simple5" qsCatId="simple" csTypeId="urn:microsoft.com/office/officeart/2005/8/colors/colorful1" csCatId="colorful" phldr="1"/>
      <dgm:spPr/>
      <dgm:t>
        <a:bodyPr/>
        <a:lstStyle/>
        <a:p>
          <a:endParaRPr lang="en-US"/>
        </a:p>
      </dgm:t>
    </dgm:pt>
    <dgm:pt modelId="{8D506538-6D28-42C7-A616-4C5F0ED2A95D}">
      <dgm:prSet/>
      <dgm:spPr/>
      <dgm:t>
        <a:bodyPr/>
        <a:lstStyle/>
        <a:p>
          <a:r>
            <a:rPr lang="en-US" dirty="0"/>
            <a:t>Hire</a:t>
          </a:r>
        </a:p>
      </dgm:t>
    </dgm:pt>
    <dgm:pt modelId="{00BDF3B8-637F-4C21-AE7F-8676DE0DD84B}" type="parTrans" cxnId="{CB71D0F2-BB3B-4D6D-9169-BE15D41D5792}">
      <dgm:prSet/>
      <dgm:spPr/>
      <dgm:t>
        <a:bodyPr/>
        <a:lstStyle/>
        <a:p>
          <a:endParaRPr lang="en-US"/>
        </a:p>
      </dgm:t>
    </dgm:pt>
    <dgm:pt modelId="{26A60EB1-FDBC-4F71-A8AF-5567BCF6ED8E}" type="sibTrans" cxnId="{CB71D0F2-BB3B-4D6D-9169-BE15D41D5792}">
      <dgm:prSet/>
      <dgm:spPr/>
      <dgm:t>
        <a:bodyPr/>
        <a:lstStyle/>
        <a:p>
          <a:endParaRPr lang="en-US"/>
        </a:p>
      </dgm:t>
    </dgm:pt>
    <dgm:pt modelId="{0E0F8EF8-0F95-4DAB-93B5-C3B44212A159}">
      <dgm:prSet/>
      <dgm:spPr/>
      <dgm:t>
        <a:bodyPr/>
        <a:lstStyle/>
        <a:p>
          <a:r>
            <a:rPr lang="en-US"/>
            <a:t>Hire individuals with high ethical standards</a:t>
          </a:r>
        </a:p>
      </dgm:t>
    </dgm:pt>
    <dgm:pt modelId="{584BE813-43FD-426C-8920-58CF6362963E}" type="parTrans" cxnId="{FABEE635-D93D-4BE6-B3E8-6706213D9750}">
      <dgm:prSet/>
      <dgm:spPr/>
      <dgm:t>
        <a:bodyPr/>
        <a:lstStyle/>
        <a:p>
          <a:endParaRPr lang="en-US"/>
        </a:p>
      </dgm:t>
    </dgm:pt>
    <dgm:pt modelId="{30143E7B-21B1-4FD6-A4F1-63AB3C4D14AB}" type="sibTrans" cxnId="{FABEE635-D93D-4BE6-B3E8-6706213D9750}">
      <dgm:prSet/>
      <dgm:spPr/>
      <dgm:t>
        <a:bodyPr/>
        <a:lstStyle/>
        <a:p>
          <a:endParaRPr lang="en-US"/>
        </a:p>
      </dgm:t>
    </dgm:pt>
    <dgm:pt modelId="{05680485-FA3F-4895-B7A4-92587F22CF06}">
      <dgm:prSet/>
      <dgm:spPr/>
      <dgm:t>
        <a:bodyPr/>
        <a:lstStyle/>
        <a:p>
          <a:r>
            <a:rPr lang="en-US"/>
            <a:t>Establish</a:t>
          </a:r>
        </a:p>
      </dgm:t>
    </dgm:pt>
    <dgm:pt modelId="{1DD0FFA7-35F7-4CC7-9AFB-9FC62DDB57FD}" type="parTrans" cxnId="{EEEAB59C-C34A-484A-B03E-FA8DD78A4EAA}">
      <dgm:prSet/>
      <dgm:spPr/>
      <dgm:t>
        <a:bodyPr/>
        <a:lstStyle/>
        <a:p>
          <a:endParaRPr lang="en-US"/>
        </a:p>
      </dgm:t>
    </dgm:pt>
    <dgm:pt modelId="{355EB75C-26BB-4454-87B1-7BD3E1D69C0B}" type="sibTrans" cxnId="{EEEAB59C-C34A-484A-B03E-FA8DD78A4EAA}">
      <dgm:prSet/>
      <dgm:spPr/>
      <dgm:t>
        <a:bodyPr/>
        <a:lstStyle/>
        <a:p>
          <a:endParaRPr lang="en-US"/>
        </a:p>
      </dgm:t>
    </dgm:pt>
    <dgm:pt modelId="{302F6FA6-FD42-4CCA-A718-DC68A50E07A9}">
      <dgm:prSet/>
      <dgm:spPr/>
      <dgm:t>
        <a:bodyPr/>
        <a:lstStyle/>
        <a:p>
          <a:r>
            <a:rPr lang="en-US"/>
            <a:t>Establish codes of ethics and decision rules</a:t>
          </a:r>
        </a:p>
      </dgm:t>
    </dgm:pt>
    <dgm:pt modelId="{BB937C5A-422A-4D3F-8CBD-B3A26BC78854}" type="parTrans" cxnId="{5288C833-1AEA-4467-8516-90C693BAB9F4}">
      <dgm:prSet/>
      <dgm:spPr/>
      <dgm:t>
        <a:bodyPr/>
        <a:lstStyle/>
        <a:p>
          <a:endParaRPr lang="en-US"/>
        </a:p>
      </dgm:t>
    </dgm:pt>
    <dgm:pt modelId="{EEBB103D-30AA-4E89-B595-64449E5C906A}" type="sibTrans" cxnId="{5288C833-1AEA-4467-8516-90C693BAB9F4}">
      <dgm:prSet/>
      <dgm:spPr/>
      <dgm:t>
        <a:bodyPr/>
        <a:lstStyle/>
        <a:p>
          <a:endParaRPr lang="en-US"/>
        </a:p>
      </dgm:t>
    </dgm:pt>
    <dgm:pt modelId="{7A3867A5-3785-44D1-9DEB-ACD85835F0EB}">
      <dgm:prSet/>
      <dgm:spPr/>
      <dgm:t>
        <a:bodyPr/>
        <a:lstStyle/>
        <a:p>
          <a:r>
            <a:rPr lang="en-US" dirty="0"/>
            <a:t>Lead </a:t>
          </a:r>
        </a:p>
      </dgm:t>
    </dgm:pt>
    <dgm:pt modelId="{E9CD91A7-6F9C-43DB-8530-9DE06C4DC713}" type="parTrans" cxnId="{B890F660-2344-4AF1-B9AB-C993D8D58D47}">
      <dgm:prSet/>
      <dgm:spPr/>
      <dgm:t>
        <a:bodyPr/>
        <a:lstStyle/>
        <a:p>
          <a:endParaRPr lang="en-US"/>
        </a:p>
      </dgm:t>
    </dgm:pt>
    <dgm:pt modelId="{3C1651B4-05B2-408C-8E46-2A05CE2413DC}" type="sibTrans" cxnId="{B890F660-2344-4AF1-B9AB-C993D8D58D47}">
      <dgm:prSet/>
      <dgm:spPr/>
      <dgm:t>
        <a:bodyPr/>
        <a:lstStyle/>
        <a:p>
          <a:endParaRPr lang="en-US"/>
        </a:p>
      </dgm:t>
    </dgm:pt>
    <dgm:pt modelId="{CEDF8F0C-1626-4224-BD78-6B374D381A8A}">
      <dgm:prSet/>
      <dgm:spPr/>
      <dgm:t>
        <a:bodyPr/>
        <a:lstStyle/>
        <a:p>
          <a:r>
            <a:rPr lang="en-US"/>
            <a:t>Lead by example</a:t>
          </a:r>
        </a:p>
      </dgm:t>
    </dgm:pt>
    <dgm:pt modelId="{48CF7556-E089-49B1-8626-DE8DBF3AC3E6}" type="parTrans" cxnId="{878B8B80-7319-459D-A973-F748411C3A24}">
      <dgm:prSet/>
      <dgm:spPr/>
      <dgm:t>
        <a:bodyPr/>
        <a:lstStyle/>
        <a:p>
          <a:endParaRPr lang="en-US"/>
        </a:p>
      </dgm:t>
    </dgm:pt>
    <dgm:pt modelId="{AEAE7A35-585C-479A-8388-23F839E5A74B}" type="sibTrans" cxnId="{878B8B80-7319-459D-A973-F748411C3A24}">
      <dgm:prSet/>
      <dgm:spPr/>
      <dgm:t>
        <a:bodyPr/>
        <a:lstStyle/>
        <a:p>
          <a:endParaRPr lang="en-US"/>
        </a:p>
      </dgm:t>
    </dgm:pt>
    <dgm:pt modelId="{EFAE1959-1211-4169-9803-2785C7AB784E}">
      <dgm:prSet/>
      <dgm:spPr/>
      <dgm:t>
        <a:bodyPr/>
        <a:lstStyle/>
        <a:p>
          <a:r>
            <a:rPr lang="en-US"/>
            <a:t>Delineate</a:t>
          </a:r>
        </a:p>
      </dgm:t>
    </dgm:pt>
    <dgm:pt modelId="{3141F319-83C8-4456-AC6A-8972673647E5}" type="parTrans" cxnId="{5EBA626C-7F09-4564-8FD5-C77C9A216985}">
      <dgm:prSet/>
      <dgm:spPr/>
      <dgm:t>
        <a:bodyPr/>
        <a:lstStyle/>
        <a:p>
          <a:endParaRPr lang="en-US"/>
        </a:p>
      </dgm:t>
    </dgm:pt>
    <dgm:pt modelId="{49F71B87-D943-475B-943E-1BED7221B401}" type="sibTrans" cxnId="{5EBA626C-7F09-4564-8FD5-C77C9A216985}">
      <dgm:prSet/>
      <dgm:spPr/>
      <dgm:t>
        <a:bodyPr/>
        <a:lstStyle/>
        <a:p>
          <a:endParaRPr lang="en-US"/>
        </a:p>
      </dgm:t>
    </dgm:pt>
    <dgm:pt modelId="{BA7D1744-0653-487A-A14F-714811792D48}">
      <dgm:prSet/>
      <dgm:spPr/>
      <dgm:t>
        <a:bodyPr/>
        <a:lstStyle/>
        <a:p>
          <a:r>
            <a:rPr lang="en-US"/>
            <a:t>Delineate job goals and performance review mechanisms</a:t>
          </a:r>
        </a:p>
      </dgm:t>
    </dgm:pt>
    <dgm:pt modelId="{5F8E51F8-39D4-492B-8FF3-EBA771259B00}" type="parTrans" cxnId="{61C0DA4E-D195-4101-8F1B-A12E2CC31BFB}">
      <dgm:prSet/>
      <dgm:spPr/>
      <dgm:t>
        <a:bodyPr/>
        <a:lstStyle/>
        <a:p>
          <a:endParaRPr lang="en-US"/>
        </a:p>
      </dgm:t>
    </dgm:pt>
    <dgm:pt modelId="{4CCFD14B-CFBF-49C9-A8F4-FD2FC1579A7B}" type="sibTrans" cxnId="{61C0DA4E-D195-4101-8F1B-A12E2CC31BFB}">
      <dgm:prSet/>
      <dgm:spPr/>
      <dgm:t>
        <a:bodyPr/>
        <a:lstStyle/>
        <a:p>
          <a:endParaRPr lang="en-US"/>
        </a:p>
      </dgm:t>
    </dgm:pt>
    <dgm:pt modelId="{7E8798B2-A905-4DE4-8E03-248ECACE2033}">
      <dgm:prSet/>
      <dgm:spPr/>
      <dgm:t>
        <a:bodyPr/>
        <a:lstStyle/>
        <a:p>
          <a:r>
            <a:rPr lang="en-US"/>
            <a:t>Provide</a:t>
          </a:r>
        </a:p>
      </dgm:t>
    </dgm:pt>
    <dgm:pt modelId="{9764ED6F-21D3-42F3-A56C-8CA49B87C003}" type="parTrans" cxnId="{46E0B517-4DEF-49D4-90D5-3AB697316B03}">
      <dgm:prSet/>
      <dgm:spPr/>
      <dgm:t>
        <a:bodyPr/>
        <a:lstStyle/>
        <a:p>
          <a:endParaRPr lang="en-US"/>
        </a:p>
      </dgm:t>
    </dgm:pt>
    <dgm:pt modelId="{A06005AF-E99E-49D1-85F2-0B8742883462}" type="sibTrans" cxnId="{46E0B517-4DEF-49D4-90D5-3AB697316B03}">
      <dgm:prSet/>
      <dgm:spPr/>
      <dgm:t>
        <a:bodyPr/>
        <a:lstStyle/>
        <a:p>
          <a:endParaRPr lang="en-US"/>
        </a:p>
      </dgm:t>
    </dgm:pt>
    <dgm:pt modelId="{25C2887E-A544-4CD3-81B0-3E2E7D257CB9}">
      <dgm:prSet/>
      <dgm:spPr/>
      <dgm:t>
        <a:bodyPr/>
        <a:lstStyle/>
        <a:p>
          <a:r>
            <a:rPr lang="en-US"/>
            <a:t>Provide ethics training</a:t>
          </a:r>
        </a:p>
      </dgm:t>
    </dgm:pt>
    <dgm:pt modelId="{785DC68C-4F0E-4F2E-9083-B85A3B838290}" type="parTrans" cxnId="{0C057DEB-E07E-42BC-85D8-022FFBB11F52}">
      <dgm:prSet/>
      <dgm:spPr/>
      <dgm:t>
        <a:bodyPr/>
        <a:lstStyle/>
        <a:p>
          <a:endParaRPr lang="en-US"/>
        </a:p>
      </dgm:t>
    </dgm:pt>
    <dgm:pt modelId="{899775AF-707E-4914-9CEE-51957B443743}" type="sibTrans" cxnId="{0C057DEB-E07E-42BC-85D8-022FFBB11F52}">
      <dgm:prSet/>
      <dgm:spPr/>
      <dgm:t>
        <a:bodyPr/>
        <a:lstStyle/>
        <a:p>
          <a:endParaRPr lang="en-US"/>
        </a:p>
      </dgm:t>
    </dgm:pt>
    <dgm:pt modelId="{C8AB6D2B-161B-4687-BC2E-2A9808568D3D}">
      <dgm:prSet/>
      <dgm:spPr/>
      <dgm:t>
        <a:bodyPr/>
        <a:lstStyle/>
        <a:p>
          <a:r>
            <a:rPr lang="en-US"/>
            <a:t>Conduct</a:t>
          </a:r>
        </a:p>
      </dgm:t>
    </dgm:pt>
    <dgm:pt modelId="{79F305FB-0825-4C49-9058-76C22CA5B3EF}" type="parTrans" cxnId="{146318E7-D830-4621-9810-1E418C354A4A}">
      <dgm:prSet/>
      <dgm:spPr/>
      <dgm:t>
        <a:bodyPr/>
        <a:lstStyle/>
        <a:p>
          <a:endParaRPr lang="en-US"/>
        </a:p>
      </dgm:t>
    </dgm:pt>
    <dgm:pt modelId="{E0B96ECB-E6B9-4C1E-B8FE-76C627E01D19}" type="sibTrans" cxnId="{146318E7-D830-4621-9810-1E418C354A4A}">
      <dgm:prSet/>
      <dgm:spPr/>
      <dgm:t>
        <a:bodyPr/>
        <a:lstStyle/>
        <a:p>
          <a:endParaRPr lang="en-US"/>
        </a:p>
      </dgm:t>
    </dgm:pt>
    <dgm:pt modelId="{66686BF3-7949-4887-A197-AE6F3F9BB8C6}">
      <dgm:prSet/>
      <dgm:spPr/>
      <dgm:t>
        <a:bodyPr/>
        <a:lstStyle/>
        <a:p>
          <a:r>
            <a:rPr lang="en-US"/>
            <a:t>Conduct social audits</a:t>
          </a:r>
        </a:p>
      </dgm:t>
    </dgm:pt>
    <dgm:pt modelId="{194EBCDB-B533-4F4A-850D-39103B72FA9B}" type="parTrans" cxnId="{B76AB385-539C-4C5E-87FC-F9F40D2FB430}">
      <dgm:prSet/>
      <dgm:spPr/>
      <dgm:t>
        <a:bodyPr/>
        <a:lstStyle/>
        <a:p>
          <a:endParaRPr lang="en-US"/>
        </a:p>
      </dgm:t>
    </dgm:pt>
    <dgm:pt modelId="{EE54BB69-5418-4704-BE64-9BEC166FBB78}" type="sibTrans" cxnId="{B76AB385-539C-4C5E-87FC-F9F40D2FB430}">
      <dgm:prSet/>
      <dgm:spPr/>
      <dgm:t>
        <a:bodyPr/>
        <a:lstStyle/>
        <a:p>
          <a:endParaRPr lang="en-US"/>
        </a:p>
      </dgm:t>
    </dgm:pt>
    <dgm:pt modelId="{662D49BF-C8A9-45C8-8B64-2FEC6AC7342D}">
      <dgm:prSet/>
      <dgm:spPr/>
      <dgm:t>
        <a:bodyPr/>
        <a:lstStyle/>
        <a:p>
          <a:r>
            <a:rPr lang="en-US"/>
            <a:t>Provide</a:t>
          </a:r>
        </a:p>
      </dgm:t>
    </dgm:pt>
    <dgm:pt modelId="{5DF8777E-A585-4086-9C87-3A33FE798A47}" type="parTrans" cxnId="{4C7D4E9D-6085-4826-9700-0F530C240914}">
      <dgm:prSet/>
      <dgm:spPr/>
      <dgm:t>
        <a:bodyPr/>
        <a:lstStyle/>
        <a:p>
          <a:endParaRPr lang="en-US"/>
        </a:p>
      </dgm:t>
    </dgm:pt>
    <dgm:pt modelId="{5C22054C-0324-468B-85D1-535CB416D17A}" type="sibTrans" cxnId="{4C7D4E9D-6085-4826-9700-0F530C240914}">
      <dgm:prSet/>
      <dgm:spPr/>
      <dgm:t>
        <a:bodyPr/>
        <a:lstStyle/>
        <a:p>
          <a:endParaRPr lang="en-US"/>
        </a:p>
      </dgm:t>
    </dgm:pt>
    <dgm:pt modelId="{8D2BC729-C933-419F-98FC-55DA838DDC48}">
      <dgm:prSet/>
      <dgm:spPr/>
      <dgm:t>
        <a:bodyPr/>
        <a:lstStyle/>
        <a:p>
          <a:r>
            <a:rPr lang="en-US"/>
            <a:t>Provide support to individuals facing ethical dilemmas</a:t>
          </a:r>
        </a:p>
      </dgm:t>
    </dgm:pt>
    <dgm:pt modelId="{D6D6DF53-0425-40FB-BA8D-62CADBFAEFB9}" type="parTrans" cxnId="{4D1CB310-6C64-49CB-881E-7B369D93C1B4}">
      <dgm:prSet/>
      <dgm:spPr/>
      <dgm:t>
        <a:bodyPr/>
        <a:lstStyle/>
        <a:p>
          <a:endParaRPr lang="en-US"/>
        </a:p>
      </dgm:t>
    </dgm:pt>
    <dgm:pt modelId="{89CDBB20-7257-4D32-BBFF-C5B5197C93A3}" type="sibTrans" cxnId="{4D1CB310-6C64-49CB-881E-7B369D93C1B4}">
      <dgm:prSet/>
      <dgm:spPr/>
      <dgm:t>
        <a:bodyPr/>
        <a:lstStyle/>
        <a:p>
          <a:endParaRPr lang="en-US"/>
        </a:p>
      </dgm:t>
    </dgm:pt>
    <dgm:pt modelId="{1708C8FA-1B0D-354A-9C95-BC5CAA4BBF97}" type="pres">
      <dgm:prSet presAssocID="{7A06D92D-3375-4A8B-9032-E490625C5929}" presName="Name0" presStyleCnt="0">
        <dgm:presLayoutVars>
          <dgm:dir/>
          <dgm:animLvl val="lvl"/>
          <dgm:resizeHandles val="exact"/>
        </dgm:presLayoutVars>
      </dgm:prSet>
      <dgm:spPr/>
    </dgm:pt>
    <dgm:pt modelId="{DD914F93-7F2D-9643-9EC8-26692E581A77}" type="pres">
      <dgm:prSet presAssocID="{8D506538-6D28-42C7-A616-4C5F0ED2A95D}" presName="linNode" presStyleCnt="0"/>
      <dgm:spPr/>
    </dgm:pt>
    <dgm:pt modelId="{8452F438-B4F9-CE41-AF33-DB311FFF07F4}" type="pres">
      <dgm:prSet presAssocID="{8D506538-6D28-42C7-A616-4C5F0ED2A95D}" presName="parentText" presStyleLbl="alignNode1" presStyleIdx="0" presStyleCnt="7">
        <dgm:presLayoutVars>
          <dgm:chMax val="1"/>
          <dgm:bulletEnabled/>
        </dgm:presLayoutVars>
      </dgm:prSet>
      <dgm:spPr/>
    </dgm:pt>
    <dgm:pt modelId="{03A67FC8-8B1D-2C45-9E19-A02DDDA78018}" type="pres">
      <dgm:prSet presAssocID="{8D506538-6D28-42C7-A616-4C5F0ED2A95D}" presName="descendantText" presStyleLbl="alignAccFollowNode1" presStyleIdx="0" presStyleCnt="7">
        <dgm:presLayoutVars>
          <dgm:bulletEnabled/>
        </dgm:presLayoutVars>
      </dgm:prSet>
      <dgm:spPr/>
    </dgm:pt>
    <dgm:pt modelId="{4A2BAC5C-17B1-E641-81C1-7CC876A1860F}" type="pres">
      <dgm:prSet presAssocID="{26A60EB1-FDBC-4F71-A8AF-5567BCF6ED8E}" presName="sp" presStyleCnt="0"/>
      <dgm:spPr/>
    </dgm:pt>
    <dgm:pt modelId="{A11E44D3-E025-6C43-856F-09C87B75CD3A}" type="pres">
      <dgm:prSet presAssocID="{05680485-FA3F-4895-B7A4-92587F22CF06}" presName="linNode" presStyleCnt="0"/>
      <dgm:spPr/>
    </dgm:pt>
    <dgm:pt modelId="{074B4EF0-A805-4042-AF78-9EE07FD1C50D}" type="pres">
      <dgm:prSet presAssocID="{05680485-FA3F-4895-B7A4-92587F22CF06}" presName="parentText" presStyleLbl="alignNode1" presStyleIdx="1" presStyleCnt="7">
        <dgm:presLayoutVars>
          <dgm:chMax val="1"/>
          <dgm:bulletEnabled/>
        </dgm:presLayoutVars>
      </dgm:prSet>
      <dgm:spPr/>
    </dgm:pt>
    <dgm:pt modelId="{49E453D9-1691-CD45-B149-3BC6681B1AED}" type="pres">
      <dgm:prSet presAssocID="{05680485-FA3F-4895-B7A4-92587F22CF06}" presName="descendantText" presStyleLbl="alignAccFollowNode1" presStyleIdx="1" presStyleCnt="7">
        <dgm:presLayoutVars>
          <dgm:bulletEnabled/>
        </dgm:presLayoutVars>
      </dgm:prSet>
      <dgm:spPr/>
    </dgm:pt>
    <dgm:pt modelId="{3A956F4A-69C3-1E43-B1B1-6967A56ED149}" type="pres">
      <dgm:prSet presAssocID="{355EB75C-26BB-4454-87B1-7BD3E1D69C0B}" presName="sp" presStyleCnt="0"/>
      <dgm:spPr/>
    </dgm:pt>
    <dgm:pt modelId="{DBE97DAB-5F0A-E444-9B60-276F571F125C}" type="pres">
      <dgm:prSet presAssocID="{7A3867A5-3785-44D1-9DEB-ACD85835F0EB}" presName="linNode" presStyleCnt="0"/>
      <dgm:spPr/>
    </dgm:pt>
    <dgm:pt modelId="{A1242594-ADA2-EB4A-9062-E576D8200F29}" type="pres">
      <dgm:prSet presAssocID="{7A3867A5-3785-44D1-9DEB-ACD85835F0EB}" presName="parentText" presStyleLbl="alignNode1" presStyleIdx="2" presStyleCnt="7">
        <dgm:presLayoutVars>
          <dgm:chMax val="1"/>
          <dgm:bulletEnabled/>
        </dgm:presLayoutVars>
      </dgm:prSet>
      <dgm:spPr/>
    </dgm:pt>
    <dgm:pt modelId="{3666BA3D-6AC1-8948-831F-AC6335262DF5}" type="pres">
      <dgm:prSet presAssocID="{7A3867A5-3785-44D1-9DEB-ACD85835F0EB}" presName="descendantText" presStyleLbl="alignAccFollowNode1" presStyleIdx="2" presStyleCnt="7">
        <dgm:presLayoutVars>
          <dgm:bulletEnabled/>
        </dgm:presLayoutVars>
      </dgm:prSet>
      <dgm:spPr/>
    </dgm:pt>
    <dgm:pt modelId="{0B6BEF6D-333A-584F-942A-3D5B63B03532}" type="pres">
      <dgm:prSet presAssocID="{3C1651B4-05B2-408C-8E46-2A05CE2413DC}" presName="sp" presStyleCnt="0"/>
      <dgm:spPr/>
    </dgm:pt>
    <dgm:pt modelId="{7A0C5008-75E4-B048-8021-CEAF1A4C69A1}" type="pres">
      <dgm:prSet presAssocID="{EFAE1959-1211-4169-9803-2785C7AB784E}" presName="linNode" presStyleCnt="0"/>
      <dgm:spPr/>
    </dgm:pt>
    <dgm:pt modelId="{670FC622-68AE-8F4B-A63C-B410243B3863}" type="pres">
      <dgm:prSet presAssocID="{EFAE1959-1211-4169-9803-2785C7AB784E}" presName="parentText" presStyleLbl="alignNode1" presStyleIdx="3" presStyleCnt="7">
        <dgm:presLayoutVars>
          <dgm:chMax val="1"/>
          <dgm:bulletEnabled/>
        </dgm:presLayoutVars>
      </dgm:prSet>
      <dgm:spPr/>
    </dgm:pt>
    <dgm:pt modelId="{8983D854-07CC-1045-8044-5CAF479F12BE}" type="pres">
      <dgm:prSet presAssocID="{EFAE1959-1211-4169-9803-2785C7AB784E}" presName="descendantText" presStyleLbl="alignAccFollowNode1" presStyleIdx="3" presStyleCnt="7">
        <dgm:presLayoutVars>
          <dgm:bulletEnabled/>
        </dgm:presLayoutVars>
      </dgm:prSet>
      <dgm:spPr/>
    </dgm:pt>
    <dgm:pt modelId="{F7992208-10A4-6D4D-8A6E-52020A293B51}" type="pres">
      <dgm:prSet presAssocID="{49F71B87-D943-475B-943E-1BED7221B401}" presName="sp" presStyleCnt="0"/>
      <dgm:spPr/>
    </dgm:pt>
    <dgm:pt modelId="{72DDEFD7-4439-784B-9F77-E669EDFF198E}" type="pres">
      <dgm:prSet presAssocID="{7E8798B2-A905-4DE4-8E03-248ECACE2033}" presName="linNode" presStyleCnt="0"/>
      <dgm:spPr/>
    </dgm:pt>
    <dgm:pt modelId="{E98FBD6A-B840-964F-9D57-A09197E8D66F}" type="pres">
      <dgm:prSet presAssocID="{7E8798B2-A905-4DE4-8E03-248ECACE2033}" presName="parentText" presStyleLbl="alignNode1" presStyleIdx="4" presStyleCnt="7">
        <dgm:presLayoutVars>
          <dgm:chMax val="1"/>
          <dgm:bulletEnabled/>
        </dgm:presLayoutVars>
      </dgm:prSet>
      <dgm:spPr/>
    </dgm:pt>
    <dgm:pt modelId="{B98274B1-95C7-CB4D-A68E-8E12065087DC}" type="pres">
      <dgm:prSet presAssocID="{7E8798B2-A905-4DE4-8E03-248ECACE2033}" presName="descendantText" presStyleLbl="alignAccFollowNode1" presStyleIdx="4" presStyleCnt="7">
        <dgm:presLayoutVars>
          <dgm:bulletEnabled/>
        </dgm:presLayoutVars>
      </dgm:prSet>
      <dgm:spPr/>
    </dgm:pt>
    <dgm:pt modelId="{820B710D-031D-4B48-A396-8E4CFC5C37A2}" type="pres">
      <dgm:prSet presAssocID="{A06005AF-E99E-49D1-85F2-0B8742883462}" presName="sp" presStyleCnt="0"/>
      <dgm:spPr/>
    </dgm:pt>
    <dgm:pt modelId="{A416A8F1-70A0-DA4D-B248-06318D5E851A}" type="pres">
      <dgm:prSet presAssocID="{C8AB6D2B-161B-4687-BC2E-2A9808568D3D}" presName="linNode" presStyleCnt="0"/>
      <dgm:spPr/>
    </dgm:pt>
    <dgm:pt modelId="{7B3C9E4C-F1ED-BE4C-96C7-E8FD21CFAFB0}" type="pres">
      <dgm:prSet presAssocID="{C8AB6D2B-161B-4687-BC2E-2A9808568D3D}" presName="parentText" presStyleLbl="alignNode1" presStyleIdx="5" presStyleCnt="7">
        <dgm:presLayoutVars>
          <dgm:chMax val="1"/>
          <dgm:bulletEnabled/>
        </dgm:presLayoutVars>
      </dgm:prSet>
      <dgm:spPr/>
    </dgm:pt>
    <dgm:pt modelId="{572C5BA8-E335-3445-8FDE-C6B464049C2E}" type="pres">
      <dgm:prSet presAssocID="{C8AB6D2B-161B-4687-BC2E-2A9808568D3D}" presName="descendantText" presStyleLbl="alignAccFollowNode1" presStyleIdx="5" presStyleCnt="7">
        <dgm:presLayoutVars>
          <dgm:bulletEnabled/>
        </dgm:presLayoutVars>
      </dgm:prSet>
      <dgm:spPr/>
    </dgm:pt>
    <dgm:pt modelId="{C651DC42-D6A0-404F-ADF6-268FDFAD219E}" type="pres">
      <dgm:prSet presAssocID="{E0B96ECB-E6B9-4C1E-B8FE-76C627E01D19}" presName="sp" presStyleCnt="0"/>
      <dgm:spPr/>
    </dgm:pt>
    <dgm:pt modelId="{62CC5385-50B5-EE45-9CF3-D15E1EDEE351}" type="pres">
      <dgm:prSet presAssocID="{662D49BF-C8A9-45C8-8B64-2FEC6AC7342D}" presName="linNode" presStyleCnt="0"/>
      <dgm:spPr/>
    </dgm:pt>
    <dgm:pt modelId="{63D71987-C233-6C42-97D8-6748B609B76B}" type="pres">
      <dgm:prSet presAssocID="{662D49BF-C8A9-45C8-8B64-2FEC6AC7342D}" presName="parentText" presStyleLbl="alignNode1" presStyleIdx="6" presStyleCnt="7">
        <dgm:presLayoutVars>
          <dgm:chMax val="1"/>
          <dgm:bulletEnabled/>
        </dgm:presLayoutVars>
      </dgm:prSet>
      <dgm:spPr/>
    </dgm:pt>
    <dgm:pt modelId="{C2081C60-6597-E74E-BA44-590B7AB43B9F}" type="pres">
      <dgm:prSet presAssocID="{662D49BF-C8A9-45C8-8B64-2FEC6AC7342D}" presName="descendantText" presStyleLbl="alignAccFollowNode1" presStyleIdx="6" presStyleCnt="7">
        <dgm:presLayoutVars>
          <dgm:bulletEnabled/>
        </dgm:presLayoutVars>
      </dgm:prSet>
      <dgm:spPr/>
    </dgm:pt>
  </dgm:ptLst>
  <dgm:cxnLst>
    <dgm:cxn modelId="{F441B102-9C84-5342-9A21-84BBE981E804}" type="presOf" srcId="{0E0F8EF8-0F95-4DAB-93B5-C3B44212A159}" destId="{03A67FC8-8B1D-2C45-9E19-A02DDDA78018}" srcOrd="0" destOrd="0" presId="urn:microsoft.com/office/officeart/2016/7/layout/VerticalSolidActionList"/>
    <dgm:cxn modelId="{CFAD4206-36AF-D742-8226-FA28D1F1C31F}" type="presOf" srcId="{8D506538-6D28-42C7-A616-4C5F0ED2A95D}" destId="{8452F438-B4F9-CE41-AF33-DB311FFF07F4}" srcOrd="0" destOrd="0" presId="urn:microsoft.com/office/officeart/2016/7/layout/VerticalSolidActionList"/>
    <dgm:cxn modelId="{4D1CB310-6C64-49CB-881E-7B369D93C1B4}" srcId="{662D49BF-C8A9-45C8-8B64-2FEC6AC7342D}" destId="{8D2BC729-C933-419F-98FC-55DA838DDC48}" srcOrd="0" destOrd="0" parTransId="{D6D6DF53-0425-40FB-BA8D-62CADBFAEFB9}" sibTransId="{89CDBB20-7257-4D32-BBFF-C5B5197C93A3}"/>
    <dgm:cxn modelId="{46E0B517-4DEF-49D4-90D5-3AB697316B03}" srcId="{7A06D92D-3375-4A8B-9032-E490625C5929}" destId="{7E8798B2-A905-4DE4-8E03-248ECACE2033}" srcOrd="4" destOrd="0" parTransId="{9764ED6F-21D3-42F3-A56C-8CA49B87C003}" sibTransId="{A06005AF-E99E-49D1-85F2-0B8742883462}"/>
    <dgm:cxn modelId="{5288C833-1AEA-4467-8516-90C693BAB9F4}" srcId="{05680485-FA3F-4895-B7A4-92587F22CF06}" destId="{302F6FA6-FD42-4CCA-A718-DC68A50E07A9}" srcOrd="0" destOrd="0" parTransId="{BB937C5A-422A-4D3F-8CBD-B3A26BC78854}" sibTransId="{EEBB103D-30AA-4E89-B595-64449E5C906A}"/>
    <dgm:cxn modelId="{FABEE635-D93D-4BE6-B3E8-6706213D9750}" srcId="{8D506538-6D28-42C7-A616-4C5F0ED2A95D}" destId="{0E0F8EF8-0F95-4DAB-93B5-C3B44212A159}" srcOrd="0" destOrd="0" parTransId="{584BE813-43FD-426C-8920-58CF6362963E}" sibTransId="{30143E7B-21B1-4FD6-A4F1-63AB3C4D14AB}"/>
    <dgm:cxn modelId="{5A630A3E-9205-9E47-B02E-27F7BC0FF5E0}" type="presOf" srcId="{7A3867A5-3785-44D1-9DEB-ACD85835F0EB}" destId="{A1242594-ADA2-EB4A-9062-E576D8200F29}" srcOrd="0" destOrd="0" presId="urn:microsoft.com/office/officeart/2016/7/layout/VerticalSolidActionList"/>
    <dgm:cxn modelId="{B890F660-2344-4AF1-B9AB-C993D8D58D47}" srcId="{7A06D92D-3375-4A8B-9032-E490625C5929}" destId="{7A3867A5-3785-44D1-9DEB-ACD85835F0EB}" srcOrd="2" destOrd="0" parTransId="{E9CD91A7-6F9C-43DB-8530-9DE06C4DC713}" sibTransId="{3C1651B4-05B2-408C-8E46-2A05CE2413DC}"/>
    <dgm:cxn modelId="{85D2EE42-0323-124C-84BB-8527B4A3A1FD}" type="presOf" srcId="{7A06D92D-3375-4A8B-9032-E490625C5929}" destId="{1708C8FA-1B0D-354A-9C95-BC5CAA4BBF97}" srcOrd="0" destOrd="0" presId="urn:microsoft.com/office/officeart/2016/7/layout/VerticalSolidActionList"/>
    <dgm:cxn modelId="{5EBA626C-7F09-4564-8FD5-C77C9A216985}" srcId="{7A06D92D-3375-4A8B-9032-E490625C5929}" destId="{EFAE1959-1211-4169-9803-2785C7AB784E}" srcOrd="3" destOrd="0" parTransId="{3141F319-83C8-4456-AC6A-8972673647E5}" sibTransId="{49F71B87-D943-475B-943E-1BED7221B401}"/>
    <dgm:cxn modelId="{61C0DA4E-D195-4101-8F1B-A12E2CC31BFB}" srcId="{EFAE1959-1211-4169-9803-2785C7AB784E}" destId="{BA7D1744-0653-487A-A14F-714811792D48}" srcOrd="0" destOrd="0" parTransId="{5F8E51F8-39D4-492B-8FF3-EBA771259B00}" sibTransId="{4CCFD14B-CFBF-49C9-A8F4-FD2FC1579A7B}"/>
    <dgm:cxn modelId="{D575DB55-F03C-1B4F-BAA4-D8931AF3721A}" type="presOf" srcId="{302F6FA6-FD42-4CCA-A718-DC68A50E07A9}" destId="{49E453D9-1691-CD45-B149-3BC6681B1AED}" srcOrd="0" destOrd="0" presId="urn:microsoft.com/office/officeart/2016/7/layout/VerticalSolidActionList"/>
    <dgm:cxn modelId="{D4CBF155-FF6C-CF48-8427-6DD777BCD3C3}" type="presOf" srcId="{CEDF8F0C-1626-4224-BD78-6B374D381A8A}" destId="{3666BA3D-6AC1-8948-831F-AC6335262DF5}" srcOrd="0" destOrd="0" presId="urn:microsoft.com/office/officeart/2016/7/layout/VerticalSolidActionList"/>
    <dgm:cxn modelId="{3FB11757-98BA-084B-AD40-18AC7D8606CD}" type="presOf" srcId="{EFAE1959-1211-4169-9803-2785C7AB784E}" destId="{670FC622-68AE-8F4B-A63C-B410243B3863}" srcOrd="0" destOrd="0" presId="urn:microsoft.com/office/officeart/2016/7/layout/VerticalSolidActionList"/>
    <dgm:cxn modelId="{905FF35A-33F9-3A47-9C3E-6A3FCAF2CC77}" type="presOf" srcId="{662D49BF-C8A9-45C8-8B64-2FEC6AC7342D}" destId="{63D71987-C233-6C42-97D8-6748B609B76B}" srcOrd="0" destOrd="0" presId="urn:microsoft.com/office/officeart/2016/7/layout/VerticalSolidActionList"/>
    <dgm:cxn modelId="{878B8B80-7319-459D-A973-F748411C3A24}" srcId="{7A3867A5-3785-44D1-9DEB-ACD85835F0EB}" destId="{CEDF8F0C-1626-4224-BD78-6B374D381A8A}" srcOrd="0" destOrd="0" parTransId="{48CF7556-E089-49B1-8626-DE8DBF3AC3E6}" sibTransId="{AEAE7A35-585C-479A-8388-23F839E5A74B}"/>
    <dgm:cxn modelId="{DB902383-A72F-4B4B-9939-C6CD4B23D5B4}" type="presOf" srcId="{7E8798B2-A905-4DE4-8E03-248ECACE2033}" destId="{E98FBD6A-B840-964F-9D57-A09197E8D66F}" srcOrd="0" destOrd="0" presId="urn:microsoft.com/office/officeart/2016/7/layout/VerticalSolidActionList"/>
    <dgm:cxn modelId="{040CEA84-D47A-894C-B94A-5DA5F0687809}" type="presOf" srcId="{05680485-FA3F-4895-B7A4-92587F22CF06}" destId="{074B4EF0-A805-4042-AF78-9EE07FD1C50D}" srcOrd="0" destOrd="0" presId="urn:microsoft.com/office/officeart/2016/7/layout/VerticalSolidActionList"/>
    <dgm:cxn modelId="{B76AB385-539C-4C5E-87FC-F9F40D2FB430}" srcId="{C8AB6D2B-161B-4687-BC2E-2A9808568D3D}" destId="{66686BF3-7949-4887-A197-AE6F3F9BB8C6}" srcOrd="0" destOrd="0" parTransId="{194EBCDB-B533-4F4A-850D-39103B72FA9B}" sibTransId="{EE54BB69-5418-4704-BE64-9BEC166FBB78}"/>
    <dgm:cxn modelId="{EEEAB59C-C34A-484A-B03E-FA8DD78A4EAA}" srcId="{7A06D92D-3375-4A8B-9032-E490625C5929}" destId="{05680485-FA3F-4895-B7A4-92587F22CF06}" srcOrd="1" destOrd="0" parTransId="{1DD0FFA7-35F7-4CC7-9AFB-9FC62DDB57FD}" sibTransId="{355EB75C-26BB-4454-87B1-7BD3E1D69C0B}"/>
    <dgm:cxn modelId="{4C7D4E9D-6085-4826-9700-0F530C240914}" srcId="{7A06D92D-3375-4A8B-9032-E490625C5929}" destId="{662D49BF-C8A9-45C8-8B64-2FEC6AC7342D}" srcOrd="6" destOrd="0" parTransId="{5DF8777E-A585-4086-9C87-3A33FE798A47}" sibTransId="{5C22054C-0324-468B-85D1-535CB416D17A}"/>
    <dgm:cxn modelId="{D637D3A1-59DE-1645-8F4B-7B4363DF9AEF}" type="presOf" srcId="{25C2887E-A544-4CD3-81B0-3E2E7D257CB9}" destId="{B98274B1-95C7-CB4D-A68E-8E12065087DC}" srcOrd="0" destOrd="0" presId="urn:microsoft.com/office/officeart/2016/7/layout/VerticalSolidActionList"/>
    <dgm:cxn modelId="{FCB078B2-A2FB-364D-99A1-A85EE8068951}" type="presOf" srcId="{8D2BC729-C933-419F-98FC-55DA838DDC48}" destId="{C2081C60-6597-E74E-BA44-590B7AB43B9F}" srcOrd="0" destOrd="0" presId="urn:microsoft.com/office/officeart/2016/7/layout/VerticalSolidActionList"/>
    <dgm:cxn modelId="{C63E90D0-8FB9-9C47-9AB6-705B5C504E16}" type="presOf" srcId="{66686BF3-7949-4887-A197-AE6F3F9BB8C6}" destId="{572C5BA8-E335-3445-8FDE-C6B464049C2E}" srcOrd="0" destOrd="0" presId="urn:microsoft.com/office/officeart/2016/7/layout/VerticalSolidActionList"/>
    <dgm:cxn modelId="{FC5AADD4-F51A-624A-B2F1-B3CABB5407E9}" type="presOf" srcId="{BA7D1744-0653-487A-A14F-714811792D48}" destId="{8983D854-07CC-1045-8044-5CAF479F12BE}" srcOrd="0" destOrd="0" presId="urn:microsoft.com/office/officeart/2016/7/layout/VerticalSolidActionList"/>
    <dgm:cxn modelId="{5E1480DF-A9F9-7749-881D-D227E32F76D4}" type="presOf" srcId="{C8AB6D2B-161B-4687-BC2E-2A9808568D3D}" destId="{7B3C9E4C-F1ED-BE4C-96C7-E8FD21CFAFB0}" srcOrd="0" destOrd="0" presId="urn:microsoft.com/office/officeart/2016/7/layout/VerticalSolidActionList"/>
    <dgm:cxn modelId="{146318E7-D830-4621-9810-1E418C354A4A}" srcId="{7A06D92D-3375-4A8B-9032-E490625C5929}" destId="{C8AB6D2B-161B-4687-BC2E-2A9808568D3D}" srcOrd="5" destOrd="0" parTransId="{79F305FB-0825-4C49-9058-76C22CA5B3EF}" sibTransId="{E0B96ECB-E6B9-4C1E-B8FE-76C627E01D19}"/>
    <dgm:cxn modelId="{0C057DEB-E07E-42BC-85D8-022FFBB11F52}" srcId="{7E8798B2-A905-4DE4-8E03-248ECACE2033}" destId="{25C2887E-A544-4CD3-81B0-3E2E7D257CB9}" srcOrd="0" destOrd="0" parTransId="{785DC68C-4F0E-4F2E-9083-B85A3B838290}" sibTransId="{899775AF-707E-4914-9CEE-51957B443743}"/>
    <dgm:cxn modelId="{CB71D0F2-BB3B-4D6D-9169-BE15D41D5792}" srcId="{7A06D92D-3375-4A8B-9032-E490625C5929}" destId="{8D506538-6D28-42C7-A616-4C5F0ED2A95D}" srcOrd="0" destOrd="0" parTransId="{00BDF3B8-637F-4C21-AE7F-8676DE0DD84B}" sibTransId="{26A60EB1-FDBC-4F71-A8AF-5567BCF6ED8E}"/>
    <dgm:cxn modelId="{304F1FEA-255C-3345-AA54-B9409CBDC7D8}" type="presParOf" srcId="{1708C8FA-1B0D-354A-9C95-BC5CAA4BBF97}" destId="{DD914F93-7F2D-9643-9EC8-26692E581A77}" srcOrd="0" destOrd="0" presId="urn:microsoft.com/office/officeart/2016/7/layout/VerticalSolidActionList"/>
    <dgm:cxn modelId="{5EC25F81-ABA7-464A-9B5B-EB21AE413B03}" type="presParOf" srcId="{DD914F93-7F2D-9643-9EC8-26692E581A77}" destId="{8452F438-B4F9-CE41-AF33-DB311FFF07F4}" srcOrd="0" destOrd="0" presId="urn:microsoft.com/office/officeart/2016/7/layout/VerticalSolidActionList"/>
    <dgm:cxn modelId="{D9956CAD-5445-9244-82AA-CD1C72D39354}" type="presParOf" srcId="{DD914F93-7F2D-9643-9EC8-26692E581A77}" destId="{03A67FC8-8B1D-2C45-9E19-A02DDDA78018}" srcOrd="1" destOrd="0" presId="urn:microsoft.com/office/officeart/2016/7/layout/VerticalSolidActionList"/>
    <dgm:cxn modelId="{5BBCA36B-4FB8-2740-BBC5-C97773D0602C}" type="presParOf" srcId="{1708C8FA-1B0D-354A-9C95-BC5CAA4BBF97}" destId="{4A2BAC5C-17B1-E641-81C1-7CC876A1860F}" srcOrd="1" destOrd="0" presId="urn:microsoft.com/office/officeart/2016/7/layout/VerticalSolidActionList"/>
    <dgm:cxn modelId="{6AD5BFE6-C4C6-4446-9ADD-BAA8E0D20B29}" type="presParOf" srcId="{1708C8FA-1B0D-354A-9C95-BC5CAA4BBF97}" destId="{A11E44D3-E025-6C43-856F-09C87B75CD3A}" srcOrd="2" destOrd="0" presId="urn:microsoft.com/office/officeart/2016/7/layout/VerticalSolidActionList"/>
    <dgm:cxn modelId="{30594126-6556-8E45-8618-64A676046F13}" type="presParOf" srcId="{A11E44D3-E025-6C43-856F-09C87B75CD3A}" destId="{074B4EF0-A805-4042-AF78-9EE07FD1C50D}" srcOrd="0" destOrd="0" presId="urn:microsoft.com/office/officeart/2016/7/layout/VerticalSolidActionList"/>
    <dgm:cxn modelId="{6ED6DFB4-94F9-6F4C-A9A9-50C195448A90}" type="presParOf" srcId="{A11E44D3-E025-6C43-856F-09C87B75CD3A}" destId="{49E453D9-1691-CD45-B149-3BC6681B1AED}" srcOrd="1" destOrd="0" presId="urn:microsoft.com/office/officeart/2016/7/layout/VerticalSolidActionList"/>
    <dgm:cxn modelId="{54F97C22-19C6-0745-8686-DA54FCA4BABE}" type="presParOf" srcId="{1708C8FA-1B0D-354A-9C95-BC5CAA4BBF97}" destId="{3A956F4A-69C3-1E43-B1B1-6967A56ED149}" srcOrd="3" destOrd="0" presId="urn:microsoft.com/office/officeart/2016/7/layout/VerticalSolidActionList"/>
    <dgm:cxn modelId="{EB7D0F1F-0EF9-F749-B42B-6DD9E2A9F8C6}" type="presParOf" srcId="{1708C8FA-1B0D-354A-9C95-BC5CAA4BBF97}" destId="{DBE97DAB-5F0A-E444-9B60-276F571F125C}" srcOrd="4" destOrd="0" presId="urn:microsoft.com/office/officeart/2016/7/layout/VerticalSolidActionList"/>
    <dgm:cxn modelId="{72ED25BF-8439-6945-87F1-781FCEF53B47}" type="presParOf" srcId="{DBE97DAB-5F0A-E444-9B60-276F571F125C}" destId="{A1242594-ADA2-EB4A-9062-E576D8200F29}" srcOrd="0" destOrd="0" presId="urn:microsoft.com/office/officeart/2016/7/layout/VerticalSolidActionList"/>
    <dgm:cxn modelId="{C08DA23F-860C-CD43-8C04-DEF4897B22B0}" type="presParOf" srcId="{DBE97DAB-5F0A-E444-9B60-276F571F125C}" destId="{3666BA3D-6AC1-8948-831F-AC6335262DF5}" srcOrd="1" destOrd="0" presId="urn:microsoft.com/office/officeart/2016/7/layout/VerticalSolidActionList"/>
    <dgm:cxn modelId="{FD39D3B6-8DD8-BD4F-809D-D4C83D7B5850}" type="presParOf" srcId="{1708C8FA-1B0D-354A-9C95-BC5CAA4BBF97}" destId="{0B6BEF6D-333A-584F-942A-3D5B63B03532}" srcOrd="5" destOrd="0" presId="urn:microsoft.com/office/officeart/2016/7/layout/VerticalSolidActionList"/>
    <dgm:cxn modelId="{DC9082DD-B8E2-C54C-A23F-13019A51612D}" type="presParOf" srcId="{1708C8FA-1B0D-354A-9C95-BC5CAA4BBF97}" destId="{7A0C5008-75E4-B048-8021-CEAF1A4C69A1}" srcOrd="6" destOrd="0" presId="urn:microsoft.com/office/officeart/2016/7/layout/VerticalSolidActionList"/>
    <dgm:cxn modelId="{B9B4F864-387B-8747-B6ED-ECAC9A4E9A79}" type="presParOf" srcId="{7A0C5008-75E4-B048-8021-CEAF1A4C69A1}" destId="{670FC622-68AE-8F4B-A63C-B410243B3863}" srcOrd="0" destOrd="0" presId="urn:microsoft.com/office/officeart/2016/7/layout/VerticalSolidActionList"/>
    <dgm:cxn modelId="{01BE0F38-D309-954D-901D-009917F7E84B}" type="presParOf" srcId="{7A0C5008-75E4-B048-8021-CEAF1A4C69A1}" destId="{8983D854-07CC-1045-8044-5CAF479F12BE}" srcOrd="1" destOrd="0" presId="urn:microsoft.com/office/officeart/2016/7/layout/VerticalSolidActionList"/>
    <dgm:cxn modelId="{0603E823-508B-424F-993C-C118FFD660F4}" type="presParOf" srcId="{1708C8FA-1B0D-354A-9C95-BC5CAA4BBF97}" destId="{F7992208-10A4-6D4D-8A6E-52020A293B51}" srcOrd="7" destOrd="0" presId="urn:microsoft.com/office/officeart/2016/7/layout/VerticalSolidActionList"/>
    <dgm:cxn modelId="{7EA246D6-BF82-064F-B4A6-14D1824BA0ED}" type="presParOf" srcId="{1708C8FA-1B0D-354A-9C95-BC5CAA4BBF97}" destId="{72DDEFD7-4439-784B-9F77-E669EDFF198E}" srcOrd="8" destOrd="0" presId="urn:microsoft.com/office/officeart/2016/7/layout/VerticalSolidActionList"/>
    <dgm:cxn modelId="{D490EB67-AD3D-C74C-A77B-710AA3E079E5}" type="presParOf" srcId="{72DDEFD7-4439-784B-9F77-E669EDFF198E}" destId="{E98FBD6A-B840-964F-9D57-A09197E8D66F}" srcOrd="0" destOrd="0" presId="urn:microsoft.com/office/officeart/2016/7/layout/VerticalSolidActionList"/>
    <dgm:cxn modelId="{C57A2130-F36A-9C42-B4BA-7D606D378723}" type="presParOf" srcId="{72DDEFD7-4439-784B-9F77-E669EDFF198E}" destId="{B98274B1-95C7-CB4D-A68E-8E12065087DC}" srcOrd="1" destOrd="0" presId="urn:microsoft.com/office/officeart/2016/7/layout/VerticalSolidActionList"/>
    <dgm:cxn modelId="{4CF46B1B-E471-E240-B076-5371341FF286}" type="presParOf" srcId="{1708C8FA-1B0D-354A-9C95-BC5CAA4BBF97}" destId="{820B710D-031D-4B48-A396-8E4CFC5C37A2}" srcOrd="9" destOrd="0" presId="urn:microsoft.com/office/officeart/2016/7/layout/VerticalSolidActionList"/>
    <dgm:cxn modelId="{ADDD4CFD-B2EC-9F4F-BDE0-CCD47FC313D8}" type="presParOf" srcId="{1708C8FA-1B0D-354A-9C95-BC5CAA4BBF97}" destId="{A416A8F1-70A0-DA4D-B248-06318D5E851A}" srcOrd="10" destOrd="0" presId="urn:microsoft.com/office/officeart/2016/7/layout/VerticalSolidActionList"/>
    <dgm:cxn modelId="{2F74DF5E-17D6-CA4D-BA30-5D3FDA1D8774}" type="presParOf" srcId="{A416A8F1-70A0-DA4D-B248-06318D5E851A}" destId="{7B3C9E4C-F1ED-BE4C-96C7-E8FD21CFAFB0}" srcOrd="0" destOrd="0" presId="urn:microsoft.com/office/officeart/2016/7/layout/VerticalSolidActionList"/>
    <dgm:cxn modelId="{B7CFBEFD-EF36-4347-9E3C-772DD91D9D1D}" type="presParOf" srcId="{A416A8F1-70A0-DA4D-B248-06318D5E851A}" destId="{572C5BA8-E335-3445-8FDE-C6B464049C2E}" srcOrd="1" destOrd="0" presId="urn:microsoft.com/office/officeart/2016/7/layout/VerticalSolidActionList"/>
    <dgm:cxn modelId="{98639585-A30F-2E43-807A-56D069F75BEA}" type="presParOf" srcId="{1708C8FA-1B0D-354A-9C95-BC5CAA4BBF97}" destId="{C651DC42-D6A0-404F-ADF6-268FDFAD219E}" srcOrd="11" destOrd="0" presId="urn:microsoft.com/office/officeart/2016/7/layout/VerticalSolidActionList"/>
    <dgm:cxn modelId="{796157CC-6FE4-B84B-8B40-C2E9673D4334}" type="presParOf" srcId="{1708C8FA-1B0D-354A-9C95-BC5CAA4BBF97}" destId="{62CC5385-50B5-EE45-9CF3-D15E1EDEE351}" srcOrd="12" destOrd="0" presId="urn:microsoft.com/office/officeart/2016/7/layout/VerticalSolidActionList"/>
    <dgm:cxn modelId="{748DC3EB-7BDC-8D40-B16B-E069BA10BD21}" type="presParOf" srcId="{62CC5385-50B5-EE45-9CF3-D15E1EDEE351}" destId="{63D71987-C233-6C42-97D8-6748B609B76B}" srcOrd="0" destOrd="0" presId="urn:microsoft.com/office/officeart/2016/7/layout/VerticalSolidActionList"/>
    <dgm:cxn modelId="{40CC104D-EE3A-8541-9C86-F7D4BA07A269}" type="presParOf" srcId="{62CC5385-50B5-EE45-9CF3-D15E1EDEE351}" destId="{C2081C60-6597-E74E-BA44-590B7AB43B9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94E35F-B433-4CDF-A282-D5ACC3B2964C}" type="doc">
      <dgm:prSet loTypeId="urn:microsoft.com/office/officeart/2018/2/layout/IconVerticalSolidList" loCatId="icon" qsTypeId="urn:microsoft.com/office/officeart/2005/8/quickstyle/3d1" qsCatId="3D" csTypeId="urn:microsoft.com/office/officeart/2018/5/colors/Iconchunking_neutralicontext_colorful1" csCatId="colorful" phldr="1"/>
      <dgm:spPr/>
      <dgm:t>
        <a:bodyPr/>
        <a:lstStyle/>
        <a:p>
          <a:endParaRPr lang="en-US"/>
        </a:p>
      </dgm:t>
    </dgm:pt>
    <dgm:pt modelId="{8F6F535B-981D-4F9C-8857-CD0BA7C314E5}">
      <dgm:prSet/>
      <dgm:spPr/>
      <dgm:t>
        <a:bodyPr/>
        <a:lstStyle/>
        <a:p>
          <a:pPr>
            <a:lnSpc>
              <a:spcPct val="100000"/>
            </a:lnSpc>
          </a:pPr>
          <a:r>
            <a:rPr lang="en-US" dirty="0"/>
            <a:t>Formal statement of an </a:t>
          </a:r>
          <a:r>
            <a:rPr lang="en-US" dirty="0" err="1"/>
            <a:t>organisation’s</a:t>
          </a:r>
          <a:r>
            <a:rPr lang="en-US" dirty="0"/>
            <a:t> primary values and ethical rules it expects employees to follow</a:t>
          </a:r>
        </a:p>
      </dgm:t>
    </dgm:pt>
    <dgm:pt modelId="{60F9A7BE-88C0-4E42-AEF0-8A6FAE91A570}" type="parTrans" cxnId="{61C18997-1E2B-4705-8423-2964AE08C39B}">
      <dgm:prSet/>
      <dgm:spPr/>
      <dgm:t>
        <a:bodyPr/>
        <a:lstStyle/>
        <a:p>
          <a:endParaRPr lang="en-US"/>
        </a:p>
      </dgm:t>
    </dgm:pt>
    <dgm:pt modelId="{C26AB549-1172-462D-9421-CE7689F3B41A}" type="sibTrans" cxnId="{61C18997-1E2B-4705-8423-2964AE08C39B}">
      <dgm:prSet/>
      <dgm:spPr/>
      <dgm:t>
        <a:bodyPr/>
        <a:lstStyle/>
        <a:p>
          <a:endParaRPr lang="en-US"/>
        </a:p>
      </dgm:t>
    </dgm:pt>
    <dgm:pt modelId="{879FE686-6D2A-46F5-A579-1B1AB7293905}">
      <dgm:prSet/>
      <dgm:spPr/>
      <dgm:t>
        <a:bodyPr/>
        <a:lstStyle/>
        <a:p>
          <a:pPr>
            <a:lnSpc>
              <a:spcPct val="100000"/>
            </a:lnSpc>
          </a:pPr>
          <a:r>
            <a:rPr lang="en-US"/>
            <a:t>Usually written</a:t>
          </a:r>
        </a:p>
      </dgm:t>
    </dgm:pt>
    <dgm:pt modelId="{A515C363-AB4A-4E6C-B80B-8148ACD1FEA9}" type="parTrans" cxnId="{6D8EE877-1268-4B45-9914-4285EDCF09F7}">
      <dgm:prSet/>
      <dgm:spPr/>
      <dgm:t>
        <a:bodyPr/>
        <a:lstStyle/>
        <a:p>
          <a:endParaRPr lang="en-US"/>
        </a:p>
      </dgm:t>
    </dgm:pt>
    <dgm:pt modelId="{CD6A51A2-C3AF-4DA8-A6BD-CED89C765BB1}" type="sibTrans" cxnId="{6D8EE877-1268-4B45-9914-4285EDCF09F7}">
      <dgm:prSet/>
      <dgm:spPr/>
      <dgm:t>
        <a:bodyPr/>
        <a:lstStyle/>
        <a:p>
          <a:endParaRPr lang="en-US"/>
        </a:p>
      </dgm:t>
    </dgm:pt>
    <dgm:pt modelId="{4A239000-22D9-4E83-BF70-73D5F5C6AD27}">
      <dgm:prSet/>
      <dgm:spPr/>
      <dgm:t>
        <a:bodyPr/>
        <a:lstStyle/>
        <a:p>
          <a:pPr>
            <a:lnSpc>
              <a:spcPct val="100000"/>
            </a:lnSpc>
          </a:pPr>
          <a:r>
            <a:rPr lang="en-US"/>
            <a:t>Must state in detail acceptable behaviours and actions</a:t>
          </a:r>
        </a:p>
      </dgm:t>
    </dgm:pt>
    <dgm:pt modelId="{46735B67-F0F7-4975-8E74-4820E34CBCCF}" type="parTrans" cxnId="{D097182D-EE76-42B7-AAC0-CF8B2172EB2B}">
      <dgm:prSet/>
      <dgm:spPr/>
      <dgm:t>
        <a:bodyPr/>
        <a:lstStyle/>
        <a:p>
          <a:endParaRPr lang="en-US"/>
        </a:p>
      </dgm:t>
    </dgm:pt>
    <dgm:pt modelId="{0E11685E-EDE9-4803-B21F-E141EA8889CC}" type="sibTrans" cxnId="{D097182D-EE76-42B7-AAC0-CF8B2172EB2B}">
      <dgm:prSet/>
      <dgm:spPr/>
      <dgm:t>
        <a:bodyPr/>
        <a:lstStyle/>
        <a:p>
          <a:endParaRPr lang="en-US"/>
        </a:p>
      </dgm:t>
    </dgm:pt>
    <dgm:pt modelId="{6360DE12-2743-4565-8333-7DC3298860A2}" type="pres">
      <dgm:prSet presAssocID="{9794E35F-B433-4CDF-A282-D5ACC3B2964C}" presName="root" presStyleCnt="0">
        <dgm:presLayoutVars>
          <dgm:dir/>
          <dgm:resizeHandles val="exact"/>
        </dgm:presLayoutVars>
      </dgm:prSet>
      <dgm:spPr/>
    </dgm:pt>
    <dgm:pt modelId="{BF2BD311-2D6E-438B-8F90-53415968AC9E}" type="pres">
      <dgm:prSet presAssocID="{8F6F535B-981D-4F9C-8857-CD0BA7C314E5}" presName="compNode" presStyleCnt="0"/>
      <dgm:spPr/>
    </dgm:pt>
    <dgm:pt modelId="{B1C70D6D-2844-414C-A342-EA439E79E896}" type="pres">
      <dgm:prSet presAssocID="{8F6F535B-981D-4F9C-8857-CD0BA7C314E5}" presName="bgRect" presStyleLbl="bgShp" presStyleIdx="0" presStyleCnt="3"/>
      <dgm:spPr/>
    </dgm:pt>
    <dgm:pt modelId="{AD20475B-7B1C-4D9B-BBEF-3771B5E43B68}" type="pres">
      <dgm:prSet presAssocID="{8F6F535B-981D-4F9C-8857-CD0BA7C314E5}" presName="iconRect" presStyleLbl="node1" presStyleIdx="0" presStyleCnt="3"/>
      <dgm:spPr/>
    </dgm:pt>
    <dgm:pt modelId="{F74F8066-E624-4BE6-A7DF-55BEEFD7B906}" type="pres">
      <dgm:prSet presAssocID="{8F6F535B-981D-4F9C-8857-CD0BA7C314E5}" presName="spaceRect" presStyleCnt="0"/>
      <dgm:spPr/>
    </dgm:pt>
    <dgm:pt modelId="{93A1DC63-2314-428E-94CB-07B94864A5B8}" type="pres">
      <dgm:prSet presAssocID="{8F6F535B-981D-4F9C-8857-CD0BA7C314E5}" presName="parTx" presStyleLbl="revTx" presStyleIdx="0" presStyleCnt="3">
        <dgm:presLayoutVars>
          <dgm:chMax val="0"/>
          <dgm:chPref val="0"/>
        </dgm:presLayoutVars>
      </dgm:prSet>
      <dgm:spPr/>
    </dgm:pt>
    <dgm:pt modelId="{134780DB-45FB-4467-852B-70982A42E8E3}" type="pres">
      <dgm:prSet presAssocID="{C26AB549-1172-462D-9421-CE7689F3B41A}" presName="sibTrans" presStyleCnt="0"/>
      <dgm:spPr/>
    </dgm:pt>
    <dgm:pt modelId="{AC7FF249-AF9D-4442-803A-4BD7A90AA7C2}" type="pres">
      <dgm:prSet presAssocID="{879FE686-6D2A-46F5-A579-1B1AB7293905}" presName="compNode" presStyleCnt="0"/>
      <dgm:spPr/>
    </dgm:pt>
    <dgm:pt modelId="{73F82F62-438A-4C28-923C-0C51B1C13F60}" type="pres">
      <dgm:prSet presAssocID="{879FE686-6D2A-46F5-A579-1B1AB7293905}" presName="bgRect" presStyleLbl="bgShp" presStyleIdx="1" presStyleCnt="3"/>
      <dgm:spPr/>
    </dgm:pt>
    <dgm:pt modelId="{E0DF2F83-FB6B-4E36-ADBC-6B413BB2B01A}" type="pres">
      <dgm:prSet presAssocID="{879FE686-6D2A-46F5-A579-1B1AB7293905}" presName="iconRect" presStyleLbl="node1" presStyleIdx="1" presStyleCnt="3"/>
      <dgm:spPr/>
    </dgm:pt>
    <dgm:pt modelId="{9C233CAD-5DB3-40AB-A55E-5B1BA6ABFEF2}" type="pres">
      <dgm:prSet presAssocID="{879FE686-6D2A-46F5-A579-1B1AB7293905}" presName="spaceRect" presStyleCnt="0"/>
      <dgm:spPr/>
    </dgm:pt>
    <dgm:pt modelId="{93DB1C9F-BF61-45C6-8C9D-7C8B96CD9E34}" type="pres">
      <dgm:prSet presAssocID="{879FE686-6D2A-46F5-A579-1B1AB7293905}" presName="parTx" presStyleLbl="revTx" presStyleIdx="1" presStyleCnt="3">
        <dgm:presLayoutVars>
          <dgm:chMax val="0"/>
          <dgm:chPref val="0"/>
        </dgm:presLayoutVars>
      </dgm:prSet>
      <dgm:spPr/>
    </dgm:pt>
    <dgm:pt modelId="{561FA0B3-FAFA-4FFC-B293-7F2C68D44378}" type="pres">
      <dgm:prSet presAssocID="{CD6A51A2-C3AF-4DA8-A6BD-CED89C765BB1}" presName="sibTrans" presStyleCnt="0"/>
      <dgm:spPr/>
    </dgm:pt>
    <dgm:pt modelId="{1E939D50-5396-447D-8895-D368B7A345A4}" type="pres">
      <dgm:prSet presAssocID="{4A239000-22D9-4E83-BF70-73D5F5C6AD27}" presName="compNode" presStyleCnt="0"/>
      <dgm:spPr/>
    </dgm:pt>
    <dgm:pt modelId="{7964CF70-B9B8-458F-8694-49E7528442AF}" type="pres">
      <dgm:prSet presAssocID="{4A239000-22D9-4E83-BF70-73D5F5C6AD27}" presName="bgRect" presStyleLbl="bgShp" presStyleIdx="2" presStyleCnt="3"/>
      <dgm:spPr/>
    </dgm:pt>
    <dgm:pt modelId="{16B91AAB-9006-4452-B2AA-94A7506EFA79}" type="pres">
      <dgm:prSet presAssocID="{4A239000-22D9-4E83-BF70-73D5F5C6AD27}" presName="iconRect" presStyleLbl="node1" presStyleIdx="2" presStyleCnt="3"/>
      <dgm:spPr/>
    </dgm:pt>
    <dgm:pt modelId="{8F6E0D80-3642-4019-8A21-FBB6C989F30D}" type="pres">
      <dgm:prSet presAssocID="{4A239000-22D9-4E83-BF70-73D5F5C6AD27}" presName="spaceRect" presStyleCnt="0"/>
      <dgm:spPr/>
    </dgm:pt>
    <dgm:pt modelId="{82B75E51-E690-42F5-9A2D-E8575D9C4D87}" type="pres">
      <dgm:prSet presAssocID="{4A239000-22D9-4E83-BF70-73D5F5C6AD27}" presName="parTx" presStyleLbl="revTx" presStyleIdx="2" presStyleCnt="3">
        <dgm:presLayoutVars>
          <dgm:chMax val="0"/>
          <dgm:chPref val="0"/>
        </dgm:presLayoutVars>
      </dgm:prSet>
      <dgm:spPr/>
    </dgm:pt>
  </dgm:ptLst>
  <dgm:cxnLst>
    <dgm:cxn modelId="{7E5CAD0A-798B-4151-A7E7-528C6EE074A9}" type="presOf" srcId="{9794E35F-B433-4CDF-A282-D5ACC3B2964C}" destId="{6360DE12-2743-4565-8333-7DC3298860A2}" srcOrd="0" destOrd="0" presId="urn:microsoft.com/office/officeart/2018/2/layout/IconVerticalSolidList"/>
    <dgm:cxn modelId="{D097182D-EE76-42B7-AAC0-CF8B2172EB2B}" srcId="{9794E35F-B433-4CDF-A282-D5ACC3B2964C}" destId="{4A239000-22D9-4E83-BF70-73D5F5C6AD27}" srcOrd="2" destOrd="0" parTransId="{46735B67-F0F7-4975-8E74-4820E34CBCCF}" sibTransId="{0E11685E-EDE9-4803-B21F-E141EA8889CC}"/>
    <dgm:cxn modelId="{8FE6B973-0D87-4E90-A493-553606738F45}" type="presOf" srcId="{8F6F535B-981D-4F9C-8857-CD0BA7C314E5}" destId="{93A1DC63-2314-428E-94CB-07B94864A5B8}" srcOrd="0" destOrd="0" presId="urn:microsoft.com/office/officeart/2018/2/layout/IconVerticalSolidList"/>
    <dgm:cxn modelId="{6D8EE877-1268-4B45-9914-4285EDCF09F7}" srcId="{9794E35F-B433-4CDF-A282-D5ACC3B2964C}" destId="{879FE686-6D2A-46F5-A579-1B1AB7293905}" srcOrd="1" destOrd="0" parTransId="{A515C363-AB4A-4E6C-B80B-8148ACD1FEA9}" sibTransId="{CD6A51A2-C3AF-4DA8-A6BD-CED89C765BB1}"/>
    <dgm:cxn modelId="{EDF22D7E-C2AC-4861-95F6-EEDF9DE937FE}" type="presOf" srcId="{879FE686-6D2A-46F5-A579-1B1AB7293905}" destId="{93DB1C9F-BF61-45C6-8C9D-7C8B96CD9E34}" srcOrd="0" destOrd="0" presId="urn:microsoft.com/office/officeart/2018/2/layout/IconVerticalSolidList"/>
    <dgm:cxn modelId="{61C18997-1E2B-4705-8423-2964AE08C39B}" srcId="{9794E35F-B433-4CDF-A282-D5ACC3B2964C}" destId="{8F6F535B-981D-4F9C-8857-CD0BA7C314E5}" srcOrd="0" destOrd="0" parTransId="{60F9A7BE-88C0-4E42-AEF0-8A6FAE91A570}" sibTransId="{C26AB549-1172-462D-9421-CE7689F3B41A}"/>
    <dgm:cxn modelId="{F26992E8-97C8-4D45-9C76-A5783FF81CD7}" type="presOf" srcId="{4A239000-22D9-4E83-BF70-73D5F5C6AD27}" destId="{82B75E51-E690-42F5-9A2D-E8575D9C4D87}" srcOrd="0" destOrd="0" presId="urn:microsoft.com/office/officeart/2018/2/layout/IconVerticalSolidList"/>
    <dgm:cxn modelId="{82440E5F-CD93-4161-AAE1-F95D7E1A9BD4}" type="presParOf" srcId="{6360DE12-2743-4565-8333-7DC3298860A2}" destId="{BF2BD311-2D6E-438B-8F90-53415968AC9E}" srcOrd="0" destOrd="0" presId="urn:microsoft.com/office/officeart/2018/2/layout/IconVerticalSolidList"/>
    <dgm:cxn modelId="{6592FDD0-DB92-43AC-AF37-D0D4C02B8B4F}" type="presParOf" srcId="{BF2BD311-2D6E-438B-8F90-53415968AC9E}" destId="{B1C70D6D-2844-414C-A342-EA439E79E896}" srcOrd="0" destOrd="0" presId="urn:microsoft.com/office/officeart/2018/2/layout/IconVerticalSolidList"/>
    <dgm:cxn modelId="{5FF9F06C-ECBF-452D-AB5B-BF1C29AC0113}" type="presParOf" srcId="{BF2BD311-2D6E-438B-8F90-53415968AC9E}" destId="{AD20475B-7B1C-4D9B-BBEF-3771B5E43B68}" srcOrd="1" destOrd="0" presId="urn:microsoft.com/office/officeart/2018/2/layout/IconVerticalSolidList"/>
    <dgm:cxn modelId="{27B0BAD3-1A5D-4DC1-A3E2-A6D30F32D2D4}" type="presParOf" srcId="{BF2BD311-2D6E-438B-8F90-53415968AC9E}" destId="{F74F8066-E624-4BE6-A7DF-55BEEFD7B906}" srcOrd="2" destOrd="0" presId="urn:microsoft.com/office/officeart/2018/2/layout/IconVerticalSolidList"/>
    <dgm:cxn modelId="{7E71F5A2-3E7C-403E-BEE8-9A8786F11F2A}" type="presParOf" srcId="{BF2BD311-2D6E-438B-8F90-53415968AC9E}" destId="{93A1DC63-2314-428E-94CB-07B94864A5B8}" srcOrd="3" destOrd="0" presId="urn:microsoft.com/office/officeart/2018/2/layout/IconVerticalSolidList"/>
    <dgm:cxn modelId="{EAEFA92C-FC42-4B41-BE3F-61F3D2C59D13}" type="presParOf" srcId="{6360DE12-2743-4565-8333-7DC3298860A2}" destId="{134780DB-45FB-4467-852B-70982A42E8E3}" srcOrd="1" destOrd="0" presId="urn:microsoft.com/office/officeart/2018/2/layout/IconVerticalSolidList"/>
    <dgm:cxn modelId="{A2F266CD-B29E-48FA-9958-D01CDB330929}" type="presParOf" srcId="{6360DE12-2743-4565-8333-7DC3298860A2}" destId="{AC7FF249-AF9D-4442-803A-4BD7A90AA7C2}" srcOrd="2" destOrd="0" presId="urn:microsoft.com/office/officeart/2018/2/layout/IconVerticalSolidList"/>
    <dgm:cxn modelId="{EF688F9C-6C93-406F-9659-947C1EF10329}" type="presParOf" srcId="{AC7FF249-AF9D-4442-803A-4BD7A90AA7C2}" destId="{73F82F62-438A-4C28-923C-0C51B1C13F60}" srcOrd="0" destOrd="0" presId="urn:microsoft.com/office/officeart/2018/2/layout/IconVerticalSolidList"/>
    <dgm:cxn modelId="{779637C5-DD1F-4D4C-B24C-32844B3A3737}" type="presParOf" srcId="{AC7FF249-AF9D-4442-803A-4BD7A90AA7C2}" destId="{E0DF2F83-FB6B-4E36-ADBC-6B413BB2B01A}" srcOrd="1" destOrd="0" presId="urn:microsoft.com/office/officeart/2018/2/layout/IconVerticalSolidList"/>
    <dgm:cxn modelId="{C46B818E-7370-40BB-AFF3-3CB9EFC9A929}" type="presParOf" srcId="{AC7FF249-AF9D-4442-803A-4BD7A90AA7C2}" destId="{9C233CAD-5DB3-40AB-A55E-5B1BA6ABFEF2}" srcOrd="2" destOrd="0" presId="urn:microsoft.com/office/officeart/2018/2/layout/IconVerticalSolidList"/>
    <dgm:cxn modelId="{68F17AAD-4F7A-4878-AD65-78AC0AA0E373}" type="presParOf" srcId="{AC7FF249-AF9D-4442-803A-4BD7A90AA7C2}" destId="{93DB1C9F-BF61-45C6-8C9D-7C8B96CD9E34}" srcOrd="3" destOrd="0" presId="urn:microsoft.com/office/officeart/2018/2/layout/IconVerticalSolidList"/>
    <dgm:cxn modelId="{21A727B2-4A63-4704-87D1-0BFD5FDEAEC2}" type="presParOf" srcId="{6360DE12-2743-4565-8333-7DC3298860A2}" destId="{561FA0B3-FAFA-4FFC-B293-7F2C68D44378}" srcOrd="3" destOrd="0" presId="urn:microsoft.com/office/officeart/2018/2/layout/IconVerticalSolidList"/>
    <dgm:cxn modelId="{54B16AC7-FC9A-472D-A042-50630553E495}" type="presParOf" srcId="{6360DE12-2743-4565-8333-7DC3298860A2}" destId="{1E939D50-5396-447D-8895-D368B7A345A4}" srcOrd="4" destOrd="0" presId="urn:microsoft.com/office/officeart/2018/2/layout/IconVerticalSolidList"/>
    <dgm:cxn modelId="{BDE5ED8E-85FF-4CC9-A7F0-52E51A0BDCEC}" type="presParOf" srcId="{1E939D50-5396-447D-8895-D368B7A345A4}" destId="{7964CF70-B9B8-458F-8694-49E7528442AF}" srcOrd="0" destOrd="0" presId="urn:microsoft.com/office/officeart/2018/2/layout/IconVerticalSolidList"/>
    <dgm:cxn modelId="{F4214672-B4DF-4B2A-B589-122D98780958}" type="presParOf" srcId="{1E939D50-5396-447D-8895-D368B7A345A4}" destId="{16B91AAB-9006-4452-B2AA-94A7506EFA79}" srcOrd="1" destOrd="0" presId="urn:microsoft.com/office/officeart/2018/2/layout/IconVerticalSolidList"/>
    <dgm:cxn modelId="{C7B85176-BADF-4762-BF0D-1DC3F11981A6}" type="presParOf" srcId="{1E939D50-5396-447D-8895-D368B7A345A4}" destId="{8F6E0D80-3642-4019-8A21-FBB6C989F30D}" srcOrd="2" destOrd="0" presId="urn:microsoft.com/office/officeart/2018/2/layout/IconVerticalSolidList"/>
    <dgm:cxn modelId="{16B51174-5470-46A4-895C-4CE55299C656}" type="presParOf" srcId="{1E939D50-5396-447D-8895-D368B7A345A4}" destId="{82B75E51-E690-42F5-9A2D-E8575D9C4D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9F124E-29F6-47F5-AE0E-B79CBB132ECD}" type="doc">
      <dgm:prSet loTypeId="urn:microsoft.com/office/officeart/2005/8/layout/hierarchy1" loCatId="hierarchy" qsTypeId="urn:microsoft.com/office/officeart/2005/8/quickstyle/3d3" qsCatId="3D" csTypeId="urn:microsoft.com/office/officeart/2005/8/colors/accent3_1" csCatId="accent3" phldr="1"/>
      <dgm:spPr/>
      <dgm:t>
        <a:bodyPr/>
        <a:lstStyle/>
        <a:p>
          <a:endParaRPr lang="en-US"/>
        </a:p>
      </dgm:t>
    </dgm:pt>
    <dgm:pt modelId="{BFB60DCF-01DA-46EA-893A-030544B5E6AE}">
      <dgm:prSet phldr="0"/>
      <dgm:spPr/>
      <dgm:t>
        <a:bodyPr/>
        <a:lstStyle/>
        <a:p>
          <a:pPr algn="ctr" rtl="0"/>
          <a:r>
            <a:rPr lang="en-US" b="1" dirty="0"/>
            <a:t>Implementing</a:t>
          </a:r>
          <a:r>
            <a:rPr lang="en-US" b="1" dirty="0">
              <a:latin typeface="Franklin Gothic Demi" panose="020B0502020104020203"/>
            </a:rPr>
            <a:t> </a:t>
          </a:r>
          <a:r>
            <a:rPr lang="en-US" b="1" dirty="0"/>
            <a:t>a Code</a:t>
          </a:r>
          <a:r>
            <a:rPr lang="en-US" b="1" dirty="0">
              <a:latin typeface="Franklin Gothic Demi" panose="020B0502020104020203"/>
            </a:rPr>
            <a:t> </a:t>
          </a:r>
          <a:r>
            <a:rPr lang="en-US" b="1" dirty="0"/>
            <a:t>of Ethics</a:t>
          </a:r>
          <a:endParaRPr lang="en-US" dirty="0">
            <a:latin typeface="Franklin Gothic Demi" panose="020B0502020104020203"/>
          </a:endParaRPr>
        </a:p>
      </dgm:t>
    </dgm:pt>
    <dgm:pt modelId="{30A53506-6C6A-47A5-8E0C-6E6D6D29489B}" type="parTrans" cxnId="{099A3852-DC96-4063-91D5-D01465B5B357}">
      <dgm:prSet/>
      <dgm:spPr/>
    </dgm:pt>
    <dgm:pt modelId="{9B766264-3159-4D5C-A4B1-00FA70121CE9}" type="sibTrans" cxnId="{099A3852-DC96-4063-91D5-D01465B5B357}">
      <dgm:prSet/>
      <dgm:spPr/>
    </dgm:pt>
    <dgm:pt modelId="{D399F9FB-1CF8-491E-BB66-E5CE8D788AAA}">
      <dgm:prSet phldr="0"/>
      <dgm:spPr/>
      <dgm:t>
        <a:bodyPr/>
        <a:lstStyle/>
        <a:p>
          <a:r>
            <a:rPr lang="en-US" b="1" dirty="0">
              <a:latin typeface="Franklin Gothic Demi" panose="020B0502020104020203"/>
            </a:rPr>
            <a:t>Reward</a:t>
          </a:r>
          <a:r>
            <a:rPr lang="en-US" b="1" dirty="0"/>
            <a:t> &amp;</a:t>
          </a:r>
          <a:r>
            <a:rPr lang="en-US" b="1" dirty="0">
              <a:latin typeface="Franklin Gothic Demi" panose="020B0502020104020203"/>
            </a:rPr>
            <a:t> Recognition</a:t>
          </a:r>
          <a:endParaRPr lang="en-US" b="0" dirty="0">
            <a:latin typeface="Franklin Gothic Demi" panose="020B0502020104020203"/>
          </a:endParaRPr>
        </a:p>
      </dgm:t>
    </dgm:pt>
    <dgm:pt modelId="{46E0CD98-37D5-45B7-8A06-D227B19D703F}" type="parTrans" cxnId="{1901AFCE-D736-49BC-B3D1-CEC326ECA52D}">
      <dgm:prSet/>
      <dgm:spPr/>
    </dgm:pt>
    <dgm:pt modelId="{164CFF70-D734-4951-A3CF-0A3B97C84BC5}" type="sibTrans" cxnId="{1901AFCE-D736-49BC-B3D1-CEC326ECA52D}">
      <dgm:prSet/>
      <dgm:spPr/>
    </dgm:pt>
    <dgm:pt modelId="{589ACAD6-FD28-42C4-811D-638CAB214BFC}">
      <dgm:prSet phldr="0"/>
      <dgm:spPr/>
      <dgm:t>
        <a:bodyPr/>
        <a:lstStyle/>
        <a:p>
          <a:r>
            <a:rPr lang="en-US" b="1" dirty="0">
              <a:latin typeface="Franklin Gothic Demi" panose="020B0502020104020203"/>
            </a:rPr>
            <a:t>Whistle-blowing</a:t>
          </a:r>
          <a:endParaRPr lang="en-US" dirty="0"/>
        </a:p>
      </dgm:t>
    </dgm:pt>
    <dgm:pt modelId="{954C2D70-21A0-4984-ACA9-13B52F49BB0D}" type="parTrans" cxnId="{56A8CDE2-7101-4954-B337-6F79CE3D571D}">
      <dgm:prSet/>
      <dgm:spPr/>
    </dgm:pt>
    <dgm:pt modelId="{80D10BEB-056E-4915-9B41-054F9932B64C}" type="sibTrans" cxnId="{56A8CDE2-7101-4954-B337-6F79CE3D571D}">
      <dgm:prSet/>
      <dgm:spPr/>
    </dgm:pt>
    <dgm:pt modelId="{9BFB3B50-2D36-4362-A244-6269B894ED8D}">
      <dgm:prSet phldr="0"/>
      <dgm:spPr/>
      <dgm:t>
        <a:bodyPr/>
        <a:lstStyle/>
        <a:p>
          <a:pPr rtl="0"/>
          <a:r>
            <a:rPr lang="en-US" b="1" dirty="0">
              <a:latin typeface="Franklin Gothic Demi" panose="020B0502020104020203"/>
            </a:rPr>
            <a:t>Communication</a:t>
          </a:r>
          <a:endParaRPr lang="en-US" b="0" dirty="0">
            <a:latin typeface="Franklin Gothic Demi" panose="020B0502020104020203"/>
          </a:endParaRPr>
        </a:p>
      </dgm:t>
    </dgm:pt>
    <dgm:pt modelId="{868C940B-8F71-4A37-85FD-92063897E8A0}" type="parTrans" cxnId="{B4251798-15C2-42ED-AC11-B3770FC26E3E}">
      <dgm:prSet/>
      <dgm:spPr/>
    </dgm:pt>
    <dgm:pt modelId="{C8A5AE61-0388-4F08-B1E2-DF329541D053}" type="sibTrans" cxnId="{B4251798-15C2-42ED-AC11-B3770FC26E3E}">
      <dgm:prSet/>
      <dgm:spPr/>
    </dgm:pt>
    <dgm:pt modelId="{214AD575-29F2-4A87-BEEC-B7961C25A7D4}">
      <dgm:prSet phldr="0"/>
      <dgm:spPr/>
      <dgm:t>
        <a:bodyPr/>
        <a:lstStyle/>
        <a:p>
          <a:pPr rtl="0"/>
          <a:r>
            <a:rPr lang="en-US" b="1" dirty="0">
              <a:latin typeface="Franklin Gothic Demi" panose="020B0502020104020203"/>
            </a:rPr>
            <a:t>Training</a:t>
          </a:r>
          <a:endParaRPr lang="en-US" b="0" dirty="0">
            <a:latin typeface="Franklin Gothic Demi" panose="020B0502020104020203"/>
          </a:endParaRPr>
        </a:p>
      </dgm:t>
    </dgm:pt>
    <dgm:pt modelId="{41582FAE-4FC4-40EF-AF11-181168C88C1E}" type="parTrans" cxnId="{32F6EAD0-5A57-42A3-A049-D750680FC787}">
      <dgm:prSet/>
      <dgm:spPr/>
    </dgm:pt>
    <dgm:pt modelId="{7841422C-5856-4C20-AF16-7FC3D0C1E78F}" type="sibTrans" cxnId="{32F6EAD0-5A57-42A3-A049-D750680FC787}">
      <dgm:prSet/>
      <dgm:spPr/>
    </dgm:pt>
    <dgm:pt modelId="{6C9BD97F-0895-4442-A2A2-D0BA9FAC05CB}" type="pres">
      <dgm:prSet presAssocID="{7D9F124E-29F6-47F5-AE0E-B79CBB132ECD}" presName="hierChild1" presStyleCnt="0">
        <dgm:presLayoutVars>
          <dgm:chPref val="1"/>
          <dgm:dir/>
          <dgm:animOne val="branch"/>
          <dgm:animLvl val="lvl"/>
          <dgm:resizeHandles/>
        </dgm:presLayoutVars>
      </dgm:prSet>
      <dgm:spPr/>
    </dgm:pt>
    <dgm:pt modelId="{691C9655-E29D-4018-850A-BD6EC9EE24FA}" type="pres">
      <dgm:prSet presAssocID="{BFB60DCF-01DA-46EA-893A-030544B5E6AE}" presName="hierRoot1" presStyleCnt="0"/>
      <dgm:spPr/>
    </dgm:pt>
    <dgm:pt modelId="{81823193-92F5-4F42-8EB1-66130767A1B3}" type="pres">
      <dgm:prSet presAssocID="{BFB60DCF-01DA-46EA-893A-030544B5E6AE}" presName="composite" presStyleCnt="0"/>
      <dgm:spPr/>
    </dgm:pt>
    <dgm:pt modelId="{1FD4905E-F340-4B55-B526-2B68B134E887}" type="pres">
      <dgm:prSet presAssocID="{BFB60DCF-01DA-46EA-893A-030544B5E6AE}" presName="background" presStyleLbl="node0" presStyleIdx="0" presStyleCnt="1"/>
      <dgm:spPr/>
    </dgm:pt>
    <dgm:pt modelId="{F3E57D53-2005-4FB3-B510-76CF6DCF9A75}" type="pres">
      <dgm:prSet presAssocID="{BFB60DCF-01DA-46EA-893A-030544B5E6AE}" presName="text" presStyleLbl="fgAcc0" presStyleIdx="0" presStyleCnt="1">
        <dgm:presLayoutVars>
          <dgm:chPref val="3"/>
        </dgm:presLayoutVars>
      </dgm:prSet>
      <dgm:spPr/>
    </dgm:pt>
    <dgm:pt modelId="{DC54D622-36C7-4CEF-BD73-96E16BB1BA52}" type="pres">
      <dgm:prSet presAssocID="{BFB60DCF-01DA-46EA-893A-030544B5E6AE}" presName="hierChild2" presStyleCnt="0"/>
      <dgm:spPr/>
    </dgm:pt>
    <dgm:pt modelId="{C030FE6E-69F8-4091-A648-B6F85328BD55}" type="pres">
      <dgm:prSet presAssocID="{868C940B-8F71-4A37-85FD-92063897E8A0}" presName="Name10" presStyleLbl="parChTrans1D2" presStyleIdx="0" presStyleCnt="4"/>
      <dgm:spPr/>
    </dgm:pt>
    <dgm:pt modelId="{4B383C1C-1619-4AD8-A172-58E6A26504E3}" type="pres">
      <dgm:prSet presAssocID="{9BFB3B50-2D36-4362-A244-6269B894ED8D}" presName="hierRoot2" presStyleCnt="0"/>
      <dgm:spPr/>
    </dgm:pt>
    <dgm:pt modelId="{40B792B7-00EF-4D48-952C-0A681CF6D124}" type="pres">
      <dgm:prSet presAssocID="{9BFB3B50-2D36-4362-A244-6269B894ED8D}" presName="composite2" presStyleCnt="0"/>
      <dgm:spPr/>
    </dgm:pt>
    <dgm:pt modelId="{097AEBAD-3530-45FD-AED1-52F0FD1E5E4D}" type="pres">
      <dgm:prSet presAssocID="{9BFB3B50-2D36-4362-A244-6269B894ED8D}" presName="background2" presStyleLbl="node2" presStyleIdx="0" presStyleCnt="4"/>
      <dgm:spPr/>
    </dgm:pt>
    <dgm:pt modelId="{BFB7BC78-B1EC-4D2E-B81F-BD002F0EA344}" type="pres">
      <dgm:prSet presAssocID="{9BFB3B50-2D36-4362-A244-6269B894ED8D}" presName="text2" presStyleLbl="fgAcc2" presStyleIdx="0" presStyleCnt="4">
        <dgm:presLayoutVars>
          <dgm:chPref val="3"/>
        </dgm:presLayoutVars>
      </dgm:prSet>
      <dgm:spPr/>
    </dgm:pt>
    <dgm:pt modelId="{F1817362-96C9-40AD-B21B-6079BF29A90B}" type="pres">
      <dgm:prSet presAssocID="{9BFB3B50-2D36-4362-A244-6269B894ED8D}" presName="hierChild3" presStyleCnt="0"/>
      <dgm:spPr/>
    </dgm:pt>
    <dgm:pt modelId="{63899911-80A0-4A3F-AD1C-A6DCF081694F}" type="pres">
      <dgm:prSet presAssocID="{41582FAE-4FC4-40EF-AF11-181168C88C1E}" presName="Name10" presStyleLbl="parChTrans1D2" presStyleIdx="1" presStyleCnt="4"/>
      <dgm:spPr/>
    </dgm:pt>
    <dgm:pt modelId="{07275538-F677-4F31-A87D-54A74E89982C}" type="pres">
      <dgm:prSet presAssocID="{214AD575-29F2-4A87-BEEC-B7961C25A7D4}" presName="hierRoot2" presStyleCnt="0"/>
      <dgm:spPr/>
    </dgm:pt>
    <dgm:pt modelId="{82F2D9DF-7DAD-4707-A9F9-1278A9B9AF67}" type="pres">
      <dgm:prSet presAssocID="{214AD575-29F2-4A87-BEEC-B7961C25A7D4}" presName="composite2" presStyleCnt="0"/>
      <dgm:spPr/>
    </dgm:pt>
    <dgm:pt modelId="{1F90FD9D-59D7-488A-BA86-227889BBF715}" type="pres">
      <dgm:prSet presAssocID="{214AD575-29F2-4A87-BEEC-B7961C25A7D4}" presName="background2" presStyleLbl="node2" presStyleIdx="1" presStyleCnt="4"/>
      <dgm:spPr/>
    </dgm:pt>
    <dgm:pt modelId="{150AF8B9-CB13-4E22-A011-0A88ABF63097}" type="pres">
      <dgm:prSet presAssocID="{214AD575-29F2-4A87-BEEC-B7961C25A7D4}" presName="text2" presStyleLbl="fgAcc2" presStyleIdx="1" presStyleCnt="4">
        <dgm:presLayoutVars>
          <dgm:chPref val="3"/>
        </dgm:presLayoutVars>
      </dgm:prSet>
      <dgm:spPr/>
    </dgm:pt>
    <dgm:pt modelId="{F0E7D054-B3B3-4434-91AD-FCCF0FBA3E83}" type="pres">
      <dgm:prSet presAssocID="{214AD575-29F2-4A87-BEEC-B7961C25A7D4}" presName="hierChild3" presStyleCnt="0"/>
      <dgm:spPr/>
    </dgm:pt>
    <dgm:pt modelId="{FC52E515-23BF-4922-8CB3-B8067CA84AFB}" type="pres">
      <dgm:prSet presAssocID="{46E0CD98-37D5-45B7-8A06-D227B19D703F}" presName="Name10" presStyleLbl="parChTrans1D2" presStyleIdx="2" presStyleCnt="4"/>
      <dgm:spPr/>
    </dgm:pt>
    <dgm:pt modelId="{41C8988E-4E69-4CBD-96C1-63941FCBDD97}" type="pres">
      <dgm:prSet presAssocID="{D399F9FB-1CF8-491E-BB66-E5CE8D788AAA}" presName="hierRoot2" presStyleCnt="0"/>
      <dgm:spPr/>
    </dgm:pt>
    <dgm:pt modelId="{B5D7D7D6-4D3F-4EF0-9B91-0408DD582755}" type="pres">
      <dgm:prSet presAssocID="{D399F9FB-1CF8-491E-BB66-E5CE8D788AAA}" presName="composite2" presStyleCnt="0"/>
      <dgm:spPr/>
    </dgm:pt>
    <dgm:pt modelId="{41476537-DE0E-4B57-929C-33BBDFB7F558}" type="pres">
      <dgm:prSet presAssocID="{D399F9FB-1CF8-491E-BB66-E5CE8D788AAA}" presName="background2" presStyleLbl="node2" presStyleIdx="2" presStyleCnt="4"/>
      <dgm:spPr/>
    </dgm:pt>
    <dgm:pt modelId="{7173FC61-6BA6-4A45-B621-454F210F5E5F}" type="pres">
      <dgm:prSet presAssocID="{D399F9FB-1CF8-491E-BB66-E5CE8D788AAA}" presName="text2" presStyleLbl="fgAcc2" presStyleIdx="2" presStyleCnt="4">
        <dgm:presLayoutVars>
          <dgm:chPref val="3"/>
        </dgm:presLayoutVars>
      </dgm:prSet>
      <dgm:spPr/>
    </dgm:pt>
    <dgm:pt modelId="{A418CC75-6E40-4A4F-8DD8-F81DFE04C6FD}" type="pres">
      <dgm:prSet presAssocID="{D399F9FB-1CF8-491E-BB66-E5CE8D788AAA}" presName="hierChild3" presStyleCnt="0"/>
      <dgm:spPr/>
    </dgm:pt>
    <dgm:pt modelId="{8C7AC1D1-969B-48CD-880A-D67478D64378}" type="pres">
      <dgm:prSet presAssocID="{954C2D70-21A0-4984-ACA9-13B52F49BB0D}" presName="Name10" presStyleLbl="parChTrans1D2" presStyleIdx="3" presStyleCnt="4"/>
      <dgm:spPr/>
    </dgm:pt>
    <dgm:pt modelId="{EB9AEAC4-CAFD-4DE2-BDA4-B251BB49776A}" type="pres">
      <dgm:prSet presAssocID="{589ACAD6-FD28-42C4-811D-638CAB214BFC}" presName="hierRoot2" presStyleCnt="0"/>
      <dgm:spPr/>
    </dgm:pt>
    <dgm:pt modelId="{07B4C950-426B-4F73-9716-E28AEFFDF566}" type="pres">
      <dgm:prSet presAssocID="{589ACAD6-FD28-42C4-811D-638CAB214BFC}" presName="composite2" presStyleCnt="0"/>
      <dgm:spPr/>
    </dgm:pt>
    <dgm:pt modelId="{C1EF862E-D0B8-495C-A1C3-A0A03DEDB4A6}" type="pres">
      <dgm:prSet presAssocID="{589ACAD6-FD28-42C4-811D-638CAB214BFC}" presName="background2" presStyleLbl="node2" presStyleIdx="3" presStyleCnt="4"/>
      <dgm:spPr/>
    </dgm:pt>
    <dgm:pt modelId="{BEF58A25-FC6A-4D47-9786-051C24183C12}" type="pres">
      <dgm:prSet presAssocID="{589ACAD6-FD28-42C4-811D-638CAB214BFC}" presName="text2" presStyleLbl="fgAcc2" presStyleIdx="3" presStyleCnt="4">
        <dgm:presLayoutVars>
          <dgm:chPref val="3"/>
        </dgm:presLayoutVars>
      </dgm:prSet>
      <dgm:spPr/>
    </dgm:pt>
    <dgm:pt modelId="{B8FC1FCB-D99C-457F-9505-A7013463531E}" type="pres">
      <dgm:prSet presAssocID="{589ACAD6-FD28-42C4-811D-638CAB214BFC}" presName="hierChild3" presStyleCnt="0"/>
      <dgm:spPr/>
    </dgm:pt>
  </dgm:ptLst>
  <dgm:cxnLst>
    <dgm:cxn modelId="{797DCA14-4179-45E9-B99A-2D2BCF573CE7}" type="presOf" srcId="{46E0CD98-37D5-45B7-8A06-D227B19D703F}" destId="{FC52E515-23BF-4922-8CB3-B8067CA84AFB}" srcOrd="0" destOrd="0" presId="urn:microsoft.com/office/officeart/2005/8/layout/hierarchy1"/>
    <dgm:cxn modelId="{781D1524-34A0-4E36-9C5C-227D1BC52C66}" type="presOf" srcId="{7D9F124E-29F6-47F5-AE0E-B79CBB132ECD}" destId="{6C9BD97F-0895-4442-A2A2-D0BA9FAC05CB}" srcOrd="0" destOrd="0" presId="urn:microsoft.com/office/officeart/2005/8/layout/hierarchy1"/>
    <dgm:cxn modelId="{6078BC5C-28DD-45BA-B9DF-7F491DADAF90}" type="presOf" srcId="{9BFB3B50-2D36-4362-A244-6269B894ED8D}" destId="{BFB7BC78-B1EC-4D2E-B81F-BD002F0EA344}" srcOrd="0" destOrd="0" presId="urn:microsoft.com/office/officeart/2005/8/layout/hierarchy1"/>
    <dgm:cxn modelId="{B0EF8166-97C3-4AD4-87EA-C94F673D493D}" type="presOf" srcId="{D399F9FB-1CF8-491E-BB66-E5CE8D788AAA}" destId="{7173FC61-6BA6-4A45-B621-454F210F5E5F}" srcOrd="0" destOrd="0" presId="urn:microsoft.com/office/officeart/2005/8/layout/hierarchy1"/>
    <dgm:cxn modelId="{099A3852-DC96-4063-91D5-D01465B5B357}" srcId="{7D9F124E-29F6-47F5-AE0E-B79CBB132ECD}" destId="{BFB60DCF-01DA-46EA-893A-030544B5E6AE}" srcOrd="0" destOrd="0" parTransId="{30A53506-6C6A-47A5-8E0C-6E6D6D29489B}" sibTransId="{9B766264-3159-4D5C-A4B1-00FA70121CE9}"/>
    <dgm:cxn modelId="{8785A452-B27A-42B3-881B-014469B6490B}" type="presOf" srcId="{41582FAE-4FC4-40EF-AF11-181168C88C1E}" destId="{63899911-80A0-4A3F-AD1C-A6DCF081694F}" srcOrd="0" destOrd="0" presId="urn:microsoft.com/office/officeart/2005/8/layout/hierarchy1"/>
    <dgm:cxn modelId="{7D7A7E88-C67A-45A0-9094-4DFB9ABF9B39}" type="presOf" srcId="{868C940B-8F71-4A37-85FD-92063897E8A0}" destId="{C030FE6E-69F8-4091-A648-B6F85328BD55}" srcOrd="0" destOrd="0" presId="urn:microsoft.com/office/officeart/2005/8/layout/hierarchy1"/>
    <dgm:cxn modelId="{B4251798-15C2-42ED-AC11-B3770FC26E3E}" srcId="{BFB60DCF-01DA-46EA-893A-030544B5E6AE}" destId="{9BFB3B50-2D36-4362-A244-6269B894ED8D}" srcOrd="0" destOrd="0" parTransId="{868C940B-8F71-4A37-85FD-92063897E8A0}" sibTransId="{C8A5AE61-0388-4F08-B1E2-DF329541D053}"/>
    <dgm:cxn modelId="{9C7B719F-0D93-4BE6-98EC-DE1370828C86}" type="presOf" srcId="{954C2D70-21A0-4984-ACA9-13B52F49BB0D}" destId="{8C7AC1D1-969B-48CD-880A-D67478D64378}" srcOrd="0" destOrd="0" presId="urn:microsoft.com/office/officeart/2005/8/layout/hierarchy1"/>
    <dgm:cxn modelId="{E8305CB3-6BAC-4DCF-8585-95531B44C3AB}" type="presOf" srcId="{589ACAD6-FD28-42C4-811D-638CAB214BFC}" destId="{BEF58A25-FC6A-4D47-9786-051C24183C12}" srcOrd="0" destOrd="0" presId="urn:microsoft.com/office/officeart/2005/8/layout/hierarchy1"/>
    <dgm:cxn modelId="{1901AFCE-D736-49BC-B3D1-CEC326ECA52D}" srcId="{BFB60DCF-01DA-46EA-893A-030544B5E6AE}" destId="{D399F9FB-1CF8-491E-BB66-E5CE8D788AAA}" srcOrd="2" destOrd="0" parTransId="{46E0CD98-37D5-45B7-8A06-D227B19D703F}" sibTransId="{164CFF70-D734-4951-A3CF-0A3B97C84BC5}"/>
    <dgm:cxn modelId="{32F6EAD0-5A57-42A3-A049-D750680FC787}" srcId="{BFB60DCF-01DA-46EA-893A-030544B5E6AE}" destId="{214AD575-29F2-4A87-BEEC-B7961C25A7D4}" srcOrd="1" destOrd="0" parTransId="{41582FAE-4FC4-40EF-AF11-181168C88C1E}" sibTransId="{7841422C-5856-4C20-AF16-7FC3D0C1E78F}"/>
    <dgm:cxn modelId="{56A8CDE2-7101-4954-B337-6F79CE3D571D}" srcId="{BFB60DCF-01DA-46EA-893A-030544B5E6AE}" destId="{589ACAD6-FD28-42C4-811D-638CAB214BFC}" srcOrd="3" destOrd="0" parTransId="{954C2D70-21A0-4984-ACA9-13B52F49BB0D}" sibTransId="{80D10BEB-056E-4915-9B41-054F9932B64C}"/>
    <dgm:cxn modelId="{F6C288EF-91AA-4776-BB56-3C5E82546A78}" type="presOf" srcId="{214AD575-29F2-4A87-BEEC-B7961C25A7D4}" destId="{150AF8B9-CB13-4E22-A011-0A88ABF63097}" srcOrd="0" destOrd="0" presId="urn:microsoft.com/office/officeart/2005/8/layout/hierarchy1"/>
    <dgm:cxn modelId="{FFC39AFC-8454-4572-B6C7-E8553DA2977C}" type="presOf" srcId="{BFB60DCF-01DA-46EA-893A-030544B5E6AE}" destId="{F3E57D53-2005-4FB3-B510-76CF6DCF9A75}" srcOrd="0" destOrd="0" presId="urn:microsoft.com/office/officeart/2005/8/layout/hierarchy1"/>
    <dgm:cxn modelId="{A6228E84-3EC9-4C77-BAB8-AD9EEF19FC9A}" type="presParOf" srcId="{6C9BD97F-0895-4442-A2A2-D0BA9FAC05CB}" destId="{691C9655-E29D-4018-850A-BD6EC9EE24FA}" srcOrd="0" destOrd="0" presId="urn:microsoft.com/office/officeart/2005/8/layout/hierarchy1"/>
    <dgm:cxn modelId="{F1AEF370-2B11-42D1-8E87-1AFB2C3DB517}" type="presParOf" srcId="{691C9655-E29D-4018-850A-BD6EC9EE24FA}" destId="{81823193-92F5-4F42-8EB1-66130767A1B3}" srcOrd="0" destOrd="0" presId="urn:microsoft.com/office/officeart/2005/8/layout/hierarchy1"/>
    <dgm:cxn modelId="{8CBEF3E3-8525-44F3-84AB-91A4917687FE}" type="presParOf" srcId="{81823193-92F5-4F42-8EB1-66130767A1B3}" destId="{1FD4905E-F340-4B55-B526-2B68B134E887}" srcOrd="0" destOrd="0" presId="urn:microsoft.com/office/officeart/2005/8/layout/hierarchy1"/>
    <dgm:cxn modelId="{871F8C78-B100-4481-8A50-9609D8BDB16E}" type="presParOf" srcId="{81823193-92F5-4F42-8EB1-66130767A1B3}" destId="{F3E57D53-2005-4FB3-B510-76CF6DCF9A75}" srcOrd="1" destOrd="0" presId="urn:microsoft.com/office/officeart/2005/8/layout/hierarchy1"/>
    <dgm:cxn modelId="{1F6AE9A6-2D88-4489-BAA9-5D5E0E0D140F}" type="presParOf" srcId="{691C9655-E29D-4018-850A-BD6EC9EE24FA}" destId="{DC54D622-36C7-4CEF-BD73-96E16BB1BA52}" srcOrd="1" destOrd="0" presId="urn:microsoft.com/office/officeart/2005/8/layout/hierarchy1"/>
    <dgm:cxn modelId="{71533F5E-6C51-480D-B58B-F58F1206B599}" type="presParOf" srcId="{DC54D622-36C7-4CEF-BD73-96E16BB1BA52}" destId="{C030FE6E-69F8-4091-A648-B6F85328BD55}" srcOrd="0" destOrd="0" presId="urn:microsoft.com/office/officeart/2005/8/layout/hierarchy1"/>
    <dgm:cxn modelId="{E9501CBE-C60A-46A1-A556-6FEF2D10A222}" type="presParOf" srcId="{DC54D622-36C7-4CEF-BD73-96E16BB1BA52}" destId="{4B383C1C-1619-4AD8-A172-58E6A26504E3}" srcOrd="1" destOrd="0" presId="urn:microsoft.com/office/officeart/2005/8/layout/hierarchy1"/>
    <dgm:cxn modelId="{0AF4EA69-3E06-4207-9A57-3517425EA305}" type="presParOf" srcId="{4B383C1C-1619-4AD8-A172-58E6A26504E3}" destId="{40B792B7-00EF-4D48-952C-0A681CF6D124}" srcOrd="0" destOrd="0" presId="urn:microsoft.com/office/officeart/2005/8/layout/hierarchy1"/>
    <dgm:cxn modelId="{524C1C94-8A28-4A43-9411-45F4301F5558}" type="presParOf" srcId="{40B792B7-00EF-4D48-952C-0A681CF6D124}" destId="{097AEBAD-3530-45FD-AED1-52F0FD1E5E4D}" srcOrd="0" destOrd="0" presId="urn:microsoft.com/office/officeart/2005/8/layout/hierarchy1"/>
    <dgm:cxn modelId="{6C6346FE-9667-437D-AC8A-40D8B185BE60}" type="presParOf" srcId="{40B792B7-00EF-4D48-952C-0A681CF6D124}" destId="{BFB7BC78-B1EC-4D2E-B81F-BD002F0EA344}" srcOrd="1" destOrd="0" presId="urn:microsoft.com/office/officeart/2005/8/layout/hierarchy1"/>
    <dgm:cxn modelId="{FC73F020-A691-4B3F-8B8A-F2F368CDDCEB}" type="presParOf" srcId="{4B383C1C-1619-4AD8-A172-58E6A26504E3}" destId="{F1817362-96C9-40AD-B21B-6079BF29A90B}" srcOrd="1" destOrd="0" presId="urn:microsoft.com/office/officeart/2005/8/layout/hierarchy1"/>
    <dgm:cxn modelId="{7E2A09DB-ED00-43E0-A719-1F3F1328A962}" type="presParOf" srcId="{DC54D622-36C7-4CEF-BD73-96E16BB1BA52}" destId="{63899911-80A0-4A3F-AD1C-A6DCF081694F}" srcOrd="2" destOrd="0" presId="urn:microsoft.com/office/officeart/2005/8/layout/hierarchy1"/>
    <dgm:cxn modelId="{1E161AB1-BAAE-4F3E-8CE6-A16E62027643}" type="presParOf" srcId="{DC54D622-36C7-4CEF-BD73-96E16BB1BA52}" destId="{07275538-F677-4F31-A87D-54A74E89982C}" srcOrd="3" destOrd="0" presId="urn:microsoft.com/office/officeart/2005/8/layout/hierarchy1"/>
    <dgm:cxn modelId="{A5303894-35E8-406D-A272-D5E89D69B9EF}" type="presParOf" srcId="{07275538-F677-4F31-A87D-54A74E89982C}" destId="{82F2D9DF-7DAD-4707-A9F9-1278A9B9AF67}" srcOrd="0" destOrd="0" presId="urn:microsoft.com/office/officeart/2005/8/layout/hierarchy1"/>
    <dgm:cxn modelId="{C1075EA5-6A4B-4E06-9FBB-61C9D2632C50}" type="presParOf" srcId="{82F2D9DF-7DAD-4707-A9F9-1278A9B9AF67}" destId="{1F90FD9D-59D7-488A-BA86-227889BBF715}" srcOrd="0" destOrd="0" presId="urn:microsoft.com/office/officeart/2005/8/layout/hierarchy1"/>
    <dgm:cxn modelId="{BF6D8CC4-3239-475C-AE6C-3CE7FD8FA312}" type="presParOf" srcId="{82F2D9DF-7DAD-4707-A9F9-1278A9B9AF67}" destId="{150AF8B9-CB13-4E22-A011-0A88ABF63097}" srcOrd="1" destOrd="0" presId="urn:microsoft.com/office/officeart/2005/8/layout/hierarchy1"/>
    <dgm:cxn modelId="{58FB9507-34CF-479C-9AD4-B416507FC6FC}" type="presParOf" srcId="{07275538-F677-4F31-A87D-54A74E89982C}" destId="{F0E7D054-B3B3-4434-91AD-FCCF0FBA3E83}" srcOrd="1" destOrd="0" presId="urn:microsoft.com/office/officeart/2005/8/layout/hierarchy1"/>
    <dgm:cxn modelId="{CB864105-7C51-4049-8FC5-EF85E47C7A25}" type="presParOf" srcId="{DC54D622-36C7-4CEF-BD73-96E16BB1BA52}" destId="{FC52E515-23BF-4922-8CB3-B8067CA84AFB}" srcOrd="4" destOrd="0" presId="urn:microsoft.com/office/officeart/2005/8/layout/hierarchy1"/>
    <dgm:cxn modelId="{AE800137-C266-46B4-990C-011062C8A3C7}" type="presParOf" srcId="{DC54D622-36C7-4CEF-BD73-96E16BB1BA52}" destId="{41C8988E-4E69-4CBD-96C1-63941FCBDD97}" srcOrd="5" destOrd="0" presId="urn:microsoft.com/office/officeart/2005/8/layout/hierarchy1"/>
    <dgm:cxn modelId="{7E680032-DFAB-4A92-8022-99267E33E8DC}" type="presParOf" srcId="{41C8988E-4E69-4CBD-96C1-63941FCBDD97}" destId="{B5D7D7D6-4D3F-4EF0-9B91-0408DD582755}" srcOrd="0" destOrd="0" presId="urn:microsoft.com/office/officeart/2005/8/layout/hierarchy1"/>
    <dgm:cxn modelId="{5E7E1E67-4FEA-425D-8E2D-CF13CBF92CA0}" type="presParOf" srcId="{B5D7D7D6-4D3F-4EF0-9B91-0408DD582755}" destId="{41476537-DE0E-4B57-929C-33BBDFB7F558}" srcOrd="0" destOrd="0" presId="urn:microsoft.com/office/officeart/2005/8/layout/hierarchy1"/>
    <dgm:cxn modelId="{E81E541F-4AD9-4F3B-9390-B40D82AE0B9F}" type="presParOf" srcId="{B5D7D7D6-4D3F-4EF0-9B91-0408DD582755}" destId="{7173FC61-6BA6-4A45-B621-454F210F5E5F}" srcOrd="1" destOrd="0" presId="urn:microsoft.com/office/officeart/2005/8/layout/hierarchy1"/>
    <dgm:cxn modelId="{F3600FA6-7C55-45F6-B382-B1877BFE0798}" type="presParOf" srcId="{41C8988E-4E69-4CBD-96C1-63941FCBDD97}" destId="{A418CC75-6E40-4A4F-8DD8-F81DFE04C6FD}" srcOrd="1" destOrd="0" presId="urn:microsoft.com/office/officeart/2005/8/layout/hierarchy1"/>
    <dgm:cxn modelId="{FD067A56-7C3D-4E8A-8A7B-4DBC38DACF4F}" type="presParOf" srcId="{DC54D622-36C7-4CEF-BD73-96E16BB1BA52}" destId="{8C7AC1D1-969B-48CD-880A-D67478D64378}" srcOrd="6" destOrd="0" presId="urn:microsoft.com/office/officeart/2005/8/layout/hierarchy1"/>
    <dgm:cxn modelId="{37437731-126A-4391-BACF-D3A7961D9169}" type="presParOf" srcId="{DC54D622-36C7-4CEF-BD73-96E16BB1BA52}" destId="{EB9AEAC4-CAFD-4DE2-BDA4-B251BB49776A}" srcOrd="7" destOrd="0" presId="urn:microsoft.com/office/officeart/2005/8/layout/hierarchy1"/>
    <dgm:cxn modelId="{289E9FDE-E076-496B-98EC-13475E2B80DE}" type="presParOf" srcId="{EB9AEAC4-CAFD-4DE2-BDA4-B251BB49776A}" destId="{07B4C950-426B-4F73-9716-E28AEFFDF566}" srcOrd="0" destOrd="0" presId="urn:microsoft.com/office/officeart/2005/8/layout/hierarchy1"/>
    <dgm:cxn modelId="{A13EEC04-C1A0-4692-94F3-C75573C1DC39}" type="presParOf" srcId="{07B4C950-426B-4F73-9716-E28AEFFDF566}" destId="{C1EF862E-D0B8-495C-A1C3-A0A03DEDB4A6}" srcOrd="0" destOrd="0" presId="urn:microsoft.com/office/officeart/2005/8/layout/hierarchy1"/>
    <dgm:cxn modelId="{402631FE-7999-4C61-8F67-AD7A39EBFB43}" type="presParOf" srcId="{07B4C950-426B-4F73-9716-E28AEFFDF566}" destId="{BEF58A25-FC6A-4D47-9786-051C24183C12}" srcOrd="1" destOrd="0" presId="urn:microsoft.com/office/officeart/2005/8/layout/hierarchy1"/>
    <dgm:cxn modelId="{765A77C5-B643-46F2-8A30-E0990A1FC28D}" type="presParOf" srcId="{EB9AEAC4-CAFD-4DE2-BDA4-B251BB49776A}" destId="{B8FC1FCB-D99C-457F-9505-A701346353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4BB81-5EA9-44A7-8049-4971406BC3A2}">
      <dsp:nvSpPr>
        <dsp:cNvPr id="0" name=""/>
        <dsp:cNvSpPr/>
      </dsp:nvSpPr>
      <dsp:spPr>
        <a:xfrm>
          <a:off x="1683588" y="24743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B488FE-4A96-4188-AB5C-2805A994C451}">
      <dsp:nvSpPr>
        <dsp:cNvPr id="0" name=""/>
        <dsp:cNvSpPr/>
      </dsp:nvSpPr>
      <dsp:spPr>
        <a:xfrm>
          <a:off x="487207" y="2613846"/>
          <a:ext cx="432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Managers regularly make decisions about issues with a social dimension</a:t>
          </a:r>
        </a:p>
      </dsp:txBody>
      <dsp:txXfrm>
        <a:off x="487207" y="2613846"/>
        <a:ext cx="4320000" cy="877500"/>
      </dsp:txXfrm>
    </dsp:sp>
    <dsp:sp modelId="{387564FF-B035-458B-BA6A-6A434AD228E5}">
      <dsp:nvSpPr>
        <dsp:cNvPr id="0" name=""/>
        <dsp:cNvSpPr/>
      </dsp:nvSpPr>
      <dsp:spPr>
        <a:xfrm>
          <a:off x="7080975" y="24743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FBB74C-78A3-4F3D-A2CF-3504ACB1BB65}">
      <dsp:nvSpPr>
        <dsp:cNvPr id="0" name=""/>
        <dsp:cNvSpPr/>
      </dsp:nvSpPr>
      <dsp:spPr>
        <a:xfrm>
          <a:off x="5554827" y="2613846"/>
          <a:ext cx="496277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solidFill>
                <a:srgbClr val="000000">
                  <a:hueOff val="0"/>
                  <a:satOff val="0"/>
                  <a:lumOff val="0"/>
                  <a:alphaOff val="0"/>
                </a:srgbClr>
              </a:solidFill>
              <a:latin typeface="Franklin Gothic Book" panose="020B0502020104020203"/>
              <a:ea typeface="+mn-ea"/>
              <a:cs typeface="+mn-cs"/>
            </a:rPr>
            <a:t>In competitive environment, organisations cannot afford to be seen as socially irresponsible</a:t>
          </a:r>
        </a:p>
      </dsp:txBody>
      <dsp:txXfrm>
        <a:off x="5554827" y="2613846"/>
        <a:ext cx="4962772"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860FC-563F-46B3-91C1-08EA60C2CBBF}">
      <dsp:nvSpPr>
        <dsp:cNvPr id="0" name=""/>
        <dsp:cNvSpPr/>
      </dsp:nvSpPr>
      <dsp:spPr>
        <a:xfrm>
          <a:off x="2177903" y="0"/>
          <a:ext cx="1451935" cy="1042231"/>
        </a:xfrm>
        <a:prstGeom prst="trapezoid">
          <a:avLst>
            <a:gd name="adj" fmla="val 69655"/>
          </a:avLst>
        </a:prstGeom>
        <a:solidFill>
          <a:schemeClr val="accent3">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Philanthropic</a:t>
          </a:r>
        </a:p>
      </dsp:txBody>
      <dsp:txXfrm>
        <a:off x="2177903" y="0"/>
        <a:ext cx="1451935" cy="1042231"/>
      </dsp:txXfrm>
    </dsp:sp>
    <dsp:sp modelId="{1285E594-1206-4FE6-B71C-084541D04A66}">
      <dsp:nvSpPr>
        <dsp:cNvPr id="0" name=""/>
        <dsp:cNvSpPr/>
      </dsp:nvSpPr>
      <dsp:spPr>
        <a:xfrm>
          <a:off x="1451935" y="1042231"/>
          <a:ext cx="2903871" cy="1042231"/>
        </a:xfrm>
        <a:prstGeom prst="trapezoid">
          <a:avLst>
            <a:gd name="adj" fmla="val 69655"/>
          </a:avLst>
        </a:prstGeom>
        <a:solidFill>
          <a:schemeClr val="accent3">
            <a:hueOff val="-502181"/>
            <a:satOff val="119"/>
            <a:lumOff val="-4314"/>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Ethical</a:t>
          </a:r>
        </a:p>
      </dsp:txBody>
      <dsp:txXfrm>
        <a:off x="1960113" y="1042231"/>
        <a:ext cx="1887516" cy="1042231"/>
      </dsp:txXfrm>
    </dsp:sp>
    <dsp:sp modelId="{1D376941-FF4D-4831-AD5D-EB26BE0EFF1C}">
      <dsp:nvSpPr>
        <dsp:cNvPr id="0" name=""/>
        <dsp:cNvSpPr/>
      </dsp:nvSpPr>
      <dsp:spPr>
        <a:xfrm>
          <a:off x="725967" y="2084463"/>
          <a:ext cx="4355807" cy="1042231"/>
        </a:xfrm>
        <a:prstGeom prst="trapezoid">
          <a:avLst>
            <a:gd name="adj" fmla="val 69655"/>
          </a:avLst>
        </a:prstGeom>
        <a:solidFill>
          <a:schemeClr val="accent3">
            <a:hueOff val="-1004362"/>
            <a:satOff val="238"/>
            <a:lumOff val="-8627"/>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Legal </a:t>
          </a:r>
        </a:p>
      </dsp:txBody>
      <dsp:txXfrm>
        <a:off x="1488234" y="2084463"/>
        <a:ext cx="2831274" cy="1042231"/>
      </dsp:txXfrm>
    </dsp:sp>
    <dsp:sp modelId="{A9C4366D-D98A-4659-8702-E4E85A7BAF65}">
      <dsp:nvSpPr>
        <dsp:cNvPr id="0" name=""/>
        <dsp:cNvSpPr/>
      </dsp:nvSpPr>
      <dsp:spPr>
        <a:xfrm>
          <a:off x="0" y="3126694"/>
          <a:ext cx="5807743" cy="1042231"/>
        </a:xfrm>
        <a:prstGeom prst="trapezoid">
          <a:avLst>
            <a:gd name="adj" fmla="val 69655"/>
          </a:avLst>
        </a:prstGeom>
        <a:solidFill>
          <a:schemeClr val="accent3">
            <a:hueOff val="-1506543"/>
            <a:satOff val="357"/>
            <a:lumOff val="-12941"/>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Economic</a:t>
          </a:r>
        </a:p>
      </dsp:txBody>
      <dsp:txXfrm>
        <a:off x="1016355" y="3126694"/>
        <a:ext cx="3775032" cy="1042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71D1D-00B7-45A1-ABF5-43C28E473804}">
      <dsp:nvSpPr>
        <dsp:cNvPr id="0" name=""/>
        <dsp:cNvSpPr/>
      </dsp:nvSpPr>
      <dsp:spPr>
        <a:xfrm>
          <a:off x="2004974" y="3400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2A1E6D-82CE-4DC1-B8B2-26D9F0089DD2}">
      <dsp:nvSpPr>
        <dsp:cNvPr id="0" name=""/>
        <dsp:cNvSpPr/>
      </dsp:nvSpPr>
      <dsp:spPr>
        <a:xfrm>
          <a:off x="816974"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Research studies show positive relationship</a:t>
          </a:r>
        </a:p>
      </dsp:txBody>
      <dsp:txXfrm>
        <a:off x="816974" y="2754255"/>
        <a:ext cx="4320000" cy="720000"/>
      </dsp:txXfrm>
    </dsp:sp>
    <dsp:sp modelId="{BE758829-EF85-4709-B417-E2CB14F9FD0D}">
      <dsp:nvSpPr>
        <dsp:cNvPr id="0" name=""/>
        <dsp:cNvSpPr/>
      </dsp:nvSpPr>
      <dsp:spPr>
        <a:xfrm>
          <a:off x="7080975" y="3400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4E220F-16DB-4DCD-8F82-99776F873DA0}">
      <dsp:nvSpPr>
        <dsp:cNvPr id="0" name=""/>
        <dsp:cNvSpPr/>
      </dsp:nvSpPr>
      <dsp:spPr>
        <a:xfrm>
          <a:off x="5892975"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General public perception that companies who behave in a socially responsible way have better business performance</a:t>
          </a:r>
        </a:p>
      </dsp:txBody>
      <dsp:txXfrm>
        <a:off x="5892975" y="2754255"/>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09DFC-10E0-4CCD-AC70-3E5B1E615A84}">
      <dsp:nvSpPr>
        <dsp:cNvPr id="0" name=""/>
        <dsp:cNvSpPr/>
      </dsp:nvSpPr>
      <dsp:spPr>
        <a:xfrm>
          <a:off x="0" y="765233"/>
          <a:ext cx="7012370" cy="14127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D7416A7F-443B-4BA3-B48E-333CE652DC39}">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1344DAA-F4A7-403E-A5BD-3E5B36112FCA}">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100000"/>
            </a:lnSpc>
            <a:spcBef>
              <a:spcPct val="0"/>
            </a:spcBef>
            <a:spcAft>
              <a:spcPct val="35000"/>
            </a:spcAft>
            <a:buNone/>
          </a:pPr>
          <a:r>
            <a:rPr lang="en-US" sz="2500" kern="1200" dirty="0"/>
            <a:t>It is the collective behaviour and actions of managers that make a company socially responsible</a:t>
          </a:r>
        </a:p>
      </dsp:txBody>
      <dsp:txXfrm>
        <a:off x="1631713" y="765233"/>
        <a:ext cx="5380656" cy="1412739"/>
      </dsp:txXfrm>
    </dsp:sp>
    <dsp:sp modelId="{E41CE366-6151-4BF2-9FE7-36C916C35813}">
      <dsp:nvSpPr>
        <dsp:cNvPr id="0" name=""/>
        <dsp:cNvSpPr/>
      </dsp:nvSpPr>
      <dsp:spPr>
        <a:xfrm>
          <a:off x="0" y="2531157"/>
          <a:ext cx="7012370" cy="14127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81462B18-F99B-4B97-A478-CCF02F0E977A}">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24DEC4A-401C-4E46-BC88-81477D48C98F}">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100000"/>
            </a:lnSpc>
            <a:spcBef>
              <a:spcPct val="0"/>
            </a:spcBef>
            <a:spcAft>
              <a:spcPct val="35000"/>
            </a:spcAft>
            <a:buNone/>
          </a:pPr>
          <a:r>
            <a:rPr lang="en-US" sz="2500" kern="1200"/>
            <a:t>Managers who make the right decisions are described as being or behaving ethically</a:t>
          </a:r>
        </a:p>
      </dsp:txBody>
      <dsp:txXfrm>
        <a:off x="1631713" y="2531157"/>
        <a:ext cx="5380656" cy="1412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106E-E26F-45B1-B0C1-1A7EB88BA874}">
      <dsp:nvSpPr>
        <dsp:cNvPr id="0" name=""/>
        <dsp:cNvSpPr/>
      </dsp:nvSpPr>
      <dsp:spPr>
        <a:xfrm>
          <a:off x="686474"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F221E-FC76-4A57-A8B1-7B3AECA3F14F}">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421CA-09EB-4F72-B49D-FAFDAD401043}">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Basic convictions about what is right and wrong</a:t>
          </a:r>
        </a:p>
      </dsp:txBody>
      <dsp:txXfrm>
        <a:off x="50287" y="2852140"/>
        <a:ext cx="3262500" cy="720000"/>
      </dsp:txXfrm>
    </dsp:sp>
    <dsp:sp modelId="{3D0B4F99-2793-40CF-BCE0-EEAE5641A17E}">
      <dsp:nvSpPr>
        <dsp:cNvPr id="0" name=""/>
        <dsp:cNvSpPr/>
      </dsp:nvSpPr>
      <dsp:spPr>
        <a:xfrm>
          <a:off x="4519912"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48E91-68AF-42E8-8195-4C154A1ADE3D}">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0AD6FC-E2E0-4C3B-B8BD-8A1E8CAE8F0E}">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Influence ethical behaviour</a:t>
          </a:r>
        </a:p>
      </dsp:txBody>
      <dsp:txXfrm>
        <a:off x="3883725" y="2852140"/>
        <a:ext cx="3262500" cy="720000"/>
      </dsp:txXfrm>
    </dsp:sp>
    <dsp:sp modelId="{18C23B65-2308-40BC-BC73-5F92B0477C5F}">
      <dsp:nvSpPr>
        <dsp:cNvPr id="0" name=""/>
        <dsp:cNvSpPr/>
      </dsp:nvSpPr>
      <dsp:spPr>
        <a:xfrm>
          <a:off x="8353350"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EBB1B-3027-486B-A811-39C177D2C14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111A4E-F209-4BCB-9CBA-6FF1FCB0ADD9}">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Values are developed in early years</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67FC8-8B1D-2C45-9E19-A02DDDA78018}">
      <dsp:nvSpPr>
        <dsp:cNvPr id="0" name=""/>
        <dsp:cNvSpPr/>
      </dsp:nvSpPr>
      <dsp:spPr>
        <a:xfrm>
          <a:off x="1639409" y="2412"/>
          <a:ext cx="6557638" cy="698687"/>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Hire individuals with high ethical standards</a:t>
          </a:r>
        </a:p>
      </dsp:txBody>
      <dsp:txXfrm>
        <a:off x="1639409" y="2412"/>
        <a:ext cx="6557638" cy="698687"/>
      </dsp:txXfrm>
    </dsp:sp>
    <dsp:sp modelId="{8452F438-B4F9-CE41-AF33-DB311FFF07F4}">
      <dsp:nvSpPr>
        <dsp:cNvPr id="0" name=""/>
        <dsp:cNvSpPr/>
      </dsp:nvSpPr>
      <dsp:spPr>
        <a:xfrm>
          <a:off x="0" y="2412"/>
          <a:ext cx="1639409" cy="6986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dirty="0"/>
            <a:t>Hire</a:t>
          </a:r>
        </a:p>
      </dsp:txBody>
      <dsp:txXfrm>
        <a:off x="0" y="2412"/>
        <a:ext cx="1639409" cy="698687"/>
      </dsp:txXfrm>
    </dsp:sp>
    <dsp:sp modelId="{49E453D9-1691-CD45-B149-3BC6681B1AED}">
      <dsp:nvSpPr>
        <dsp:cNvPr id="0" name=""/>
        <dsp:cNvSpPr/>
      </dsp:nvSpPr>
      <dsp:spPr>
        <a:xfrm>
          <a:off x="1639409" y="743021"/>
          <a:ext cx="6557638" cy="698687"/>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Establish codes of ethics and decision rules</a:t>
          </a:r>
        </a:p>
      </dsp:txBody>
      <dsp:txXfrm>
        <a:off x="1639409" y="743021"/>
        <a:ext cx="6557638" cy="698687"/>
      </dsp:txXfrm>
    </dsp:sp>
    <dsp:sp modelId="{074B4EF0-A805-4042-AF78-9EE07FD1C50D}">
      <dsp:nvSpPr>
        <dsp:cNvPr id="0" name=""/>
        <dsp:cNvSpPr/>
      </dsp:nvSpPr>
      <dsp:spPr>
        <a:xfrm>
          <a:off x="0" y="743021"/>
          <a:ext cx="1639409" cy="698687"/>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Establish</a:t>
          </a:r>
        </a:p>
      </dsp:txBody>
      <dsp:txXfrm>
        <a:off x="0" y="743021"/>
        <a:ext cx="1639409" cy="698687"/>
      </dsp:txXfrm>
    </dsp:sp>
    <dsp:sp modelId="{3666BA3D-6AC1-8948-831F-AC6335262DF5}">
      <dsp:nvSpPr>
        <dsp:cNvPr id="0" name=""/>
        <dsp:cNvSpPr/>
      </dsp:nvSpPr>
      <dsp:spPr>
        <a:xfrm>
          <a:off x="1639409" y="1483631"/>
          <a:ext cx="6557638" cy="698687"/>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Lead by example</a:t>
          </a:r>
        </a:p>
      </dsp:txBody>
      <dsp:txXfrm>
        <a:off x="1639409" y="1483631"/>
        <a:ext cx="6557638" cy="698687"/>
      </dsp:txXfrm>
    </dsp:sp>
    <dsp:sp modelId="{A1242594-ADA2-EB4A-9062-E576D8200F29}">
      <dsp:nvSpPr>
        <dsp:cNvPr id="0" name=""/>
        <dsp:cNvSpPr/>
      </dsp:nvSpPr>
      <dsp:spPr>
        <a:xfrm>
          <a:off x="0" y="1483631"/>
          <a:ext cx="1639409" cy="698687"/>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dirty="0"/>
            <a:t>Lead </a:t>
          </a:r>
        </a:p>
      </dsp:txBody>
      <dsp:txXfrm>
        <a:off x="0" y="1483631"/>
        <a:ext cx="1639409" cy="698687"/>
      </dsp:txXfrm>
    </dsp:sp>
    <dsp:sp modelId="{8983D854-07CC-1045-8044-5CAF479F12BE}">
      <dsp:nvSpPr>
        <dsp:cNvPr id="0" name=""/>
        <dsp:cNvSpPr/>
      </dsp:nvSpPr>
      <dsp:spPr>
        <a:xfrm>
          <a:off x="1639409" y="2224240"/>
          <a:ext cx="6557638" cy="698687"/>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Delineate job goals and performance review mechanisms</a:t>
          </a:r>
        </a:p>
      </dsp:txBody>
      <dsp:txXfrm>
        <a:off x="1639409" y="2224240"/>
        <a:ext cx="6557638" cy="698687"/>
      </dsp:txXfrm>
    </dsp:sp>
    <dsp:sp modelId="{670FC622-68AE-8F4B-A63C-B410243B3863}">
      <dsp:nvSpPr>
        <dsp:cNvPr id="0" name=""/>
        <dsp:cNvSpPr/>
      </dsp:nvSpPr>
      <dsp:spPr>
        <a:xfrm>
          <a:off x="0" y="2224240"/>
          <a:ext cx="1639409" cy="698687"/>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Delineate</a:t>
          </a:r>
        </a:p>
      </dsp:txBody>
      <dsp:txXfrm>
        <a:off x="0" y="2224240"/>
        <a:ext cx="1639409" cy="698687"/>
      </dsp:txXfrm>
    </dsp:sp>
    <dsp:sp modelId="{B98274B1-95C7-CB4D-A68E-8E12065087DC}">
      <dsp:nvSpPr>
        <dsp:cNvPr id="0" name=""/>
        <dsp:cNvSpPr/>
      </dsp:nvSpPr>
      <dsp:spPr>
        <a:xfrm>
          <a:off x="1639409" y="2964849"/>
          <a:ext cx="6557638" cy="698687"/>
        </a:xfrm>
        <a:prstGeom prst="rect">
          <a:avLst/>
        </a:prstGeom>
        <a:solidFill>
          <a:schemeClr val="accent6">
            <a:tint val="40000"/>
            <a:alpha val="90000"/>
            <a:hueOff val="0"/>
            <a:satOff val="0"/>
            <a:lumOff val="0"/>
            <a:alphaOff val="0"/>
          </a:schemeClr>
        </a:solidFill>
        <a:ln w="12700" cap="rnd" cmpd="sng" algn="ctr">
          <a:solidFill>
            <a:schemeClr val="accent6">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Provide ethics training</a:t>
          </a:r>
        </a:p>
      </dsp:txBody>
      <dsp:txXfrm>
        <a:off x="1639409" y="2964849"/>
        <a:ext cx="6557638" cy="698687"/>
      </dsp:txXfrm>
    </dsp:sp>
    <dsp:sp modelId="{E98FBD6A-B840-964F-9D57-A09197E8D66F}">
      <dsp:nvSpPr>
        <dsp:cNvPr id="0" name=""/>
        <dsp:cNvSpPr/>
      </dsp:nvSpPr>
      <dsp:spPr>
        <a:xfrm>
          <a:off x="0" y="2964849"/>
          <a:ext cx="1639409" cy="698687"/>
        </a:xfrm>
        <a:prstGeom prst="rect">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Provide</a:t>
          </a:r>
        </a:p>
      </dsp:txBody>
      <dsp:txXfrm>
        <a:off x="0" y="2964849"/>
        <a:ext cx="1639409" cy="698687"/>
      </dsp:txXfrm>
    </dsp:sp>
    <dsp:sp modelId="{572C5BA8-E335-3445-8FDE-C6B464049C2E}">
      <dsp:nvSpPr>
        <dsp:cNvPr id="0" name=""/>
        <dsp:cNvSpPr/>
      </dsp:nvSpPr>
      <dsp:spPr>
        <a:xfrm>
          <a:off x="1639409" y="3705459"/>
          <a:ext cx="6557638" cy="698687"/>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Conduct social audits</a:t>
          </a:r>
        </a:p>
      </dsp:txBody>
      <dsp:txXfrm>
        <a:off x="1639409" y="3705459"/>
        <a:ext cx="6557638" cy="698687"/>
      </dsp:txXfrm>
    </dsp:sp>
    <dsp:sp modelId="{7B3C9E4C-F1ED-BE4C-96C7-E8FD21CFAFB0}">
      <dsp:nvSpPr>
        <dsp:cNvPr id="0" name=""/>
        <dsp:cNvSpPr/>
      </dsp:nvSpPr>
      <dsp:spPr>
        <a:xfrm>
          <a:off x="0" y="3705459"/>
          <a:ext cx="1639409" cy="6986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Conduct</a:t>
          </a:r>
        </a:p>
      </dsp:txBody>
      <dsp:txXfrm>
        <a:off x="0" y="3705459"/>
        <a:ext cx="1639409" cy="698687"/>
      </dsp:txXfrm>
    </dsp:sp>
    <dsp:sp modelId="{C2081C60-6597-E74E-BA44-590B7AB43B9F}">
      <dsp:nvSpPr>
        <dsp:cNvPr id="0" name=""/>
        <dsp:cNvSpPr/>
      </dsp:nvSpPr>
      <dsp:spPr>
        <a:xfrm>
          <a:off x="1639409" y="4446068"/>
          <a:ext cx="6557638" cy="698687"/>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27236" tIns="177467" rIns="127236" bIns="177467" numCol="1" spcCol="1270" anchor="ctr" anchorCtr="0">
          <a:noAutofit/>
        </a:bodyPr>
        <a:lstStyle/>
        <a:p>
          <a:pPr marL="0" lvl="0" indent="0" algn="l" defTabSz="889000">
            <a:lnSpc>
              <a:spcPct val="90000"/>
            </a:lnSpc>
            <a:spcBef>
              <a:spcPct val="0"/>
            </a:spcBef>
            <a:spcAft>
              <a:spcPct val="35000"/>
            </a:spcAft>
            <a:buNone/>
          </a:pPr>
          <a:r>
            <a:rPr lang="en-US" sz="2000" kern="1200"/>
            <a:t>Provide support to individuals facing ethical dilemmas</a:t>
          </a:r>
        </a:p>
      </dsp:txBody>
      <dsp:txXfrm>
        <a:off x="1639409" y="4446068"/>
        <a:ext cx="6557638" cy="698687"/>
      </dsp:txXfrm>
    </dsp:sp>
    <dsp:sp modelId="{63D71987-C233-6C42-97D8-6748B609B76B}">
      <dsp:nvSpPr>
        <dsp:cNvPr id="0" name=""/>
        <dsp:cNvSpPr/>
      </dsp:nvSpPr>
      <dsp:spPr>
        <a:xfrm>
          <a:off x="0" y="4446068"/>
          <a:ext cx="1639409" cy="698687"/>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6752" tIns="69015" rIns="86752" bIns="69015" numCol="1" spcCol="1270" anchor="ctr" anchorCtr="0">
          <a:noAutofit/>
        </a:bodyPr>
        <a:lstStyle/>
        <a:p>
          <a:pPr marL="0" lvl="0" indent="0" algn="ctr" defTabSz="1111250">
            <a:lnSpc>
              <a:spcPct val="90000"/>
            </a:lnSpc>
            <a:spcBef>
              <a:spcPct val="0"/>
            </a:spcBef>
            <a:spcAft>
              <a:spcPct val="35000"/>
            </a:spcAft>
            <a:buNone/>
          </a:pPr>
          <a:r>
            <a:rPr lang="en-US" sz="2500" kern="1200"/>
            <a:t>Provide</a:t>
          </a:r>
        </a:p>
      </dsp:txBody>
      <dsp:txXfrm>
        <a:off x="0" y="4446068"/>
        <a:ext cx="1639409" cy="698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70D6D-2844-414C-A342-EA439E79E896}">
      <dsp:nvSpPr>
        <dsp:cNvPr id="0" name=""/>
        <dsp:cNvSpPr/>
      </dsp:nvSpPr>
      <dsp:spPr>
        <a:xfrm>
          <a:off x="0" y="574"/>
          <a:ext cx="7012370" cy="1345137"/>
        </a:xfrm>
        <a:prstGeom prst="roundRect">
          <a:avLst>
            <a:gd name="adj" fmla="val 1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D20475B-7B1C-4D9B-BBEF-3771B5E43B68}">
      <dsp:nvSpPr>
        <dsp:cNvPr id="0" name=""/>
        <dsp:cNvSpPr/>
      </dsp:nvSpPr>
      <dsp:spPr>
        <a:xfrm>
          <a:off x="406904" y="303230"/>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3A1DC63-2314-428E-94CB-07B94864A5B8}">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dirty="0"/>
            <a:t>Formal statement of an </a:t>
          </a:r>
          <a:r>
            <a:rPr lang="en-US" sz="2400" kern="1200" dirty="0" err="1"/>
            <a:t>organisation’s</a:t>
          </a:r>
          <a:r>
            <a:rPr lang="en-US" sz="2400" kern="1200" dirty="0"/>
            <a:t> primary values and ethical rules it expects employees to follow</a:t>
          </a:r>
        </a:p>
      </dsp:txBody>
      <dsp:txXfrm>
        <a:off x="1553633" y="574"/>
        <a:ext cx="5458736" cy="1345137"/>
      </dsp:txXfrm>
    </dsp:sp>
    <dsp:sp modelId="{73F82F62-438A-4C28-923C-0C51B1C13F60}">
      <dsp:nvSpPr>
        <dsp:cNvPr id="0" name=""/>
        <dsp:cNvSpPr/>
      </dsp:nvSpPr>
      <dsp:spPr>
        <a:xfrm>
          <a:off x="0" y="1681996"/>
          <a:ext cx="7012370" cy="1345137"/>
        </a:xfrm>
        <a:prstGeom prst="roundRect">
          <a:avLst>
            <a:gd name="adj" fmla="val 1000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0DF2F83-FB6B-4E36-ADBC-6B413BB2B01A}">
      <dsp:nvSpPr>
        <dsp:cNvPr id="0" name=""/>
        <dsp:cNvSpPr/>
      </dsp:nvSpPr>
      <dsp:spPr>
        <a:xfrm>
          <a:off x="406904" y="1984652"/>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3DB1C9F-BF61-45C6-8C9D-7C8B96CD9E3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a:t>Usually written</a:t>
          </a:r>
        </a:p>
      </dsp:txBody>
      <dsp:txXfrm>
        <a:off x="1553633" y="1681996"/>
        <a:ext cx="5458736" cy="1345137"/>
      </dsp:txXfrm>
    </dsp:sp>
    <dsp:sp modelId="{7964CF70-B9B8-458F-8694-49E7528442AF}">
      <dsp:nvSpPr>
        <dsp:cNvPr id="0" name=""/>
        <dsp:cNvSpPr/>
      </dsp:nvSpPr>
      <dsp:spPr>
        <a:xfrm>
          <a:off x="0" y="3363418"/>
          <a:ext cx="7012370" cy="1345137"/>
        </a:xfrm>
        <a:prstGeom prst="roundRect">
          <a:avLst>
            <a:gd name="adj" fmla="val 10000"/>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6B91AAB-9006-4452-B2AA-94A7506EFA79}">
      <dsp:nvSpPr>
        <dsp:cNvPr id="0" name=""/>
        <dsp:cNvSpPr/>
      </dsp:nvSpPr>
      <dsp:spPr>
        <a:xfrm>
          <a:off x="406904" y="3666074"/>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B75E51-E690-42F5-9A2D-E8575D9C4D87}">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a:t>Must state in detail acceptable behaviours and actions</a:t>
          </a:r>
        </a:p>
      </dsp:txBody>
      <dsp:txXfrm>
        <a:off x="1553633" y="3363418"/>
        <a:ext cx="5458736" cy="13451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AC1D1-969B-48CD-880A-D67478D64378}">
      <dsp:nvSpPr>
        <dsp:cNvPr id="0" name=""/>
        <dsp:cNvSpPr/>
      </dsp:nvSpPr>
      <dsp:spPr>
        <a:xfrm>
          <a:off x="5393930" y="1385069"/>
          <a:ext cx="3994452" cy="633665"/>
        </a:xfrm>
        <a:custGeom>
          <a:avLst/>
          <a:gdLst/>
          <a:ahLst/>
          <a:cxnLst/>
          <a:rect l="0" t="0" r="0" b="0"/>
          <a:pathLst>
            <a:path>
              <a:moveTo>
                <a:pt x="0" y="0"/>
              </a:moveTo>
              <a:lnTo>
                <a:pt x="0" y="431824"/>
              </a:lnTo>
              <a:lnTo>
                <a:pt x="3994452" y="431824"/>
              </a:lnTo>
              <a:lnTo>
                <a:pt x="3994452"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C52E515-23BF-4922-8CB3-B8067CA84AFB}">
      <dsp:nvSpPr>
        <dsp:cNvPr id="0" name=""/>
        <dsp:cNvSpPr/>
      </dsp:nvSpPr>
      <dsp:spPr>
        <a:xfrm>
          <a:off x="5393930" y="1385069"/>
          <a:ext cx="1331484" cy="633665"/>
        </a:xfrm>
        <a:custGeom>
          <a:avLst/>
          <a:gdLst/>
          <a:ahLst/>
          <a:cxnLst/>
          <a:rect l="0" t="0" r="0" b="0"/>
          <a:pathLst>
            <a:path>
              <a:moveTo>
                <a:pt x="0" y="0"/>
              </a:moveTo>
              <a:lnTo>
                <a:pt x="0" y="431824"/>
              </a:lnTo>
              <a:lnTo>
                <a:pt x="1331484" y="431824"/>
              </a:lnTo>
              <a:lnTo>
                <a:pt x="1331484"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899911-80A0-4A3F-AD1C-A6DCF081694F}">
      <dsp:nvSpPr>
        <dsp:cNvPr id="0" name=""/>
        <dsp:cNvSpPr/>
      </dsp:nvSpPr>
      <dsp:spPr>
        <a:xfrm>
          <a:off x="4062446" y="1385069"/>
          <a:ext cx="1331484" cy="633665"/>
        </a:xfrm>
        <a:custGeom>
          <a:avLst/>
          <a:gdLst/>
          <a:ahLst/>
          <a:cxnLst/>
          <a:rect l="0" t="0" r="0" b="0"/>
          <a:pathLst>
            <a:path>
              <a:moveTo>
                <a:pt x="1331484" y="0"/>
              </a:moveTo>
              <a:lnTo>
                <a:pt x="1331484" y="431824"/>
              </a:lnTo>
              <a:lnTo>
                <a:pt x="0" y="431824"/>
              </a:lnTo>
              <a:lnTo>
                <a:pt x="0"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030FE6E-69F8-4091-A648-B6F85328BD55}">
      <dsp:nvSpPr>
        <dsp:cNvPr id="0" name=""/>
        <dsp:cNvSpPr/>
      </dsp:nvSpPr>
      <dsp:spPr>
        <a:xfrm>
          <a:off x="1399478" y="1385069"/>
          <a:ext cx="3994452" cy="633665"/>
        </a:xfrm>
        <a:custGeom>
          <a:avLst/>
          <a:gdLst/>
          <a:ahLst/>
          <a:cxnLst/>
          <a:rect l="0" t="0" r="0" b="0"/>
          <a:pathLst>
            <a:path>
              <a:moveTo>
                <a:pt x="3994452" y="0"/>
              </a:moveTo>
              <a:lnTo>
                <a:pt x="3994452" y="431824"/>
              </a:lnTo>
              <a:lnTo>
                <a:pt x="0" y="431824"/>
              </a:lnTo>
              <a:lnTo>
                <a:pt x="0"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D4905E-F340-4B55-B526-2B68B134E887}">
      <dsp:nvSpPr>
        <dsp:cNvPr id="0" name=""/>
        <dsp:cNvSpPr/>
      </dsp:nvSpPr>
      <dsp:spPr>
        <a:xfrm>
          <a:off x="4304534" y="1536"/>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E57D53-2005-4FB3-B510-76CF6DCF9A75}">
      <dsp:nvSpPr>
        <dsp:cNvPr id="0" name=""/>
        <dsp:cNvSpPr/>
      </dsp:nvSpPr>
      <dsp:spPr>
        <a:xfrm>
          <a:off x="4546622" y="231519"/>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Implementing</a:t>
          </a:r>
          <a:r>
            <a:rPr lang="en-US" sz="2100" b="1" kern="1200" dirty="0">
              <a:latin typeface="Franklin Gothic Demi" panose="020B0502020104020203"/>
            </a:rPr>
            <a:t> </a:t>
          </a:r>
          <a:r>
            <a:rPr lang="en-US" sz="2100" b="1" kern="1200" dirty="0"/>
            <a:t>a Code</a:t>
          </a:r>
          <a:r>
            <a:rPr lang="en-US" sz="2100" b="1" kern="1200" dirty="0">
              <a:latin typeface="Franklin Gothic Demi" panose="020B0502020104020203"/>
            </a:rPr>
            <a:t> </a:t>
          </a:r>
          <a:r>
            <a:rPr lang="en-US" sz="2100" b="1" kern="1200" dirty="0"/>
            <a:t>of Ethics</a:t>
          </a:r>
          <a:endParaRPr lang="en-US" sz="2100" kern="1200" dirty="0">
            <a:latin typeface="Franklin Gothic Demi" panose="020B0502020104020203"/>
          </a:endParaRPr>
        </a:p>
      </dsp:txBody>
      <dsp:txXfrm>
        <a:off x="4587144" y="272041"/>
        <a:ext cx="2097748" cy="1302488"/>
      </dsp:txXfrm>
    </dsp:sp>
    <dsp:sp modelId="{097AEBAD-3530-45FD-AED1-52F0FD1E5E4D}">
      <dsp:nvSpPr>
        <dsp:cNvPr id="0" name=""/>
        <dsp:cNvSpPr/>
      </dsp:nvSpPr>
      <dsp:spPr>
        <a:xfrm>
          <a:off x="310082"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FB7BC78-B1EC-4D2E-B81F-BD002F0EA344}">
      <dsp:nvSpPr>
        <dsp:cNvPr id="0" name=""/>
        <dsp:cNvSpPr/>
      </dsp:nvSpPr>
      <dsp:spPr>
        <a:xfrm>
          <a:off x="552170"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Franklin Gothic Demi" panose="020B0502020104020203"/>
            </a:rPr>
            <a:t>Communication</a:t>
          </a:r>
          <a:endParaRPr lang="en-US" sz="2100" b="0" kern="1200" dirty="0">
            <a:latin typeface="Franklin Gothic Demi" panose="020B0502020104020203"/>
          </a:endParaRPr>
        </a:p>
      </dsp:txBody>
      <dsp:txXfrm>
        <a:off x="592692" y="2289239"/>
        <a:ext cx="2097748" cy="1302488"/>
      </dsp:txXfrm>
    </dsp:sp>
    <dsp:sp modelId="{1F90FD9D-59D7-488A-BA86-227889BBF715}">
      <dsp:nvSpPr>
        <dsp:cNvPr id="0" name=""/>
        <dsp:cNvSpPr/>
      </dsp:nvSpPr>
      <dsp:spPr>
        <a:xfrm>
          <a:off x="2973050"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50AF8B9-CB13-4E22-A011-0A88ABF63097}">
      <dsp:nvSpPr>
        <dsp:cNvPr id="0" name=""/>
        <dsp:cNvSpPr/>
      </dsp:nvSpPr>
      <dsp:spPr>
        <a:xfrm>
          <a:off x="3215138"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Franklin Gothic Demi" panose="020B0502020104020203"/>
            </a:rPr>
            <a:t>Training</a:t>
          </a:r>
          <a:endParaRPr lang="en-US" sz="2100" b="0" kern="1200" dirty="0">
            <a:latin typeface="Franklin Gothic Demi" panose="020B0502020104020203"/>
          </a:endParaRPr>
        </a:p>
      </dsp:txBody>
      <dsp:txXfrm>
        <a:off x="3255660" y="2289239"/>
        <a:ext cx="2097748" cy="1302488"/>
      </dsp:txXfrm>
    </dsp:sp>
    <dsp:sp modelId="{41476537-DE0E-4B57-929C-33BBDFB7F558}">
      <dsp:nvSpPr>
        <dsp:cNvPr id="0" name=""/>
        <dsp:cNvSpPr/>
      </dsp:nvSpPr>
      <dsp:spPr>
        <a:xfrm>
          <a:off x="5636019"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173FC61-6BA6-4A45-B621-454F210F5E5F}">
      <dsp:nvSpPr>
        <dsp:cNvPr id="0" name=""/>
        <dsp:cNvSpPr/>
      </dsp:nvSpPr>
      <dsp:spPr>
        <a:xfrm>
          <a:off x="5878107"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Franklin Gothic Demi" panose="020B0502020104020203"/>
            </a:rPr>
            <a:t>Reward</a:t>
          </a:r>
          <a:r>
            <a:rPr lang="en-US" sz="2100" b="1" kern="1200" dirty="0"/>
            <a:t> &amp;</a:t>
          </a:r>
          <a:r>
            <a:rPr lang="en-US" sz="2100" b="1" kern="1200" dirty="0">
              <a:latin typeface="Franklin Gothic Demi" panose="020B0502020104020203"/>
            </a:rPr>
            <a:t> Recognition</a:t>
          </a:r>
          <a:endParaRPr lang="en-US" sz="2100" b="0" kern="1200" dirty="0">
            <a:latin typeface="Franklin Gothic Demi" panose="020B0502020104020203"/>
          </a:endParaRPr>
        </a:p>
      </dsp:txBody>
      <dsp:txXfrm>
        <a:off x="5918629" y="2289239"/>
        <a:ext cx="2097748" cy="1302488"/>
      </dsp:txXfrm>
    </dsp:sp>
    <dsp:sp modelId="{C1EF862E-D0B8-495C-A1C3-A0A03DEDB4A6}">
      <dsp:nvSpPr>
        <dsp:cNvPr id="0" name=""/>
        <dsp:cNvSpPr/>
      </dsp:nvSpPr>
      <dsp:spPr>
        <a:xfrm>
          <a:off x="8298987"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EF58A25-FC6A-4D47-9786-051C24183C12}">
      <dsp:nvSpPr>
        <dsp:cNvPr id="0" name=""/>
        <dsp:cNvSpPr/>
      </dsp:nvSpPr>
      <dsp:spPr>
        <a:xfrm>
          <a:off x="8541075"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Franklin Gothic Demi" panose="020B0502020104020203"/>
            </a:rPr>
            <a:t>Whistle-blowing</a:t>
          </a:r>
          <a:endParaRPr lang="en-US" sz="2100" kern="1200" dirty="0"/>
        </a:p>
      </dsp:txBody>
      <dsp:txXfrm>
        <a:off x="8581597" y="2289239"/>
        <a:ext cx="2097748" cy="13024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F38BD-F24C-8F47-BE0E-83755CF8E965}"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A4C5C-C4B5-CD4B-AC2D-B147F89ED09D}" type="slidenum">
              <a:rPr lang="en-US" smtClean="0"/>
              <a:t>‹#›</a:t>
            </a:fld>
            <a:endParaRPr lang="en-US"/>
          </a:p>
        </p:txBody>
      </p:sp>
    </p:spTree>
    <p:extLst>
      <p:ext uri="{BB962C8B-B14F-4D97-AF65-F5344CB8AC3E}">
        <p14:creationId xmlns:p14="http://schemas.microsoft.com/office/powerpoint/2010/main" val="275251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23DC08-4A5C-5948-BB94-2C988341EFF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CB78E953-4733-F146-BB98-4497F589746A}" type="slidenum">
              <a:rPr lang="en-US" altLang="en-US" sz="1200"/>
              <a:pPr/>
              <a:t>2</a:t>
            </a:fld>
            <a:endParaRPr lang="en-US" altLang="en-US" sz="1200"/>
          </a:p>
        </p:txBody>
      </p:sp>
      <p:sp>
        <p:nvSpPr>
          <p:cNvPr id="9218" name="Rectangle 2">
            <a:extLst>
              <a:ext uri="{FF2B5EF4-FFF2-40B4-BE49-F238E27FC236}">
                <a16:creationId xmlns:a16="http://schemas.microsoft.com/office/drawing/2014/main" id="{CE545A03-8268-1645-B894-38F9F018EBC0}"/>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55EA1A91-3D55-BD46-BB7E-4F3B99CAE5AC}"/>
              </a:ext>
            </a:extLst>
          </p:cNvPr>
          <p:cNvSpPr>
            <a:spLocks noGrp="1" noChangeArrowheads="1"/>
          </p:cNvSpPr>
          <p:nvPr>
            <p:ph type="body" idx="1"/>
          </p:nvPr>
        </p:nvSpPr>
        <p:spPr/>
        <p:txBody>
          <a:bodyPr/>
          <a:lstStyle/>
          <a:p>
            <a:pPr eaLnBrk="1" hangingPunct="1">
              <a:defRPr/>
            </a:pPr>
            <a:r>
              <a:rPr lang="en-US" altLang="x-none"/>
              <a:t> </a:t>
            </a:r>
          </a:p>
        </p:txBody>
      </p:sp>
    </p:spTree>
    <p:extLst>
      <p:ext uri="{BB962C8B-B14F-4D97-AF65-F5344CB8AC3E}">
        <p14:creationId xmlns:p14="http://schemas.microsoft.com/office/powerpoint/2010/main" val="3404983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D93E8-72CB-4429-99AD-0D0CC8072B28}" type="slidenum">
              <a:rPr lang="en-US"/>
              <a:pPr/>
              <a:t>16</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a:xfrm>
            <a:off x="914400" y="4343400"/>
            <a:ext cx="5029200" cy="4114800"/>
          </a:xfrm>
        </p:spPr>
        <p:txBody>
          <a:bodyPr/>
          <a:lstStyle/>
          <a:p>
            <a:r>
              <a:rPr lang="en-US" b="1"/>
              <a:t>Social consensus </a:t>
            </a:r>
            <a:r>
              <a:rPr lang="en-US"/>
              <a:t>involves the extent to which members of a society agree that an act is either good or bad. </a:t>
            </a:r>
          </a:p>
          <a:p>
            <a:r>
              <a:rPr lang="en-US"/>
              <a:t>Example: in the United States, there is greater social consensus concerning the wrongness of driving drunk than speeding on the highway. </a:t>
            </a:r>
          </a:p>
        </p:txBody>
      </p:sp>
    </p:spTree>
    <p:extLst>
      <p:ext uri="{BB962C8B-B14F-4D97-AF65-F5344CB8AC3E}">
        <p14:creationId xmlns:p14="http://schemas.microsoft.com/office/powerpoint/2010/main" val="198189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0E60A-A49B-41B3-B480-10EA595BC4D5}" type="slidenum">
              <a:rPr lang="en-US"/>
              <a:pPr/>
              <a:t>17</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a:xfrm>
            <a:off x="914400" y="4343400"/>
            <a:ext cx="5029200" cy="4114800"/>
          </a:xfrm>
        </p:spPr>
        <p:txBody>
          <a:bodyPr/>
          <a:lstStyle/>
          <a:p>
            <a:r>
              <a:rPr lang="en-US" b="1"/>
              <a:t>Probability of effect </a:t>
            </a:r>
            <a:r>
              <a:rPr lang="en-US"/>
              <a:t>concerns the likelihood that a given consequence will in fact happen. The higher the probability of the consequence, the higher the moral intensity.</a:t>
            </a:r>
          </a:p>
        </p:txBody>
      </p:sp>
    </p:spTree>
    <p:extLst>
      <p:ext uri="{BB962C8B-B14F-4D97-AF65-F5344CB8AC3E}">
        <p14:creationId xmlns:p14="http://schemas.microsoft.com/office/powerpoint/2010/main" val="2515262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FDA88-2F2E-499C-98AE-DC555308E4B0}" type="slidenum">
              <a:rPr lang="en-US"/>
              <a:pPr/>
              <a:t>18</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a:xfrm>
            <a:off x="914400" y="4343400"/>
            <a:ext cx="5029200" cy="4114800"/>
          </a:xfrm>
        </p:spPr>
        <p:txBody>
          <a:bodyPr/>
          <a:lstStyle/>
          <a:p>
            <a:r>
              <a:rPr lang="en-US" b="1"/>
              <a:t>Temporal immediacy </a:t>
            </a:r>
            <a:r>
              <a:rPr lang="en-US"/>
              <a:t>is a function of the interval between the time an action occurs and the onset of its consequences. The greater the time interval between the action and its consequences, the less intensity people typically feel toward the issue. </a:t>
            </a:r>
          </a:p>
        </p:txBody>
      </p:sp>
    </p:spTree>
    <p:extLst>
      <p:ext uri="{BB962C8B-B14F-4D97-AF65-F5344CB8AC3E}">
        <p14:creationId xmlns:p14="http://schemas.microsoft.com/office/powerpoint/2010/main" val="4218060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16D64-B306-4BFF-AF18-41B9CFAF6B96}" type="slidenum">
              <a:rPr lang="en-US"/>
              <a:pPr/>
              <a:t>19</a:t>
            </a:fld>
            <a:endParaRPr lang="en-U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a:xfrm>
            <a:off x="914400" y="4343400"/>
            <a:ext cx="5029200" cy="4114800"/>
          </a:xfrm>
        </p:spPr>
        <p:txBody>
          <a:bodyPr/>
          <a:lstStyle/>
          <a:p>
            <a:r>
              <a:rPr lang="en-US" b="1"/>
              <a:t>Proximity </a:t>
            </a:r>
            <a:r>
              <a:rPr lang="en-US"/>
              <a:t>is concerned with the individual’s physical and psychological closeness to the outcome. The closer the decision maker is or feels to those affected by the decision, the more the decision maker will</a:t>
            </a:r>
            <a:r>
              <a:rPr lang="en-US" b="1"/>
              <a:t> </a:t>
            </a:r>
            <a:r>
              <a:rPr lang="en-US"/>
              <a:t>consider the consequences of the action and feel it has ethical implications. </a:t>
            </a:r>
          </a:p>
        </p:txBody>
      </p:sp>
    </p:spTree>
    <p:extLst>
      <p:ext uri="{BB962C8B-B14F-4D97-AF65-F5344CB8AC3E}">
        <p14:creationId xmlns:p14="http://schemas.microsoft.com/office/powerpoint/2010/main" val="2805218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6103E-017B-43EE-80FC-517EFA767FF8}" type="slidenum">
              <a:rPr lang="en-US"/>
              <a:pPr/>
              <a:t>20</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a:xfrm>
            <a:off x="914400" y="4343400"/>
            <a:ext cx="5029200" cy="4114800"/>
          </a:xfrm>
        </p:spPr>
        <p:txBody>
          <a:bodyPr/>
          <a:lstStyle/>
          <a:p>
            <a:r>
              <a:rPr lang="en-US"/>
              <a:t>The </a:t>
            </a:r>
            <a:r>
              <a:rPr lang="en-US" b="1"/>
              <a:t>concentration of effect </a:t>
            </a:r>
            <a:r>
              <a:rPr lang="en-US"/>
              <a:t>is the extent to which consequences are focused on a few individuals or dispersed across many. The higher the concentration of effect, the high the moral intensity.</a:t>
            </a:r>
          </a:p>
        </p:txBody>
      </p:sp>
    </p:spTree>
    <p:extLst>
      <p:ext uri="{BB962C8B-B14F-4D97-AF65-F5344CB8AC3E}">
        <p14:creationId xmlns:p14="http://schemas.microsoft.com/office/powerpoint/2010/main" val="2714252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A07297-8D21-814D-9950-60222DA76111}"/>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B3DBB259-5AEA-6647-89D2-8E2E603D88B3}" type="slidenum">
              <a:rPr lang="en-US" altLang="en-US" sz="1200"/>
              <a:pPr/>
              <a:t>21</a:t>
            </a:fld>
            <a:endParaRPr lang="en-US" altLang="en-US" sz="1200"/>
          </a:p>
        </p:txBody>
      </p:sp>
      <p:sp>
        <p:nvSpPr>
          <p:cNvPr id="41986" name="Rectangle 2">
            <a:extLst>
              <a:ext uri="{FF2B5EF4-FFF2-40B4-BE49-F238E27FC236}">
                <a16:creationId xmlns:a16="http://schemas.microsoft.com/office/drawing/2014/main" id="{0DA742A9-44AB-0E4B-AD37-9821500AFFF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D1104DDC-A4A3-3C4B-AF0E-B96770751993}"/>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196135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0876AD-877B-E049-AF63-5DBBB362DE13}"/>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484291DE-7C40-8E43-B85D-E38473BC4EA8}" type="slidenum">
              <a:rPr lang="en-US" altLang="en-US" sz="1200"/>
              <a:pPr/>
              <a:t>6</a:t>
            </a:fld>
            <a:endParaRPr lang="en-US" altLang="en-US" sz="1200"/>
          </a:p>
        </p:txBody>
      </p:sp>
      <p:sp>
        <p:nvSpPr>
          <p:cNvPr id="15362" name="Rectangle 2">
            <a:extLst>
              <a:ext uri="{FF2B5EF4-FFF2-40B4-BE49-F238E27FC236}">
                <a16:creationId xmlns:a16="http://schemas.microsoft.com/office/drawing/2014/main" id="{307C70DE-7B3D-CF41-9A39-E524F8AC2AE1}"/>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4CCD4C6D-B0D2-D641-8588-1830E01DB9D6}"/>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224960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EF7C5C-30CA-5347-8890-C5721F4D4138}"/>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3640BA08-7825-5744-AC2F-CAD47BDF9711}" type="slidenum">
              <a:rPr lang="en-US" altLang="en-US" sz="1200"/>
              <a:pPr/>
              <a:t>7</a:t>
            </a:fld>
            <a:endParaRPr lang="en-US" altLang="en-US" sz="1200"/>
          </a:p>
        </p:txBody>
      </p:sp>
      <p:sp>
        <p:nvSpPr>
          <p:cNvPr id="17410" name="Rectangle 2">
            <a:extLst>
              <a:ext uri="{FF2B5EF4-FFF2-40B4-BE49-F238E27FC236}">
                <a16:creationId xmlns:a16="http://schemas.microsoft.com/office/drawing/2014/main" id="{36A2935D-CCC6-FD42-A470-E5D67936908C}"/>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D8EA8BF1-7FB1-D148-B130-B316E45FD8FD}"/>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166543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334346-BD20-074A-94F0-A7B16F19A13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ED24CAAD-BBDF-5C4F-92E7-57C7B2169EAC}" type="slidenum">
              <a:rPr lang="en-US" altLang="en-US" sz="1200"/>
              <a:pPr/>
              <a:t>9</a:t>
            </a:fld>
            <a:endParaRPr lang="en-US" altLang="en-US" sz="1200"/>
          </a:p>
        </p:txBody>
      </p:sp>
      <p:sp>
        <p:nvSpPr>
          <p:cNvPr id="25602" name="Rectangle 2">
            <a:extLst>
              <a:ext uri="{FF2B5EF4-FFF2-40B4-BE49-F238E27FC236}">
                <a16:creationId xmlns:a16="http://schemas.microsoft.com/office/drawing/2014/main" id="{9AAEAC18-5ACB-AF4F-B8BC-E78E54D64B34}"/>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F89066E1-E0F5-364B-BEBA-BA45542E4402}"/>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243000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32420F-093B-5F41-B57D-7E048C8FE33C}"/>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81A6AD48-AFF7-C04B-A5C5-2B2E5E24ADAE}" type="slidenum">
              <a:rPr lang="en-US" altLang="en-US" sz="1200"/>
              <a:pPr/>
              <a:t>10</a:t>
            </a:fld>
            <a:endParaRPr lang="en-US" altLang="en-US" sz="1200"/>
          </a:p>
        </p:txBody>
      </p:sp>
      <p:sp>
        <p:nvSpPr>
          <p:cNvPr id="22530" name="Rectangle 2">
            <a:extLst>
              <a:ext uri="{FF2B5EF4-FFF2-40B4-BE49-F238E27FC236}">
                <a16:creationId xmlns:a16="http://schemas.microsoft.com/office/drawing/2014/main" id="{672771E8-5DAA-614D-813E-588BBCB6E286}"/>
              </a:ext>
            </a:extLst>
          </p:cNvPr>
          <p:cNvSpPr>
            <a:spLocks noGrp="1" noRot="1" noChangeAspect="1" noChangeArrowheads="1" noTextEdit="1"/>
          </p:cNvSpPr>
          <p:nvPr>
            <p:ph type="sldImg"/>
          </p:nvPr>
        </p:nvSpPr>
        <p:spPr>
          <a:xfrm>
            <a:off x="393700" y="692150"/>
            <a:ext cx="6070600" cy="3416300"/>
          </a:xfrm>
          <a:solidFill>
            <a:srgbClr val="FFFFFF"/>
          </a:solidFill>
          <a:ln w="12700" cap="fla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22531" name="Rectangle 3">
            <a:extLst>
              <a:ext uri="{FF2B5EF4-FFF2-40B4-BE49-F238E27FC236}">
                <a16:creationId xmlns:a16="http://schemas.microsoft.com/office/drawing/2014/main" id="{4CF2C9A8-F45A-7144-A3FE-EB8FE24D39D6}"/>
              </a:ext>
            </a:extLst>
          </p:cNvPr>
          <p:cNvSpPr>
            <a:spLocks noGrp="1" noChangeArrowheads="1"/>
          </p:cNvSpPr>
          <p:nvPr>
            <p:ph type="body" idx="1"/>
          </p:nvPr>
        </p:nvSpPr>
        <p:spPr>
          <a:xfrm>
            <a:off x="1233488"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90488" tIns="44450" rIns="90488" bIns="44450"/>
          <a:lstStyle/>
          <a:p>
            <a:pPr eaLnBrk="1" hangingPunct="1"/>
            <a:endParaRPr lang="en-US" altLang="en-US">
              <a:latin typeface="Times" pitchFamily="2" charset="0"/>
            </a:endParaRPr>
          </a:p>
        </p:txBody>
      </p:sp>
    </p:spTree>
    <p:extLst>
      <p:ext uri="{BB962C8B-B14F-4D97-AF65-F5344CB8AC3E}">
        <p14:creationId xmlns:p14="http://schemas.microsoft.com/office/powerpoint/2010/main" val="353056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074E7F-DDAC-674B-93D7-BC00F7B83917}"/>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02C47156-3996-0040-9A40-8B3CEDF55524}" type="slidenum">
              <a:rPr lang="en-US" altLang="en-US" sz="1200"/>
              <a:pPr/>
              <a:t>11</a:t>
            </a:fld>
            <a:endParaRPr lang="en-US" altLang="en-US" sz="1200"/>
          </a:p>
        </p:txBody>
      </p:sp>
      <p:sp>
        <p:nvSpPr>
          <p:cNvPr id="31746" name="Rectangle 2">
            <a:extLst>
              <a:ext uri="{FF2B5EF4-FFF2-40B4-BE49-F238E27FC236}">
                <a16:creationId xmlns:a16="http://schemas.microsoft.com/office/drawing/2014/main" id="{679C9D09-9502-E240-B5AA-5FAAF33E0E43}"/>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D23A0265-AF81-9542-A22B-3BE8E249C443}"/>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316332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06AF64D8-1D86-A946-AC9F-C11AEFFE40B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4964F8F1-4A30-6D40-BC4F-57936B173D4C}" type="slidenum">
              <a:rPr lang="en-US" altLang="en-US" sz="1200"/>
              <a:pPr/>
              <a:t>12</a:t>
            </a:fld>
            <a:endParaRPr lang="en-US" altLang="en-US" sz="1200"/>
          </a:p>
        </p:txBody>
      </p:sp>
      <p:sp>
        <p:nvSpPr>
          <p:cNvPr id="33794" name="Rectangle 2">
            <a:extLst>
              <a:ext uri="{FF2B5EF4-FFF2-40B4-BE49-F238E27FC236}">
                <a16:creationId xmlns:a16="http://schemas.microsoft.com/office/drawing/2014/main" id="{DA3C94F6-D393-9A4D-8873-FD8491FB2B1B}"/>
              </a:ext>
            </a:extLst>
          </p:cNvPr>
          <p:cNvSpPr>
            <a:spLocks noChangeArrowheads="1"/>
          </p:cNvSpPr>
          <p:nvPr/>
        </p:nvSpPr>
        <p:spPr bwMode="auto">
          <a:xfrm>
            <a:off x="5121275" y="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5" name="Rectangle 3">
            <a:extLst>
              <a:ext uri="{FF2B5EF4-FFF2-40B4-BE49-F238E27FC236}">
                <a16:creationId xmlns:a16="http://schemas.microsoft.com/office/drawing/2014/main" id="{5B20D20F-90F2-6746-AED7-34C1AD94D511}"/>
              </a:ext>
            </a:extLst>
          </p:cNvPr>
          <p:cNvSpPr>
            <a:spLocks noChangeArrowheads="1"/>
          </p:cNvSpPr>
          <p:nvPr/>
        </p:nvSpPr>
        <p:spPr bwMode="auto">
          <a:xfrm>
            <a:off x="5121275" y="868680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altLang="x-none" sz="1200">
                <a:latin typeface="Times New Roman" charset="0"/>
              </a:rPr>
              <a:t>18</a:t>
            </a:r>
          </a:p>
        </p:txBody>
      </p:sp>
      <p:sp>
        <p:nvSpPr>
          <p:cNvPr id="33796" name="Rectangle 4">
            <a:extLst>
              <a:ext uri="{FF2B5EF4-FFF2-40B4-BE49-F238E27FC236}">
                <a16:creationId xmlns:a16="http://schemas.microsoft.com/office/drawing/2014/main" id="{5790A18E-CBEA-3948-909D-92928AC4EE0F}"/>
              </a:ext>
            </a:extLst>
          </p:cNvPr>
          <p:cNvSpPr>
            <a:spLocks noChangeArrowheads="1"/>
          </p:cNvSpPr>
          <p:nvPr/>
        </p:nvSpPr>
        <p:spPr bwMode="auto">
          <a:xfrm>
            <a:off x="0" y="868680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7" name="Rectangle 5">
            <a:extLst>
              <a:ext uri="{FF2B5EF4-FFF2-40B4-BE49-F238E27FC236}">
                <a16:creationId xmlns:a16="http://schemas.microsoft.com/office/drawing/2014/main" id="{59ED4491-FA1C-2F40-9AA8-946D0F9CC246}"/>
              </a:ext>
            </a:extLst>
          </p:cNvPr>
          <p:cNvSpPr>
            <a:spLocks noChangeArrowheads="1"/>
          </p:cNvSpPr>
          <p:nvPr/>
        </p:nvSpPr>
        <p:spPr bwMode="auto">
          <a:xfrm>
            <a:off x="0" y="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8" name="Rectangle 6">
            <a:extLst>
              <a:ext uri="{FF2B5EF4-FFF2-40B4-BE49-F238E27FC236}">
                <a16:creationId xmlns:a16="http://schemas.microsoft.com/office/drawing/2014/main" id="{C0C11152-BED5-A84A-8A86-5DA88A2F867B}"/>
              </a:ext>
            </a:extLst>
          </p:cNvPr>
          <p:cNvSpPr>
            <a:spLocks noGrp="1" noRot="1" noChangeAspect="1" noChangeArrowheads="1" noTextEdit="1"/>
          </p:cNvSpPr>
          <p:nvPr>
            <p:ph type="sldImg"/>
          </p:nvPr>
        </p:nvSpPr>
        <p:spPr>
          <a:xfrm>
            <a:off x="393700" y="692150"/>
            <a:ext cx="6070600" cy="3416300"/>
          </a:xfrm>
          <a:solidFill>
            <a:srgbClr val="FFFFFF"/>
          </a:solidFill>
          <a:ln w="12700" cap="fla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33799" name="Rectangle 7">
            <a:extLst>
              <a:ext uri="{FF2B5EF4-FFF2-40B4-BE49-F238E27FC236}">
                <a16:creationId xmlns:a16="http://schemas.microsoft.com/office/drawing/2014/main" id="{B03DFC7C-6A86-B44B-864C-48BF30924927}"/>
              </a:ext>
            </a:extLst>
          </p:cNvPr>
          <p:cNvSpPr>
            <a:spLocks noGrp="1" noChangeArrowheads="1"/>
          </p:cNvSpPr>
          <p:nvPr>
            <p:ph type="body" idx="1"/>
          </p:nvPr>
        </p:nvSpPr>
        <p:spPr>
          <a:xfrm>
            <a:off x="1233488"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90488" tIns="44450" rIns="90488" bIns="44450"/>
          <a:lstStyle/>
          <a:p>
            <a:pPr eaLnBrk="1" hangingPunct="1"/>
            <a:endParaRPr lang="en-US" altLang="en-US">
              <a:latin typeface="Times" pitchFamily="2" charset="0"/>
            </a:endParaRPr>
          </a:p>
        </p:txBody>
      </p:sp>
    </p:spTree>
    <p:extLst>
      <p:ext uri="{BB962C8B-B14F-4D97-AF65-F5344CB8AC3E}">
        <p14:creationId xmlns:p14="http://schemas.microsoft.com/office/powerpoint/2010/main" val="426563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215C8F-BF39-4647-A946-28C563A4746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5B46770A-1E1F-A248-9DEF-AB86EADD21A9}" type="slidenum">
              <a:rPr lang="en-US" altLang="en-US" sz="1200"/>
              <a:pPr/>
              <a:t>13</a:t>
            </a:fld>
            <a:endParaRPr lang="en-US" altLang="en-US" sz="1200"/>
          </a:p>
        </p:txBody>
      </p:sp>
      <p:sp>
        <p:nvSpPr>
          <p:cNvPr id="39938" name="Rectangle 2">
            <a:extLst>
              <a:ext uri="{FF2B5EF4-FFF2-40B4-BE49-F238E27FC236}">
                <a16:creationId xmlns:a16="http://schemas.microsoft.com/office/drawing/2014/main" id="{0F5DD90D-7165-4B42-96F4-51AD195445D8}"/>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F7F75BBC-54A2-DE45-9EED-004E31036852}"/>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70191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3B986-70E9-4FF2-8EE4-EBE18BD8E5DF}" type="slidenum">
              <a:rPr lang="en-US"/>
              <a:pPr/>
              <a:t>15</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a:xfrm>
            <a:off x="914400" y="4343400"/>
            <a:ext cx="5029200" cy="4114800"/>
          </a:xfrm>
        </p:spPr>
        <p:txBody>
          <a:bodyPr/>
          <a:lstStyle/>
          <a:p>
            <a:r>
              <a:rPr lang="en-US"/>
              <a:t>The </a:t>
            </a:r>
            <a:r>
              <a:rPr lang="en-US" b="1"/>
              <a:t>magnitude of the consequences </a:t>
            </a:r>
            <a:r>
              <a:rPr lang="en-US"/>
              <a:t>associated with the outcome of a given action is the level of impact anticipated.</a:t>
            </a:r>
          </a:p>
        </p:txBody>
      </p:sp>
    </p:spTree>
    <p:extLst>
      <p:ext uri="{BB962C8B-B14F-4D97-AF65-F5344CB8AC3E}">
        <p14:creationId xmlns:p14="http://schemas.microsoft.com/office/powerpoint/2010/main" val="38456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FF353775-4F8E-6142-8F05-C09A245313FA}" type="datetime1">
              <a:rPr lang="en-GB" smtClean="0"/>
              <a:t>03/08/2020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139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ED46-F125-AC4D-B10A-04E6C0D2BFF3}" type="datetime1">
              <a:rPr lang="en-GB" smtClean="0"/>
              <a:t>03/08/2020</a:t>
            </a:fld>
            <a:endParaRPr lang="en-US" dirty="0"/>
          </a:p>
        </p:txBody>
      </p:sp>
      <p:sp>
        <p:nvSpPr>
          <p:cNvPr id="5" name="Footer Placeholder 4"/>
          <p:cNvSpPr>
            <a:spLocks noGrp="1"/>
          </p:cNvSpPr>
          <p:nvPr>
            <p:ph type="ftr" sz="quarter" idx="11"/>
          </p:nvPr>
        </p:nvSpPr>
        <p:spPr/>
        <p:txBody>
          <a:bodyPr/>
          <a:lstStyle/>
          <a:p>
            <a:r>
              <a:rPr lang="en-US"/>
              <a:t>@Copyrights LSC Group. All Rights Reserved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92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C1113E3-636E-CB46-BBB5-E7424DBA53F5}" type="datetime1">
              <a:rPr lang="en-GB" smtClean="0"/>
              <a:t>03/08/2020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@Copyrights LSC Group. All Rights Reserved</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470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3A5117F7-433C-744F-8E29-0C79866D8FD7}" type="datetime1">
              <a:rPr lang="en-GB" smtClean="0"/>
              <a:t>03/08/2020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6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6337541-5AA5-CC45-A8B8-F39FC27E16BF}" type="datetime1">
              <a:rPr lang="en-GB" smtClean="0"/>
              <a:t>03/08/2020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730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BCCCB-1F1B-6740-BFB3-7B6620B78A4E}" type="datetime1">
              <a:rPr lang="en-GB" smtClean="0"/>
              <a:t>03/08/2020</a:t>
            </a:fld>
            <a:endParaRPr lang="en-US" dirty="0"/>
          </a:p>
        </p:txBody>
      </p:sp>
      <p:sp>
        <p:nvSpPr>
          <p:cNvPr id="6" name="Footer Placeholder 5"/>
          <p:cNvSpPr>
            <a:spLocks noGrp="1"/>
          </p:cNvSpPr>
          <p:nvPr>
            <p:ph type="ftr" sz="quarter" idx="11"/>
          </p:nvPr>
        </p:nvSpPr>
        <p:spPr/>
        <p:txBody>
          <a:bodyPr/>
          <a:lstStyle/>
          <a:p>
            <a:r>
              <a:rPr lang="en-US"/>
              <a:t>@Copyrights LSC Group. All Rights Reserved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11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1FBCA2-3519-3345-91E1-7277641426B4}" type="datetime1">
              <a:rPr lang="en-GB" smtClean="0"/>
              <a:t>03/08/2020</a:t>
            </a:fld>
            <a:endParaRPr lang="en-US" dirty="0"/>
          </a:p>
        </p:txBody>
      </p:sp>
      <p:sp>
        <p:nvSpPr>
          <p:cNvPr id="8" name="Footer Placeholder 7"/>
          <p:cNvSpPr>
            <a:spLocks noGrp="1"/>
          </p:cNvSpPr>
          <p:nvPr>
            <p:ph type="ftr" sz="quarter" idx="11"/>
          </p:nvPr>
        </p:nvSpPr>
        <p:spPr/>
        <p:txBody>
          <a:bodyPr/>
          <a:lstStyle/>
          <a:p>
            <a:r>
              <a:rPr lang="en-US"/>
              <a:t>@Copyrights LSC Group. All Rights Reserved</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600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47112F-F5EB-2D4E-90BA-A3458FB8237D}" type="datetime1">
              <a:rPr lang="en-GB" smtClean="0"/>
              <a:t>03/08/2020</a:t>
            </a:fld>
            <a:endParaRPr lang="en-US" dirty="0"/>
          </a:p>
        </p:txBody>
      </p:sp>
      <p:sp>
        <p:nvSpPr>
          <p:cNvPr id="4" name="Footer Placeholder 3"/>
          <p:cNvSpPr>
            <a:spLocks noGrp="1"/>
          </p:cNvSpPr>
          <p:nvPr>
            <p:ph type="ftr" sz="quarter" idx="11"/>
          </p:nvPr>
        </p:nvSpPr>
        <p:spPr/>
        <p:txBody>
          <a:bodyPr/>
          <a:lstStyle/>
          <a:p>
            <a:r>
              <a:rPr lang="en-US"/>
              <a:t>@Copyrights LSC Group. All Rights Reserved</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91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0DCDD-4AB9-6C49-99BA-08CE27819943}" type="datetime1">
              <a:rPr lang="en-GB" smtClean="0"/>
              <a:t>03/08/2020</a:t>
            </a:fld>
            <a:endParaRPr lang="en-US" dirty="0"/>
          </a:p>
        </p:txBody>
      </p:sp>
      <p:sp>
        <p:nvSpPr>
          <p:cNvPr id="3" name="Footer Placeholder 2"/>
          <p:cNvSpPr>
            <a:spLocks noGrp="1"/>
          </p:cNvSpPr>
          <p:nvPr>
            <p:ph type="ftr" sz="quarter" idx="11"/>
          </p:nvPr>
        </p:nvSpPr>
        <p:spPr/>
        <p:txBody>
          <a:bodyPr/>
          <a:lstStyle/>
          <a:p>
            <a:r>
              <a:rPr lang="en-US"/>
              <a:t>@Copyrights LSC Group. All Rights Reserved</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61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CB9764F-EBDE-7345-B4A5-816ABA64DBB9}" type="datetime1">
              <a:rPr lang="en-GB" smtClean="0"/>
              <a:t>03/08/2020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@Copyrights LSC Group. All Rights Reserved</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740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F1C85-4E1F-B54E-AEBA-C55CB35E0252}" type="datetime1">
              <a:rPr lang="en-GB" smtClean="0"/>
              <a:t>03/08/2020</a:t>
            </a:fld>
            <a:endParaRPr lang="en-US" dirty="0"/>
          </a:p>
        </p:txBody>
      </p:sp>
      <p:sp>
        <p:nvSpPr>
          <p:cNvPr id="6" name="Footer Placeholder 5"/>
          <p:cNvSpPr>
            <a:spLocks noGrp="1"/>
          </p:cNvSpPr>
          <p:nvPr>
            <p:ph type="ftr" sz="quarter" idx="11"/>
          </p:nvPr>
        </p:nvSpPr>
        <p:spPr/>
        <p:txBody>
          <a:bodyPr/>
          <a:lstStyle/>
          <a:p>
            <a:pPr algn="l"/>
            <a:r>
              <a:rPr lang="en-US"/>
              <a:t>@Copyrights LSC Group. All Rights Reserved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00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84BB616C-32F5-084B-A47E-0514CDC3C818}" type="datetime1">
              <a:rPr lang="en-GB" smtClean="0"/>
              <a:t>03/08/2020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@Copyrights LSC Group. All Rights Reserved</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63706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395D4B40-E465-4044-8E9B-186FA468A51C}"/>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98" name="Rectangle 9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E94B95-1E57-B047-A012-10D6C3EB0686}"/>
              </a:ext>
            </a:extLst>
          </p:cNvPr>
          <p:cNvSpPr>
            <a:spLocks noGrp="1"/>
          </p:cNvSpPr>
          <p:nvPr>
            <p:ph type="ctrTitle"/>
          </p:nvPr>
        </p:nvSpPr>
        <p:spPr>
          <a:xfrm>
            <a:off x="477981" y="1122362"/>
            <a:ext cx="4023360" cy="2802219"/>
          </a:xfrm>
        </p:spPr>
        <p:txBody>
          <a:bodyPr anchor="b">
            <a:normAutofit/>
          </a:bodyPr>
          <a:lstStyle/>
          <a:p>
            <a:r>
              <a:rPr lang="en-US" altLang="x-none" sz="3200">
                <a:solidFill>
                  <a:schemeClr val="bg1"/>
                </a:solidFill>
              </a:rPr>
              <a:t>Managerial Ethics and SOCIAL RESPONSIBILITY</a:t>
            </a:r>
            <a:endParaRPr lang="en-US" sz="3200">
              <a:solidFill>
                <a:schemeClr val="bg1"/>
              </a:solidFill>
            </a:endParaRPr>
          </a:p>
        </p:txBody>
      </p:sp>
      <p:sp>
        <p:nvSpPr>
          <p:cNvPr id="3" name="Subtitle 2">
            <a:extLst>
              <a:ext uri="{FF2B5EF4-FFF2-40B4-BE49-F238E27FC236}">
                <a16:creationId xmlns:a16="http://schemas.microsoft.com/office/drawing/2014/main" id="{8A06AD20-0795-6D43-982D-5E4188620C57}"/>
              </a:ext>
            </a:extLst>
          </p:cNvPr>
          <p:cNvSpPr>
            <a:spLocks noGrp="1"/>
          </p:cNvSpPr>
          <p:nvPr>
            <p:ph type="subTitle" idx="1"/>
          </p:nvPr>
        </p:nvSpPr>
        <p:spPr>
          <a:xfrm>
            <a:off x="477980" y="4711959"/>
            <a:ext cx="4023359" cy="465534"/>
          </a:xfrm>
        </p:spPr>
        <p:txBody>
          <a:bodyPr>
            <a:normAutofit/>
          </a:bodyPr>
          <a:lstStyle/>
          <a:p>
            <a:r>
              <a:rPr lang="en-US" dirty="0">
                <a:solidFill>
                  <a:schemeClr val="bg1"/>
                </a:solidFill>
              </a:rPr>
              <a:t>Guru srinivasan</a:t>
            </a:r>
          </a:p>
        </p:txBody>
      </p:sp>
      <p:sp>
        <p:nvSpPr>
          <p:cNvPr id="53" name="Footer Placeholder 52">
            <a:extLst>
              <a:ext uri="{FF2B5EF4-FFF2-40B4-BE49-F238E27FC236}">
                <a16:creationId xmlns:a16="http://schemas.microsoft.com/office/drawing/2014/main" id="{D8A80302-9FF3-7D4B-BCD6-21EC2F99AFEA}"/>
              </a:ext>
            </a:extLst>
          </p:cNvPr>
          <p:cNvSpPr>
            <a:spLocks noGrp="1"/>
          </p:cNvSpPr>
          <p:nvPr>
            <p:ph type="ftr" sz="quarter" idx="11"/>
          </p:nvPr>
        </p:nvSpPr>
        <p:spPr>
          <a:xfrm>
            <a:off x="1692321" y="6356350"/>
            <a:ext cx="2809017" cy="365125"/>
          </a:xfrm>
        </p:spPr>
        <p:txBody>
          <a:bodyPr>
            <a:normAutofit/>
          </a:bodyPr>
          <a:lstStyle/>
          <a:p>
            <a:pPr algn="r">
              <a:lnSpc>
                <a:spcPct val="90000"/>
              </a:lnSpc>
              <a:spcAft>
                <a:spcPts val="600"/>
              </a:spcAft>
            </a:pPr>
            <a:r>
              <a:rPr lang="en-US">
                <a:solidFill>
                  <a:schemeClr val="bg1"/>
                </a:solidFill>
              </a:rPr>
              <a:t>@Copyrights LSC Group. All Rights Reserved</a:t>
            </a:r>
          </a:p>
        </p:txBody>
      </p:sp>
    </p:spTree>
    <p:extLst>
      <p:ext uri="{BB962C8B-B14F-4D97-AF65-F5344CB8AC3E}">
        <p14:creationId xmlns:p14="http://schemas.microsoft.com/office/powerpoint/2010/main" val="67558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a:extLst>
              <a:ext uri="{FF2B5EF4-FFF2-40B4-BE49-F238E27FC236}">
                <a16:creationId xmlns:a16="http://schemas.microsoft.com/office/drawing/2014/main" id="{2097EAE9-71F5-3845-8B51-A989A5A953FB}"/>
              </a:ext>
            </a:extLst>
          </p:cNvPr>
          <p:cNvSpPr>
            <a:spLocks noGrp="1" noChangeArrowheads="1"/>
          </p:cNvSpPr>
          <p:nvPr>
            <p:ph type="title"/>
          </p:nvPr>
        </p:nvSpPr>
        <p:spPr>
          <a:xfrm>
            <a:off x="581192" y="702156"/>
            <a:ext cx="11029616" cy="498369"/>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0000"/>
          </a:bodyPr>
          <a:lstStyle/>
          <a:p>
            <a:pPr eaLnBrk="1" hangingPunct="1">
              <a:defRPr/>
            </a:pPr>
            <a:r>
              <a:rPr lang="en-US" altLang="x-none" dirty="0"/>
              <a:t>Managerial Ethics</a:t>
            </a:r>
          </a:p>
        </p:txBody>
      </p:sp>
      <p:sp>
        <p:nvSpPr>
          <p:cNvPr id="81" name="Rectangle 8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Scales of Justice">
            <a:extLst>
              <a:ext uri="{FF2B5EF4-FFF2-40B4-BE49-F238E27FC236}">
                <a16:creationId xmlns:a16="http://schemas.microsoft.com/office/drawing/2014/main" id="{AB2D5D51-FCD9-48AD-A588-01AD14E76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4015" y="2896535"/>
            <a:ext cx="2349673" cy="2349673"/>
          </a:xfrm>
          <a:prstGeom prst="rect">
            <a:avLst/>
          </a:prstGeom>
        </p:spPr>
      </p:pic>
      <p:sp>
        <p:nvSpPr>
          <p:cNvPr id="21507" name="Rectangle 3">
            <a:extLst>
              <a:ext uri="{FF2B5EF4-FFF2-40B4-BE49-F238E27FC236}">
                <a16:creationId xmlns:a16="http://schemas.microsoft.com/office/drawing/2014/main" id="{AA3A9BE6-2516-CA4E-9D20-E769F98756A9}"/>
              </a:ext>
            </a:extLst>
          </p:cNvPr>
          <p:cNvSpPr>
            <a:spLocks noGrp="1" noChangeArrowheads="1"/>
          </p:cNvSpPr>
          <p:nvPr>
            <p:ph type="body" idx="1"/>
          </p:nvPr>
        </p:nvSpPr>
        <p:spPr>
          <a:xfrm>
            <a:off x="6096002" y="2236786"/>
            <a:ext cx="5514806" cy="4045683"/>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marL="324000" lvl="1" indent="0" eaLnBrk="1" hangingPunct="1">
              <a:buSzPct val="65000"/>
              <a:buNone/>
              <a:defRPr/>
            </a:pPr>
            <a:r>
              <a:rPr lang="en-US" altLang="x-none" sz="1800" dirty="0"/>
              <a:t>Rules and principles that define right and wrong conduct</a:t>
            </a:r>
          </a:p>
          <a:p>
            <a:pPr marL="0" indent="0" eaLnBrk="1" hangingPunct="1">
              <a:buNone/>
              <a:defRPr/>
            </a:pPr>
            <a:r>
              <a:rPr lang="en-US" altLang="x-none" sz="2000" dirty="0"/>
              <a:t>Three Views of Ethics</a:t>
            </a:r>
          </a:p>
          <a:p>
            <a:pPr lvl="1" eaLnBrk="1" hangingPunct="1">
              <a:buSzPct val="65000"/>
              <a:buFont typeface="Wingdings" charset="2"/>
              <a:buChar char="n"/>
              <a:defRPr/>
            </a:pPr>
            <a:r>
              <a:rPr lang="en-US" altLang="x-none" sz="1800" b="1" i="1" dirty="0"/>
              <a:t>Utilitarian view</a:t>
            </a:r>
            <a:r>
              <a:rPr lang="en-US" altLang="x-none" sz="1800" dirty="0"/>
              <a:t> - ethical decisions are made on the basis of their outcomes or consequences</a:t>
            </a:r>
          </a:p>
          <a:p>
            <a:pPr lvl="1">
              <a:buSzPct val="65000"/>
              <a:buFont typeface="Wingdings" charset="2"/>
              <a:buChar char="n"/>
              <a:defRPr/>
            </a:pPr>
            <a:r>
              <a:rPr lang="en-US" altLang="x-none" sz="1800" b="1" i="1" dirty="0"/>
              <a:t>Rights view</a:t>
            </a:r>
            <a:r>
              <a:rPr lang="en-US" altLang="x-none" sz="1800" dirty="0"/>
              <a:t> - respects and protects individual liberties and privileges</a:t>
            </a:r>
          </a:p>
          <a:p>
            <a:pPr lvl="1">
              <a:buSzPct val="65000"/>
              <a:buFont typeface="Wingdings" charset="2"/>
              <a:buChar char="n"/>
              <a:defRPr/>
            </a:pPr>
            <a:r>
              <a:rPr lang="en-US" altLang="x-none" sz="1800" b="1" i="1" dirty="0"/>
              <a:t>Theory of justice view</a:t>
            </a:r>
            <a:r>
              <a:rPr lang="en-US" altLang="x-none" sz="1800" dirty="0"/>
              <a:t> - managers impose and enforce rules fairly and impartially</a:t>
            </a:r>
          </a:p>
          <a:p>
            <a:pPr marL="324000" lvl="1" indent="0">
              <a:buSzPct val="65000"/>
              <a:buNone/>
              <a:defRPr/>
            </a:pPr>
            <a:endParaRPr lang="en-US" altLang="x-none" sz="1800" dirty="0"/>
          </a:p>
          <a:p>
            <a:pPr marL="324000" lvl="1" indent="0" eaLnBrk="1" hangingPunct="1">
              <a:buSzPct val="65000"/>
              <a:buNone/>
              <a:defRPr/>
            </a:pPr>
            <a:endParaRPr lang="en-US" altLang="x-none" sz="1800" dirty="0"/>
          </a:p>
          <a:p>
            <a:pPr eaLnBrk="1" hangingPunct="1">
              <a:buClr>
                <a:schemeClr val="tx1"/>
              </a:buClr>
              <a:buSzPct val="65000"/>
              <a:buFontTx/>
              <a:buNone/>
              <a:defRPr/>
            </a:pPr>
            <a:r>
              <a:rPr lang="en-US" altLang="x-none" sz="2000" dirty="0"/>
              <a:t>						</a:t>
            </a:r>
            <a:endParaRPr lang="en-US" altLang="x-none" sz="2000" i="1" dirty="0"/>
          </a:p>
        </p:txBody>
      </p:sp>
      <p:sp>
        <p:nvSpPr>
          <p:cNvPr id="7" name="Footer Placeholder 6">
            <a:extLst>
              <a:ext uri="{FF2B5EF4-FFF2-40B4-BE49-F238E27FC236}">
                <a16:creationId xmlns:a16="http://schemas.microsoft.com/office/drawing/2014/main" id="{BB5A3344-25F9-864A-A420-81F144411F89}"/>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5641E6"/>
                </a:solidFill>
              </a:rPr>
              <a:t>@Copyrights LSC Group. All Rights Reserved</a:t>
            </a:r>
          </a:p>
        </p:txBody>
      </p:sp>
      <p:sp>
        <p:nvSpPr>
          <p:cNvPr id="12" name="TextBox 11">
            <a:extLst>
              <a:ext uri="{FF2B5EF4-FFF2-40B4-BE49-F238E27FC236}">
                <a16:creationId xmlns:a16="http://schemas.microsoft.com/office/drawing/2014/main" id="{D0BFA8CA-7D96-4C6B-A795-F28EF0FF0CDC}"/>
              </a:ext>
            </a:extLst>
          </p:cNvPr>
          <p:cNvSpPr txBox="1"/>
          <p:nvPr/>
        </p:nvSpPr>
        <p:spPr>
          <a:xfrm>
            <a:off x="5516986" y="1027266"/>
            <a:ext cx="6093822" cy="729430"/>
          </a:xfrm>
          <a:prstGeom prst="rect">
            <a:avLst/>
          </a:prstGeom>
          <a:noFill/>
        </p:spPr>
        <p:txBody>
          <a:bodyPr wrap="square">
            <a:spAutoFit/>
          </a:bodyPr>
          <a:lstStyle/>
          <a:p>
            <a:pPr>
              <a:lnSpc>
                <a:spcPct val="90000"/>
              </a:lnSpc>
              <a:spcBef>
                <a:spcPct val="40000"/>
              </a:spcBef>
              <a:buFont typeface="Wingdings" pitchFamily="2" charset="2"/>
              <a:buNone/>
            </a:pPr>
            <a:r>
              <a:rPr lang="en-US" sz="2000" b="1" dirty="0"/>
              <a:t>Ethical dilemmas</a:t>
            </a:r>
          </a:p>
          <a:p>
            <a:pPr>
              <a:lnSpc>
                <a:spcPct val="90000"/>
              </a:lnSpc>
              <a:spcBef>
                <a:spcPct val="40000"/>
              </a:spcBef>
            </a:pPr>
            <a:r>
              <a:rPr lang="en-US" dirty="0"/>
              <a:t>The choice between two competing but arguably valid options</a:t>
            </a:r>
          </a:p>
        </p:txBody>
      </p:sp>
    </p:spTree>
    <p:extLst>
      <p:ext uri="{BB962C8B-B14F-4D97-AF65-F5344CB8AC3E}">
        <p14:creationId xmlns:p14="http://schemas.microsoft.com/office/powerpoint/2010/main" val="363594809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697F0C-A4CA-114A-951B-E701BA54D07B}"/>
              </a:ext>
            </a:extLst>
          </p:cNvPr>
          <p:cNvSpPr>
            <a:spLocks noGrp="1" noChangeArrowheads="1"/>
          </p:cNvSpPr>
          <p:nvPr>
            <p:ph type="title"/>
          </p:nvPr>
        </p:nvSpPr>
        <p:spPr>
          <a:xfrm>
            <a:off x="581192" y="702156"/>
            <a:ext cx="11029616" cy="1188720"/>
          </a:xfrm>
        </p:spPr>
        <p:txBody>
          <a:bodyPr>
            <a:normAutofit/>
          </a:bodyPr>
          <a:lstStyle/>
          <a:p>
            <a:pPr eaLnBrk="1" hangingPunct="1">
              <a:defRPr/>
            </a:pPr>
            <a:r>
              <a:rPr lang="en-US" altLang="x-none" dirty="0"/>
              <a:t>Values</a:t>
            </a:r>
          </a:p>
        </p:txBody>
      </p:sp>
      <p:sp>
        <p:nvSpPr>
          <p:cNvPr id="5" name="Footer Placeholder 4">
            <a:extLst>
              <a:ext uri="{FF2B5EF4-FFF2-40B4-BE49-F238E27FC236}">
                <a16:creationId xmlns:a16="http://schemas.microsoft.com/office/drawing/2014/main" id="{F77CF576-9B56-8840-B726-BD6C93496E51}"/>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30725" name="Rectangle 3">
            <a:extLst>
              <a:ext uri="{FF2B5EF4-FFF2-40B4-BE49-F238E27FC236}">
                <a16:creationId xmlns:a16="http://schemas.microsoft.com/office/drawing/2014/main" id="{E3251FEB-CC45-4B24-ADCB-58D8DC02BC09}"/>
              </a:ext>
            </a:extLst>
          </p:cNvPr>
          <p:cNvGraphicFramePr/>
          <p:nvPr>
            <p:extLst>
              <p:ext uri="{D42A27DB-BD31-4B8C-83A1-F6EECF244321}">
                <p14:modId xmlns:p14="http://schemas.microsoft.com/office/powerpoint/2010/main" val="13385976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478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DD195AC-3966-144D-9354-91CD4F1504FE}"/>
              </a:ext>
            </a:extLst>
          </p:cNvPr>
          <p:cNvSpPr>
            <a:spLocks noChangeArrowheads="1"/>
          </p:cNvSpPr>
          <p:nvPr/>
        </p:nvSpPr>
        <p:spPr bwMode="auto">
          <a:xfrm>
            <a:off x="347472" y="796925"/>
            <a:ext cx="1133856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nchor="ctr"/>
          <a:lstStyle/>
          <a:p>
            <a:pPr algn="ctr">
              <a:defRPr/>
            </a:pPr>
            <a:r>
              <a:rPr lang="en-US" altLang="x-none" sz="2800" dirty="0">
                <a:solidFill>
                  <a:schemeClr val="tx2"/>
                </a:solidFill>
                <a:latin typeface="Arial" charset="0"/>
              </a:rPr>
              <a:t>Organisational Factors That Affect Ethical And Unethical Behaviour</a:t>
            </a:r>
            <a:endParaRPr lang="en-US" altLang="x-none" sz="2800" dirty="0">
              <a:latin typeface="Times New Roman" charset="0"/>
            </a:endParaRPr>
          </a:p>
        </p:txBody>
      </p:sp>
      <p:sp>
        <p:nvSpPr>
          <p:cNvPr id="14" name="Oval 4">
            <a:extLst>
              <a:ext uri="{FF2B5EF4-FFF2-40B4-BE49-F238E27FC236}">
                <a16:creationId xmlns:a16="http://schemas.microsoft.com/office/drawing/2014/main" id="{F901E0DF-D4D0-364E-8EB7-5D88445F988E}"/>
              </a:ext>
            </a:extLst>
          </p:cNvPr>
          <p:cNvSpPr>
            <a:spLocks noChangeArrowheads="1"/>
          </p:cNvSpPr>
          <p:nvPr/>
        </p:nvSpPr>
        <p:spPr bwMode="auto">
          <a:xfrm>
            <a:off x="4203225" y="2645592"/>
            <a:ext cx="2839723" cy="2800306"/>
          </a:xfrm>
          <a:prstGeom prst="ellipse">
            <a:avLst/>
          </a:prstGeom>
          <a:solidFill>
            <a:srgbClr val="B54D61"/>
          </a:solidFill>
          <a:ln w="12700">
            <a:solidFill>
              <a:schemeClr val="tx1"/>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sp3d extrusionH="57150">
              <a:bevelT h="25400" prst="softRound"/>
            </a:sp3d>
          </a:bodyPr>
          <a:lstStyle/>
          <a:p>
            <a:pPr algn="ctr">
              <a:defRPr/>
            </a:pPr>
            <a:r>
              <a:rPr lang="en-US" altLang="x-none" sz="3600" b="1" dirty="0">
                <a:solidFill>
                  <a:schemeClr val="bg1"/>
                </a:solidFill>
                <a:latin typeface="Arial" panose="020B0604020202020204" pitchFamily="34" charset="0"/>
                <a:cs typeface="Arial" panose="020B0604020202020204" pitchFamily="34" charset="0"/>
              </a:rPr>
              <a:t>Moderators</a:t>
            </a:r>
          </a:p>
        </p:txBody>
      </p:sp>
      <p:sp>
        <p:nvSpPr>
          <p:cNvPr id="20" name="Rectangle 9">
            <a:extLst>
              <a:ext uri="{FF2B5EF4-FFF2-40B4-BE49-F238E27FC236}">
                <a16:creationId xmlns:a16="http://schemas.microsoft.com/office/drawing/2014/main" id="{7E9D0FAB-26CB-6549-9CFD-CB4C440B7AF7}"/>
              </a:ext>
            </a:extLst>
          </p:cNvPr>
          <p:cNvSpPr>
            <a:spLocks noChangeArrowheads="1"/>
          </p:cNvSpPr>
          <p:nvPr/>
        </p:nvSpPr>
        <p:spPr bwMode="auto">
          <a:xfrm>
            <a:off x="8147614" y="3571177"/>
            <a:ext cx="2115218" cy="94913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488" tIns="44450" rIns="90488" bIns="44450" anchor="ctr"/>
          <a:lstStyle/>
          <a:p>
            <a:pPr algn="ctr">
              <a:defRPr/>
            </a:pPr>
            <a:r>
              <a:rPr lang="en-US" altLang="x-none" sz="2000" dirty="0">
                <a:solidFill>
                  <a:schemeClr val="bg1"/>
                </a:solidFill>
                <a:latin typeface="Arial" panose="020B0604020202020204" pitchFamily="34" charset="0"/>
                <a:cs typeface="Arial" panose="020B0604020202020204" pitchFamily="34" charset="0"/>
              </a:rPr>
              <a:t>Ethical/Unethical</a:t>
            </a:r>
          </a:p>
          <a:p>
            <a:pPr algn="ctr">
              <a:defRPr/>
            </a:pPr>
            <a:r>
              <a:rPr lang="en-US" altLang="x-none" sz="2000" dirty="0">
                <a:solidFill>
                  <a:schemeClr val="bg1"/>
                </a:solidFill>
                <a:latin typeface="Arial" panose="020B0604020202020204" pitchFamily="34" charset="0"/>
                <a:cs typeface="Arial" panose="020B0604020202020204" pitchFamily="34" charset="0"/>
              </a:rPr>
              <a:t>Behaviour</a:t>
            </a:r>
          </a:p>
        </p:txBody>
      </p:sp>
      <p:sp>
        <p:nvSpPr>
          <p:cNvPr id="21" name="AutoShape 10">
            <a:extLst>
              <a:ext uri="{FF2B5EF4-FFF2-40B4-BE49-F238E27FC236}">
                <a16:creationId xmlns:a16="http://schemas.microsoft.com/office/drawing/2014/main" id="{B9264E15-F097-2448-8B2E-41B3882C591D}"/>
              </a:ext>
            </a:extLst>
          </p:cNvPr>
          <p:cNvSpPr>
            <a:spLocks noChangeArrowheads="1"/>
          </p:cNvSpPr>
          <p:nvPr/>
        </p:nvSpPr>
        <p:spPr bwMode="auto">
          <a:xfrm rot="5400000">
            <a:off x="7120069" y="3687256"/>
            <a:ext cx="744597" cy="716975"/>
          </a:xfrm>
          <a:prstGeom prst="triangle">
            <a:avLst>
              <a:gd name="adj" fmla="val 52936"/>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dirty="0">
              <a:latin typeface="Times" charset="0"/>
            </a:endParaRPr>
          </a:p>
        </p:txBody>
      </p:sp>
      <p:sp>
        <p:nvSpPr>
          <p:cNvPr id="16" name="Rectangle 11">
            <a:extLst>
              <a:ext uri="{FF2B5EF4-FFF2-40B4-BE49-F238E27FC236}">
                <a16:creationId xmlns:a16="http://schemas.microsoft.com/office/drawing/2014/main" id="{0BDBFE53-91B2-D542-A3D7-3BE45B66D7A9}"/>
              </a:ext>
            </a:extLst>
          </p:cNvPr>
          <p:cNvSpPr>
            <a:spLocks noChangeArrowheads="1"/>
          </p:cNvSpPr>
          <p:nvPr/>
        </p:nvSpPr>
        <p:spPr bwMode="auto">
          <a:xfrm>
            <a:off x="1628135" y="2256405"/>
            <a:ext cx="2638194" cy="643766"/>
          </a:xfrm>
          <a:prstGeom prst="rect">
            <a:avLst/>
          </a:prstGeom>
          <a:solidFill>
            <a:srgbClr val="17B7A3"/>
          </a:solidFill>
          <a:ln w="12700">
            <a:solidFill>
              <a:schemeClr val="tx1"/>
            </a:solidFill>
            <a:miter lim="800000"/>
            <a:headEnd/>
            <a:tailEnd/>
          </a:ln>
          <a:effectLst/>
          <a:scene3d>
            <a:camera prst="orthographicFront"/>
            <a:lightRig rig="threePt" dir="t"/>
          </a:scene3d>
          <a:sp3d>
            <a:bevelT prst="angle"/>
          </a:sp3d>
        </p:spPr>
        <p:txBody>
          <a:bodyPr lIns="90488" tIns="44450" rIns="90488" bIns="44450">
            <a:spAutoFit/>
          </a:bodyPr>
          <a:lstStyle/>
          <a:p>
            <a:pPr algn="ctr">
              <a:defRPr/>
            </a:pPr>
            <a:r>
              <a:rPr lang="en-US" altLang="x-none" dirty="0">
                <a:solidFill>
                  <a:schemeClr val="bg1"/>
                </a:solidFill>
                <a:latin typeface="Arial" panose="020B0604020202020204" pitchFamily="34" charset="0"/>
                <a:cs typeface="Arial" panose="020B0604020202020204" pitchFamily="34" charset="0"/>
              </a:rPr>
              <a:t>Organizational</a:t>
            </a:r>
          </a:p>
          <a:p>
            <a:pPr algn="ctr">
              <a:defRPr/>
            </a:pPr>
            <a:r>
              <a:rPr lang="en-US" altLang="x-none" dirty="0">
                <a:solidFill>
                  <a:schemeClr val="bg1"/>
                </a:solidFill>
                <a:latin typeface="Arial" panose="020B0604020202020204" pitchFamily="34" charset="0"/>
                <a:cs typeface="Arial" panose="020B0604020202020204" pitchFamily="34" charset="0"/>
              </a:rPr>
              <a:t>Culture</a:t>
            </a:r>
          </a:p>
        </p:txBody>
      </p:sp>
      <p:sp>
        <p:nvSpPr>
          <p:cNvPr id="17" name="Rectangle 12">
            <a:extLst>
              <a:ext uri="{FF2B5EF4-FFF2-40B4-BE49-F238E27FC236}">
                <a16:creationId xmlns:a16="http://schemas.microsoft.com/office/drawing/2014/main" id="{BD3E6DCE-4C94-C245-8019-39CB58583168}"/>
              </a:ext>
            </a:extLst>
          </p:cNvPr>
          <p:cNvSpPr>
            <a:spLocks noChangeArrowheads="1"/>
          </p:cNvSpPr>
          <p:nvPr/>
        </p:nvSpPr>
        <p:spPr bwMode="auto">
          <a:xfrm>
            <a:off x="1596317" y="4802132"/>
            <a:ext cx="2558248" cy="643766"/>
          </a:xfrm>
          <a:prstGeom prst="rect">
            <a:avLst/>
          </a:prstGeom>
          <a:solidFill>
            <a:srgbClr val="17B7A3"/>
          </a:solidFill>
          <a:ln w="12700">
            <a:solidFill>
              <a:schemeClr val="tx1"/>
            </a:solidFill>
            <a:miter lim="800000"/>
            <a:headEnd/>
            <a:tailEnd/>
          </a:ln>
          <a:effectLst/>
          <a:scene3d>
            <a:camera prst="orthographicFront"/>
            <a:lightRig rig="threePt" dir="t"/>
          </a:scene3d>
          <a:sp3d>
            <a:bevelT prst="angle"/>
          </a:sp3d>
        </p:spPr>
        <p:txBody>
          <a:bodyPr lIns="90488" tIns="44450" rIns="90488" bIns="44450">
            <a:spAutoFit/>
          </a:bodyPr>
          <a:lstStyle/>
          <a:p>
            <a:pPr algn="ctr">
              <a:defRPr/>
            </a:pPr>
            <a:r>
              <a:rPr lang="en-US" altLang="x-none">
                <a:solidFill>
                  <a:schemeClr val="bg1"/>
                </a:solidFill>
                <a:latin typeface="Arial" panose="020B0604020202020204" pitchFamily="34" charset="0"/>
                <a:cs typeface="Arial" panose="020B0604020202020204" pitchFamily="34" charset="0"/>
              </a:rPr>
              <a:t>Structural</a:t>
            </a:r>
          </a:p>
          <a:p>
            <a:pPr algn="ctr">
              <a:defRPr/>
            </a:pPr>
            <a:r>
              <a:rPr lang="en-US" altLang="x-none">
                <a:solidFill>
                  <a:schemeClr val="bg1"/>
                </a:solidFill>
                <a:latin typeface="Arial" panose="020B0604020202020204" pitchFamily="34" charset="0"/>
                <a:cs typeface="Arial" panose="020B0604020202020204" pitchFamily="34" charset="0"/>
              </a:rPr>
              <a:t>Variables</a:t>
            </a:r>
          </a:p>
        </p:txBody>
      </p:sp>
      <p:sp>
        <p:nvSpPr>
          <p:cNvPr id="18" name="Line 15">
            <a:extLst>
              <a:ext uri="{FF2B5EF4-FFF2-40B4-BE49-F238E27FC236}">
                <a16:creationId xmlns:a16="http://schemas.microsoft.com/office/drawing/2014/main" id="{34FB2E4E-C919-B342-814D-99BA951C371E}"/>
              </a:ext>
            </a:extLst>
          </p:cNvPr>
          <p:cNvSpPr>
            <a:spLocks noChangeShapeType="1"/>
          </p:cNvSpPr>
          <p:nvPr/>
        </p:nvSpPr>
        <p:spPr bwMode="auto">
          <a:xfrm flipV="1">
            <a:off x="3395318" y="4263182"/>
            <a:ext cx="807907" cy="457201"/>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latin typeface="Times" charset="0"/>
            </a:endParaRPr>
          </a:p>
        </p:txBody>
      </p:sp>
      <p:sp>
        <p:nvSpPr>
          <p:cNvPr id="19" name="Line 16">
            <a:extLst>
              <a:ext uri="{FF2B5EF4-FFF2-40B4-BE49-F238E27FC236}">
                <a16:creationId xmlns:a16="http://schemas.microsoft.com/office/drawing/2014/main" id="{D1B52B71-2F11-A44D-9715-88513D8B67B3}"/>
              </a:ext>
            </a:extLst>
          </p:cNvPr>
          <p:cNvSpPr>
            <a:spLocks noChangeShapeType="1"/>
          </p:cNvSpPr>
          <p:nvPr/>
        </p:nvSpPr>
        <p:spPr bwMode="auto">
          <a:xfrm rot="10924756" flipH="1" flipV="1">
            <a:off x="3208102" y="2972996"/>
            <a:ext cx="1145397" cy="41591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latin typeface="Times" charset="0"/>
            </a:endParaRPr>
          </a:p>
        </p:txBody>
      </p:sp>
      <p:sp>
        <p:nvSpPr>
          <p:cNvPr id="6" name="Footer Placeholder 5">
            <a:extLst>
              <a:ext uri="{FF2B5EF4-FFF2-40B4-BE49-F238E27FC236}">
                <a16:creationId xmlns:a16="http://schemas.microsoft.com/office/drawing/2014/main" id="{54C002A6-CB9C-5945-8A5E-9398EA155CC7}"/>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399568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a:extLst>
              <a:ext uri="{FF2B5EF4-FFF2-40B4-BE49-F238E27FC236}">
                <a16:creationId xmlns:a16="http://schemas.microsoft.com/office/drawing/2014/main" id="{37D1C754-7B0C-0441-88E0-2A5329EFC661}"/>
              </a:ext>
            </a:extLst>
          </p:cNvPr>
          <p:cNvSpPr>
            <a:spLocks noGrp="1" noChangeArrowheads="1"/>
          </p:cNvSpPr>
          <p:nvPr>
            <p:ph type="title"/>
          </p:nvPr>
        </p:nvSpPr>
        <p:spPr>
          <a:xfrm>
            <a:off x="359669" y="1893026"/>
            <a:ext cx="3054091" cy="3176893"/>
          </a:xfrm>
        </p:spPr>
        <p:txBody>
          <a:bodyPr anchor="t">
            <a:normAutofit/>
          </a:bodyPr>
          <a:lstStyle/>
          <a:p>
            <a:pPr eaLnBrk="1" hangingPunct="1">
              <a:defRPr/>
            </a:pPr>
            <a:r>
              <a:rPr lang="en-US" altLang="x-none" sz="3600" dirty="0"/>
              <a:t>Managers Improving Ethical </a:t>
            </a:r>
            <a:r>
              <a:rPr lang="en-US" altLang="x-none" sz="3600" dirty="0" err="1"/>
              <a:t>Behaviour</a:t>
            </a:r>
            <a:endParaRPr lang="en-US" altLang="x-none" sz="3600" dirty="0"/>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7893" name="Rectangle 3">
            <a:extLst>
              <a:ext uri="{FF2B5EF4-FFF2-40B4-BE49-F238E27FC236}">
                <a16:creationId xmlns:a16="http://schemas.microsoft.com/office/drawing/2014/main" id="{E8703CC4-2595-41C5-94AD-DA7AA80E9BC1}"/>
              </a:ext>
            </a:extLst>
          </p:cNvPr>
          <p:cNvGraphicFramePr/>
          <p:nvPr>
            <p:extLst>
              <p:ext uri="{D42A27DB-BD31-4B8C-83A1-F6EECF244321}">
                <p14:modId xmlns:p14="http://schemas.microsoft.com/office/powerpoint/2010/main" val="110312112"/>
              </p:ext>
            </p:extLst>
          </p:nvPr>
        </p:nvGraphicFramePr>
        <p:xfrm>
          <a:off x="3413760" y="1207783"/>
          <a:ext cx="8197048" cy="5147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52D57444-E51E-274E-86DD-EBCF9FCF48F5}"/>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101835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AA330-F354-4ECB-82C8-8158AD45DC3F}"/>
              </a:ext>
            </a:extLst>
          </p:cNvPr>
          <p:cNvSpPr>
            <a:spLocks noGrp="1"/>
          </p:cNvSpPr>
          <p:nvPr>
            <p:ph type="title"/>
          </p:nvPr>
        </p:nvSpPr>
        <p:spPr>
          <a:xfrm>
            <a:off x="581193" y="702156"/>
            <a:ext cx="6309003" cy="1013800"/>
          </a:xfrm>
        </p:spPr>
        <p:txBody>
          <a:bodyPr>
            <a:normAutofit/>
          </a:bodyPr>
          <a:lstStyle/>
          <a:p>
            <a:r>
              <a:rPr lang="en-US" b="1">
                <a:solidFill>
                  <a:schemeClr val="tx2"/>
                </a:solidFill>
                <a:ea typeface="+mj-lt"/>
                <a:cs typeface="+mj-lt"/>
              </a:rPr>
              <a:t>Moral Intensity in Ethical Decision Making</a:t>
            </a:r>
            <a:endParaRPr lang="en-US">
              <a:solidFill>
                <a:schemeClr val="tx2"/>
              </a:solidFill>
              <a:ea typeface="+mj-lt"/>
              <a:cs typeface="+mj-lt"/>
            </a:endParaRPr>
          </a:p>
        </p:txBody>
      </p:sp>
      <p:sp>
        <p:nvSpPr>
          <p:cNvPr id="24" name="Rectangle 2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FE493AA-A06C-499C-AAA5-A3460B083EF4}"/>
              </a:ext>
            </a:extLst>
          </p:cNvPr>
          <p:cNvSpPr>
            <a:spLocks noGrp="1"/>
          </p:cNvSpPr>
          <p:nvPr>
            <p:ph idx="1"/>
          </p:nvPr>
        </p:nvSpPr>
        <p:spPr>
          <a:xfrm>
            <a:off x="581194" y="1896533"/>
            <a:ext cx="6832860" cy="3962266"/>
          </a:xfrm>
        </p:spPr>
        <p:txBody>
          <a:bodyPr>
            <a:normAutofit/>
          </a:bodyPr>
          <a:lstStyle/>
          <a:p>
            <a:pPr marL="0" indent="0">
              <a:buNone/>
            </a:pPr>
            <a:r>
              <a:rPr lang="en-US" sz="4000" b="1" dirty="0">
                <a:solidFill>
                  <a:schemeClr val="tx2"/>
                </a:solidFill>
                <a:ea typeface="+mn-lt"/>
                <a:cs typeface="+mn-lt"/>
              </a:rPr>
              <a:t>Moral intensity</a:t>
            </a:r>
            <a:endParaRPr lang="en-US" sz="4000" dirty="0">
              <a:solidFill>
                <a:schemeClr val="tx2"/>
              </a:solidFill>
            </a:endParaRPr>
          </a:p>
          <a:p>
            <a:pPr marL="305435" indent="-305435"/>
            <a:r>
              <a:rPr lang="en-US" sz="4000" b="1" dirty="0">
                <a:solidFill>
                  <a:schemeClr val="tx2"/>
                </a:solidFill>
                <a:ea typeface="+mn-lt"/>
                <a:cs typeface="+mn-lt"/>
              </a:rPr>
              <a:t>The degree to which people see an issue as an ethical one</a:t>
            </a:r>
            <a:endParaRPr lang="en-US" sz="4000" dirty="0">
              <a:solidFill>
                <a:schemeClr val="tx2"/>
              </a:solidFill>
            </a:endParaRPr>
          </a:p>
          <a:p>
            <a:pPr marL="305435" indent="-305435"/>
            <a:endParaRPr lang="en-US" sz="4000" dirty="0">
              <a:solidFill>
                <a:schemeClr val="tx2"/>
              </a:solidFill>
            </a:endParaRPr>
          </a:p>
        </p:txBody>
      </p:sp>
      <p:sp>
        <p:nvSpPr>
          <p:cNvPr id="4" name="Footer Placeholder 3">
            <a:extLst>
              <a:ext uri="{FF2B5EF4-FFF2-40B4-BE49-F238E27FC236}">
                <a16:creationId xmlns:a16="http://schemas.microsoft.com/office/drawing/2014/main" id="{7024B5CE-580A-465D-A7A1-D227DB36C75A}"/>
              </a:ext>
            </a:extLst>
          </p:cNvPr>
          <p:cNvSpPr>
            <a:spLocks noGrp="1"/>
          </p:cNvSpPr>
          <p:nvPr>
            <p:ph type="ftr" sz="quarter" idx="11"/>
          </p:nvPr>
        </p:nvSpPr>
        <p:spPr>
          <a:xfrm>
            <a:off x="581193" y="5951811"/>
            <a:ext cx="4277410" cy="365125"/>
          </a:xfrm>
        </p:spPr>
        <p:txBody>
          <a:bodyPr>
            <a:normAutofit/>
          </a:bodyPr>
          <a:lstStyle/>
          <a:p>
            <a:pPr>
              <a:spcAft>
                <a:spcPts val="600"/>
              </a:spcAft>
            </a:pPr>
            <a:r>
              <a:rPr lang="en-US">
                <a:solidFill>
                  <a:srgbClr val="5641E6"/>
                </a:solidFill>
              </a:rPr>
              <a:t>@Copyrights LSC Group. All Rights Reserved</a:t>
            </a:r>
          </a:p>
        </p:txBody>
      </p:sp>
      <p:pic>
        <p:nvPicPr>
          <p:cNvPr id="18" name="Picture 17">
            <a:extLst>
              <a:ext uri="{FF2B5EF4-FFF2-40B4-BE49-F238E27FC236}">
                <a16:creationId xmlns:a16="http://schemas.microsoft.com/office/drawing/2014/main" id="{36332291-9085-441E-934E-5A96E9B42439}"/>
              </a:ext>
            </a:extLst>
          </p:cNvPr>
          <p:cNvPicPr>
            <a:picLocks noChangeAspect="1"/>
          </p:cNvPicPr>
          <p:nvPr/>
        </p:nvPicPr>
        <p:blipFill rotWithShape="1">
          <a:blip r:embed="rId2"/>
          <a:srcRect l="26847" r="22073"/>
          <a:stretch/>
        </p:blipFill>
        <p:spPr>
          <a:xfrm>
            <a:off x="7521283" y="10"/>
            <a:ext cx="4670717" cy="6857990"/>
          </a:xfrm>
          <a:prstGeom prst="rect">
            <a:avLst/>
          </a:prstGeom>
        </p:spPr>
      </p:pic>
    </p:spTree>
    <p:extLst>
      <p:ext uri="{BB962C8B-B14F-4D97-AF65-F5344CB8AC3E}">
        <p14:creationId xmlns:p14="http://schemas.microsoft.com/office/powerpoint/2010/main" val="1435876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1874" name="Group 2"/>
          <p:cNvGrpSpPr>
            <a:grpSpLocks/>
          </p:cNvGrpSpPr>
          <p:nvPr/>
        </p:nvGrpSpPr>
        <p:grpSpPr bwMode="auto">
          <a:xfrm>
            <a:off x="7620000" y="3352800"/>
            <a:ext cx="1409700" cy="1411288"/>
            <a:chOff x="4137" y="2252"/>
            <a:chExt cx="888" cy="889"/>
          </a:xfrm>
        </p:grpSpPr>
        <p:sp>
          <p:nvSpPr>
            <p:cNvPr id="59187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1876" name="Group 4"/>
            <p:cNvGrpSpPr>
              <a:grpSpLocks/>
            </p:cNvGrpSpPr>
            <p:nvPr/>
          </p:nvGrpSpPr>
          <p:grpSpPr bwMode="auto">
            <a:xfrm>
              <a:off x="4167" y="2283"/>
              <a:ext cx="858" cy="858"/>
              <a:chOff x="3141" y="3462"/>
              <a:chExt cx="858" cy="858"/>
            </a:xfrm>
          </p:grpSpPr>
          <p:sp>
            <p:nvSpPr>
              <p:cNvPr id="59187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1878"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1879" name="Rectangle 7"/>
          <p:cNvSpPr>
            <a:spLocks noGrp="1" noChangeArrowheads="1"/>
          </p:cNvSpPr>
          <p:nvPr>
            <p:ph type="title"/>
          </p:nvPr>
        </p:nvSpPr>
        <p:spPr>
          <a:xfrm>
            <a:off x="1884364" y="344487"/>
            <a:ext cx="9830308" cy="801647"/>
          </a:xfrm>
        </p:spPr>
        <p:txBody>
          <a:bodyPr/>
          <a:lstStyle/>
          <a:p>
            <a:r>
              <a:rPr lang="en-US" sz="3200" dirty="0"/>
              <a:t>Moral Intensity in Ethical Decision Making</a:t>
            </a:r>
          </a:p>
        </p:txBody>
      </p:sp>
      <p:sp>
        <p:nvSpPr>
          <p:cNvPr id="591880" name="Rectangle 8"/>
          <p:cNvSpPr>
            <a:spLocks noGrp="1" noChangeArrowheads="1"/>
          </p:cNvSpPr>
          <p:nvPr>
            <p:ph type="body" idx="1"/>
          </p:nvPr>
        </p:nvSpPr>
        <p:spPr>
          <a:xfrm>
            <a:off x="2057400" y="1828800"/>
            <a:ext cx="3733800" cy="4330700"/>
          </a:xfrm>
        </p:spPr>
        <p:txBody>
          <a:bodyPr/>
          <a:lstStyle/>
          <a:p>
            <a:pPr marL="533400" indent="-533400">
              <a:lnSpc>
                <a:spcPct val="80000"/>
              </a:lnSpc>
              <a:spcBef>
                <a:spcPct val="40000"/>
              </a:spcBef>
              <a:buNone/>
            </a:pPr>
            <a:r>
              <a:rPr lang="en-US" b="1" dirty="0"/>
              <a:t>Magnitude of the consequences</a:t>
            </a:r>
          </a:p>
          <a:p>
            <a:pPr marL="533400" indent="-533400">
              <a:lnSpc>
                <a:spcPct val="80000"/>
              </a:lnSpc>
              <a:spcBef>
                <a:spcPct val="40000"/>
              </a:spcBef>
            </a:pPr>
            <a:r>
              <a:rPr lang="en-US" dirty="0"/>
              <a:t>Level of impact anticipated</a:t>
            </a:r>
          </a:p>
          <a:p>
            <a:pPr marL="533400" indent="-533400">
              <a:lnSpc>
                <a:spcPct val="80000"/>
              </a:lnSpc>
              <a:spcBef>
                <a:spcPct val="40000"/>
              </a:spcBef>
            </a:pPr>
            <a:r>
              <a:rPr lang="en-US" dirty="0"/>
              <a:t>Impact is independent of whether consequences are positive or negative</a:t>
            </a:r>
          </a:p>
        </p:txBody>
      </p:sp>
      <p:sp>
        <p:nvSpPr>
          <p:cNvPr id="591883" name="AutoShape 11"/>
          <p:cNvSpPr>
            <a:spLocks noChangeArrowheads="1"/>
          </p:cNvSpPr>
          <p:nvPr/>
        </p:nvSpPr>
        <p:spPr bwMode="auto">
          <a:xfrm rot="18000000">
            <a:off x="6436348" y="2315166"/>
            <a:ext cx="1082675" cy="1825258"/>
          </a:xfrm>
          <a:prstGeom prst="downArrow">
            <a:avLst>
              <a:gd name="adj1" fmla="val 65102"/>
              <a:gd name="adj2" fmla="val 40777"/>
            </a:avLst>
          </a:prstGeom>
          <a:ln>
            <a:headEnd/>
            <a:tailEnd/>
          </a:ln>
        </p:spPr>
        <p:style>
          <a:lnRef idx="0">
            <a:schemeClr val="accent3"/>
          </a:lnRef>
          <a:fillRef idx="3">
            <a:schemeClr val="accent3"/>
          </a:fillRef>
          <a:effectRef idx="3">
            <a:schemeClr val="accent3"/>
          </a:effectRef>
          <a:fontRef idx="minor">
            <a:schemeClr val="lt1"/>
          </a:fontRef>
        </p:style>
        <p:txBody>
          <a:bodyPr vert="eaVert" wrap="none" anchor="ctr"/>
          <a:lstStyle/>
          <a:p>
            <a:pPr algn="ctr"/>
            <a:r>
              <a:rPr lang="en-US" sz="1400" b="1" dirty="0">
                <a:solidFill>
                  <a:schemeClr val="bg1"/>
                </a:solidFill>
              </a:rPr>
              <a:t>Magnitude of the</a:t>
            </a:r>
          </a:p>
          <a:p>
            <a:pPr algn="ctr"/>
            <a:r>
              <a:rPr lang="en-US" sz="1400" b="1" dirty="0">
                <a:solidFill>
                  <a:schemeClr val="bg1"/>
                </a:solidFill>
              </a:rPr>
              <a:t>Consequences</a:t>
            </a:r>
          </a:p>
        </p:txBody>
      </p:sp>
      <p:sp>
        <p:nvSpPr>
          <p:cNvPr id="591886" name="Text Box 14"/>
          <p:cNvSpPr txBox="1">
            <a:spLocks noChangeArrowheads="1"/>
          </p:cNvSpPr>
          <p:nvPr/>
        </p:nvSpPr>
        <p:spPr bwMode="auto">
          <a:xfrm>
            <a:off x="8001000" y="6248401"/>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
        <p:nvSpPr>
          <p:cNvPr id="12" name="Text Box 30">
            <a:extLst>
              <a:ext uri="{FF2B5EF4-FFF2-40B4-BE49-F238E27FC236}">
                <a16:creationId xmlns:a16="http://schemas.microsoft.com/office/drawing/2014/main" id="{425DC10B-D567-4418-A831-7B615031931E}"/>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335483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22" name="Group 2"/>
          <p:cNvGrpSpPr>
            <a:grpSpLocks/>
          </p:cNvGrpSpPr>
          <p:nvPr/>
        </p:nvGrpSpPr>
        <p:grpSpPr bwMode="auto">
          <a:xfrm>
            <a:off x="7620000" y="3352800"/>
            <a:ext cx="1409700" cy="1411288"/>
            <a:chOff x="4137" y="2252"/>
            <a:chExt cx="888" cy="889"/>
          </a:xfrm>
        </p:grpSpPr>
        <p:sp>
          <p:nvSpPr>
            <p:cNvPr id="593923"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3924" name="Group 4"/>
            <p:cNvGrpSpPr>
              <a:grpSpLocks/>
            </p:cNvGrpSpPr>
            <p:nvPr/>
          </p:nvGrpSpPr>
          <p:grpSpPr bwMode="auto">
            <a:xfrm>
              <a:off x="4167" y="2283"/>
              <a:ext cx="858" cy="858"/>
              <a:chOff x="3141" y="3462"/>
              <a:chExt cx="858" cy="858"/>
            </a:xfrm>
          </p:grpSpPr>
          <p:sp>
            <p:nvSpPr>
              <p:cNvPr id="593925"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3926"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3927" name="Rectangle 7"/>
          <p:cNvSpPr>
            <a:spLocks noGrp="1" noChangeArrowheads="1"/>
          </p:cNvSpPr>
          <p:nvPr>
            <p:ph type="title"/>
          </p:nvPr>
        </p:nvSpPr>
        <p:spPr>
          <a:xfrm>
            <a:off x="741872" y="600075"/>
            <a:ext cx="9316528" cy="701070"/>
          </a:xfrm>
        </p:spPr>
        <p:txBody>
          <a:bodyPr/>
          <a:lstStyle/>
          <a:p>
            <a:r>
              <a:rPr lang="en-US" sz="3200" dirty="0"/>
              <a:t>Moral Intensity in Ethical Decision Making</a:t>
            </a:r>
          </a:p>
        </p:txBody>
      </p:sp>
      <p:sp>
        <p:nvSpPr>
          <p:cNvPr id="593928" name="Rectangle 8"/>
          <p:cNvSpPr>
            <a:spLocks noGrp="1" noChangeArrowheads="1"/>
          </p:cNvSpPr>
          <p:nvPr>
            <p:ph type="body" idx="1"/>
          </p:nvPr>
        </p:nvSpPr>
        <p:spPr>
          <a:xfrm>
            <a:off x="2057400" y="1812758"/>
            <a:ext cx="3733800" cy="4330700"/>
          </a:xfrm>
        </p:spPr>
        <p:txBody>
          <a:bodyPr/>
          <a:lstStyle/>
          <a:p>
            <a:pPr marL="533400" indent="-533400">
              <a:lnSpc>
                <a:spcPct val="80000"/>
              </a:lnSpc>
              <a:spcBef>
                <a:spcPct val="40000"/>
              </a:spcBef>
              <a:buNone/>
            </a:pPr>
            <a:r>
              <a:rPr lang="en-US" b="1" dirty="0"/>
              <a:t>Social consequences</a:t>
            </a:r>
          </a:p>
          <a:p>
            <a:pPr marL="533400" indent="-533400">
              <a:lnSpc>
                <a:spcPct val="80000"/>
              </a:lnSpc>
              <a:spcBef>
                <a:spcPct val="40000"/>
              </a:spcBef>
            </a:pPr>
            <a:r>
              <a:rPr lang="en-US" dirty="0"/>
              <a:t>The extent to which members of a society agree that an act is either good or bad</a:t>
            </a:r>
          </a:p>
          <a:p>
            <a:pPr marL="533400" indent="-533400">
              <a:lnSpc>
                <a:spcPct val="80000"/>
              </a:lnSpc>
              <a:spcBef>
                <a:spcPct val="40000"/>
              </a:spcBef>
            </a:pPr>
            <a:r>
              <a:rPr lang="en-US" dirty="0"/>
              <a:t>Population diversity weakens social consensus</a:t>
            </a:r>
          </a:p>
        </p:txBody>
      </p:sp>
      <p:grpSp>
        <p:nvGrpSpPr>
          <p:cNvPr id="593929" name="Group 9"/>
          <p:cNvGrpSpPr>
            <a:grpSpLocks/>
          </p:cNvGrpSpPr>
          <p:nvPr/>
        </p:nvGrpSpPr>
        <p:grpSpPr bwMode="auto">
          <a:xfrm rot="-3600000">
            <a:off x="6464228" y="2484440"/>
            <a:ext cx="1152525" cy="1639887"/>
            <a:chOff x="3441" y="3287"/>
            <a:chExt cx="726" cy="1033"/>
          </a:xfrm>
        </p:grpSpPr>
        <p:sp>
          <p:nvSpPr>
            <p:cNvPr id="593930"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1"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2"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sp>
        <p:nvSpPr>
          <p:cNvPr id="593935" name="AutoShape 15"/>
          <p:cNvSpPr>
            <a:spLocks noChangeArrowheads="1"/>
          </p:cNvSpPr>
          <p:nvPr/>
        </p:nvSpPr>
        <p:spPr bwMode="auto">
          <a:xfrm>
            <a:off x="7834314" y="1838324"/>
            <a:ext cx="1082675" cy="1547813"/>
          </a:xfrm>
          <a:prstGeom prst="downArrow">
            <a:avLst>
              <a:gd name="adj1" fmla="val 65102"/>
              <a:gd name="adj2" fmla="val 4077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sz="1400" b="1">
              <a:solidFill>
                <a:schemeClr val="bg1"/>
              </a:solidFill>
              <a:latin typeface="Times New Roman" pitchFamily="18" charset="0"/>
            </a:endParaRPr>
          </a:p>
        </p:txBody>
      </p:sp>
      <p:sp>
        <p:nvSpPr>
          <p:cNvPr id="593936" name="Text Box 16"/>
          <p:cNvSpPr txBox="1">
            <a:spLocks noChangeArrowheads="1"/>
          </p:cNvSpPr>
          <p:nvPr/>
        </p:nvSpPr>
        <p:spPr bwMode="auto">
          <a:xfrm rot="5400000">
            <a:off x="7729539" y="2222499"/>
            <a:ext cx="1298575" cy="523875"/>
          </a:xfrm>
          <a:prstGeom prst="rect">
            <a:avLst/>
          </a:prstGeom>
          <a:noFill/>
          <a:ln w="9525">
            <a:noFill/>
            <a:miter lim="800000"/>
            <a:headEnd/>
            <a:tailEnd/>
          </a:ln>
          <a:effectLst/>
        </p:spPr>
        <p:txBody>
          <a:bodyPr wrap="none">
            <a:spAutoFit/>
          </a:bodyPr>
          <a:lstStyle/>
          <a:p>
            <a:pPr algn="ctr"/>
            <a:r>
              <a:rPr lang="en-US" sz="1400" b="1" dirty="0">
                <a:solidFill>
                  <a:schemeClr val="bg1"/>
                </a:solidFill>
              </a:rPr>
              <a:t>Social</a:t>
            </a:r>
          </a:p>
          <a:p>
            <a:pPr algn="ctr"/>
            <a:r>
              <a:rPr lang="en-US" sz="1400" b="1" dirty="0">
                <a:solidFill>
                  <a:schemeClr val="bg1"/>
                </a:solidFill>
              </a:rPr>
              <a:t>Consequences</a:t>
            </a:r>
          </a:p>
        </p:txBody>
      </p:sp>
      <p:sp>
        <p:nvSpPr>
          <p:cNvPr id="19" name="Text Box 30">
            <a:extLst>
              <a:ext uri="{FF2B5EF4-FFF2-40B4-BE49-F238E27FC236}">
                <a16:creationId xmlns:a16="http://schemas.microsoft.com/office/drawing/2014/main" id="{CB8EF9C8-09CC-4552-9748-12D7C5032140}"/>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25967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970" name="Group 2"/>
          <p:cNvGrpSpPr>
            <a:grpSpLocks/>
          </p:cNvGrpSpPr>
          <p:nvPr/>
        </p:nvGrpSpPr>
        <p:grpSpPr bwMode="auto">
          <a:xfrm>
            <a:off x="7620000" y="3352800"/>
            <a:ext cx="1409700" cy="1411288"/>
            <a:chOff x="4137" y="2252"/>
            <a:chExt cx="888" cy="889"/>
          </a:xfrm>
        </p:grpSpPr>
        <p:sp>
          <p:nvSpPr>
            <p:cNvPr id="595971"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5972" name="Group 4"/>
            <p:cNvGrpSpPr>
              <a:grpSpLocks/>
            </p:cNvGrpSpPr>
            <p:nvPr/>
          </p:nvGrpSpPr>
          <p:grpSpPr bwMode="auto">
            <a:xfrm>
              <a:off x="4167" y="2283"/>
              <a:ext cx="858" cy="858"/>
              <a:chOff x="3141" y="3462"/>
              <a:chExt cx="858" cy="858"/>
            </a:xfrm>
          </p:grpSpPr>
          <p:sp>
            <p:nvSpPr>
              <p:cNvPr id="595973"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5974"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5975" name="Rectangle 7"/>
          <p:cNvSpPr>
            <a:spLocks noGrp="1" noChangeArrowheads="1"/>
          </p:cNvSpPr>
          <p:nvPr>
            <p:ph type="title"/>
          </p:nvPr>
        </p:nvSpPr>
        <p:spPr>
          <a:xfrm>
            <a:off x="879894" y="570874"/>
            <a:ext cx="9178506" cy="562770"/>
          </a:xfrm>
        </p:spPr>
        <p:txBody>
          <a:bodyPr>
            <a:normAutofit fontScale="90000"/>
          </a:bodyPr>
          <a:lstStyle/>
          <a:p>
            <a:r>
              <a:rPr lang="en-US" sz="3200" dirty="0"/>
              <a:t>Moral Intensity in Ethical Decision Making</a:t>
            </a:r>
          </a:p>
        </p:txBody>
      </p:sp>
      <p:sp>
        <p:nvSpPr>
          <p:cNvPr id="595976" name="Rectangle 8"/>
          <p:cNvSpPr>
            <a:spLocks noGrp="1" noChangeArrowheads="1"/>
          </p:cNvSpPr>
          <p:nvPr>
            <p:ph type="body" idx="1"/>
          </p:nvPr>
        </p:nvSpPr>
        <p:spPr>
          <a:xfrm>
            <a:off x="2057400" y="1905000"/>
            <a:ext cx="3733800" cy="4483100"/>
          </a:xfrm>
        </p:spPr>
        <p:txBody>
          <a:bodyPr/>
          <a:lstStyle/>
          <a:p>
            <a:pPr marL="533400" indent="-533400">
              <a:lnSpc>
                <a:spcPct val="90000"/>
              </a:lnSpc>
              <a:spcBef>
                <a:spcPct val="40000"/>
              </a:spcBef>
              <a:buNone/>
            </a:pPr>
            <a:r>
              <a:rPr lang="en-US" b="1" dirty="0"/>
              <a:t>Probability of effect</a:t>
            </a:r>
          </a:p>
          <a:p>
            <a:pPr marL="533400" indent="-533400">
              <a:lnSpc>
                <a:spcPct val="90000"/>
              </a:lnSpc>
              <a:spcBef>
                <a:spcPct val="40000"/>
              </a:spcBef>
            </a:pPr>
            <a:r>
              <a:rPr lang="en-US" dirty="0"/>
              <a:t>How likely people think the consequences are</a:t>
            </a:r>
          </a:p>
          <a:p>
            <a:pPr marL="533400" indent="-533400">
              <a:lnSpc>
                <a:spcPct val="90000"/>
              </a:lnSpc>
              <a:spcBef>
                <a:spcPct val="40000"/>
              </a:spcBef>
            </a:pPr>
            <a:r>
              <a:rPr lang="en-US" dirty="0"/>
              <a:t>The higher the probability of the consequence, the more intense the sense of ethical obligation</a:t>
            </a:r>
          </a:p>
        </p:txBody>
      </p:sp>
      <p:grpSp>
        <p:nvGrpSpPr>
          <p:cNvPr id="595977" name="Group 9"/>
          <p:cNvGrpSpPr>
            <a:grpSpLocks/>
          </p:cNvGrpSpPr>
          <p:nvPr/>
        </p:nvGrpSpPr>
        <p:grpSpPr bwMode="auto">
          <a:xfrm rot="-3600000">
            <a:off x="6464228" y="2484440"/>
            <a:ext cx="1152525" cy="1639887"/>
            <a:chOff x="3441" y="3287"/>
            <a:chExt cx="726" cy="1033"/>
          </a:xfrm>
        </p:grpSpPr>
        <p:sp>
          <p:nvSpPr>
            <p:cNvPr id="595978"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79"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80"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5981" name="Group 13"/>
          <p:cNvGrpSpPr>
            <a:grpSpLocks/>
          </p:cNvGrpSpPr>
          <p:nvPr/>
        </p:nvGrpSpPr>
        <p:grpSpPr bwMode="auto">
          <a:xfrm>
            <a:off x="7764464" y="1766886"/>
            <a:ext cx="1152525" cy="1619250"/>
            <a:chOff x="3441" y="3300"/>
            <a:chExt cx="726" cy="1020"/>
          </a:xfrm>
        </p:grpSpPr>
        <p:sp>
          <p:nvSpPr>
            <p:cNvPr id="595982"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3"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4"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595987" name="AutoShape 19"/>
          <p:cNvSpPr>
            <a:spLocks noChangeArrowheads="1"/>
          </p:cNvSpPr>
          <p:nvPr/>
        </p:nvSpPr>
        <p:spPr bwMode="auto">
          <a:xfrm rot="3600000">
            <a:off x="9055101" y="2600327"/>
            <a:ext cx="1082675" cy="1547813"/>
          </a:xfrm>
          <a:prstGeom prst="downArrow">
            <a:avLst>
              <a:gd name="adj1" fmla="val 65102"/>
              <a:gd name="adj2" fmla="val 40777"/>
            </a:avLst>
          </a:prstGeom>
          <a:ln>
            <a:headEnd/>
            <a:tailEnd/>
          </a:ln>
        </p:spPr>
        <p:style>
          <a:lnRef idx="0">
            <a:schemeClr val="accent2"/>
          </a:lnRef>
          <a:fillRef idx="3">
            <a:schemeClr val="accent2"/>
          </a:fillRef>
          <a:effectRef idx="3">
            <a:schemeClr val="accent2"/>
          </a:effectRef>
          <a:fontRef idx="minor">
            <a:schemeClr val="lt1"/>
          </a:fontRef>
        </p:style>
        <p:txBody>
          <a:bodyPr rot="10800000" vert="eaVert" wrap="none" anchor="ctr"/>
          <a:lstStyle/>
          <a:p>
            <a:pPr algn="ctr"/>
            <a:endParaRPr lang="en-US" sz="1400" b="1" dirty="0">
              <a:solidFill>
                <a:schemeClr val="bg1"/>
              </a:solidFill>
              <a:latin typeface="Times New Roman" pitchFamily="18" charset="0"/>
            </a:endParaRPr>
          </a:p>
        </p:txBody>
      </p:sp>
      <p:sp>
        <p:nvSpPr>
          <p:cNvPr id="595988" name="Text Box 20"/>
          <p:cNvSpPr txBox="1">
            <a:spLocks noChangeArrowheads="1"/>
          </p:cNvSpPr>
          <p:nvPr/>
        </p:nvSpPr>
        <p:spPr bwMode="auto">
          <a:xfrm rot="19800000">
            <a:off x="9232901" y="2971802"/>
            <a:ext cx="977900" cy="523875"/>
          </a:xfrm>
          <a:prstGeom prst="rect">
            <a:avLst/>
          </a:prstGeom>
          <a:noFill/>
          <a:ln w="9525">
            <a:noFill/>
            <a:miter lim="800000"/>
            <a:headEnd/>
            <a:tailEnd/>
          </a:ln>
          <a:effectLst/>
        </p:spPr>
        <p:txBody>
          <a:bodyPr wrap="none">
            <a:spAutoFit/>
          </a:bodyPr>
          <a:lstStyle/>
          <a:p>
            <a:pPr algn="ctr"/>
            <a:r>
              <a:rPr lang="en-US" sz="1400" b="1" dirty="0">
                <a:solidFill>
                  <a:schemeClr val="bg1"/>
                </a:solidFill>
              </a:rPr>
              <a:t>Probability</a:t>
            </a:r>
          </a:p>
          <a:p>
            <a:pPr algn="ctr"/>
            <a:r>
              <a:rPr lang="en-US" sz="1400" b="1" dirty="0">
                <a:solidFill>
                  <a:schemeClr val="bg1"/>
                </a:solidFill>
              </a:rPr>
              <a:t>of Effect</a:t>
            </a:r>
          </a:p>
        </p:txBody>
      </p:sp>
      <p:sp>
        <p:nvSpPr>
          <p:cNvPr id="23" name="Text Box 30">
            <a:extLst>
              <a:ext uri="{FF2B5EF4-FFF2-40B4-BE49-F238E27FC236}">
                <a16:creationId xmlns:a16="http://schemas.microsoft.com/office/drawing/2014/main" id="{AA8461F7-1378-42F7-9045-249C10260392}"/>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5229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8018" name="Group 2"/>
          <p:cNvGrpSpPr>
            <a:grpSpLocks/>
          </p:cNvGrpSpPr>
          <p:nvPr/>
        </p:nvGrpSpPr>
        <p:grpSpPr bwMode="auto">
          <a:xfrm>
            <a:off x="7620000" y="3352800"/>
            <a:ext cx="1409700" cy="1411288"/>
            <a:chOff x="4137" y="2252"/>
            <a:chExt cx="888" cy="889"/>
          </a:xfrm>
        </p:grpSpPr>
        <p:sp>
          <p:nvSpPr>
            <p:cNvPr id="598019"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8020" name="Group 4"/>
            <p:cNvGrpSpPr>
              <a:grpSpLocks/>
            </p:cNvGrpSpPr>
            <p:nvPr/>
          </p:nvGrpSpPr>
          <p:grpSpPr bwMode="auto">
            <a:xfrm>
              <a:off x="4167" y="2283"/>
              <a:ext cx="858" cy="858"/>
              <a:chOff x="3141" y="3462"/>
              <a:chExt cx="858" cy="858"/>
            </a:xfrm>
          </p:grpSpPr>
          <p:sp>
            <p:nvSpPr>
              <p:cNvPr id="598021"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8022"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8023" name="Rectangle 7"/>
          <p:cNvSpPr>
            <a:spLocks noGrp="1" noChangeArrowheads="1"/>
          </p:cNvSpPr>
          <p:nvPr>
            <p:ph type="title"/>
          </p:nvPr>
        </p:nvSpPr>
        <p:spPr>
          <a:xfrm>
            <a:off x="621102" y="1"/>
            <a:ext cx="9437298" cy="1179513"/>
          </a:xfrm>
        </p:spPr>
        <p:txBody>
          <a:bodyPr/>
          <a:lstStyle/>
          <a:p>
            <a:r>
              <a:rPr lang="en-US" sz="3200" dirty="0"/>
              <a:t>Moral Intensity in Ethical Decision Making</a:t>
            </a:r>
          </a:p>
        </p:txBody>
      </p:sp>
      <p:sp>
        <p:nvSpPr>
          <p:cNvPr id="598024" name="Rectangle 8"/>
          <p:cNvSpPr>
            <a:spLocks noGrp="1" noChangeArrowheads="1"/>
          </p:cNvSpPr>
          <p:nvPr>
            <p:ph type="body" idx="1"/>
          </p:nvPr>
        </p:nvSpPr>
        <p:spPr>
          <a:xfrm>
            <a:off x="2057400" y="1828800"/>
            <a:ext cx="3733800" cy="4559300"/>
          </a:xfrm>
        </p:spPr>
        <p:txBody>
          <a:bodyPr/>
          <a:lstStyle/>
          <a:p>
            <a:pPr>
              <a:lnSpc>
                <a:spcPct val="90000"/>
              </a:lnSpc>
              <a:buFont typeface="Wingdings" pitchFamily="2" charset="2"/>
              <a:buNone/>
            </a:pPr>
            <a:r>
              <a:rPr lang="en-US" b="1" dirty="0"/>
              <a:t>Temporal immediacy</a:t>
            </a:r>
          </a:p>
          <a:p>
            <a:pPr>
              <a:lnSpc>
                <a:spcPct val="90000"/>
              </a:lnSpc>
              <a:spcBef>
                <a:spcPct val="40000"/>
              </a:spcBef>
            </a:pPr>
            <a:r>
              <a:rPr lang="en-US" dirty="0"/>
              <a:t>Interval between the time the action occurs and the onset of its consequences</a:t>
            </a:r>
          </a:p>
          <a:p>
            <a:pPr>
              <a:lnSpc>
                <a:spcPct val="90000"/>
              </a:lnSpc>
              <a:spcBef>
                <a:spcPct val="40000"/>
              </a:spcBef>
            </a:pPr>
            <a:r>
              <a:rPr lang="en-US" dirty="0"/>
              <a:t>The greater the time interval, the less intensity people typically feel toward the issue</a:t>
            </a:r>
          </a:p>
        </p:txBody>
      </p:sp>
      <p:grpSp>
        <p:nvGrpSpPr>
          <p:cNvPr id="598025" name="Group 9"/>
          <p:cNvGrpSpPr>
            <a:grpSpLocks/>
          </p:cNvGrpSpPr>
          <p:nvPr/>
        </p:nvGrpSpPr>
        <p:grpSpPr bwMode="auto">
          <a:xfrm rot="-3600000">
            <a:off x="6464228" y="2484440"/>
            <a:ext cx="1152525" cy="1639887"/>
            <a:chOff x="3441" y="3287"/>
            <a:chExt cx="726" cy="1033"/>
          </a:xfrm>
        </p:grpSpPr>
        <p:sp>
          <p:nvSpPr>
            <p:cNvPr id="598026"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7"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8"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8029" name="Group 13"/>
          <p:cNvGrpSpPr>
            <a:grpSpLocks/>
          </p:cNvGrpSpPr>
          <p:nvPr/>
        </p:nvGrpSpPr>
        <p:grpSpPr bwMode="auto">
          <a:xfrm>
            <a:off x="7764464" y="1766886"/>
            <a:ext cx="1152525" cy="1619250"/>
            <a:chOff x="3441" y="3300"/>
            <a:chExt cx="726" cy="1020"/>
          </a:xfrm>
        </p:grpSpPr>
        <p:sp>
          <p:nvSpPr>
            <p:cNvPr id="598030"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1"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2"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598034" name="AutoShape 18"/>
          <p:cNvSpPr>
            <a:spLocks noChangeArrowheads="1"/>
          </p:cNvSpPr>
          <p:nvPr/>
        </p:nvSpPr>
        <p:spPr bwMode="auto">
          <a:xfrm rot="7200000">
            <a:off x="9151938" y="4035427"/>
            <a:ext cx="1082675" cy="1547813"/>
          </a:xfrm>
          <a:prstGeom prst="downArrow">
            <a:avLst>
              <a:gd name="adj1" fmla="val 65102"/>
              <a:gd name="adj2" fmla="val 40777"/>
            </a:avLst>
          </a:prstGeom>
          <a:ln>
            <a:headEnd/>
            <a:tailEnd/>
          </a:ln>
        </p:spPr>
        <p:style>
          <a:lnRef idx="0">
            <a:schemeClr val="accent2"/>
          </a:lnRef>
          <a:fillRef idx="3">
            <a:schemeClr val="accent2"/>
          </a:fillRef>
          <a:effectRef idx="3">
            <a:schemeClr val="accent2"/>
          </a:effectRef>
          <a:fontRef idx="minor">
            <a:schemeClr val="lt1"/>
          </a:fontRef>
        </p:style>
        <p:txBody>
          <a:bodyPr rot="10800000" vert="eaVert" wrap="none" anchor="ctr"/>
          <a:lstStyle/>
          <a:p>
            <a:pPr algn="ctr"/>
            <a:endParaRPr lang="en-US" sz="1400" b="1">
              <a:solidFill>
                <a:schemeClr val="bg1"/>
              </a:solidFill>
              <a:latin typeface="Times New Roman" pitchFamily="18" charset="0"/>
            </a:endParaRPr>
          </a:p>
        </p:txBody>
      </p:sp>
      <p:sp>
        <p:nvSpPr>
          <p:cNvPr id="598036" name="Text Box 20"/>
          <p:cNvSpPr txBox="1">
            <a:spLocks noChangeArrowheads="1"/>
          </p:cNvSpPr>
          <p:nvPr/>
        </p:nvSpPr>
        <p:spPr bwMode="auto">
          <a:xfrm rot="1800000">
            <a:off x="9213851" y="4594227"/>
            <a:ext cx="10048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nvGrpSpPr>
          <p:cNvPr id="598037" name="Group 21"/>
          <p:cNvGrpSpPr>
            <a:grpSpLocks/>
          </p:cNvGrpSpPr>
          <p:nvPr/>
        </p:nvGrpSpPr>
        <p:grpSpPr bwMode="auto">
          <a:xfrm>
            <a:off x="8821738" y="2738439"/>
            <a:ext cx="1574800" cy="1177925"/>
            <a:chOff x="4914" y="1831"/>
            <a:chExt cx="992" cy="742"/>
          </a:xfrm>
        </p:grpSpPr>
        <p:sp>
          <p:nvSpPr>
            <p:cNvPr id="598038" name="AutoShape 22"/>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39" name="AutoShape 23"/>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40" name="Text Box 24"/>
            <p:cNvSpPr txBox="1">
              <a:spLocks noChangeArrowheads="1"/>
            </p:cNvSpPr>
            <p:nvPr/>
          </p:nvSpPr>
          <p:spPr bwMode="auto">
            <a:xfrm rot="19800000">
              <a:off x="5173" y="1978"/>
              <a:ext cx="616" cy="330"/>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598042" name="Text Box 26"/>
          <p:cNvSpPr txBox="1">
            <a:spLocks noChangeArrowheads="1"/>
          </p:cNvSpPr>
          <p:nvPr/>
        </p:nvSpPr>
        <p:spPr bwMode="auto">
          <a:xfrm>
            <a:off x="8001000" y="6248401"/>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
        <p:nvSpPr>
          <p:cNvPr id="27" name="Text Box 30">
            <a:extLst>
              <a:ext uri="{FF2B5EF4-FFF2-40B4-BE49-F238E27FC236}">
                <a16:creationId xmlns:a16="http://schemas.microsoft.com/office/drawing/2014/main" id="{8BE9762B-9F9A-4401-B01E-1341D4BAD98F}"/>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28110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0066" name="Group 2"/>
          <p:cNvGrpSpPr>
            <a:grpSpLocks/>
          </p:cNvGrpSpPr>
          <p:nvPr/>
        </p:nvGrpSpPr>
        <p:grpSpPr bwMode="auto">
          <a:xfrm>
            <a:off x="7620000" y="3352800"/>
            <a:ext cx="1409700" cy="1411288"/>
            <a:chOff x="4137" y="2252"/>
            <a:chExt cx="888" cy="889"/>
          </a:xfrm>
        </p:grpSpPr>
        <p:sp>
          <p:nvSpPr>
            <p:cNvPr id="600067"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0068" name="Group 4"/>
            <p:cNvGrpSpPr>
              <a:grpSpLocks/>
            </p:cNvGrpSpPr>
            <p:nvPr/>
          </p:nvGrpSpPr>
          <p:grpSpPr bwMode="auto">
            <a:xfrm>
              <a:off x="4167" y="2283"/>
              <a:ext cx="858" cy="858"/>
              <a:chOff x="3141" y="3462"/>
              <a:chExt cx="858" cy="858"/>
            </a:xfrm>
          </p:grpSpPr>
          <p:sp>
            <p:nvSpPr>
              <p:cNvPr id="600069"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0070"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0071" name="Rectangle 7"/>
          <p:cNvSpPr>
            <a:spLocks noGrp="1" noChangeArrowheads="1"/>
          </p:cNvSpPr>
          <p:nvPr>
            <p:ph type="title"/>
          </p:nvPr>
        </p:nvSpPr>
        <p:spPr>
          <a:xfrm>
            <a:off x="552091" y="1"/>
            <a:ext cx="9506309" cy="1179513"/>
          </a:xfrm>
        </p:spPr>
        <p:txBody>
          <a:bodyPr/>
          <a:lstStyle/>
          <a:p>
            <a:r>
              <a:rPr lang="en-US" sz="3200" dirty="0"/>
              <a:t>Moral Intensity in Ethical Decision Making</a:t>
            </a:r>
          </a:p>
        </p:txBody>
      </p:sp>
      <p:sp>
        <p:nvSpPr>
          <p:cNvPr id="600072" name="Rectangle 8"/>
          <p:cNvSpPr>
            <a:spLocks noGrp="1" noChangeArrowheads="1"/>
          </p:cNvSpPr>
          <p:nvPr>
            <p:ph type="body" idx="1"/>
          </p:nvPr>
        </p:nvSpPr>
        <p:spPr>
          <a:xfrm>
            <a:off x="2057400" y="1905000"/>
            <a:ext cx="3733800" cy="4254500"/>
          </a:xfrm>
        </p:spPr>
        <p:txBody>
          <a:bodyPr/>
          <a:lstStyle/>
          <a:p>
            <a:pPr>
              <a:lnSpc>
                <a:spcPct val="90000"/>
              </a:lnSpc>
              <a:buFont typeface="Wingdings" pitchFamily="2" charset="2"/>
              <a:buNone/>
            </a:pPr>
            <a:r>
              <a:rPr lang="en-US" b="1" dirty="0"/>
              <a:t>Proximity</a:t>
            </a:r>
          </a:p>
          <a:p>
            <a:pPr>
              <a:lnSpc>
                <a:spcPct val="90000"/>
              </a:lnSpc>
              <a:spcBef>
                <a:spcPct val="40000"/>
              </a:spcBef>
            </a:pPr>
            <a:r>
              <a:rPr lang="en-US" dirty="0"/>
              <a:t>The closeness the decision maker feels to those affected</a:t>
            </a:r>
          </a:p>
          <a:p>
            <a:pPr>
              <a:lnSpc>
                <a:spcPct val="90000"/>
              </a:lnSpc>
              <a:spcBef>
                <a:spcPct val="40000"/>
              </a:spcBef>
            </a:pPr>
            <a:r>
              <a:rPr lang="en-US" dirty="0"/>
              <a:t>Closeness leads to more consideration of the consequences</a:t>
            </a:r>
          </a:p>
          <a:p>
            <a:pPr>
              <a:lnSpc>
                <a:spcPct val="90000"/>
              </a:lnSpc>
              <a:spcBef>
                <a:spcPct val="40000"/>
              </a:spcBef>
            </a:pPr>
            <a:r>
              <a:rPr lang="en-US" dirty="0"/>
              <a:t>Closeness increases feeling that it has ethical implications</a:t>
            </a:r>
          </a:p>
        </p:txBody>
      </p:sp>
      <p:grpSp>
        <p:nvGrpSpPr>
          <p:cNvPr id="600073" name="Group 9"/>
          <p:cNvGrpSpPr>
            <a:grpSpLocks/>
          </p:cNvGrpSpPr>
          <p:nvPr/>
        </p:nvGrpSpPr>
        <p:grpSpPr bwMode="auto">
          <a:xfrm rot="-3600000">
            <a:off x="6464228" y="2484440"/>
            <a:ext cx="1152525" cy="1639887"/>
            <a:chOff x="3441" y="3287"/>
            <a:chExt cx="726" cy="1033"/>
          </a:xfrm>
        </p:grpSpPr>
        <p:sp>
          <p:nvSpPr>
            <p:cNvPr id="600074"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5"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6"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600077" name="Group 13"/>
          <p:cNvGrpSpPr>
            <a:grpSpLocks/>
          </p:cNvGrpSpPr>
          <p:nvPr/>
        </p:nvGrpSpPr>
        <p:grpSpPr bwMode="auto">
          <a:xfrm>
            <a:off x="7764464" y="1766886"/>
            <a:ext cx="1152525" cy="1619250"/>
            <a:chOff x="3441" y="3300"/>
            <a:chExt cx="726" cy="1020"/>
          </a:xfrm>
        </p:grpSpPr>
        <p:sp>
          <p:nvSpPr>
            <p:cNvPr id="600078"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79"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80"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600082" name="AutoShape 18"/>
          <p:cNvSpPr>
            <a:spLocks noChangeArrowheads="1"/>
          </p:cNvSpPr>
          <p:nvPr/>
        </p:nvSpPr>
        <p:spPr bwMode="auto">
          <a:xfrm rot="10800000">
            <a:off x="7834314" y="4768851"/>
            <a:ext cx="1082675" cy="1547813"/>
          </a:xfrm>
          <a:prstGeom prst="downArrow">
            <a:avLst>
              <a:gd name="adj1" fmla="val 65102"/>
              <a:gd name="adj2" fmla="val 40777"/>
            </a:avLst>
          </a:prstGeom>
          <a:ln>
            <a:headEnd/>
            <a:tailEnd/>
          </a:ln>
        </p:spPr>
        <p:style>
          <a:lnRef idx="0">
            <a:schemeClr val="accent1"/>
          </a:lnRef>
          <a:fillRef idx="3">
            <a:schemeClr val="accent1"/>
          </a:fillRef>
          <a:effectRef idx="3">
            <a:schemeClr val="accent1"/>
          </a:effectRef>
          <a:fontRef idx="minor">
            <a:schemeClr val="lt1"/>
          </a:fontRef>
        </p:style>
        <p:txBody>
          <a:bodyPr rot="10800000" wrap="none" anchor="ctr"/>
          <a:lstStyle/>
          <a:p>
            <a:pPr algn="ctr"/>
            <a:endParaRPr lang="en-US" sz="1400" b="1" dirty="0">
              <a:solidFill>
                <a:schemeClr val="bg1"/>
              </a:solidFill>
              <a:latin typeface="Times New Roman" pitchFamily="18" charset="0"/>
            </a:endParaRPr>
          </a:p>
        </p:txBody>
      </p:sp>
      <p:sp>
        <p:nvSpPr>
          <p:cNvPr id="600084" name="Text Box 20"/>
          <p:cNvSpPr txBox="1">
            <a:spLocks noChangeArrowheads="1"/>
          </p:cNvSpPr>
          <p:nvPr/>
        </p:nvSpPr>
        <p:spPr bwMode="auto">
          <a:xfrm rot="16200000">
            <a:off x="7883527" y="5438776"/>
            <a:ext cx="869950" cy="307975"/>
          </a:xfrm>
          <a:prstGeom prst="rect">
            <a:avLst/>
          </a:prstGeom>
          <a:noFill/>
          <a:ln w="9525">
            <a:noFill/>
            <a:miter lim="800000"/>
            <a:headEnd/>
            <a:tailEnd/>
          </a:ln>
          <a:effectLst/>
        </p:spPr>
        <p:txBody>
          <a:bodyPr wrap="none">
            <a:spAutoFit/>
          </a:bodyPr>
          <a:lstStyle/>
          <a:p>
            <a:pPr algn="ctr"/>
            <a:r>
              <a:rPr lang="en-US" sz="1400" b="1">
                <a:solidFill>
                  <a:schemeClr val="bg1"/>
                </a:solidFill>
              </a:rPr>
              <a:t>Proximity</a:t>
            </a:r>
          </a:p>
        </p:txBody>
      </p:sp>
      <p:grpSp>
        <p:nvGrpSpPr>
          <p:cNvPr id="600085" name="Group 21"/>
          <p:cNvGrpSpPr>
            <a:grpSpLocks/>
          </p:cNvGrpSpPr>
          <p:nvPr/>
        </p:nvGrpSpPr>
        <p:grpSpPr bwMode="auto">
          <a:xfrm>
            <a:off x="8821738" y="4268789"/>
            <a:ext cx="1644650" cy="1108075"/>
            <a:chOff x="4877" y="2795"/>
            <a:chExt cx="1036" cy="698"/>
          </a:xfrm>
        </p:grpSpPr>
        <p:sp>
          <p:nvSpPr>
            <p:cNvPr id="600086" name="AutoShape 22"/>
            <p:cNvSpPr>
              <a:spLocks noChangeArrowheads="1"/>
            </p:cNvSpPr>
            <p:nvPr/>
          </p:nvSpPr>
          <p:spPr bwMode="auto">
            <a:xfrm rot="7200000">
              <a:off x="5085" y="2648"/>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7" name="AutoShape 23"/>
            <p:cNvSpPr>
              <a:spLocks noChangeArrowheads="1"/>
            </p:cNvSpPr>
            <p:nvPr/>
          </p:nvSpPr>
          <p:spPr bwMode="auto">
            <a:xfrm rot="7200000">
              <a:off x="5024" y="266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8" name="Text Box 24"/>
            <p:cNvSpPr txBox="1">
              <a:spLocks noChangeArrowheads="1"/>
            </p:cNvSpPr>
            <p:nvPr/>
          </p:nvSpPr>
          <p:spPr bwMode="auto">
            <a:xfrm rot="1800000">
              <a:off x="5124" y="3000"/>
              <a:ext cx="633" cy="330"/>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grpSp>
        <p:nvGrpSpPr>
          <p:cNvPr id="600089" name="Group 25"/>
          <p:cNvGrpSpPr>
            <a:grpSpLocks/>
          </p:cNvGrpSpPr>
          <p:nvPr/>
        </p:nvGrpSpPr>
        <p:grpSpPr bwMode="auto">
          <a:xfrm>
            <a:off x="8821738" y="2738439"/>
            <a:ext cx="1574800" cy="1177925"/>
            <a:chOff x="4914" y="1831"/>
            <a:chExt cx="992" cy="742"/>
          </a:xfrm>
        </p:grpSpPr>
        <p:sp>
          <p:nvSpPr>
            <p:cNvPr id="600090" name="AutoShape 26"/>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1" name="AutoShape 27"/>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2" name="Text Box 28"/>
            <p:cNvSpPr txBox="1">
              <a:spLocks noChangeArrowheads="1"/>
            </p:cNvSpPr>
            <p:nvPr/>
          </p:nvSpPr>
          <p:spPr bwMode="auto">
            <a:xfrm rot="19800000">
              <a:off x="5173" y="1978"/>
              <a:ext cx="616" cy="330"/>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600094" name="Text Box 30"/>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48480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03830D4-5FB7-A742-8850-2699DC01BB27}"/>
              </a:ext>
            </a:extLst>
          </p:cNvPr>
          <p:cNvSpPr>
            <a:spLocks noGrp="1" noChangeArrowheads="1"/>
          </p:cNvSpPr>
          <p:nvPr>
            <p:ph type="title"/>
          </p:nvPr>
        </p:nvSpPr>
        <p:spPr>
          <a:xfrm>
            <a:off x="581192" y="702156"/>
            <a:ext cx="11029616" cy="1188720"/>
          </a:xfrm>
        </p:spPr>
        <p:txBody>
          <a:bodyPr>
            <a:normAutofit/>
          </a:bodyPr>
          <a:lstStyle/>
          <a:p>
            <a:pPr eaLnBrk="1" hangingPunct="1">
              <a:defRPr/>
            </a:pPr>
            <a:r>
              <a:rPr lang="en-US" altLang="x-none">
                <a:solidFill>
                  <a:schemeClr val="tx1">
                    <a:lumMod val="85000"/>
                    <a:lumOff val="15000"/>
                  </a:schemeClr>
                </a:solidFill>
              </a:rPr>
              <a:t>Society’s Expectations from Organizations and Managers</a:t>
            </a:r>
          </a:p>
        </p:txBody>
      </p:sp>
      <p:sp>
        <p:nvSpPr>
          <p:cNvPr id="7" name="Footer Placeholder 6">
            <a:extLst>
              <a:ext uri="{FF2B5EF4-FFF2-40B4-BE49-F238E27FC236}">
                <a16:creationId xmlns:a16="http://schemas.microsoft.com/office/drawing/2014/main" id="{B6C5E723-5CDB-2442-8E26-B46AC6CCB6FF}"/>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8197" name="Rectangle 3">
            <a:extLst>
              <a:ext uri="{FF2B5EF4-FFF2-40B4-BE49-F238E27FC236}">
                <a16:creationId xmlns:a16="http://schemas.microsoft.com/office/drawing/2014/main" id="{598E5471-3ACC-4704-B6A1-EA5B8D9189E1}"/>
              </a:ext>
            </a:extLst>
          </p:cNvPr>
          <p:cNvGraphicFramePr/>
          <p:nvPr>
            <p:extLst>
              <p:ext uri="{D42A27DB-BD31-4B8C-83A1-F6EECF244321}">
                <p14:modId xmlns:p14="http://schemas.microsoft.com/office/powerpoint/2010/main" val="34098866"/>
              </p:ext>
            </p:extLst>
          </p:nvPr>
        </p:nvGraphicFramePr>
        <p:xfrm>
          <a:off x="581025" y="2250254"/>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06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114" name="Group 2"/>
          <p:cNvGrpSpPr>
            <a:grpSpLocks/>
          </p:cNvGrpSpPr>
          <p:nvPr/>
        </p:nvGrpSpPr>
        <p:grpSpPr bwMode="auto">
          <a:xfrm>
            <a:off x="7620000" y="3352800"/>
            <a:ext cx="1409700" cy="1411288"/>
            <a:chOff x="4137" y="2252"/>
            <a:chExt cx="888" cy="889"/>
          </a:xfrm>
        </p:grpSpPr>
        <p:sp>
          <p:nvSpPr>
            <p:cNvPr id="60211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2116" name="Group 4"/>
            <p:cNvGrpSpPr>
              <a:grpSpLocks/>
            </p:cNvGrpSpPr>
            <p:nvPr/>
          </p:nvGrpSpPr>
          <p:grpSpPr bwMode="auto">
            <a:xfrm>
              <a:off x="4167" y="2283"/>
              <a:ext cx="858" cy="858"/>
              <a:chOff x="3141" y="3462"/>
              <a:chExt cx="858" cy="858"/>
            </a:xfrm>
          </p:grpSpPr>
          <p:sp>
            <p:nvSpPr>
              <p:cNvPr id="60211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2118"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2119" name="Rectangle 7"/>
          <p:cNvSpPr>
            <a:spLocks noGrp="1" noChangeArrowheads="1"/>
          </p:cNvSpPr>
          <p:nvPr>
            <p:ph type="title"/>
          </p:nvPr>
        </p:nvSpPr>
        <p:spPr>
          <a:xfrm>
            <a:off x="327804" y="1"/>
            <a:ext cx="9730596" cy="1179513"/>
          </a:xfrm>
        </p:spPr>
        <p:txBody>
          <a:bodyPr/>
          <a:lstStyle/>
          <a:p>
            <a:r>
              <a:rPr lang="en-US" sz="3200" dirty="0"/>
              <a:t>Moral Intensity in Ethical Decision Making</a:t>
            </a:r>
          </a:p>
        </p:txBody>
      </p:sp>
      <p:sp>
        <p:nvSpPr>
          <p:cNvPr id="602120" name="Rectangle 8"/>
          <p:cNvSpPr>
            <a:spLocks noGrp="1" noChangeArrowheads="1"/>
          </p:cNvSpPr>
          <p:nvPr>
            <p:ph type="body" idx="1"/>
          </p:nvPr>
        </p:nvSpPr>
        <p:spPr>
          <a:xfrm>
            <a:off x="2057400" y="1828800"/>
            <a:ext cx="3733800" cy="4559300"/>
          </a:xfrm>
        </p:spPr>
        <p:txBody>
          <a:bodyPr/>
          <a:lstStyle/>
          <a:p>
            <a:pPr>
              <a:lnSpc>
                <a:spcPct val="90000"/>
              </a:lnSpc>
              <a:spcBef>
                <a:spcPct val="40000"/>
              </a:spcBef>
              <a:buFont typeface="Wingdings" pitchFamily="2" charset="2"/>
              <a:buNone/>
            </a:pPr>
            <a:r>
              <a:rPr lang="en-US" b="1" dirty="0"/>
              <a:t>Concentration of effect</a:t>
            </a:r>
          </a:p>
          <a:p>
            <a:pPr>
              <a:lnSpc>
                <a:spcPct val="90000"/>
              </a:lnSpc>
              <a:spcBef>
                <a:spcPct val="40000"/>
              </a:spcBef>
            </a:pPr>
            <a:r>
              <a:rPr lang="en-US" dirty="0"/>
              <a:t>Focus of effect on only a few or disbursed across many individuals</a:t>
            </a:r>
          </a:p>
          <a:p>
            <a:pPr>
              <a:lnSpc>
                <a:spcPct val="90000"/>
              </a:lnSpc>
              <a:spcBef>
                <a:spcPct val="40000"/>
              </a:spcBef>
            </a:pPr>
            <a:r>
              <a:rPr lang="en-US" dirty="0"/>
              <a:t>Higher concentration leads to feelings of greater ethical responsibility</a:t>
            </a:r>
          </a:p>
        </p:txBody>
      </p:sp>
      <p:sp>
        <p:nvSpPr>
          <p:cNvPr id="602123" name="AutoShape 11"/>
          <p:cNvSpPr>
            <a:spLocks noChangeArrowheads="1"/>
          </p:cNvSpPr>
          <p:nvPr/>
        </p:nvSpPr>
        <p:spPr bwMode="auto">
          <a:xfrm rot="18000000">
            <a:off x="6466865" y="2368023"/>
            <a:ext cx="1082675" cy="1754782"/>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2124" name="Text Box 12"/>
          <p:cNvSpPr txBox="1">
            <a:spLocks noChangeArrowheads="1"/>
          </p:cNvSpPr>
          <p:nvPr/>
        </p:nvSpPr>
        <p:spPr bwMode="auto">
          <a:xfrm rot="1800000">
            <a:off x="6252719" y="2965242"/>
            <a:ext cx="1479550" cy="523875"/>
          </a:xfrm>
          <a:prstGeom prst="rect">
            <a:avLst/>
          </a:prstGeom>
          <a:noFill/>
          <a:ln w="9525">
            <a:noFill/>
            <a:miter lim="800000"/>
            <a:headEnd/>
            <a:tailEnd/>
          </a:ln>
          <a:effectLst/>
        </p:spPr>
        <p:txBody>
          <a:bodyPr wrap="square">
            <a:spAutoFit/>
          </a:bodyPr>
          <a:lstStyle/>
          <a:p>
            <a:pPr algn="ctr"/>
            <a:r>
              <a:rPr lang="en-US" sz="1400" b="1" dirty="0">
                <a:solidFill>
                  <a:schemeClr val="bg1"/>
                </a:solidFill>
              </a:rPr>
              <a:t>Magnitude of the</a:t>
            </a:r>
          </a:p>
          <a:p>
            <a:pPr algn="ctr"/>
            <a:r>
              <a:rPr lang="en-US" sz="1400" b="1" dirty="0">
                <a:solidFill>
                  <a:schemeClr val="bg1"/>
                </a:solidFill>
              </a:rPr>
              <a:t>Consequences</a:t>
            </a:r>
          </a:p>
        </p:txBody>
      </p:sp>
      <p:sp>
        <p:nvSpPr>
          <p:cNvPr id="602126" name="AutoShape 14"/>
          <p:cNvSpPr>
            <a:spLocks noChangeArrowheads="1"/>
          </p:cNvSpPr>
          <p:nvPr/>
        </p:nvSpPr>
        <p:spPr bwMode="auto">
          <a:xfrm rot="14400000">
            <a:off x="6451946" y="4056130"/>
            <a:ext cx="1082675" cy="1647889"/>
          </a:xfrm>
          <a:prstGeom prst="downArrow">
            <a:avLst>
              <a:gd name="adj1" fmla="val 65102"/>
              <a:gd name="adj2" fmla="val 40777"/>
            </a:avLst>
          </a:prstGeom>
          <a:ln>
            <a:headEnd/>
            <a:tailEnd/>
          </a:ln>
        </p:spPr>
        <p:style>
          <a:lnRef idx="0">
            <a:schemeClr val="accent1"/>
          </a:lnRef>
          <a:fillRef idx="3">
            <a:schemeClr val="accent1"/>
          </a:fillRef>
          <a:effectRef idx="3">
            <a:schemeClr val="accent1"/>
          </a:effectRef>
          <a:fontRef idx="minor">
            <a:schemeClr val="lt1"/>
          </a:fontRef>
        </p:style>
        <p:txBody>
          <a:bodyPr vert="eaVert" wrap="none" anchor="ctr"/>
          <a:lstStyle/>
          <a:p>
            <a:pPr algn="ctr"/>
            <a:endParaRPr lang="en-US" sz="1400" b="1" dirty="0">
              <a:solidFill>
                <a:schemeClr val="bg1"/>
              </a:solidFill>
              <a:latin typeface="Times New Roman" pitchFamily="18" charset="0"/>
            </a:endParaRPr>
          </a:p>
        </p:txBody>
      </p:sp>
      <p:sp>
        <p:nvSpPr>
          <p:cNvPr id="602128" name="Text Box 16"/>
          <p:cNvSpPr txBox="1">
            <a:spLocks noChangeArrowheads="1"/>
          </p:cNvSpPr>
          <p:nvPr/>
        </p:nvSpPr>
        <p:spPr bwMode="auto">
          <a:xfrm rot="19800000">
            <a:off x="6304946" y="4552237"/>
            <a:ext cx="12969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Concentration </a:t>
            </a:r>
          </a:p>
          <a:p>
            <a:pPr algn="ctr"/>
            <a:r>
              <a:rPr lang="en-US" sz="1400" b="1">
                <a:solidFill>
                  <a:schemeClr val="bg1"/>
                </a:solidFill>
              </a:rPr>
              <a:t>of Effect</a:t>
            </a:r>
          </a:p>
        </p:txBody>
      </p:sp>
      <p:sp>
        <p:nvSpPr>
          <p:cNvPr id="602130" name="AutoShape 18"/>
          <p:cNvSpPr>
            <a:spLocks noChangeArrowheads="1"/>
          </p:cNvSpPr>
          <p:nvPr/>
        </p:nvSpPr>
        <p:spPr bwMode="auto">
          <a:xfrm>
            <a:off x="7764464" y="1766886"/>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1" name="AutoShape 19"/>
          <p:cNvSpPr>
            <a:spLocks noChangeArrowheads="1"/>
          </p:cNvSpPr>
          <p:nvPr/>
        </p:nvSpPr>
        <p:spPr bwMode="auto">
          <a:xfrm>
            <a:off x="7834314" y="1838324"/>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2" name="Text Box 20"/>
          <p:cNvSpPr txBox="1">
            <a:spLocks noChangeArrowheads="1"/>
          </p:cNvSpPr>
          <p:nvPr/>
        </p:nvSpPr>
        <p:spPr bwMode="auto">
          <a:xfrm rot="5400000">
            <a:off x="7729539" y="2222499"/>
            <a:ext cx="1298575" cy="523875"/>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sp>
        <p:nvSpPr>
          <p:cNvPr id="602134" name="AutoShape 22"/>
          <p:cNvSpPr>
            <a:spLocks noChangeArrowheads="1"/>
          </p:cNvSpPr>
          <p:nvPr/>
        </p:nvSpPr>
        <p:spPr bwMode="auto">
          <a:xfrm rot="10800000">
            <a:off x="7834314" y="4768851"/>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5" name="AutoShape 23"/>
          <p:cNvSpPr>
            <a:spLocks noChangeArrowheads="1"/>
          </p:cNvSpPr>
          <p:nvPr/>
        </p:nvSpPr>
        <p:spPr bwMode="auto">
          <a:xfrm rot="10800000">
            <a:off x="7764464" y="4697413"/>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6" name="Text Box 24"/>
          <p:cNvSpPr txBox="1">
            <a:spLocks noChangeArrowheads="1"/>
          </p:cNvSpPr>
          <p:nvPr/>
        </p:nvSpPr>
        <p:spPr bwMode="auto">
          <a:xfrm rot="16200000">
            <a:off x="7883528" y="5438776"/>
            <a:ext cx="869950" cy="307975"/>
          </a:xfrm>
          <a:prstGeom prst="rect">
            <a:avLst/>
          </a:prstGeom>
          <a:noFill/>
          <a:ln w="9525">
            <a:noFill/>
            <a:miter lim="800000"/>
            <a:headEnd/>
            <a:tailEnd/>
          </a:ln>
          <a:effectLst/>
        </p:spPr>
        <p:txBody>
          <a:bodyPr wrap="none">
            <a:spAutoFit/>
          </a:bodyPr>
          <a:lstStyle/>
          <a:p>
            <a:pPr algn="ctr"/>
            <a:r>
              <a:rPr lang="en-US" sz="1400" b="1" dirty="0">
                <a:solidFill>
                  <a:schemeClr val="bg1"/>
                </a:solidFill>
              </a:rPr>
              <a:t>Proximity</a:t>
            </a:r>
          </a:p>
        </p:txBody>
      </p:sp>
      <p:sp>
        <p:nvSpPr>
          <p:cNvPr id="602138" name="AutoShape 26"/>
          <p:cNvSpPr>
            <a:spLocks noChangeArrowheads="1"/>
          </p:cNvSpPr>
          <p:nvPr/>
        </p:nvSpPr>
        <p:spPr bwMode="auto">
          <a:xfrm rot="7200000">
            <a:off x="9151938" y="40354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39" name="AutoShape 27"/>
          <p:cNvSpPr>
            <a:spLocks noChangeArrowheads="1"/>
          </p:cNvSpPr>
          <p:nvPr/>
        </p:nvSpPr>
        <p:spPr bwMode="auto">
          <a:xfrm rot="7200000">
            <a:off x="9055101" y="40608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0" name="Text Box 28"/>
          <p:cNvSpPr txBox="1">
            <a:spLocks noChangeArrowheads="1"/>
          </p:cNvSpPr>
          <p:nvPr/>
        </p:nvSpPr>
        <p:spPr bwMode="auto">
          <a:xfrm rot="1800000">
            <a:off x="9213851" y="4594227"/>
            <a:ext cx="10048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sp>
        <p:nvSpPr>
          <p:cNvPr id="602142" name="AutoShape 30"/>
          <p:cNvSpPr>
            <a:spLocks noChangeArrowheads="1"/>
          </p:cNvSpPr>
          <p:nvPr/>
        </p:nvSpPr>
        <p:spPr bwMode="auto">
          <a:xfrm rot="3600000">
            <a:off x="9082088" y="250507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3" name="AutoShape 31"/>
          <p:cNvSpPr>
            <a:spLocks noChangeArrowheads="1"/>
          </p:cNvSpPr>
          <p:nvPr/>
        </p:nvSpPr>
        <p:spPr bwMode="auto">
          <a:xfrm rot="3600000">
            <a:off x="9055101" y="26003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4" name="Text Box 32"/>
          <p:cNvSpPr txBox="1">
            <a:spLocks noChangeArrowheads="1"/>
          </p:cNvSpPr>
          <p:nvPr/>
        </p:nvSpPr>
        <p:spPr bwMode="auto">
          <a:xfrm rot="19800000">
            <a:off x="9232901" y="2971802"/>
            <a:ext cx="977900" cy="523875"/>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sp>
        <p:nvSpPr>
          <p:cNvPr id="27" name="Text Box 30">
            <a:extLst>
              <a:ext uri="{FF2B5EF4-FFF2-40B4-BE49-F238E27FC236}">
                <a16:creationId xmlns:a16="http://schemas.microsoft.com/office/drawing/2014/main" id="{F37D3B24-71E1-4003-B6E9-AEA07FD4DAA9}"/>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12470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2" name="Rectangle 2">
            <a:extLst>
              <a:ext uri="{FF2B5EF4-FFF2-40B4-BE49-F238E27FC236}">
                <a16:creationId xmlns:a16="http://schemas.microsoft.com/office/drawing/2014/main" id="{CBA89BFD-F2E7-8B4F-B1E9-551049C9343C}"/>
              </a:ext>
            </a:extLst>
          </p:cNvPr>
          <p:cNvSpPr>
            <a:spLocks noGrp="1" noChangeArrowheads="1"/>
          </p:cNvSpPr>
          <p:nvPr>
            <p:ph type="title"/>
          </p:nvPr>
        </p:nvSpPr>
        <p:spPr>
          <a:xfrm>
            <a:off x="746228" y="1037967"/>
            <a:ext cx="3054091" cy="4709131"/>
          </a:xfrm>
        </p:spPr>
        <p:txBody>
          <a:bodyPr anchor="t">
            <a:normAutofit/>
          </a:bodyPr>
          <a:lstStyle/>
          <a:p>
            <a:pPr eaLnBrk="1" hangingPunct="1">
              <a:defRPr/>
            </a:pPr>
            <a:r>
              <a:rPr lang="en-US" altLang="x-none" dirty="0"/>
              <a:t>Code of Ethics</a:t>
            </a:r>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0965" name="Rectangle 3">
            <a:extLst>
              <a:ext uri="{FF2B5EF4-FFF2-40B4-BE49-F238E27FC236}">
                <a16:creationId xmlns:a16="http://schemas.microsoft.com/office/drawing/2014/main" id="{70AD432B-1BB9-4A7D-9E64-5D934FA0586C}"/>
              </a:ext>
            </a:extLst>
          </p:cNvPr>
          <p:cNvGraphicFramePr/>
          <p:nvPr>
            <p:extLst>
              <p:ext uri="{D42A27DB-BD31-4B8C-83A1-F6EECF244321}">
                <p14:modId xmlns:p14="http://schemas.microsoft.com/office/powerpoint/2010/main" val="114047563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5DB11843-AD9D-C14D-B8BB-06ECEA3D56D9}"/>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246739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7A47-C08B-4E9F-AA4C-D109987C6777}"/>
              </a:ext>
            </a:extLst>
          </p:cNvPr>
          <p:cNvSpPr>
            <a:spLocks noGrp="1"/>
          </p:cNvSpPr>
          <p:nvPr>
            <p:ph type="title"/>
          </p:nvPr>
        </p:nvSpPr>
        <p:spPr/>
        <p:txBody>
          <a:bodyPr/>
          <a:lstStyle/>
          <a:p>
            <a:r>
              <a:rPr lang="en-US" b="1" dirty="0">
                <a:ea typeface="+mj-lt"/>
                <a:cs typeface="+mj-lt"/>
              </a:rPr>
              <a:t>Successfully Implementing Codes of Ethics</a:t>
            </a:r>
            <a:endParaRPr lang="en-US" dirty="0"/>
          </a:p>
        </p:txBody>
      </p:sp>
      <p:sp>
        <p:nvSpPr>
          <p:cNvPr id="4" name="Footer Placeholder 3">
            <a:extLst>
              <a:ext uri="{FF2B5EF4-FFF2-40B4-BE49-F238E27FC236}">
                <a16:creationId xmlns:a16="http://schemas.microsoft.com/office/drawing/2014/main" id="{C21DDAFB-463D-4A0F-B982-5E4A6C3F9499}"/>
              </a:ext>
            </a:extLst>
          </p:cNvPr>
          <p:cNvSpPr>
            <a:spLocks noGrp="1"/>
          </p:cNvSpPr>
          <p:nvPr>
            <p:ph type="ftr" sz="quarter" idx="11"/>
          </p:nvPr>
        </p:nvSpPr>
        <p:spPr/>
        <p:txBody>
          <a:bodyPr/>
          <a:lstStyle/>
          <a:p>
            <a:r>
              <a:rPr lang="en-US"/>
              <a:t>@Copyrights LSC Group. All Rights Reserved</a:t>
            </a:r>
            <a:endParaRPr lang="en-US" dirty="0"/>
          </a:p>
        </p:txBody>
      </p:sp>
      <p:graphicFrame>
        <p:nvGraphicFramePr>
          <p:cNvPr id="19" name="Diagram 19">
            <a:extLst>
              <a:ext uri="{FF2B5EF4-FFF2-40B4-BE49-F238E27FC236}">
                <a16:creationId xmlns:a16="http://schemas.microsoft.com/office/drawing/2014/main" id="{97C1CA9F-4ED2-4AB5-A78F-37C735251AC6}"/>
              </a:ext>
            </a:extLst>
          </p:cNvPr>
          <p:cNvGraphicFramePr>
            <a:graphicFrameLocks noGrp="1"/>
          </p:cNvGraphicFramePr>
          <p:nvPr>
            <p:ph idx="1"/>
            <p:extLst>
              <p:ext uri="{D42A27DB-BD31-4B8C-83A1-F6EECF244321}">
                <p14:modId xmlns:p14="http://schemas.microsoft.com/office/powerpoint/2010/main" val="1542535079"/>
              </p:ext>
            </p:extLst>
          </p:nvPr>
        </p:nvGraphicFramePr>
        <p:xfrm>
          <a:off x="129470" y="2242785"/>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792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9CA6F3-084F-364E-8F27-A7A18389CF89}"/>
              </a:ext>
            </a:extLst>
          </p:cNvPr>
          <p:cNvSpPr txBox="1"/>
          <p:nvPr/>
        </p:nvSpPr>
        <p:spPr>
          <a:xfrm rot="21317128">
            <a:off x="4082379" y="2162365"/>
            <a:ext cx="4734371" cy="2369880"/>
          </a:xfrm>
          <a:prstGeom prst="rect">
            <a:avLst/>
          </a:prstGeom>
          <a:noFill/>
        </p:spPr>
        <p:txBody>
          <a:bodyPr wrap="square" rtlCol="0">
            <a:spAutoFit/>
          </a:bodyPr>
          <a:lstStyle/>
          <a:p>
            <a:pPr algn="ctr"/>
            <a:r>
              <a:rPr lang="en-US" sz="6000" b="1" dirty="0">
                <a:solidFill>
                  <a:srgbClr val="0070C0"/>
                </a:solidFill>
                <a:effectLst>
                  <a:outerShdw blurRad="38100" dist="38100" dir="2700000" algn="tl">
                    <a:srgbClr val="000000">
                      <a:alpha val="43137"/>
                    </a:srgbClr>
                  </a:outerShdw>
                </a:effectLst>
                <a:latin typeface="Calligraphy Pen" panose="02000000000000000000" pitchFamily="2" charset="0"/>
              </a:rPr>
              <a:t>Thank You</a:t>
            </a:r>
            <a:endParaRPr lang="en-US" sz="4800" b="1" dirty="0">
              <a:solidFill>
                <a:srgbClr val="0070C0"/>
              </a:solidFill>
              <a:effectLst>
                <a:outerShdw blurRad="38100" dist="38100" dir="2700000" algn="tl">
                  <a:srgbClr val="000000">
                    <a:alpha val="43137"/>
                  </a:srgbClr>
                </a:outerShdw>
              </a:effectLst>
              <a:latin typeface="Calligraphy Pen" panose="02000000000000000000" pitchFamily="2" charset="0"/>
            </a:endParaRPr>
          </a:p>
          <a:p>
            <a:pPr algn="ctr"/>
            <a:endParaRPr lang="en-US" sz="4800" b="1" dirty="0">
              <a:solidFill>
                <a:srgbClr val="0070C0"/>
              </a:solidFill>
              <a:effectLst>
                <a:outerShdw blurRad="38100" dist="38100" dir="2700000" algn="tl">
                  <a:srgbClr val="000000">
                    <a:alpha val="43137"/>
                  </a:srgbClr>
                </a:outerShdw>
              </a:effectLst>
              <a:latin typeface="Calligraphy Pen" panose="02000000000000000000" pitchFamily="2" charset="0"/>
            </a:endParaRPr>
          </a:p>
          <a:p>
            <a:pPr algn="ctr"/>
            <a:endParaRPr lang="en-US" sz="4000" b="1" dirty="0">
              <a:solidFill>
                <a:srgbClr val="0070C0"/>
              </a:solidFill>
              <a:effectLst>
                <a:outerShdw blurRad="38100" dist="38100" dir="2700000" algn="tl">
                  <a:srgbClr val="000000">
                    <a:alpha val="43137"/>
                  </a:srgbClr>
                </a:outerShdw>
              </a:effectLst>
            </a:endParaRPr>
          </a:p>
        </p:txBody>
      </p:sp>
      <p:sp>
        <p:nvSpPr>
          <p:cNvPr id="7" name="Footer Placeholder 6">
            <a:extLst>
              <a:ext uri="{FF2B5EF4-FFF2-40B4-BE49-F238E27FC236}">
                <a16:creationId xmlns:a16="http://schemas.microsoft.com/office/drawing/2014/main" id="{9EEFEB4C-3677-C244-9E1A-4A22D289E5B0}"/>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233153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B34B-C6CC-4742-A11A-3EB1EBD7B298}"/>
              </a:ext>
            </a:extLst>
          </p:cNvPr>
          <p:cNvSpPr>
            <a:spLocks noGrp="1"/>
          </p:cNvSpPr>
          <p:nvPr>
            <p:ph type="title"/>
          </p:nvPr>
        </p:nvSpPr>
        <p:spPr>
          <a:xfrm>
            <a:off x="581192" y="702156"/>
            <a:ext cx="11029616" cy="728065"/>
          </a:xfrm>
        </p:spPr>
        <p:txBody>
          <a:bodyPr/>
          <a:lstStyle/>
          <a:p>
            <a:r>
              <a:rPr lang="en-GB" dirty="0"/>
              <a:t>Development of Ethics</a:t>
            </a:r>
          </a:p>
        </p:txBody>
      </p:sp>
      <p:sp>
        <p:nvSpPr>
          <p:cNvPr id="4" name="Footer Placeholder 3">
            <a:extLst>
              <a:ext uri="{FF2B5EF4-FFF2-40B4-BE49-F238E27FC236}">
                <a16:creationId xmlns:a16="http://schemas.microsoft.com/office/drawing/2014/main" id="{AB4215C9-CAF0-4F45-A7AE-F62C691568F2}"/>
              </a:ext>
            </a:extLst>
          </p:cNvPr>
          <p:cNvSpPr>
            <a:spLocks noGrp="1"/>
          </p:cNvSpPr>
          <p:nvPr>
            <p:ph type="ftr" sz="quarter" idx="11"/>
          </p:nvPr>
        </p:nvSpPr>
        <p:spPr/>
        <p:txBody>
          <a:bodyPr/>
          <a:lstStyle/>
          <a:p>
            <a:r>
              <a:rPr lang="en-US"/>
              <a:t>@Copyrights LSC Group. All Rights Reserved</a:t>
            </a:r>
            <a:endParaRPr lang="en-US" dirty="0"/>
          </a:p>
        </p:txBody>
      </p:sp>
      <p:grpSp>
        <p:nvGrpSpPr>
          <p:cNvPr id="5" name="SmartArt Placeholder 668674">
            <a:extLst>
              <a:ext uri="{FF2B5EF4-FFF2-40B4-BE49-F238E27FC236}">
                <a16:creationId xmlns:a16="http://schemas.microsoft.com/office/drawing/2014/main" id="{319EDAF5-6BE3-4D3C-AB1B-C7032EDDEB11}"/>
              </a:ext>
            </a:extLst>
          </p:cNvPr>
          <p:cNvGrpSpPr>
            <a:grpSpLocks noChangeAspect="1"/>
          </p:cNvGrpSpPr>
          <p:nvPr/>
        </p:nvGrpSpPr>
        <p:grpSpPr bwMode="auto">
          <a:xfrm>
            <a:off x="3032251" y="1296516"/>
            <a:ext cx="7086600" cy="5127398"/>
            <a:chOff x="1419" y="1032"/>
            <a:chExt cx="2874" cy="2877"/>
          </a:xfrm>
        </p:grpSpPr>
        <p:sp>
          <p:nvSpPr>
            <p:cNvPr id="6" name="_s668677">
              <a:extLst>
                <a:ext uri="{FF2B5EF4-FFF2-40B4-BE49-F238E27FC236}">
                  <a16:creationId xmlns:a16="http://schemas.microsoft.com/office/drawing/2014/main" id="{16A6B922-EA00-4C0B-A16F-94AF433F75A5}"/>
                </a:ext>
              </a:extLst>
            </p:cNvPr>
            <p:cNvSpPr>
              <a:spLocks noChangeShapeType="1"/>
            </p:cNvSpPr>
            <p:nvPr/>
          </p:nvSpPr>
          <p:spPr bwMode="auto">
            <a:xfrm flipH="1" flipV="1">
              <a:off x="2294" y="2022"/>
              <a:ext cx="283" cy="2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7" name="_s668678">
              <a:extLst>
                <a:ext uri="{FF2B5EF4-FFF2-40B4-BE49-F238E27FC236}">
                  <a16:creationId xmlns:a16="http://schemas.microsoft.com/office/drawing/2014/main" id="{A8A7DE0B-8D27-49D1-9740-920057E5D153}"/>
                </a:ext>
              </a:extLst>
            </p:cNvPr>
            <p:cNvSpPr>
              <a:spLocks noChangeArrowheads="1"/>
            </p:cNvSpPr>
            <p:nvPr/>
          </p:nvSpPr>
          <p:spPr bwMode="auto">
            <a:xfrm>
              <a:off x="1653" y="1441"/>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Life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Experiences</a:t>
              </a:r>
            </a:p>
          </p:txBody>
        </p:sp>
        <p:sp>
          <p:nvSpPr>
            <p:cNvPr id="8" name="_s668679">
              <a:extLst>
                <a:ext uri="{FF2B5EF4-FFF2-40B4-BE49-F238E27FC236}">
                  <a16:creationId xmlns:a16="http://schemas.microsoft.com/office/drawing/2014/main" id="{856EA509-5C71-40F0-90A1-D552B563E619}"/>
                </a:ext>
              </a:extLst>
            </p:cNvPr>
            <p:cNvSpPr>
              <a:spLocks noChangeShapeType="1"/>
            </p:cNvSpPr>
            <p:nvPr/>
          </p:nvSpPr>
          <p:spPr bwMode="auto">
            <a:xfrm flipH="1">
              <a:off x="2155" y="2549"/>
              <a:ext cx="352" cy="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9" name="_s668680">
              <a:extLst>
                <a:ext uri="{FF2B5EF4-FFF2-40B4-BE49-F238E27FC236}">
                  <a16:creationId xmlns:a16="http://schemas.microsoft.com/office/drawing/2014/main" id="{A9959E29-975A-46D6-AF60-0B184B5E3A45}"/>
                </a:ext>
              </a:extLst>
            </p:cNvPr>
            <p:cNvSpPr>
              <a:spLocks noChangeArrowheads="1"/>
            </p:cNvSpPr>
            <p:nvPr/>
          </p:nvSpPr>
          <p:spPr bwMode="auto">
            <a:xfrm>
              <a:off x="1447" y="2353"/>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Job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Experiences</a:t>
              </a:r>
            </a:p>
          </p:txBody>
        </p:sp>
        <p:sp>
          <p:nvSpPr>
            <p:cNvPr id="10" name="_s668681">
              <a:extLst>
                <a:ext uri="{FF2B5EF4-FFF2-40B4-BE49-F238E27FC236}">
                  <a16:creationId xmlns:a16="http://schemas.microsoft.com/office/drawing/2014/main" id="{9BD966BE-8F88-4AD6-8D54-5F07B156350A}"/>
                </a:ext>
              </a:extLst>
            </p:cNvPr>
            <p:cNvSpPr>
              <a:spLocks noChangeShapeType="1"/>
            </p:cNvSpPr>
            <p:nvPr/>
          </p:nvSpPr>
          <p:spPr bwMode="auto">
            <a:xfrm flipH="1">
              <a:off x="2544" y="2792"/>
              <a:ext cx="156"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1" name="_s668682">
              <a:extLst>
                <a:ext uri="{FF2B5EF4-FFF2-40B4-BE49-F238E27FC236}">
                  <a16:creationId xmlns:a16="http://schemas.microsoft.com/office/drawing/2014/main" id="{0D527B87-F738-4060-9476-F3146C2B4BE8}"/>
                </a:ext>
              </a:extLst>
            </p:cNvPr>
            <p:cNvSpPr>
              <a:spLocks noChangeArrowheads="1"/>
            </p:cNvSpPr>
            <p:nvPr/>
          </p:nvSpPr>
          <p:spPr bwMode="auto">
            <a:xfrm>
              <a:off x="2031" y="3083"/>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Religion</a:t>
              </a:r>
            </a:p>
          </p:txBody>
        </p:sp>
        <p:sp>
          <p:nvSpPr>
            <p:cNvPr id="12" name="_s668683">
              <a:extLst>
                <a:ext uri="{FF2B5EF4-FFF2-40B4-BE49-F238E27FC236}">
                  <a16:creationId xmlns:a16="http://schemas.microsoft.com/office/drawing/2014/main" id="{6D39E802-69E4-41F9-AB34-3785F76F70A2}"/>
                </a:ext>
              </a:extLst>
            </p:cNvPr>
            <p:cNvSpPr>
              <a:spLocks noChangeShapeType="1"/>
            </p:cNvSpPr>
            <p:nvPr/>
          </p:nvSpPr>
          <p:spPr bwMode="auto">
            <a:xfrm>
              <a:off x="3011" y="2793"/>
              <a:ext cx="157" cy="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3" name="_s668684">
              <a:extLst>
                <a:ext uri="{FF2B5EF4-FFF2-40B4-BE49-F238E27FC236}">
                  <a16:creationId xmlns:a16="http://schemas.microsoft.com/office/drawing/2014/main" id="{8BD83E71-12B9-474D-B0B3-6197B665DD38}"/>
                </a:ext>
              </a:extLst>
            </p:cNvPr>
            <p:cNvSpPr>
              <a:spLocks noChangeArrowheads="1"/>
            </p:cNvSpPr>
            <p:nvPr/>
          </p:nvSpPr>
          <p:spPr bwMode="auto">
            <a:xfrm>
              <a:off x="2966" y="3082"/>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Teachers</a:t>
              </a:r>
            </a:p>
          </p:txBody>
        </p:sp>
        <p:sp>
          <p:nvSpPr>
            <p:cNvPr id="14" name="_s668685">
              <a:extLst>
                <a:ext uri="{FF2B5EF4-FFF2-40B4-BE49-F238E27FC236}">
                  <a16:creationId xmlns:a16="http://schemas.microsoft.com/office/drawing/2014/main" id="{42DB4248-62EC-432F-9316-CC7E7B5FF5FF}"/>
                </a:ext>
              </a:extLst>
            </p:cNvPr>
            <p:cNvSpPr>
              <a:spLocks noChangeShapeType="1"/>
            </p:cNvSpPr>
            <p:nvPr/>
          </p:nvSpPr>
          <p:spPr bwMode="auto">
            <a:xfrm>
              <a:off x="3205" y="2550"/>
              <a:ext cx="352" cy="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5" name="_s668686">
              <a:extLst>
                <a:ext uri="{FF2B5EF4-FFF2-40B4-BE49-F238E27FC236}">
                  <a16:creationId xmlns:a16="http://schemas.microsoft.com/office/drawing/2014/main" id="{DE9BBDA7-3F9B-4980-92BD-FD5B6FAF11C8}"/>
                </a:ext>
              </a:extLst>
            </p:cNvPr>
            <p:cNvSpPr>
              <a:spLocks noChangeArrowheads="1"/>
            </p:cNvSpPr>
            <p:nvPr/>
          </p:nvSpPr>
          <p:spPr bwMode="auto">
            <a:xfrm>
              <a:off x="3548" y="2350"/>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Peers</a:t>
              </a:r>
            </a:p>
          </p:txBody>
        </p:sp>
        <p:sp>
          <p:nvSpPr>
            <p:cNvPr id="16" name="_s668687">
              <a:extLst>
                <a:ext uri="{FF2B5EF4-FFF2-40B4-BE49-F238E27FC236}">
                  <a16:creationId xmlns:a16="http://schemas.microsoft.com/office/drawing/2014/main" id="{1243F829-9B7E-4910-8465-68401C2D73C5}"/>
                </a:ext>
              </a:extLst>
            </p:cNvPr>
            <p:cNvSpPr>
              <a:spLocks noChangeShapeType="1"/>
            </p:cNvSpPr>
            <p:nvPr/>
          </p:nvSpPr>
          <p:spPr bwMode="auto">
            <a:xfrm flipV="1">
              <a:off x="3136" y="2022"/>
              <a:ext cx="282"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7" name="_s668688">
              <a:extLst>
                <a:ext uri="{FF2B5EF4-FFF2-40B4-BE49-F238E27FC236}">
                  <a16:creationId xmlns:a16="http://schemas.microsoft.com/office/drawing/2014/main" id="{FB023358-6C35-4F35-9A45-D0E5D4EDBAEB}"/>
                </a:ext>
              </a:extLst>
            </p:cNvPr>
            <p:cNvSpPr>
              <a:spLocks noChangeArrowheads="1"/>
            </p:cNvSpPr>
            <p:nvPr/>
          </p:nvSpPr>
          <p:spPr bwMode="auto">
            <a:xfrm>
              <a:off x="3339" y="1439"/>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Friends</a:t>
              </a:r>
            </a:p>
          </p:txBody>
        </p:sp>
        <p:sp>
          <p:nvSpPr>
            <p:cNvPr id="18" name="_s668689">
              <a:extLst>
                <a:ext uri="{FF2B5EF4-FFF2-40B4-BE49-F238E27FC236}">
                  <a16:creationId xmlns:a16="http://schemas.microsoft.com/office/drawing/2014/main" id="{4681290C-A8FE-45FF-9326-923B78FE017E}"/>
                </a:ext>
              </a:extLst>
            </p:cNvPr>
            <p:cNvSpPr>
              <a:spLocks noChangeShapeType="1"/>
            </p:cNvSpPr>
            <p:nvPr/>
          </p:nvSpPr>
          <p:spPr bwMode="auto">
            <a:xfrm flipV="1">
              <a:off x="2856" y="1752"/>
              <a:ext cx="0" cy="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9" name="_s668690">
              <a:extLst>
                <a:ext uri="{FF2B5EF4-FFF2-40B4-BE49-F238E27FC236}">
                  <a16:creationId xmlns:a16="http://schemas.microsoft.com/office/drawing/2014/main" id="{063AFE76-FE61-4933-868B-5D1E6C3259F7}"/>
                </a:ext>
              </a:extLst>
            </p:cNvPr>
            <p:cNvSpPr>
              <a:spLocks noChangeArrowheads="1"/>
            </p:cNvSpPr>
            <p:nvPr/>
          </p:nvSpPr>
          <p:spPr bwMode="auto">
            <a:xfrm>
              <a:off x="2497" y="1034"/>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Family</a:t>
              </a:r>
            </a:p>
          </p:txBody>
        </p:sp>
        <p:sp>
          <p:nvSpPr>
            <p:cNvPr id="20" name="_s668691">
              <a:extLst>
                <a:ext uri="{FF2B5EF4-FFF2-40B4-BE49-F238E27FC236}">
                  <a16:creationId xmlns:a16="http://schemas.microsoft.com/office/drawing/2014/main" id="{FEDBFE5D-B078-4A46-BD4A-CE4CE137235C}"/>
                </a:ext>
              </a:extLst>
            </p:cNvPr>
            <p:cNvSpPr>
              <a:spLocks noChangeArrowheads="1"/>
            </p:cNvSpPr>
            <p:nvPr/>
          </p:nvSpPr>
          <p:spPr bwMode="auto">
            <a:xfrm>
              <a:off x="2497" y="2112"/>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Individual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Ethics</a:t>
              </a:r>
            </a:p>
          </p:txBody>
        </p:sp>
      </p:grpSp>
    </p:spTree>
    <p:extLst>
      <p:ext uri="{BB962C8B-B14F-4D97-AF65-F5344CB8AC3E}">
        <p14:creationId xmlns:p14="http://schemas.microsoft.com/office/powerpoint/2010/main" val="363067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779842-C30E-4C3B-A66D-76EF71CAA75C}"/>
              </a:ext>
            </a:extLst>
          </p:cNvPr>
          <p:cNvSpPr>
            <a:spLocks noGrp="1"/>
          </p:cNvSpPr>
          <p:nvPr>
            <p:ph type="ftr" sz="quarter" idx="11"/>
          </p:nvPr>
        </p:nvSpPr>
        <p:spPr/>
        <p:txBody>
          <a:bodyPr/>
          <a:lstStyle/>
          <a:p>
            <a:r>
              <a:rPr lang="en-US"/>
              <a:t>@Copyrights LSC Group. All Rights Reserved</a:t>
            </a:r>
            <a:endParaRPr lang="en-US" dirty="0"/>
          </a:p>
        </p:txBody>
      </p:sp>
      <p:sp>
        <p:nvSpPr>
          <p:cNvPr id="5" name="object 3">
            <a:extLst>
              <a:ext uri="{FF2B5EF4-FFF2-40B4-BE49-F238E27FC236}">
                <a16:creationId xmlns:a16="http://schemas.microsoft.com/office/drawing/2014/main" id="{876CBCFF-AE13-4548-B276-2073EA9757D6}"/>
              </a:ext>
            </a:extLst>
          </p:cNvPr>
          <p:cNvSpPr txBox="1">
            <a:spLocks/>
          </p:cNvSpPr>
          <p:nvPr/>
        </p:nvSpPr>
        <p:spPr>
          <a:xfrm>
            <a:off x="348915" y="122477"/>
            <a:ext cx="8675370" cy="371641"/>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What Is Social Responsibility?</a:t>
            </a:r>
            <a:endParaRPr lang="en-US" dirty="0"/>
          </a:p>
        </p:txBody>
      </p:sp>
      <p:sp>
        <p:nvSpPr>
          <p:cNvPr id="6" name="object 2">
            <a:extLst>
              <a:ext uri="{FF2B5EF4-FFF2-40B4-BE49-F238E27FC236}">
                <a16:creationId xmlns:a16="http://schemas.microsoft.com/office/drawing/2014/main" id="{F54484EF-45C1-46FA-B217-84223C7FB79A}"/>
              </a:ext>
            </a:extLst>
          </p:cNvPr>
          <p:cNvSpPr txBox="1"/>
          <p:nvPr/>
        </p:nvSpPr>
        <p:spPr>
          <a:xfrm>
            <a:off x="0" y="1260923"/>
            <a:ext cx="9132570" cy="2695610"/>
          </a:xfrm>
          <a:prstGeom prst="rect">
            <a:avLst/>
          </a:prstGeom>
          <a:noFill/>
        </p:spPr>
        <p:txBody>
          <a:bodyPr wrap="square">
            <a:spAutoFit/>
          </a:bodyPr>
          <a:lstStyle>
            <a:defPPr>
              <a:defRPr lang="en-US"/>
            </a:defPPr>
            <a:lvl1pPr marL="756285" marR="133350" indent="-287020">
              <a:lnSpc>
                <a:spcPct val="100400"/>
              </a:lnSpc>
              <a:spcBef>
                <a:spcPts val="685"/>
              </a:spcBef>
              <a:buFont typeface="Times New Roman"/>
              <a:buChar char="–"/>
              <a:tabLst>
                <a:tab pos="756920" algn="l"/>
              </a:tabLst>
              <a:defRPr sz="2000" b="1" i="1" spc="-10">
                <a:latin typeface="Times New Roman"/>
                <a:cs typeface="Times New Roman"/>
              </a:defRPr>
            </a:lvl1pPr>
            <a:lvl2pPr marL="1155065" marR="325120" lvl="1" indent="-228600">
              <a:lnSpc>
                <a:spcPct val="100200"/>
              </a:lnSpc>
              <a:spcBef>
                <a:spcPts val="665"/>
              </a:spcBef>
              <a:buChar char="•"/>
              <a:tabLst>
                <a:tab pos="1155700" algn="l"/>
              </a:tabLst>
              <a:defRPr sz="2000" spc="-5">
                <a:latin typeface="Times New Roman"/>
                <a:cs typeface="Times New Roman"/>
              </a:defRPr>
            </a:lvl2pPr>
            <a:lvl3pPr marL="1612265" marR="1398905" lvl="2" indent="-228600">
              <a:lnSpc>
                <a:spcPct val="100400"/>
              </a:lnSpc>
              <a:spcBef>
                <a:spcPts val="660"/>
              </a:spcBef>
              <a:buChar char="–"/>
              <a:tabLst>
                <a:tab pos="1612900" algn="l"/>
              </a:tabLst>
              <a:defRPr sz="2000" spc="-5">
                <a:latin typeface="Times New Roman"/>
                <a:cs typeface="Times New Roman"/>
              </a:defRPr>
            </a:lvl3pPr>
          </a:lstStyle>
          <a:p>
            <a:pPr marL="469265" indent="0">
              <a:buNone/>
            </a:pPr>
            <a:r>
              <a:rPr lang="en-US" dirty="0">
                <a:solidFill>
                  <a:srgbClr val="FF0000"/>
                </a:solidFill>
              </a:rPr>
              <a:t>Classical view </a:t>
            </a:r>
            <a:r>
              <a:rPr lang="en-US" dirty="0"/>
              <a:t>- management’s only social  responsibility is to </a:t>
            </a:r>
            <a:r>
              <a:rPr lang="en-US" dirty="0" err="1"/>
              <a:t>maximise</a:t>
            </a:r>
            <a:r>
              <a:rPr lang="en-US" dirty="0"/>
              <a:t> profits</a:t>
            </a:r>
          </a:p>
          <a:p>
            <a:pPr lvl="1"/>
            <a:r>
              <a:rPr lang="en-US" dirty="0"/>
              <a:t>Milton Friedman - managers’ primary  responsibility is to serve the interests of the  stockholders</a:t>
            </a:r>
          </a:p>
          <a:p>
            <a:pPr lvl="2"/>
            <a:r>
              <a:rPr lang="en-US" dirty="0"/>
              <a:t>doing “social good” adds to the cost of doing  business</a:t>
            </a:r>
          </a:p>
          <a:p>
            <a:pPr lvl="2"/>
            <a:r>
              <a:rPr lang="en-US" dirty="0"/>
              <a:t>costs must be passed on to consumers</a:t>
            </a:r>
          </a:p>
          <a:p>
            <a:endParaRPr lang="en-US" dirty="0"/>
          </a:p>
          <a:p>
            <a:endParaRPr lang="en-US" dirty="0"/>
          </a:p>
        </p:txBody>
      </p:sp>
      <p:sp>
        <p:nvSpPr>
          <p:cNvPr id="7" name="object 5">
            <a:extLst>
              <a:ext uri="{FF2B5EF4-FFF2-40B4-BE49-F238E27FC236}">
                <a16:creationId xmlns:a16="http://schemas.microsoft.com/office/drawing/2014/main" id="{641F7EBF-87F5-4378-9373-E97B50873720}"/>
              </a:ext>
            </a:extLst>
          </p:cNvPr>
          <p:cNvSpPr txBox="1"/>
          <p:nvPr/>
        </p:nvSpPr>
        <p:spPr>
          <a:xfrm>
            <a:off x="9742309" y="7381716"/>
            <a:ext cx="321310" cy="230832"/>
          </a:xfrm>
          <a:prstGeom prst="rect">
            <a:avLst/>
          </a:prstGeom>
        </p:spPr>
        <p:txBody>
          <a:bodyPr vert="horz" wrap="square" lIns="0" tIns="0" rIns="0" bIns="0" rtlCol="0">
            <a:spAutoFit/>
          </a:bodyPr>
          <a:lstStyle/>
          <a:p>
            <a:pPr marL="12700">
              <a:lnSpc>
                <a:spcPts val="1839"/>
              </a:lnSpc>
              <a:spcAft>
                <a:spcPts val="600"/>
              </a:spcAft>
            </a:pPr>
            <a:r>
              <a:rPr lang="en-GB" sz="1600" b="1" spc="-5" dirty="0">
                <a:latin typeface="Times New Roman"/>
                <a:cs typeface="Times New Roman"/>
              </a:rPr>
              <a:t>5-</a:t>
            </a:r>
            <a:fld id="{81D60167-4931-47E6-BA6A-407CBD079E47}" type="slidenum">
              <a:rPr sz="1600" b="1" spc="-5" smtClean="0">
                <a:latin typeface="Times New Roman"/>
                <a:cs typeface="Times New Roman"/>
              </a:rPr>
              <a:pPr marL="12700">
                <a:lnSpc>
                  <a:spcPts val="1839"/>
                </a:lnSpc>
                <a:spcAft>
                  <a:spcPts val="600"/>
                </a:spcAft>
              </a:pPr>
              <a:t>4</a:t>
            </a:fld>
            <a:endParaRPr lang="en-GB" sz="1600" dirty="0">
              <a:latin typeface="Times New Roman"/>
              <a:cs typeface="Times New Roman"/>
            </a:endParaRPr>
          </a:p>
        </p:txBody>
      </p:sp>
      <p:sp>
        <p:nvSpPr>
          <p:cNvPr id="8" name="TextBox 7">
            <a:extLst>
              <a:ext uri="{FF2B5EF4-FFF2-40B4-BE49-F238E27FC236}">
                <a16:creationId xmlns:a16="http://schemas.microsoft.com/office/drawing/2014/main" id="{A95974DF-8A0B-4D0F-A703-4C8896A00B45}"/>
              </a:ext>
            </a:extLst>
          </p:cNvPr>
          <p:cNvSpPr txBox="1"/>
          <p:nvPr/>
        </p:nvSpPr>
        <p:spPr>
          <a:xfrm>
            <a:off x="2556540" y="3698288"/>
            <a:ext cx="10413113" cy="2695610"/>
          </a:xfrm>
          <a:prstGeom prst="rect">
            <a:avLst/>
          </a:prstGeom>
          <a:noFill/>
        </p:spPr>
        <p:txBody>
          <a:bodyPr wrap="square">
            <a:spAutoFit/>
          </a:bodyPr>
          <a:lstStyle/>
          <a:p>
            <a:pPr marL="469265" marR="133350">
              <a:lnSpc>
                <a:spcPct val="100400"/>
              </a:lnSpc>
              <a:spcBef>
                <a:spcPts val="685"/>
              </a:spcBef>
              <a:tabLst>
                <a:tab pos="756920" algn="l"/>
              </a:tabLst>
            </a:pPr>
            <a:r>
              <a:rPr lang="en-GB" sz="2000" b="1" i="1" spc="-10" dirty="0">
                <a:solidFill>
                  <a:srgbClr val="FF0000"/>
                </a:solidFill>
                <a:latin typeface="Times New Roman"/>
                <a:cs typeface="Times New Roman"/>
              </a:rPr>
              <a:t>Socioeconomic view </a:t>
            </a:r>
            <a:r>
              <a:rPr lang="en-GB" sz="2000" spc="-5" dirty="0">
                <a:latin typeface="Times New Roman"/>
                <a:cs typeface="Times New Roman"/>
              </a:rPr>
              <a:t>- </a:t>
            </a:r>
            <a:r>
              <a:rPr lang="en-GB" sz="2000" b="1" i="1" spc="-10" dirty="0">
                <a:latin typeface="Times New Roman"/>
                <a:cs typeface="Times New Roman"/>
              </a:rPr>
              <a:t>businesses are not just economic institutions</a:t>
            </a:r>
          </a:p>
          <a:p>
            <a:pPr marL="1155065" marR="325120" lvl="1" indent="-228600">
              <a:lnSpc>
                <a:spcPct val="100200"/>
              </a:lnSpc>
              <a:spcBef>
                <a:spcPts val="665"/>
              </a:spcBef>
              <a:buChar char="•"/>
              <a:tabLst>
                <a:tab pos="1155700" algn="l"/>
              </a:tabLst>
            </a:pPr>
            <a:r>
              <a:rPr lang="en-GB" sz="2000" spc="-5" dirty="0">
                <a:latin typeface="Times New Roman"/>
                <a:cs typeface="Times New Roman"/>
              </a:rPr>
              <a:t>According to Edward Freeman - management’s social responsibility goes beyond  making profits to include protecting and improving  society’s</a:t>
            </a:r>
            <a:r>
              <a:rPr lang="en-GB" sz="2000" spc="-25" dirty="0">
                <a:latin typeface="Times New Roman"/>
                <a:cs typeface="Times New Roman"/>
              </a:rPr>
              <a:t> </a:t>
            </a:r>
            <a:r>
              <a:rPr lang="en-GB" sz="2000" spc="-5" dirty="0">
                <a:latin typeface="Times New Roman"/>
                <a:cs typeface="Times New Roman"/>
              </a:rPr>
              <a:t>welfare</a:t>
            </a:r>
            <a:endParaRPr lang="en-GB" sz="2000" dirty="0">
              <a:latin typeface="Times New Roman"/>
              <a:cs typeface="Times New Roman"/>
            </a:endParaRPr>
          </a:p>
          <a:p>
            <a:pPr marL="1155700" lvl="1" indent="-229235">
              <a:lnSpc>
                <a:spcPct val="100000"/>
              </a:lnSpc>
              <a:spcBef>
                <a:spcPts val="670"/>
              </a:spcBef>
              <a:buChar char="•"/>
              <a:tabLst>
                <a:tab pos="1155700" algn="l"/>
              </a:tabLst>
            </a:pPr>
            <a:r>
              <a:rPr lang="en-GB" sz="2000" spc="-5" dirty="0">
                <a:latin typeface="Times New Roman"/>
                <a:cs typeface="Times New Roman"/>
              </a:rPr>
              <a:t>businesses have responsibility to a society</a:t>
            </a:r>
            <a:r>
              <a:rPr lang="en-GB" sz="2000" spc="10" dirty="0">
                <a:latin typeface="Times New Roman"/>
                <a:cs typeface="Times New Roman"/>
              </a:rPr>
              <a:t> </a:t>
            </a:r>
            <a:r>
              <a:rPr lang="en-GB" sz="2000" spc="-5" dirty="0">
                <a:latin typeface="Times New Roman"/>
                <a:cs typeface="Times New Roman"/>
              </a:rPr>
              <a:t>that:</a:t>
            </a:r>
            <a:endParaRPr lang="en-GB" sz="2000" dirty="0">
              <a:latin typeface="Times New Roman"/>
              <a:cs typeface="Times New Roman"/>
            </a:endParaRPr>
          </a:p>
          <a:p>
            <a:pPr marL="1612265" marR="1398905" lvl="2" indent="-228600">
              <a:lnSpc>
                <a:spcPct val="100400"/>
              </a:lnSpc>
              <a:spcBef>
                <a:spcPts val="660"/>
              </a:spcBef>
              <a:buChar char="–"/>
              <a:tabLst>
                <a:tab pos="1612900" algn="l"/>
              </a:tabLst>
            </a:pPr>
            <a:r>
              <a:rPr lang="en-GB" sz="2000" spc="-5" dirty="0">
                <a:latin typeface="Times New Roman"/>
                <a:cs typeface="Times New Roman"/>
              </a:rPr>
              <a:t>endorses their creation through laws and  </a:t>
            </a:r>
            <a:r>
              <a:rPr lang="en-GB" sz="2000" spc="-10" dirty="0">
                <a:latin typeface="Times New Roman"/>
                <a:cs typeface="Times New Roman"/>
              </a:rPr>
              <a:t>regulations</a:t>
            </a:r>
            <a:endParaRPr lang="en-GB" sz="2000" dirty="0">
              <a:latin typeface="Times New Roman"/>
              <a:cs typeface="Times New Roman"/>
            </a:endParaRPr>
          </a:p>
          <a:p>
            <a:pPr marL="1612900" lvl="2" indent="-229235">
              <a:lnSpc>
                <a:spcPct val="100000"/>
              </a:lnSpc>
              <a:spcBef>
                <a:spcPts val="675"/>
              </a:spcBef>
              <a:buChar char="–"/>
              <a:tabLst>
                <a:tab pos="1612900" algn="l"/>
              </a:tabLst>
            </a:pPr>
            <a:r>
              <a:rPr lang="en-GB" sz="2000" spc="-5" dirty="0">
                <a:latin typeface="Times New Roman"/>
                <a:cs typeface="Times New Roman"/>
              </a:rPr>
              <a:t>supports them by buying their</a:t>
            </a:r>
            <a:r>
              <a:rPr lang="en-GB" sz="2000" spc="-15" dirty="0">
                <a:latin typeface="Times New Roman"/>
                <a:cs typeface="Times New Roman"/>
              </a:rPr>
              <a:t> </a:t>
            </a:r>
            <a:r>
              <a:rPr lang="en-GB" sz="2000" spc="-5" dirty="0">
                <a:latin typeface="Times New Roman"/>
                <a:cs typeface="Times New Roman"/>
              </a:rPr>
              <a:t>products/services</a:t>
            </a:r>
            <a:endParaRPr lang="en-GB" sz="2000" dirty="0">
              <a:latin typeface="Times New Roman"/>
              <a:cs typeface="Times New Roman"/>
            </a:endParaRPr>
          </a:p>
          <a:p>
            <a:pPr marL="1155065" marR="170180" lvl="1" indent="-228600">
              <a:lnSpc>
                <a:spcPct val="100000"/>
              </a:lnSpc>
              <a:spcBef>
                <a:spcPts val="680"/>
              </a:spcBef>
              <a:buChar char="•"/>
              <a:tabLst>
                <a:tab pos="1155700" algn="l"/>
              </a:tabLst>
            </a:pPr>
            <a:r>
              <a:rPr lang="en-GB" sz="2000" spc="-5" dirty="0">
                <a:latin typeface="Times New Roman"/>
                <a:cs typeface="Times New Roman"/>
              </a:rPr>
              <a:t>more organisations around the world have increased  their social</a:t>
            </a:r>
            <a:r>
              <a:rPr lang="en-GB" sz="2000" spc="-10" dirty="0">
                <a:latin typeface="Times New Roman"/>
                <a:cs typeface="Times New Roman"/>
              </a:rPr>
              <a:t> </a:t>
            </a:r>
            <a:r>
              <a:rPr lang="en-GB" sz="2000" spc="-5" dirty="0">
                <a:latin typeface="Times New Roman"/>
                <a:cs typeface="Times New Roman"/>
              </a:rPr>
              <a:t>responsibility</a:t>
            </a:r>
            <a:endParaRPr lang="en-GB" sz="2000" dirty="0">
              <a:latin typeface="Times New Roman"/>
              <a:cs typeface="Times New Roman"/>
            </a:endParaRPr>
          </a:p>
        </p:txBody>
      </p:sp>
      <p:sp>
        <p:nvSpPr>
          <p:cNvPr id="9" name="TextBox 8">
            <a:extLst>
              <a:ext uri="{FF2B5EF4-FFF2-40B4-BE49-F238E27FC236}">
                <a16:creationId xmlns:a16="http://schemas.microsoft.com/office/drawing/2014/main" id="{9324B032-99D7-44BB-9007-5EF06E6C0E3D}"/>
              </a:ext>
            </a:extLst>
          </p:cNvPr>
          <p:cNvSpPr txBox="1"/>
          <p:nvPr/>
        </p:nvSpPr>
        <p:spPr>
          <a:xfrm>
            <a:off x="348915" y="847474"/>
            <a:ext cx="5029200" cy="341632"/>
          </a:xfrm>
          <a:prstGeom prst="rect">
            <a:avLst/>
          </a:prstGeom>
          <a:noFill/>
        </p:spPr>
        <p:txBody>
          <a:bodyPr wrap="square">
            <a:spAutoFit/>
          </a:bodyPr>
          <a:lstStyle/>
          <a:p>
            <a:pPr>
              <a:lnSpc>
                <a:spcPct val="90000"/>
              </a:lnSpc>
              <a:spcBef>
                <a:spcPts val="855"/>
              </a:spcBef>
            </a:pPr>
            <a:r>
              <a:rPr lang="en-US" sz="1800" b="1" spc="-5" dirty="0"/>
              <a:t>Two Opposing Views of Social Responsibility</a:t>
            </a:r>
            <a:endParaRPr lang="en-US" sz="1800" b="1" dirty="0"/>
          </a:p>
        </p:txBody>
      </p:sp>
      <p:pic>
        <p:nvPicPr>
          <p:cNvPr id="10" name="Picture 9">
            <a:extLst>
              <a:ext uri="{FF2B5EF4-FFF2-40B4-BE49-F238E27FC236}">
                <a16:creationId xmlns:a16="http://schemas.microsoft.com/office/drawing/2014/main" id="{3DC74B9F-58DA-4824-B64E-6DBD13A650AE}"/>
              </a:ext>
            </a:extLst>
          </p:cNvPr>
          <p:cNvPicPr>
            <a:picLocks noChangeAspect="1"/>
          </p:cNvPicPr>
          <p:nvPr/>
        </p:nvPicPr>
        <p:blipFill>
          <a:blip r:embed="rId2"/>
          <a:stretch>
            <a:fillRect/>
          </a:stretch>
        </p:blipFill>
        <p:spPr>
          <a:xfrm>
            <a:off x="9350910" y="610857"/>
            <a:ext cx="2492175" cy="2986251"/>
          </a:xfrm>
          <a:prstGeom prst="rect">
            <a:avLst/>
          </a:prstGeom>
        </p:spPr>
      </p:pic>
      <p:pic>
        <p:nvPicPr>
          <p:cNvPr id="11" name="Picture 10">
            <a:extLst>
              <a:ext uri="{FF2B5EF4-FFF2-40B4-BE49-F238E27FC236}">
                <a16:creationId xmlns:a16="http://schemas.microsoft.com/office/drawing/2014/main" id="{D8F812B2-1A3A-4621-8EE2-39B2BA7DBAF6}"/>
              </a:ext>
            </a:extLst>
          </p:cNvPr>
          <p:cNvPicPr>
            <a:picLocks noChangeAspect="1"/>
          </p:cNvPicPr>
          <p:nvPr/>
        </p:nvPicPr>
        <p:blipFill>
          <a:blip r:embed="rId3">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50499" y="3469423"/>
            <a:ext cx="2641630" cy="2894459"/>
          </a:xfrm>
          <a:prstGeom prst="rect">
            <a:avLst/>
          </a:prstGeom>
        </p:spPr>
      </p:pic>
    </p:spTree>
    <p:extLst>
      <p:ext uri="{BB962C8B-B14F-4D97-AF65-F5344CB8AC3E}">
        <p14:creationId xmlns:p14="http://schemas.microsoft.com/office/powerpoint/2010/main" val="407740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1F338D-839D-40A5-8BB7-5C4E1C30BE51}"/>
              </a:ext>
            </a:extLst>
          </p:cNvPr>
          <p:cNvSpPr>
            <a:spLocks noGrp="1"/>
          </p:cNvSpPr>
          <p:nvPr>
            <p:ph type="title"/>
          </p:nvPr>
        </p:nvSpPr>
        <p:spPr>
          <a:xfrm>
            <a:off x="581192" y="702156"/>
            <a:ext cx="11029616" cy="767384"/>
          </a:xfrm>
        </p:spPr>
        <p:txBody>
          <a:bodyPr/>
          <a:lstStyle/>
          <a:p>
            <a:r>
              <a:rPr lang="en-GB" dirty="0"/>
              <a:t>Carroll’s Pyramid</a:t>
            </a:r>
          </a:p>
        </p:txBody>
      </p:sp>
      <p:graphicFrame>
        <p:nvGraphicFramePr>
          <p:cNvPr id="5" name="Content Placeholder 4">
            <a:extLst>
              <a:ext uri="{FF2B5EF4-FFF2-40B4-BE49-F238E27FC236}">
                <a16:creationId xmlns:a16="http://schemas.microsoft.com/office/drawing/2014/main" id="{5F5B7D53-67DF-4E85-B3C3-129FCFD9B096}"/>
              </a:ext>
            </a:extLst>
          </p:cNvPr>
          <p:cNvGraphicFramePr>
            <a:graphicFrameLocks noGrp="1"/>
          </p:cNvGraphicFramePr>
          <p:nvPr>
            <p:ph idx="1"/>
            <p:extLst>
              <p:ext uri="{D42A27DB-BD31-4B8C-83A1-F6EECF244321}">
                <p14:modId xmlns:p14="http://schemas.microsoft.com/office/powerpoint/2010/main" val="3094424947"/>
              </p:ext>
            </p:extLst>
          </p:nvPr>
        </p:nvGraphicFramePr>
        <p:xfrm>
          <a:off x="1666595" y="1469541"/>
          <a:ext cx="5807743" cy="4168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0349D103-47AC-47C8-A267-85E5860204D1}"/>
              </a:ext>
            </a:extLst>
          </p:cNvPr>
          <p:cNvSpPr>
            <a:spLocks noGrp="1"/>
          </p:cNvSpPr>
          <p:nvPr>
            <p:ph type="ftr" sz="quarter" idx="11"/>
          </p:nvPr>
        </p:nvSpPr>
        <p:spPr/>
        <p:txBody>
          <a:bodyPr/>
          <a:lstStyle/>
          <a:p>
            <a:r>
              <a:rPr lang="en-US"/>
              <a:t>@Copyrights LSC Group. All Rights Reserved</a:t>
            </a:r>
            <a:endParaRPr lang="en-US" dirty="0"/>
          </a:p>
        </p:txBody>
      </p:sp>
      <p:sp>
        <p:nvSpPr>
          <p:cNvPr id="6" name="TextBox 5">
            <a:extLst>
              <a:ext uri="{FF2B5EF4-FFF2-40B4-BE49-F238E27FC236}">
                <a16:creationId xmlns:a16="http://schemas.microsoft.com/office/drawing/2014/main" id="{495E5C2C-3B85-432A-931E-E567A96B54A3}"/>
              </a:ext>
            </a:extLst>
          </p:cNvPr>
          <p:cNvSpPr txBox="1"/>
          <p:nvPr/>
        </p:nvSpPr>
        <p:spPr>
          <a:xfrm>
            <a:off x="7727002" y="4594039"/>
            <a:ext cx="4203032" cy="646331"/>
          </a:xfrm>
          <a:prstGeom prst="rect">
            <a:avLst/>
          </a:prstGeom>
          <a:noFill/>
        </p:spPr>
        <p:txBody>
          <a:bodyPr wrap="square" rtlCol="0">
            <a:spAutoFit/>
          </a:bodyPr>
          <a:lstStyle/>
          <a:p>
            <a:r>
              <a:rPr lang="en-GB" b="1" dirty="0"/>
              <a:t>Economic Responsibility</a:t>
            </a:r>
            <a:r>
              <a:rPr lang="en-GB" dirty="0"/>
              <a:t>: Responsibility towards all stakeholders</a:t>
            </a:r>
          </a:p>
        </p:txBody>
      </p:sp>
      <p:sp>
        <p:nvSpPr>
          <p:cNvPr id="7" name="TextBox 6">
            <a:extLst>
              <a:ext uri="{FF2B5EF4-FFF2-40B4-BE49-F238E27FC236}">
                <a16:creationId xmlns:a16="http://schemas.microsoft.com/office/drawing/2014/main" id="{A3A28C7E-1686-44AF-B299-92DF042B0C42}"/>
              </a:ext>
            </a:extLst>
          </p:cNvPr>
          <p:cNvSpPr txBox="1"/>
          <p:nvPr/>
        </p:nvSpPr>
        <p:spPr>
          <a:xfrm>
            <a:off x="7163522" y="3549612"/>
            <a:ext cx="4203032" cy="646331"/>
          </a:xfrm>
          <a:prstGeom prst="rect">
            <a:avLst/>
          </a:prstGeom>
          <a:noFill/>
        </p:spPr>
        <p:txBody>
          <a:bodyPr wrap="square" rtlCol="0">
            <a:spAutoFit/>
          </a:bodyPr>
          <a:lstStyle/>
          <a:p>
            <a:r>
              <a:rPr lang="en-GB" b="1" dirty="0"/>
              <a:t>Legal Responsibility</a:t>
            </a:r>
            <a:r>
              <a:rPr lang="en-GB" dirty="0"/>
              <a:t>: Responsibility towards what is Right and Wrong</a:t>
            </a:r>
          </a:p>
        </p:txBody>
      </p:sp>
      <p:sp>
        <p:nvSpPr>
          <p:cNvPr id="8" name="TextBox 7">
            <a:extLst>
              <a:ext uri="{FF2B5EF4-FFF2-40B4-BE49-F238E27FC236}">
                <a16:creationId xmlns:a16="http://schemas.microsoft.com/office/drawing/2014/main" id="{EBBCF469-82B9-46F8-B3C9-36B9352BDF63}"/>
              </a:ext>
            </a:extLst>
          </p:cNvPr>
          <p:cNvSpPr txBox="1"/>
          <p:nvPr/>
        </p:nvSpPr>
        <p:spPr>
          <a:xfrm>
            <a:off x="6213028" y="2651008"/>
            <a:ext cx="5153526" cy="646331"/>
          </a:xfrm>
          <a:prstGeom prst="rect">
            <a:avLst/>
          </a:prstGeom>
          <a:noFill/>
        </p:spPr>
        <p:txBody>
          <a:bodyPr wrap="square" rtlCol="0">
            <a:spAutoFit/>
          </a:bodyPr>
          <a:lstStyle/>
          <a:p>
            <a:r>
              <a:rPr lang="en-GB" b="1" dirty="0"/>
              <a:t>Ethical Responsibility</a:t>
            </a:r>
            <a:r>
              <a:rPr lang="en-GB" dirty="0"/>
              <a:t>: Responsibility towards what is acceptable, just and fair</a:t>
            </a:r>
          </a:p>
        </p:txBody>
      </p:sp>
      <p:sp>
        <p:nvSpPr>
          <p:cNvPr id="9" name="TextBox 8">
            <a:extLst>
              <a:ext uri="{FF2B5EF4-FFF2-40B4-BE49-F238E27FC236}">
                <a16:creationId xmlns:a16="http://schemas.microsoft.com/office/drawing/2014/main" id="{0A44AA41-FC76-4BBC-8D6A-9551CEE95EB8}"/>
              </a:ext>
            </a:extLst>
          </p:cNvPr>
          <p:cNvSpPr txBox="1"/>
          <p:nvPr/>
        </p:nvSpPr>
        <p:spPr>
          <a:xfrm>
            <a:off x="5462505" y="1731656"/>
            <a:ext cx="6238929" cy="646331"/>
          </a:xfrm>
          <a:prstGeom prst="rect">
            <a:avLst/>
          </a:prstGeom>
          <a:noFill/>
        </p:spPr>
        <p:txBody>
          <a:bodyPr wrap="square" rtlCol="0">
            <a:spAutoFit/>
          </a:bodyPr>
          <a:lstStyle/>
          <a:p>
            <a:r>
              <a:rPr lang="en-GB" b="1" dirty="0"/>
              <a:t>Philanthropic Responsibility</a:t>
            </a:r>
            <a:r>
              <a:rPr lang="en-GB" dirty="0"/>
              <a:t>: Responsibility towards being responsible towards society, planet and improve quality of life</a:t>
            </a:r>
          </a:p>
        </p:txBody>
      </p:sp>
    </p:spTree>
    <p:extLst>
      <p:ext uri="{BB962C8B-B14F-4D97-AF65-F5344CB8AC3E}">
        <p14:creationId xmlns:p14="http://schemas.microsoft.com/office/powerpoint/2010/main" val="223148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76">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D08DA5DD-3CCC-3C46-8E50-EB6D024BDEF1}"/>
              </a:ext>
            </a:extLst>
          </p:cNvPr>
          <p:cNvSpPr>
            <a:spLocks noGrp="1" noChangeArrowheads="1"/>
          </p:cNvSpPr>
          <p:nvPr>
            <p:ph type="title"/>
          </p:nvPr>
        </p:nvSpPr>
        <p:spPr>
          <a:xfrm>
            <a:off x="568459" y="1009397"/>
            <a:ext cx="3054091" cy="4709131"/>
          </a:xfrm>
        </p:spPr>
        <p:txBody>
          <a:bodyPr anchor="ctr">
            <a:normAutofit/>
          </a:bodyPr>
          <a:lstStyle/>
          <a:p>
            <a:pPr eaLnBrk="1" hangingPunct="1">
              <a:defRPr/>
            </a:pPr>
            <a:r>
              <a:rPr lang="en-US" altLang="x-none" dirty="0"/>
              <a:t>Demonstrating Social Responsibility</a:t>
            </a:r>
          </a:p>
        </p:txBody>
      </p:sp>
      <p:sp>
        <p:nvSpPr>
          <p:cNvPr id="14344" name="Rectangle 78">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345" name="Rectangle 80">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id="{DA6D1DEF-EEAF-5844-A3E4-5BEE4B21CBA9}"/>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sp>
        <p:nvSpPr>
          <p:cNvPr id="17" name="TextBox 16">
            <a:extLst>
              <a:ext uri="{FF2B5EF4-FFF2-40B4-BE49-F238E27FC236}">
                <a16:creationId xmlns:a16="http://schemas.microsoft.com/office/drawing/2014/main" id="{1AD8D479-F683-4D1A-9E63-78A57B0F517D}"/>
              </a:ext>
            </a:extLst>
          </p:cNvPr>
          <p:cNvSpPr txBox="1"/>
          <p:nvPr/>
        </p:nvSpPr>
        <p:spPr>
          <a:xfrm>
            <a:off x="4149854" y="907307"/>
            <a:ext cx="7424525" cy="5078313"/>
          </a:xfrm>
          <a:prstGeom prst="rect">
            <a:avLst/>
          </a:prstGeom>
          <a:noFill/>
        </p:spPr>
        <p:txBody>
          <a:bodyPr wrap="square">
            <a:spAutoFit/>
          </a:bodyPr>
          <a:lstStyle/>
          <a:p>
            <a:pPr>
              <a:buFont typeface="Arial" pitchFamily="34" charset="0"/>
              <a:buChar char="•"/>
              <a:defRPr/>
            </a:pPr>
            <a:r>
              <a:rPr lang="en-US" sz="2800" dirty="0"/>
              <a:t>Social Responsibility</a:t>
            </a:r>
          </a:p>
          <a:p>
            <a:pPr lvl="1">
              <a:buFont typeface="Arial" pitchFamily="34" charset="0"/>
              <a:buChar char="–"/>
              <a:defRPr/>
            </a:pPr>
            <a:r>
              <a:rPr lang="en-US" sz="2400" dirty="0"/>
              <a:t>A business firm’s intention, beyond its legal and economic obligations, to do the right things and act in ways that are good for society</a:t>
            </a:r>
          </a:p>
          <a:p>
            <a:pPr lvl="1">
              <a:defRPr/>
            </a:pPr>
            <a:endParaRPr lang="en-US" sz="2400" dirty="0"/>
          </a:p>
          <a:p>
            <a:pPr>
              <a:buFont typeface="Arial" pitchFamily="34" charset="0"/>
              <a:buChar char="•"/>
              <a:defRPr/>
            </a:pPr>
            <a:r>
              <a:rPr lang="en-US" sz="2800" dirty="0"/>
              <a:t>Social  Obligation</a:t>
            </a:r>
          </a:p>
          <a:p>
            <a:pPr lvl="1">
              <a:buFont typeface="Arial" pitchFamily="34" charset="0"/>
              <a:buChar char="–"/>
              <a:defRPr/>
            </a:pPr>
            <a:r>
              <a:rPr lang="en-US" sz="2400" dirty="0"/>
              <a:t>When a business firm engages in social actions because of its obligation to meet certain economic and legal responsibilities</a:t>
            </a:r>
          </a:p>
          <a:p>
            <a:pPr lvl="1">
              <a:defRPr/>
            </a:pPr>
            <a:endParaRPr lang="en-US" sz="2400" dirty="0"/>
          </a:p>
          <a:p>
            <a:pPr>
              <a:buFont typeface="Arial" pitchFamily="34" charset="0"/>
              <a:buChar char="•"/>
              <a:defRPr/>
            </a:pPr>
            <a:r>
              <a:rPr lang="en-US" sz="2800" dirty="0"/>
              <a:t>Social  Responsiveness</a:t>
            </a:r>
          </a:p>
          <a:p>
            <a:pPr lvl="1">
              <a:buFont typeface="Arial" pitchFamily="34" charset="0"/>
              <a:buChar char="–"/>
              <a:defRPr/>
            </a:pPr>
            <a:r>
              <a:rPr lang="en-US" sz="2400" dirty="0"/>
              <a:t>When a business firm engages in social actions in response to some popular social need</a:t>
            </a:r>
          </a:p>
        </p:txBody>
      </p:sp>
    </p:spTree>
    <p:extLst>
      <p:ext uri="{BB962C8B-B14F-4D97-AF65-F5344CB8AC3E}">
        <p14:creationId xmlns:p14="http://schemas.microsoft.com/office/powerpoint/2010/main" val="152399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36999A4-2222-E94D-9935-7112EE9B2B88}"/>
              </a:ext>
            </a:extLst>
          </p:cNvPr>
          <p:cNvSpPr>
            <a:spLocks noGrp="1" noChangeArrowheads="1"/>
          </p:cNvSpPr>
          <p:nvPr>
            <p:ph type="title"/>
          </p:nvPr>
        </p:nvSpPr>
        <p:spPr>
          <a:xfrm>
            <a:off x="581192" y="702156"/>
            <a:ext cx="11029616" cy="1188720"/>
          </a:xfrm>
        </p:spPr>
        <p:txBody>
          <a:bodyPr>
            <a:normAutofit/>
          </a:bodyPr>
          <a:lstStyle/>
          <a:p>
            <a:pPr eaLnBrk="1" hangingPunct="1">
              <a:lnSpc>
                <a:spcPct val="90000"/>
              </a:lnSpc>
              <a:defRPr/>
            </a:pPr>
            <a:r>
              <a:rPr lang="en-US" altLang="x-none" sz="2600">
                <a:solidFill>
                  <a:schemeClr val="tx1">
                    <a:lumMod val="85000"/>
                    <a:lumOff val="15000"/>
                  </a:schemeClr>
                </a:solidFill>
              </a:rPr>
              <a:t>Relationship Between Social </a:t>
            </a:r>
            <a:br>
              <a:rPr lang="en-US" altLang="x-none" sz="2600">
                <a:solidFill>
                  <a:schemeClr val="tx1">
                    <a:lumMod val="85000"/>
                    <a:lumOff val="15000"/>
                  </a:schemeClr>
                </a:solidFill>
              </a:rPr>
            </a:br>
            <a:r>
              <a:rPr lang="en-US" altLang="x-none" sz="2600">
                <a:solidFill>
                  <a:schemeClr val="tx1">
                    <a:lumMod val="85000"/>
                    <a:lumOff val="15000"/>
                  </a:schemeClr>
                </a:solidFill>
              </a:rPr>
              <a:t>Responsibility and Economic </a:t>
            </a:r>
            <a:br>
              <a:rPr lang="en-US" altLang="x-none" sz="2600">
                <a:solidFill>
                  <a:schemeClr val="tx1">
                    <a:lumMod val="85000"/>
                    <a:lumOff val="15000"/>
                  </a:schemeClr>
                </a:solidFill>
              </a:rPr>
            </a:br>
            <a:r>
              <a:rPr lang="en-US" altLang="x-none" sz="2600">
                <a:solidFill>
                  <a:schemeClr val="tx1">
                    <a:lumMod val="85000"/>
                    <a:lumOff val="15000"/>
                  </a:schemeClr>
                </a:solidFill>
              </a:rPr>
              <a:t>Performance</a:t>
            </a:r>
          </a:p>
        </p:txBody>
      </p:sp>
      <p:sp>
        <p:nvSpPr>
          <p:cNvPr id="5" name="Footer Placeholder 4">
            <a:extLst>
              <a:ext uri="{FF2B5EF4-FFF2-40B4-BE49-F238E27FC236}">
                <a16:creationId xmlns:a16="http://schemas.microsoft.com/office/drawing/2014/main" id="{7E9E1DAF-AD0F-C445-A625-FB2E697C501D}"/>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16389" name="Rectangle 3">
            <a:extLst>
              <a:ext uri="{FF2B5EF4-FFF2-40B4-BE49-F238E27FC236}">
                <a16:creationId xmlns:a16="http://schemas.microsoft.com/office/drawing/2014/main" id="{CC059990-F2D6-4EB4-A0A1-8128AF4AA250}"/>
              </a:ext>
            </a:extLst>
          </p:cNvPr>
          <p:cNvGraphicFramePr/>
          <p:nvPr>
            <p:extLst>
              <p:ext uri="{D42A27DB-BD31-4B8C-83A1-F6EECF244321}">
                <p14:modId xmlns:p14="http://schemas.microsoft.com/office/powerpoint/2010/main" val="142643507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15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56AFEA-B0CA-434C-AFBE-FADED259ED8E}"/>
              </a:ext>
            </a:extLst>
          </p:cNvPr>
          <p:cNvSpPr>
            <a:spLocks noGrp="1"/>
          </p:cNvSpPr>
          <p:nvPr>
            <p:ph type="ftr" sz="quarter" idx="11"/>
          </p:nvPr>
        </p:nvSpPr>
        <p:spPr/>
        <p:txBody>
          <a:bodyPr/>
          <a:lstStyle/>
          <a:p>
            <a:r>
              <a:rPr lang="en-US"/>
              <a:t>@Copyrights LSC Group. All Rights Reserved</a:t>
            </a:r>
            <a:endParaRPr lang="en-US" dirty="0"/>
          </a:p>
        </p:txBody>
      </p:sp>
      <p:sp>
        <p:nvSpPr>
          <p:cNvPr id="6" name="Rectangle 2">
            <a:extLst>
              <a:ext uri="{FF2B5EF4-FFF2-40B4-BE49-F238E27FC236}">
                <a16:creationId xmlns:a16="http://schemas.microsoft.com/office/drawing/2014/main" id="{CEE0884A-1259-42D0-BFEB-48A467296288}"/>
              </a:ext>
            </a:extLst>
          </p:cNvPr>
          <p:cNvSpPr>
            <a:spLocks noGrp="1" noChangeArrowheads="1"/>
          </p:cNvSpPr>
          <p:nvPr>
            <p:ph type="title"/>
          </p:nvPr>
        </p:nvSpPr>
        <p:spPr>
          <a:xfrm>
            <a:off x="323850" y="457994"/>
            <a:ext cx="11029950" cy="1189038"/>
          </a:xfrm>
        </p:spPr>
        <p:txBody>
          <a:bodyPr/>
          <a:lstStyle/>
          <a:p>
            <a:r>
              <a:rPr lang="en-US" sz="3200" dirty="0"/>
              <a:t>Strategic Corporate Social Responsibility Perspective </a:t>
            </a:r>
          </a:p>
        </p:txBody>
      </p:sp>
      <p:sp>
        <p:nvSpPr>
          <p:cNvPr id="13" name="Oval 4">
            <a:extLst>
              <a:ext uri="{FF2B5EF4-FFF2-40B4-BE49-F238E27FC236}">
                <a16:creationId xmlns:a16="http://schemas.microsoft.com/office/drawing/2014/main" id="{08F4FF19-FBCF-4D50-AA73-4B6EC40E2537}"/>
              </a:ext>
            </a:extLst>
          </p:cNvPr>
          <p:cNvSpPr>
            <a:spLocks noChangeArrowheads="1"/>
          </p:cNvSpPr>
          <p:nvPr/>
        </p:nvSpPr>
        <p:spPr bwMode="auto">
          <a:xfrm>
            <a:off x="2667000" y="2424113"/>
            <a:ext cx="2133600" cy="1295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400" b="1" dirty="0">
                <a:solidFill>
                  <a:schemeClr val="accent1"/>
                </a:solidFill>
                <a:effectLst>
                  <a:outerShdw blurRad="38100" dist="38100" dir="2700000" algn="tl">
                    <a:srgbClr val="000000"/>
                  </a:outerShdw>
                </a:effectLst>
              </a:rPr>
              <a:t>Inside-Out</a:t>
            </a:r>
          </a:p>
          <a:p>
            <a:pPr algn="ctr"/>
            <a:r>
              <a:rPr lang="en-US" sz="2400" b="1" dirty="0">
                <a:solidFill>
                  <a:schemeClr val="accent1"/>
                </a:solidFill>
                <a:effectLst>
                  <a:outerShdw blurRad="38100" dist="38100" dir="2700000" algn="tl">
                    <a:srgbClr val="000000"/>
                  </a:outerShdw>
                </a:effectLst>
              </a:rPr>
              <a:t>Approach</a:t>
            </a:r>
          </a:p>
        </p:txBody>
      </p:sp>
      <p:sp>
        <p:nvSpPr>
          <p:cNvPr id="14" name="Oval 8">
            <a:extLst>
              <a:ext uri="{FF2B5EF4-FFF2-40B4-BE49-F238E27FC236}">
                <a16:creationId xmlns:a16="http://schemas.microsoft.com/office/drawing/2014/main" id="{ABDC53F0-9921-4773-A847-0990E12A3511}"/>
              </a:ext>
            </a:extLst>
          </p:cNvPr>
          <p:cNvSpPr>
            <a:spLocks noChangeArrowheads="1"/>
          </p:cNvSpPr>
          <p:nvPr/>
        </p:nvSpPr>
        <p:spPr bwMode="auto">
          <a:xfrm>
            <a:off x="5410200" y="2424113"/>
            <a:ext cx="2133600" cy="1295400"/>
          </a:xfrm>
          <a:prstGeom prst="ellipse">
            <a:avLst/>
          </a:prstGeom>
          <a:solidFill>
            <a:srgbClr val="FFCCCC"/>
          </a:solidFill>
          <a:ln w="9525">
            <a:solidFill>
              <a:schemeClr val="tx1"/>
            </a:solidFill>
            <a:round/>
            <a:headEnd/>
            <a:tailEnd/>
          </a:ln>
          <a:effectLst/>
        </p:spPr>
        <p:txBody>
          <a:bodyPr wrap="none" anchor="ctr"/>
          <a:lstStyle/>
          <a:p>
            <a:pPr algn="ctr"/>
            <a:r>
              <a:rPr lang="en-US" sz="2400" b="1" dirty="0">
                <a:solidFill>
                  <a:schemeClr val="accent1"/>
                </a:solidFill>
                <a:effectLst>
                  <a:outerShdw blurRad="38100" dist="38100" dir="2700000" algn="tl">
                    <a:srgbClr val="000000"/>
                  </a:outerShdw>
                </a:effectLst>
              </a:rPr>
              <a:t>Outside-In</a:t>
            </a:r>
          </a:p>
          <a:p>
            <a:pPr algn="ctr"/>
            <a:r>
              <a:rPr lang="en-US" sz="2400" b="1" dirty="0">
                <a:solidFill>
                  <a:schemeClr val="accent1"/>
                </a:solidFill>
                <a:effectLst>
                  <a:outerShdw blurRad="38100" dist="38100" dir="2700000" algn="tl">
                    <a:srgbClr val="000000"/>
                  </a:outerShdw>
                </a:effectLst>
              </a:rPr>
              <a:t>Approach</a:t>
            </a:r>
          </a:p>
        </p:txBody>
      </p:sp>
      <p:sp>
        <p:nvSpPr>
          <p:cNvPr id="15" name="Oval 9">
            <a:extLst>
              <a:ext uri="{FF2B5EF4-FFF2-40B4-BE49-F238E27FC236}">
                <a16:creationId xmlns:a16="http://schemas.microsoft.com/office/drawing/2014/main" id="{724C8F44-28BA-4BBB-A8D7-2B7E19074DC2}"/>
              </a:ext>
            </a:extLst>
          </p:cNvPr>
          <p:cNvSpPr>
            <a:spLocks noChangeArrowheads="1"/>
          </p:cNvSpPr>
          <p:nvPr/>
        </p:nvSpPr>
        <p:spPr bwMode="auto">
          <a:xfrm>
            <a:off x="8458200" y="2424113"/>
            <a:ext cx="2133600" cy="12954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sz="2400" b="1" dirty="0">
                <a:solidFill>
                  <a:schemeClr val="accent1"/>
                </a:solidFill>
                <a:effectLst>
                  <a:outerShdw blurRad="38100" dist="38100" dir="2700000" algn="tl">
                    <a:srgbClr val="000000"/>
                  </a:outerShdw>
                </a:effectLst>
              </a:rPr>
              <a:t>Outside-Out</a:t>
            </a:r>
          </a:p>
          <a:p>
            <a:pPr algn="ctr"/>
            <a:r>
              <a:rPr lang="en-US" sz="2400" b="1" dirty="0">
                <a:solidFill>
                  <a:schemeClr val="accent1"/>
                </a:solidFill>
                <a:effectLst>
                  <a:outerShdw blurRad="38100" dist="38100" dir="2700000" algn="tl">
                    <a:srgbClr val="000000"/>
                  </a:outerShdw>
                </a:effectLst>
              </a:rPr>
              <a:t>Approach</a:t>
            </a:r>
          </a:p>
        </p:txBody>
      </p:sp>
      <p:sp>
        <p:nvSpPr>
          <p:cNvPr id="16" name="Rectangle 10">
            <a:extLst>
              <a:ext uri="{FF2B5EF4-FFF2-40B4-BE49-F238E27FC236}">
                <a16:creationId xmlns:a16="http://schemas.microsoft.com/office/drawing/2014/main" id="{EE2629FE-275B-4110-9388-EE7B6487ECBC}"/>
              </a:ext>
            </a:extLst>
          </p:cNvPr>
          <p:cNvSpPr>
            <a:spLocks noChangeArrowheads="1"/>
          </p:cNvSpPr>
          <p:nvPr/>
        </p:nvSpPr>
        <p:spPr bwMode="auto">
          <a:xfrm>
            <a:off x="2590800" y="3871913"/>
            <a:ext cx="2133600" cy="2514600"/>
          </a:xfrm>
          <a:prstGeom prst="rect">
            <a:avLst/>
          </a:prstGeom>
          <a:noFill/>
          <a:ln w="9525">
            <a:noFill/>
            <a:miter lim="800000"/>
            <a:headEnd/>
            <a:tailEnd/>
          </a:ln>
          <a:effectLst/>
        </p:spPr>
        <p:txBody>
          <a:bodyPr wrap="none" anchor="ctr"/>
          <a:lstStyle/>
          <a:p>
            <a:pPr algn="ctr"/>
            <a:r>
              <a:rPr lang="en-US" sz="2000" b="1">
                <a:solidFill>
                  <a:schemeClr val="accent1"/>
                </a:solidFill>
              </a:rPr>
              <a:t>Look inside</a:t>
            </a:r>
          </a:p>
          <a:p>
            <a:pPr algn="ctr"/>
            <a:r>
              <a:rPr lang="en-US" sz="2000" b="1">
                <a:solidFill>
                  <a:schemeClr val="accent1"/>
                </a:solidFill>
              </a:rPr>
              <a:t>company at </a:t>
            </a:r>
          </a:p>
          <a:p>
            <a:pPr algn="ctr"/>
            <a:r>
              <a:rPr lang="en-US" sz="2000" b="1">
                <a:solidFill>
                  <a:schemeClr val="accent1"/>
                </a:solidFill>
              </a:rPr>
              <a:t>issues</a:t>
            </a:r>
          </a:p>
          <a:p>
            <a:pPr algn="ctr"/>
            <a:r>
              <a:rPr lang="en-US" sz="2000" b="1">
                <a:solidFill>
                  <a:schemeClr val="accent1"/>
                </a:solidFill>
              </a:rPr>
              <a:t>that are </a:t>
            </a:r>
          </a:p>
          <a:p>
            <a:pPr algn="ctr"/>
            <a:r>
              <a:rPr lang="en-US" sz="2000" b="1">
                <a:solidFill>
                  <a:schemeClr val="accent1"/>
                </a:solidFill>
              </a:rPr>
              <a:t>important</a:t>
            </a:r>
          </a:p>
          <a:p>
            <a:pPr algn="ctr"/>
            <a:r>
              <a:rPr lang="en-US" sz="2000" b="1">
                <a:solidFill>
                  <a:schemeClr val="accent1"/>
                </a:solidFill>
              </a:rPr>
              <a:t>to the </a:t>
            </a:r>
          </a:p>
          <a:p>
            <a:pPr algn="ctr"/>
            <a:r>
              <a:rPr lang="en-US" sz="2000" b="1">
                <a:solidFill>
                  <a:schemeClr val="accent1"/>
                </a:solidFill>
              </a:rPr>
              <a:t>company</a:t>
            </a:r>
          </a:p>
          <a:p>
            <a:pPr algn="ctr"/>
            <a:endParaRPr lang="en-US" sz="2000" b="1">
              <a:solidFill>
                <a:schemeClr val="accent1"/>
              </a:solidFill>
            </a:endParaRPr>
          </a:p>
        </p:txBody>
      </p:sp>
      <p:sp>
        <p:nvSpPr>
          <p:cNvPr id="17" name="Rectangle 11">
            <a:extLst>
              <a:ext uri="{FF2B5EF4-FFF2-40B4-BE49-F238E27FC236}">
                <a16:creationId xmlns:a16="http://schemas.microsoft.com/office/drawing/2014/main" id="{A94A4FFA-64A7-4410-A82E-2D4CE681F05D}"/>
              </a:ext>
            </a:extLst>
          </p:cNvPr>
          <p:cNvSpPr>
            <a:spLocks noChangeArrowheads="1"/>
          </p:cNvSpPr>
          <p:nvPr/>
        </p:nvSpPr>
        <p:spPr bwMode="auto">
          <a:xfrm>
            <a:off x="5410200" y="3871913"/>
            <a:ext cx="2133600" cy="2514600"/>
          </a:xfrm>
          <a:prstGeom prst="rect">
            <a:avLst/>
          </a:prstGeom>
          <a:noFill/>
          <a:ln w="9525">
            <a:noFill/>
            <a:miter lim="800000"/>
            <a:headEnd/>
            <a:tailEnd/>
          </a:ln>
          <a:effectLst/>
        </p:spPr>
        <p:txBody>
          <a:bodyPr wrap="none" anchor="ctr"/>
          <a:lstStyle/>
          <a:p>
            <a:pPr algn="ctr"/>
            <a:r>
              <a:rPr lang="en-US" sz="2000" b="1">
                <a:solidFill>
                  <a:schemeClr val="accent1"/>
                </a:solidFill>
              </a:rPr>
              <a:t>Look outside</a:t>
            </a:r>
          </a:p>
          <a:p>
            <a:pPr algn="ctr"/>
            <a:r>
              <a:rPr lang="en-US" sz="2000" b="1">
                <a:solidFill>
                  <a:schemeClr val="accent1"/>
                </a:solidFill>
              </a:rPr>
              <a:t>company at </a:t>
            </a:r>
          </a:p>
          <a:p>
            <a:pPr algn="ctr"/>
            <a:r>
              <a:rPr lang="en-US" sz="2000" b="1">
                <a:solidFill>
                  <a:schemeClr val="accent1"/>
                </a:solidFill>
              </a:rPr>
              <a:t>issues </a:t>
            </a:r>
          </a:p>
          <a:p>
            <a:pPr algn="ctr"/>
            <a:r>
              <a:rPr lang="en-US" sz="2000" b="1">
                <a:solidFill>
                  <a:schemeClr val="accent1"/>
                </a:solidFill>
              </a:rPr>
              <a:t>that </a:t>
            </a:r>
          </a:p>
          <a:p>
            <a:pPr algn="ctr"/>
            <a:r>
              <a:rPr lang="en-US" sz="2000" b="1">
                <a:solidFill>
                  <a:schemeClr val="accent1"/>
                </a:solidFill>
              </a:rPr>
              <a:t>company has </a:t>
            </a:r>
          </a:p>
          <a:p>
            <a:pPr algn="ctr"/>
            <a:r>
              <a:rPr lang="en-US" sz="2000" b="1">
                <a:solidFill>
                  <a:schemeClr val="accent1"/>
                </a:solidFill>
              </a:rPr>
              <a:t>an impact </a:t>
            </a:r>
          </a:p>
          <a:p>
            <a:pPr algn="ctr"/>
            <a:r>
              <a:rPr lang="en-US" sz="2000" b="1">
                <a:solidFill>
                  <a:schemeClr val="accent1"/>
                </a:solidFill>
              </a:rPr>
              <a:t>upon</a:t>
            </a:r>
            <a:r>
              <a:rPr lang="en-US" sz="2000">
                <a:solidFill>
                  <a:schemeClr val="accent1"/>
                </a:solidFill>
              </a:rPr>
              <a:t> </a:t>
            </a:r>
          </a:p>
          <a:p>
            <a:pPr algn="ctr"/>
            <a:endParaRPr lang="en-US" sz="2000">
              <a:solidFill>
                <a:schemeClr val="accent1"/>
              </a:solidFill>
            </a:endParaRPr>
          </a:p>
        </p:txBody>
      </p:sp>
      <p:sp>
        <p:nvSpPr>
          <p:cNvPr id="18" name="Rectangle 12">
            <a:extLst>
              <a:ext uri="{FF2B5EF4-FFF2-40B4-BE49-F238E27FC236}">
                <a16:creationId xmlns:a16="http://schemas.microsoft.com/office/drawing/2014/main" id="{D2255CAD-93D0-420B-AEAE-76CCBA71E1EC}"/>
              </a:ext>
            </a:extLst>
          </p:cNvPr>
          <p:cNvSpPr>
            <a:spLocks noChangeArrowheads="1"/>
          </p:cNvSpPr>
          <p:nvPr/>
        </p:nvSpPr>
        <p:spPr bwMode="auto">
          <a:xfrm>
            <a:off x="8534400" y="3871913"/>
            <a:ext cx="2133600" cy="2514600"/>
          </a:xfrm>
          <a:prstGeom prst="rect">
            <a:avLst/>
          </a:prstGeom>
          <a:noFill/>
          <a:ln w="9525">
            <a:noFill/>
            <a:miter lim="800000"/>
            <a:headEnd/>
            <a:tailEnd/>
          </a:ln>
          <a:effectLst/>
        </p:spPr>
        <p:txBody>
          <a:bodyPr wrap="none" anchor="ctr"/>
          <a:lstStyle/>
          <a:p>
            <a:pPr algn="ctr"/>
            <a:r>
              <a:rPr lang="en-US" sz="2000" b="1">
                <a:solidFill>
                  <a:schemeClr val="accent1"/>
                </a:solidFill>
              </a:rPr>
              <a:t>Look at social </a:t>
            </a:r>
          </a:p>
          <a:p>
            <a:pPr algn="ctr"/>
            <a:r>
              <a:rPr lang="en-US" sz="2000" b="1">
                <a:solidFill>
                  <a:schemeClr val="accent1"/>
                </a:solidFill>
              </a:rPr>
              <a:t>issues in </a:t>
            </a:r>
          </a:p>
          <a:p>
            <a:pPr algn="ctr"/>
            <a:r>
              <a:rPr lang="en-US" sz="2000" b="1">
                <a:solidFill>
                  <a:schemeClr val="accent1"/>
                </a:solidFill>
              </a:rPr>
              <a:t>general in </a:t>
            </a:r>
          </a:p>
          <a:p>
            <a:pPr algn="ctr"/>
            <a:r>
              <a:rPr lang="en-US" sz="2000" b="1">
                <a:solidFill>
                  <a:schemeClr val="accent1"/>
                </a:solidFill>
              </a:rPr>
              <a:t>terms of the </a:t>
            </a:r>
          </a:p>
          <a:p>
            <a:pPr algn="ctr"/>
            <a:r>
              <a:rPr lang="en-US" sz="2000" b="1">
                <a:solidFill>
                  <a:schemeClr val="accent1"/>
                </a:solidFill>
              </a:rPr>
              <a:t>extent to </a:t>
            </a:r>
          </a:p>
          <a:p>
            <a:pPr algn="ctr"/>
            <a:r>
              <a:rPr lang="en-US" sz="2000" b="1">
                <a:solidFill>
                  <a:schemeClr val="accent1"/>
                </a:solidFill>
              </a:rPr>
              <a:t>which they </a:t>
            </a:r>
          </a:p>
          <a:p>
            <a:pPr algn="ctr"/>
            <a:r>
              <a:rPr lang="en-US" sz="2000" b="1">
                <a:solidFill>
                  <a:schemeClr val="accent1"/>
                </a:solidFill>
              </a:rPr>
              <a:t>are </a:t>
            </a:r>
          </a:p>
          <a:p>
            <a:pPr algn="ctr"/>
            <a:r>
              <a:rPr lang="en-US" sz="2000" b="1">
                <a:solidFill>
                  <a:schemeClr val="accent1"/>
                </a:solidFill>
              </a:rPr>
              <a:t>problematic</a:t>
            </a:r>
            <a:r>
              <a:rPr lang="en-US" sz="2000">
                <a:solidFill>
                  <a:schemeClr val="accent1"/>
                </a:solidFill>
              </a:rPr>
              <a:t> </a:t>
            </a:r>
          </a:p>
        </p:txBody>
      </p:sp>
      <p:sp>
        <p:nvSpPr>
          <p:cNvPr id="19" name="Line 13">
            <a:extLst>
              <a:ext uri="{FF2B5EF4-FFF2-40B4-BE49-F238E27FC236}">
                <a16:creationId xmlns:a16="http://schemas.microsoft.com/office/drawing/2014/main" id="{551D0785-D057-4AD6-B0C5-7068DC42576B}"/>
              </a:ext>
            </a:extLst>
          </p:cNvPr>
          <p:cNvSpPr>
            <a:spLocks noChangeShapeType="1"/>
          </p:cNvSpPr>
          <p:nvPr/>
        </p:nvSpPr>
        <p:spPr bwMode="auto">
          <a:xfrm flipV="1">
            <a:off x="3733800" y="2195513"/>
            <a:ext cx="0" cy="381000"/>
          </a:xfrm>
          <a:prstGeom prst="line">
            <a:avLst/>
          </a:prstGeom>
          <a:ln w="57150">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GB">
              <a:solidFill>
                <a:schemeClr val="accent1"/>
              </a:solidFill>
            </a:endParaRPr>
          </a:p>
        </p:txBody>
      </p:sp>
      <p:sp>
        <p:nvSpPr>
          <p:cNvPr id="20" name="Line 14">
            <a:extLst>
              <a:ext uri="{FF2B5EF4-FFF2-40B4-BE49-F238E27FC236}">
                <a16:creationId xmlns:a16="http://schemas.microsoft.com/office/drawing/2014/main" id="{84560A1B-F891-4DDE-AEF4-A1E2BE42F7E7}"/>
              </a:ext>
            </a:extLst>
          </p:cNvPr>
          <p:cNvSpPr>
            <a:spLocks noChangeShapeType="1"/>
          </p:cNvSpPr>
          <p:nvPr/>
        </p:nvSpPr>
        <p:spPr bwMode="auto">
          <a:xfrm rot="5400000" flipV="1">
            <a:off x="4838700" y="2843213"/>
            <a:ext cx="0" cy="38100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1" name="Line 15">
            <a:extLst>
              <a:ext uri="{FF2B5EF4-FFF2-40B4-BE49-F238E27FC236}">
                <a16:creationId xmlns:a16="http://schemas.microsoft.com/office/drawing/2014/main" id="{AE564C8F-8FF4-43D3-AD88-EF6CFBD05924}"/>
              </a:ext>
            </a:extLst>
          </p:cNvPr>
          <p:cNvSpPr>
            <a:spLocks noChangeShapeType="1"/>
          </p:cNvSpPr>
          <p:nvPr/>
        </p:nvSpPr>
        <p:spPr bwMode="auto">
          <a:xfrm rot="16200000" flipH="1" flipV="1">
            <a:off x="2628900" y="2843213"/>
            <a:ext cx="0" cy="38100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2" name="Line 16">
            <a:extLst>
              <a:ext uri="{FF2B5EF4-FFF2-40B4-BE49-F238E27FC236}">
                <a16:creationId xmlns:a16="http://schemas.microsoft.com/office/drawing/2014/main" id="{1F959F33-622B-4AEA-9E7C-E286FDF90F85}"/>
              </a:ext>
            </a:extLst>
          </p:cNvPr>
          <p:cNvSpPr>
            <a:spLocks noChangeShapeType="1"/>
          </p:cNvSpPr>
          <p:nvPr/>
        </p:nvSpPr>
        <p:spPr bwMode="auto">
          <a:xfrm>
            <a:off x="6477000" y="2195513"/>
            <a:ext cx="0" cy="381000"/>
          </a:xfrm>
          <a:prstGeom prst="line">
            <a:avLst/>
          </a:prstGeom>
          <a:ln w="57150">
            <a:solidFill>
              <a:srgbClr val="FF0000"/>
            </a:solidFill>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GB">
              <a:solidFill>
                <a:schemeClr val="accent1"/>
              </a:solidFill>
            </a:endParaRPr>
          </a:p>
        </p:txBody>
      </p:sp>
      <p:sp>
        <p:nvSpPr>
          <p:cNvPr id="23" name="Line 17">
            <a:extLst>
              <a:ext uri="{FF2B5EF4-FFF2-40B4-BE49-F238E27FC236}">
                <a16:creationId xmlns:a16="http://schemas.microsoft.com/office/drawing/2014/main" id="{FBA20DB5-7E38-45B0-9766-51FEDB29756E}"/>
              </a:ext>
            </a:extLst>
          </p:cNvPr>
          <p:cNvSpPr>
            <a:spLocks noChangeShapeType="1"/>
          </p:cNvSpPr>
          <p:nvPr/>
        </p:nvSpPr>
        <p:spPr bwMode="auto">
          <a:xfrm rot="16200000" flipV="1">
            <a:off x="7581899" y="2843215"/>
            <a:ext cx="2" cy="381000"/>
          </a:xfrm>
          <a:prstGeom prst="line">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4" name="Line 18">
            <a:extLst>
              <a:ext uri="{FF2B5EF4-FFF2-40B4-BE49-F238E27FC236}">
                <a16:creationId xmlns:a16="http://schemas.microsoft.com/office/drawing/2014/main" id="{E0F80C42-6DAD-4EE1-8E34-FD4093BC6ADC}"/>
              </a:ext>
            </a:extLst>
          </p:cNvPr>
          <p:cNvSpPr>
            <a:spLocks noChangeShapeType="1"/>
          </p:cNvSpPr>
          <p:nvPr/>
        </p:nvSpPr>
        <p:spPr bwMode="auto">
          <a:xfrm rot="5400000" flipV="1">
            <a:off x="5372100" y="2843213"/>
            <a:ext cx="0" cy="381000"/>
          </a:xfrm>
          <a:prstGeom prst="line">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5" name="Line 19">
            <a:extLst>
              <a:ext uri="{FF2B5EF4-FFF2-40B4-BE49-F238E27FC236}">
                <a16:creationId xmlns:a16="http://schemas.microsoft.com/office/drawing/2014/main" id="{9E09CFD4-66F2-4F67-BA4B-C5AC906AC284}"/>
              </a:ext>
            </a:extLst>
          </p:cNvPr>
          <p:cNvSpPr>
            <a:spLocks noChangeShapeType="1"/>
          </p:cNvSpPr>
          <p:nvPr/>
        </p:nvSpPr>
        <p:spPr bwMode="auto">
          <a:xfrm flipV="1">
            <a:off x="9525000" y="1890713"/>
            <a:ext cx="0" cy="381000"/>
          </a:xfrm>
          <a:prstGeom prst="line">
            <a:avLst/>
          </a:prstGeom>
          <a:ln w="57150">
            <a:solidFill>
              <a:schemeClr val="accent6">
                <a:lumMod val="75000"/>
              </a:schemeClr>
            </a:solidFill>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GB">
              <a:solidFill>
                <a:schemeClr val="accent1"/>
              </a:solidFill>
            </a:endParaRPr>
          </a:p>
        </p:txBody>
      </p:sp>
      <p:sp>
        <p:nvSpPr>
          <p:cNvPr id="26" name="Line 20">
            <a:extLst>
              <a:ext uri="{FF2B5EF4-FFF2-40B4-BE49-F238E27FC236}">
                <a16:creationId xmlns:a16="http://schemas.microsoft.com/office/drawing/2014/main" id="{4CD7E085-2F0D-4D47-AB74-3EEFC6E41B1B}"/>
              </a:ext>
            </a:extLst>
          </p:cNvPr>
          <p:cNvSpPr>
            <a:spLocks noChangeShapeType="1"/>
          </p:cNvSpPr>
          <p:nvPr/>
        </p:nvSpPr>
        <p:spPr bwMode="auto">
          <a:xfrm rot="5400000" flipV="1">
            <a:off x="11163300" y="2843213"/>
            <a:ext cx="0" cy="381000"/>
          </a:xfrm>
          <a:prstGeom prst="line">
            <a:avLst/>
          </a:prstGeom>
          <a:ln w="571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endParaRPr lang="en-GB">
              <a:solidFill>
                <a:schemeClr val="accent1"/>
              </a:solidFill>
            </a:endParaRPr>
          </a:p>
        </p:txBody>
      </p:sp>
      <p:sp>
        <p:nvSpPr>
          <p:cNvPr id="27" name="Line 21">
            <a:extLst>
              <a:ext uri="{FF2B5EF4-FFF2-40B4-BE49-F238E27FC236}">
                <a16:creationId xmlns:a16="http://schemas.microsoft.com/office/drawing/2014/main" id="{E4CF3ADB-631D-43BE-97BF-CF554AC57517}"/>
              </a:ext>
            </a:extLst>
          </p:cNvPr>
          <p:cNvSpPr>
            <a:spLocks noChangeShapeType="1"/>
          </p:cNvSpPr>
          <p:nvPr/>
        </p:nvSpPr>
        <p:spPr bwMode="auto">
          <a:xfrm rot="16200000" flipH="1" flipV="1">
            <a:off x="8195510" y="2843213"/>
            <a:ext cx="0" cy="381000"/>
          </a:xfrm>
          <a:prstGeom prst="line">
            <a:avLst/>
          </a:prstGeom>
          <a:ln w="57150">
            <a:solidFill>
              <a:schemeClr val="accent6">
                <a:lumMod val="75000"/>
              </a:schemeClr>
            </a:solidFill>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en-GB">
              <a:solidFill>
                <a:schemeClr val="accent1"/>
              </a:solidFill>
            </a:endParaRPr>
          </a:p>
        </p:txBody>
      </p:sp>
      <p:sp>
        <p:nvSpPr>
          <p:cNvPr id="30" name="TextBox 29">
            <a:extLst>
              <a:ext uri="{FF2B5EF4-FFF2-40B4-BE49-F238E27FC236}">
                <a16:creationId xmlns:a16="http://schemas.microsoft.com/office/drawing/2014/main" id="{B51EF469-1407-4122-9DF1-2C97CDD7DFFC}"/>
              </a:ext>
            </a:extLst>
          </p:cNvPr>
          <p:cNvSpPr txBox="1"/>
          <p:nvPr/>
        </p:nvSpPr>
        <p:spPr>
          <a:xfrm>
            <a:off x="323850" y="1690658"/>
            <a:ext cx="6096000" cy="400110"/>
          </a:xfrm>
          <a:prstGeom prst="rect">
            <a:avLst/>
          </a:prstGeom>
          <a:noFill/>
        </p:spPr>
        <p:txBody>
          <a:bodyPr wrap="square">
            <a:spAutoFit/>
          </a:bodyPr>
          <a:lstStyle/>
          <a:p>
            <a:r>
              <a:rPr lang="en-US" sz="2000" b="1" dirty="0"/>
              <a:t>Three fundamental criteria guide managers:</a:t>
            </a:r>
          </a:p>
        </p:txBody>
      </p:sp>
    </p:spTree>
    <p:extLst>
      <p:ext uri="{BB962C8B-B14F-4D97-AF65-F5344CB8AC3E}">
        <p14:creationId xmlns:p14="http://schemas.microsoft.com/office/powerpoint/2010/main" val="124378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a:extLst>
              <a:ext uri="{FF2B5EF4-FFF2-40B4-BE49-F238E27FC236}">
                <a16:creationId xmlns:a16="http://schemas.microsoft.com/office/drawing/2014/main" id="{26E76577-A2E5-C448-BF4D-0C896A625175}"/>
              </a:ext>
            </a:extLst>
          </p:cNvPr>
          <p:cNvSpPr>
            <a:spLocks noGrp="1" noChangeArrowheads="1"/>
          </p:cNvSpPr>
          <p:nvPr>
            <p:ph type="title"/>
          </p:nvPr>
        </p:nvSpPr>
        <p:spPr>
          <a:xfrm>
            <a:off x="746228" y="2358189"/>
            <a:ext cx="3054091" cy="3388909"/>
          </a:xfrm>
        </p:spPr>
        <p:txBody>
          <a:bodyPr anchor="t">
            <a:normAutofit/>
          </a:bodyPr>
          <a:lstStyle/>
          <a:p>
            <a:pPr eaLnBrk="1" hangingPunct="1">
              <a:defRPr/>
            </a:pPr>
            <a:r>
              <a:rPr lang="en-US" altLang="x-none" dirty="0"/>
              <a:t>Managers Becoming More Socially Responsible</a:t>
            </a:r>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437" name="Rectangle 3">
            <a:extLst>
              <a:ext uri="{FF2B5EF4-FFF2-40B4-BE49-F238E27FC236}">
                <a16:creationId xmlns:a16="http://schemas.microsoft.com/office/drawing/2014/main" id="{FB8D2829-7DA7-49EB-AE6B-8A9B405B8ABA}"/>
              </a:ext>
            </a:extLst>
          </p:cNvPr>
          <p:cNvGraphicFramePr/>
          <p:nvPr>
            <p:extLst>
              <p:ext uri="{D42A27DB-BD31-4B8C-83A1-F6EECF244321}">
                <p14:modId xmlns:p14="http://schemas.microsoft.com/office/powerpoint/2010/main" val="243391609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048137E5-2D72-F840-933F-81E7B3358B0A}"/>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171230433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241"/>
      </a:dk2>
      <a:lt2>
        <a:srgbClr val="E7E8E2"/>
      </a:lt2>
      <a:accent1>
        <a:srgbClr val="5641E6"/>
      </a:accent1>
      <a:accent2>
        <a:srgbClr val="2255D3"/>
      </a:accent2>
      <a:accent3>
        <a:srgbClr val="2CAEE4"/>
      </a:accent3>
      <a:accent4>
        <a:srgbClr val="17B7A3"/>
      </a:accent4>
      <a:accent5>
        <a:srgbClr val="24BC6A"/>
      </a:accent5>
      <a:accent6>
        <a:srgbClr val="18BD1F"/>
      </a:accent6>
      <a:hlink>
        <a:srgbClr val="31946F"/>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0A61204267B9439956353B99FC5B59" ma:contentTypeVersion="9" ma:contentTypeDescription="Create a new document." ma:contentTypeScope="" ma:versionID="64991aac3778321e581eedb7236055ba">
  <xsd:schema xmlns:xsd="http://www.w3.org/2001/XMLSchema" xmlns:xs="http://www.w3.org/2001/XMLSchema" xmlns:p="http://schemas.microsoft.com/office/2006/metadata/properties" xmlns:ns2="7d545119-b32d-48f5-83c0-0e3afe692061" targetNamespace="http://schemas.microsoft.com/office/2006/metadata/properties" ma:root="true" ma:fieldsID="8f2c77fc1f9834a93be984d62cec8ee4" ns2:_="">
    <xsd:import namespace="7d545119-b32d-48f5-83c0-0e3afe6920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45119-b32d-48f5-83c0-0e3afe692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F4BB34-DA58-43D0-B5D4-B85FA01227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545119-b32d-48f5-83c0-0e3afe6920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E9C716-194F-406D-8A62-CDB35C85511D}">
  <ds:schemaRefs>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7d545119-b32d-48f5-83c0-0e3afe692061"/>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C7F88FF-487D-4D32-8D3F-D1C3D6DBF8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1511</TotalTime>
  <Words>1294</Words>
  <Application>Microsoft Office PowerPoint</Application>
  <PresentationFormat>Widescreen</PresentationFormat>
  <Paragraphs>262</Paragraphs>
  <Slides>23</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Calligraphy Pen</vt:lpstr>
      <vt:lpstr>Franklin Gothic Book</vt:lpstr>
      <vt:lpstr>Franklin Gothic Demi</vt:lpstr>
      <vt:lpstr>Times</vt:lpstr>
      <vt:lpstr>Times New Roman</vt:lpstr>
      <vt:lpstr>Wingdings</vt:lpstr>
      <vt:lpstr>Wingdings 2</vt:lpstr>
      <vt:lpstr>DividendVTI</vt:lpstr>
      <vt:lpstr>Managerial Ethics and SOCIAL RESPONSIBILITY</vt:lpstr>
      <vt:lpstr>Society’s Expectations from Organizations and Managers</vt:lpstr>
      <vt:lpstr>Development of Ethics</vt:lpstr>
      <vt:lpstr>PowerPoint Presentation</vt:lpstr>
      <vt:lpstr>Carroll’s Pyramid</vt:lpstr>
      <vt:lpstr>Demonstrating Social Responsibility</vt:lpstr>
      <vt:lpstr>Relationship Between Social  Responsibility and Economic  Performance</vt:lpstr>
      <vt:lpstr>Strategic Corporate Social Responsibility Perspective </vt:lpstr>
      <vt:lpstr>Managers Becoming More Socially Responsible</vt:lpstr>
      <vt:lpstr>Managerial Ethics</vt:lpstr>
      <vt:lpstr>Values</vt:lpstr>
      <vt:lpstr>PowerPoint Presentation</vt:lpstr>
      <vt:lpstr>Managers Improving Ethical Behaviour</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Code of Ethics</vt:lpstr>
      <vt:lpstr>Successfully Implementing Codes of Ethics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Ethics and SOCIAL RESPONSIBILITY</dc:title>
  <dc:creator>guru srinivasan</dc:creator>
  <cp:lastModifiedBy>guru srinivasan</cp:lastModifiedBy>
  <cp:revision>7</cp:revision>
  <dcterms:created xsi:type="dcterms:W3CDTF">2020-07-30T16:55:50Z</dcterms:created>
  <dcterms:modified xsi:type="dcterms:W3CDTF">2020-08-03T11:31:37Z</dcterms:modified>
</cp:coreProperties>
</file>