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75" r:id="rId2"/>
    <p:sldId id="281" r:id="rId3"/>
    <p:sldId id="257" r:id="rId4"/>
    <p:sldId id="258" r:id="rId5"/>
    <p:sldId id="259" r:id="rId6"/>
    <p:sldId id="261" r:id="rId7"/>
    <p:sldId id="260" r:id="rId8"/>
    <p:sldId id="262" r:id="rId9"/>
    <p:sldId id="263" r:id="rId10"/>
    <p:sldId id="264" r:id="rId11"/>
    <p:sldId id="273" r:id="rId12"/>
    <p:sldId id="265" r:id="rId13"/>
    <p:sldId id="266" r:id="rId14"/>
    <p:sldId id="267" r:id="rId15"/>
    <p:sldId id="268" r:id="rId16"/>
    <p:sldId id="269" r:id="rId17"/>
    <p:sldId id="270" r:id="rId18"/>
    <p:sldId id="274" r:id="rId19"/>
    <p:sldId id="271" r:id="rId20"/>
    <p:sldId id="278"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58" autoAdjust="0"/>
  </p:normalViewPr>
  <p:slideViewPr>
    <p:cSldViewPr>
      <p:cViewPr varScale="1">
        <p:scale>
          <a:sx n="74" d="100"/>
          <a:sy n="74" d="100"/>
        </p:scale>
        <p:origin x="-912" y="-9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69156E0-6A08-4C71-9E4B-79AEA6EEE0C1}" type="datetimeFigureOut">
              <a:rPr lang="en-US"/>
              <a:pPr>
                <a:defRPr/>
              </a:pPr>
              <a:t>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3EA6192-F8EA-4E61-BCEA-FFD3F21B7BA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lvl="1" eaLnBrk="1" hangingPunct="1">
              <a:spcBef>
                <a:spcPct val="0"/>
              </a:spcBef>
            </a:pPr>
            <a:r>
              <a:rPr lang="en-US" smtClean="0"/>
              <a:t>Managers work in organizations.  We define organizations as A deliberate arrangement of people brought together to accomplish some </a:t>
            </a:r>
            <a:r>
              <a:rPr lang="en-US" b="1" smtClean="0"/>
              <a:t> </a:t>
            </a:r>
            <a:r>
              <a:rPr lang="en-US" smtClean="0"/>
              <a:t>are deliberate arrangements of people to accomplish a specific purpose. Examples include your college or university, the United Way, your neighborhood convenience store, the Dallas Cowboys football team, fraternities and sororities, the Cleveland Clinic and Nokia.</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4E5258-209C-4141-8845-CDD89E3E1DA4}"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0470C2-34F4-47EF-82F6-AA4C186D8281}"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D9C722-8FCE-4C7E-B3FF-8BDFF64EF60A}"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For simplicities sake, we can divide organization members into two categories:  nonmanagerial employees and managers.  Nonmanagerial employees do not oversee the work of others. Managers direct and oversee the activity of the people in the organization.</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8A8999-3709-430C-93DB-2E81938A0152}" type="slidenum">
              <a:rPr lang="en-US" smtClean="0"/>
              <a:pPr fontAlgn="base">
                <a:spcBef>
                  <a:spcPct val="0"/>
                </a:spcBef>
                <a:spcAft>
                  <a:spcPct val="0"/>
                </a:spcAft>
                <a:defRPr/>
              </a:pPr>
              <a:t>5</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Managers are usually classified as top, middle or first-line.  But be aware that they can have a variety of titles.</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CAF4E0-6DFB-4642-8D69-5E7D9EF43882}" type="slidenum">
              <a:rPr lang="en-US" smtClean="0"/>
              <a:pPr fontAlgn="base">
                <a:spcBef>
                  <a:spcPct val="0"/>
                </a:spcBef>
                <a:spcAft>
                  <a:spcPct val="0"/>
                </a:spcAft>
                <a:defRPr/>
              </a:pPr>
              <a:t>7</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Management is a process of getting things done, effectively and efficiently, with through people.  A process is a set of ongoing and interrelated activities. In our definition it refers to the primary activities or functions managers perform.  </a:t>
            </a:r>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7ADB60-56B2-40A9-B87B-BDDC8809848E}" type="slidenum">
              <a:rPr lang="en-US" smtClean="0"/>
              <a:pPr fontAlgn="base">
                <a:spcBef>
                  <a:spcPct val="0"/>
                </a:spcBef>
                <a:spcAft>
                  <a:spcPct val="0"/>
                </a:spcAft>
                <a:defRPr/>
              </a:pPr>
              <a:t>8</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Henri Fayol, a French industrialist in the early twentieth century, proposed that all managers perform five management activities:  plan, organize, command, coordinate and control. Today these management functions have been condensed to four.</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7FC041-29C8-4B14-BE48-ED6927FB009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Planning includes defining goals, establishing strategy, and developing plans to coordinate activities.   Organizing includes determining what tasks need to be done and by whom.  Leading includes motivating, directing the activities of others, and resolving conflicts. Controlling involves monitoring, comparing, and correcting work performance.</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78D6F5-89E8-4186-AF71-5CD3C5AB96A8}"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the 1960s, Henry Mintzberg did an empirical study of chief executives and discovered that managers were engaged in a number of varied, un-patterned, and short-duration activities.  He defined management by categorizing what managers do based on the managerial roles they perform at work.</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EEBF75-B455-44B8-A3AA-F7BE12605622}"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Another way to describing what managers do is by looking  at the skills they need in managing.  Managers must possess four critical skills in managing.  Conceptual skills, Interpersonal Skills, Technical Skills and Political Skills.</a:t>
            </a:r>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1882A-B775-4C95-8427-FAFD585AA38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While the importance of managerial roles varies depending on a manager’s position within an organization, the differences are of degree and emphasis, not of function. As managers move up the organization, for example, they spend less time supervising and more time planning. </a:t>
            </a:r>
          </a:p>
          <a:p>
            <a:pPr eaLnBrk="1" hangingPunct="1">
              <a:spcBef>
                <a:spcPct val="0"/>
              </a:spcBef>
            </a:pPr>
            <a:r>
              <a:rPr lang="en-US" smtClean="0"/>
              <a:t>All managers, however, make decisions and plan, lead, organize, and control. But the amount of time they give to each activity is not necessarily constant. In addition, the content of the managerial activities changes with the manager’s level. </a:t>
            </a:r>
          </a:p>
          <a:p>
            <a:pPr eaLnBrk="1" hangingPunct="1">
              <a:spcBef>
                <a:spcPct val="0"/>
              </a:spcBef>
            </a:pPr>
            <a:r>
              <a:rPr lang="en-US" smtClean="0"/>
              <a:t>When measuring managerial performance in business, profit (the bottom line) is an unambiguous criterion. Even though not-for-profit organizations need money to survive, however, their managers do not live and die to maximize profits. </a:t>
            </a:r>
          </a:p>
          <a:p>
            <a:pPr eaLnBrk="1" hangingPunct="1">
              <a:spcBef>
                <a:spcPct val="0"/>
              </a:spcBef>
            </a:pPr>
            <a:r>
              <a:rPr lang="en-US" smtClean="0"/>
              <a:t>Given this difference, managers working in profit and not-for-profit organizations must perform similar functions: planning, organizing, leading, and controlling.</a:t>
            </a:r>
          </a:p>
          <a:p>
            <a:pPr eaLnBrk="1" hangingPunct="1">
              <a:spcBef>
                <a:spcPct val="0"/>
              </a:spcBef>
            </a:pPr>
            <a:endParaRPr lang="en-US" smtClean="0"/>
          </a:p>
          <a:p>
            <a:pPr eaLnBrk="1" hangingPunct="1">
              <a:spcBef>
                <a:spcPct val="0"/>
              </a:spcBef>
            </a:pPr>
            <a:endParaRPr 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3E4BF7-3E9E-46A1-B03F-47E7B812963F}" type="slidenum">
              <a:rPr lang="en-US" smtClean="0"/>
              <a:pPr fontAlgn="base">
                <a:spcBef>
                  <a:spcPct val="0"/>
                </a:spcBef>
                <a:spcAft>
                  <a:spcPct val="0"/>
                </a:spcAft>
                <a:defRPr/>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5"/>
          <p:cNvSpPr>
            <a:spLocks noGrp="1"/>
          </p:cNvSpPr>
          <p:nvPr>
            <p:ph type="sldNum" sz="quarter" idx="11"/>
          </p:nvPr>
        </p:nvSpPr>
        <p:spPr/>
        <p:txBody>
          <a:bodyPr/>
          <a:lstStyle>
            <a:lvl1pPr>
              <a:defRPr/>
            </a:lvl1pPr>
          </a:lstStyle>
          <a:p>
            <a:pPr>
              <a:defRPr/>
            </a:pPr>
            <a:r>
              <a:rPr lang="en-US"/>
              <a:t>&lt;#&gt;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7" name="Slide Number Placeholder 5"/>
          <p:cNvSpPr>
            <a:spLocks noGrp="1"/>
          </p:cNvSpPr>
          <p:nvPr>
            <p:ph type="sldNum" sz="quarter" idx="11"/>
          </p:nvPr>
        </p:nvSpPr>
        <p:spPr/>
        <p:txBody>
          <a:bodyPr/>
          <a:lstStyle>
            <a:lvl1pPr>
              <a:defRPr>
                <a:solidFill>
                  <a:schemeClr val="bg1"/>
                </a:solidFill>
              </a:defRPr>
            </a:lvl1pPr>
          </a:lstStyle>
          <a:p>
            <a:pPr>
              <a:defRPr/>
            </a:pPr>
            <a:r>
              <a:rPr lang="en-US"/>
              <a:t>1-</a:t>
            </a:r>
            <a:fld id="{729CE07F-D228-43FE-B2C8-8F2470F730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solidFill>
                  <a:schemeClr val="bg1"/>
                </a:solidFill>
              </a:defRPr>
            </a:lvl1pPr>
          </a:lstStyle>
          <a:p>
            <a:pPr>
              <a:defRPr/>
            </a:pPr>
            <a:r>
              <a:rPr lang="en-US"/>
              <a:t>Copyright ©2009 Pearson Education, Inc. Publishing as Prentice Hall.  </a:t>
            </a:r>
          </a:p>
        </p:txBody>
      </p:sp>
      <p:sp>
        <p:nvSpPr>
          <p:cNvPr id="9" name="Slide Number Placeholder 6"/>
          <p:cNvSpPr>
            <a:spLocks noGrp="1"/>
          </p:cNvSpPr>
          <p:nvPr>
            <p:ph type="sldNum" sz="quarter" idx="12"/>
          </p:nvPr>
        </p:nvSpPr>
        <p:spPr/>
        <p:txBody>
          <a:bodyPr/>
          <a:lstStyle>
            <a:lvl1pPr>
              <a:defRPr>
                <a:solidFill>
                  <a:schemeClr val="bg1"/>
                </a:solidFill>
              </a:defRPr>
            </a:lvl1pPr>
          </a:lstStyle>
          <a:p>
            <a:pPr>
              <a:defRPr/>
            </a:pPr>
            <a:r>
              <a:rPr lang="en-US"/>
              <a:t>1-</a:t>
            </a:r>
            <a:fld id="{B22111B9-6ACD-4A16-9A9E-5901C5FBBF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 name="Straight Connector 3"/>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90600"/>
          </a:xfrm>
        </p:spPr>
        <p:txBody>
          <a:bodyPr/>
          <a:lstStyle/>
          <a:p>
            <a:r>
              <a:rPr lang="en-US" dirty="0" smtClean="0"/>
              <a:t>Click to edit Master title style</a:t>
            </a:r>
            <a:endParaRPr lang="en-US" dirty="0"/>
          </a:p>
        </p:txBody>
      </p:sp>
      <p:sp>
        <p:nvSpPr>
          <p:cNvPr id="5" name="Footer Placeholder 3"/>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4"/>
          <p:cNvSpPr>
            <a:spLocks noGrp="1"/>
          </p:cNvSpPr>
          <p:nvPr>
            <p:ph type="sldNum" sz="quarter" idx="11"/>
          </p:nvPr>
        </p:nvSpPr>
        <p:spPr/>
        <p:txBody>
          <a:bodyPr/>
          <a:lstStyle>
            <a:lvl1pPr>
              <a:defRPr>
                <a:solidFill>
                  <a:schemeClr val="bg1"/>
                </a:solidFill>
              </a:defRPr>
            </a:lvl1pPr>
          </a:lstStyle>
          <a:p>
            <a:pPr>
              <a:defRPr/>
            </a:pPr>
            <a:r>
              <a:rPr lang="en-US"/>
              <a:t>1-</a:t>
            </a:r>
            <a:fld id="{AD6CADA5-20FD-41BA-8843-9D01E02F72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a:defRPr/>
            </a:pPr>
            <a:r>
              <a:rPr lang="en-US"/>
              <a:t>1-</a:t>
            </a:r>
            <a:fld id="{29C9E7A6-E3CB-4FDD-A52B-32856275EF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Copyright ©2009 Pearson Education, Inc. Publishing as Prentice Hall.  </a:t>
            </a:r>
          </a:p>
        </p:txBody>
      </p:sp>
      <p:sp>
        <p:nvSpPr>
          <p:cNvPr id="6" name="Slide Number Placeholder 6"/>
          <p:cNvSpPr>
            <a:spLocks noGrp="1"/>
          </p:cNvSpPr>
          <p:nvPr>
            <p:ph type="sldNum" sz="quarter" idx="11"/>
          </p:nvPr>
        </p:nvSpPr>
        <p:spPr/>
        <p:txBody>
          <a:bodyPr/>
          <a:lstStyle>
            <a:lvl1pPr>
              <a:defRPr/>
            </a:lvl1pPr>
          </a:lstStyle>
          <a:p>
            <a:pPr>
              <a:defRPr/>
            </a:pPr>
            <a:r>
              <a:rPr lang="en-US"/>
              <a:t>1-</a:t>
            </a:r>
            <a:fld id="{D175EEDF-F136-4C87-A21E-53B6B36F84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7B5B116-10AF-43E1-B0F9-D3325E75222D}" type="datetime1">
              <a:rPr lang="en-US"/>
              <a:pPr>
                <a:defRPr/>
              </a:pPr>
              <a:t>1/9/2019</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7" name="Slide Number Placeholder 6"/>
          <p:cNvSpPr>
            <a:spLocks noGrp="1"/>
          </p:cNvSpPr>
          <p:nvPr>
            <p:ph type="sldNum" sz="quarter" idx="12"/>
          </p:nvPr>
        </p:nvSpPr>
        <p:spPr/>
        <p:txBody>
          <a:bodyPr/>
          <a:lstStyle>
            <a:lvl1pPr>
              <a:defRPr/>
            </a:lvl1pPr>
          </a:lstStyle>
          <a:p>
            <a:pPr>
              <a:defRPr/>
            </a:pPr>
            <a:r>
              <a:rPr lang="en-US"/>
              <a:t>1-</a:t>
            </a:r>
            <a:fld id="{DA0481CA-8C4A-480E-AF72-5D38D846B26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F91BA-F51E-4D47-BA1F-CEABDA8762D0}" type="datetime1">
              <a:rPr lang="en-US"/>
              <a:pPr>
                <a:defRPr/>
              </a:pPr>
              <a:t>1/9/2019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89F98A22-FB4E-4B88-A7C1-AA06C4F7376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A0B2BD-0092-4339-AF75-C0EBA093510A}" type="datetime1">
              <a:rPr lang="en-US"/>
              <a:pPr>
                <a:defRPr/>
              </a:pPr>
              <a:t>1/9/2019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A636101F-5D12-40CE-9D8B-5996C03F75F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2F64D96-8FB7-45AA-9936-405C4A4D018B}" type="datetime1">
              <a:rPr lang="en-US"/>
              <a:pPr>
                <a:defRPr/>
              </a:pPr>
              <a:t>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Copyright ©2009 Pearson Education, Inc. Publishing as Prentice Hall.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3CCBE4F-E651-4DEB-88AF-6ACF111DE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219200"/>
            <a:ext cx="7239000" cy="426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609600"/>
            <a:ext cx="1066800" cy="1470025"/>
          </a:xfrm>
        </p:spPr>
        <p:txBody>
          <a:bodyPr rtlCol="0">
            <a:noAutofit/>
          </a:bodyPr>
          <a:lstStyle/>
          <a:p>
            <a:pPr algn="l" eaLnBrk="1" fontAlgn="auto" hangingPunct="1">
              <a:spcAft>
                <a:spcPts val="0"/>
              </a:spcAft>
              <a:defRPr/>
            </a:pPr>
            <a:r>
              <a:rPr lang="en-US" sz="28700" b="1" dirty="0" smtClean="0">
                <a:solidFill>
                  <a:schemeClr val="accent6">
                    <a:lumMod val="75000"/>
                  </a:schemeClr>
                </a:solidFill>
                <a:latin typeface="Britannic Bold" pitchFamily="34" charset="0"/>
              </a:rPr>
              <a:t>2</a:t>
            </a:r>
            <a:endParaRPr lang="en-US" sz="28700" b="1" dirty="0" smtClean="0">
              <a:solidFill>
                <a:schemeClr val="accent6">
                  <a:lumMod val="75000"/>
                </a:schemeClr>
              </a:solidFill>
              <a:latin typeface="Britannic Bold" pitchFamily="34" charset="0"/>
            </a:endParaRPr>
          </a:p>
        </p:txBody>
      </p:sp>
      <p:sp>
        <p:nvSpPr>
          <p:cNvPr id="11270" name="Rectangle 11"/>
          <p:cNvSpPr>
            <a:spLocks noChangeArrowheads="1"/>
          </p:cNvSpPr>
          <p:nvPr/>
        </p:nvSpPr>
        <p:spPr bwMode="auto">
          <a:xfrm>
            <a:off x="2286000" y="1524000"/>
            <a:ext cx="5867400" cy="3416320"/>
          </a:xfrm>
          <a:prstGeom prst="rect">
            <a:avLst/>
          </a:prstGeom>
          <a:noFill/>
          <a:ln w="9525">
            <a:noFill/>
            <a:miter lim="800000"/>
            <a:headEnd/>
            <a:tailEnd/>
          </a:ln>
        </p:spPr>
        <p:txBody>
          <a:bodyPr wrap="square">
            <a:spAutoFit/>
          </a:bodyPr>
          <a:lstStyle/>
          <a:p>
            <a:r>
              <a:rPr lang="en-US" sz="7200" b="1" dirty="0">
                <a:solidFill>
                  <a:schemeClr val="bg1"/>
                </a:solidFill>
                <a:latin typeface="Calibri" pitchFamily="34" charset="0"/>
              </a:rPr>
              <a:t>Managers</a:t>
            </a:r>
            <a:br>
              <a:rPr lang="en-US" sz="7200" b="1" dirty="0">
                <a:solidFill>
                  <a:schemeClr val="bg1"/>
                </a:solidFill>
                <a:latin typeface="Calibri" pitchFamily="34" charset="0"/>
              </a:rPr>
            </a:br>
            <a:r>
              <a:rPr lang="en-US" sz="7200" dirty="0">
                <a:solidFill>
                  <a:schemeClr val="bg1"/>
                </a:solidFill>
                <a:latin typeface="Calibri" pitchFamily="34" charset="0"/>
              </a:rPr>
              <a:t>and</a:t>
            </a:r>
            <a:br>
              <a:rPr lang="en-US" sz="7200" dirty="0">
                <a:solidFill>
                  <a:schemeClr val="bg1"/>
                </a:solidFill>
                <a:latin typeface="Calibri" pitchFamily="34" charset="0"/>
              </a:rPr>
            </a:br>
            <a:r>
              <a:rPr lang="en-US" sz="7200" b="1" dirty="0">
                <a:solidFill>
                  <a:schemeClr val="bg1"/>
                </a:solidFill>
                <a:latin typeface="Calibri" pitchFamily="34"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b="1" dirty="0" smtClean="0">
                <a:solidFill>
                  <a:schemeClr val="accent6">
                    <a:lumMod val="75000"/>
                  </a:schemeClr>
                </a:solidFill>
              </a:rPr>
              <a:t>What Do Managers Do?</a:t>
            </a:r>
          </a:p>
        </p:txBody>
      </p:sp>
      <p:sp>
        <p:nvSpPr>
          <p:cNvPr id="3" name="Content Placeholder 2"/>
          <p:cNvSpPr>
            <a:spLocks noGrp="1"/>
          </p:cNvSpPr>
          <p:nvPr>
            <p:ph sz="half" idx="1"/>
          </p:nvPr>
        </p:nvSpPr>
        <p:spPr/>
        <p:txBody>
          <a:bodyPr rtlCol="0">
            <a:normAutofit/>
          </a:bodyPr>
          <a:lstStyle/>
          <a:p>
            <a:pPr eaLnBrk="1" fontAlgn="auto" hangingPunct="1">
              <a:spcAft>
                <a:spcPts val="0"/>
              </a:spcAft>
              <a:buFont typeface="Arial" pitchFamily="34" charset="0"/>
              <a:buNone/>
              <a:defRPr/>
            </a:pPr>
            <a:r>
              <a:rPr lang="en-US" dirty="0" smtClean="0"/>
              <a:t>In the functions approach proposed  by French industrialist Henri </a:t>
            </a:r>
            <a:r>
              <a:rPr lang="en-US" dirty="0" err="1" smtClean="0"/>
              <a:t>Fayol</a:t>
            </a:r>
            <a:r>
              <a:rPr lang="en-US" dirty="0" smtClean="0"/>
              <a:t>, all managers perform certain activities or functions</a:t>
            </a:r>
          </a:p>
          <a:p>
            <a:pPr marL="514350" indent="-514350" eaLnBrk="1" fontAlgn="auto" hangingPunct="1">
              <a:spcAft>
                <a:spcPts val="0"/>
              </a:spcAft>
              <a:buFont typeface="+mj-lt"/>
              <a:buAutoNum type="arabicPeriod"/>
              <a:defRPr/>
            </a:pPr>
            <a:endParaRPr lang="en-US" dirty="0" smtClean="0"/>
          </a:p>
        </p:txBody>
      </p:sp>
      <p:sp>
        <p:nvSpPr>
          <p:cNvPr id="21509"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919BDFA4-0D5C-4EB9-BCA0-9BA1F636D63B}" type="slidenum">
              <a:rPr lang="en-US" smtClean="0"/>
              <a:pPr fontAlgn="base">
                <a:spcBef>
                  <a:spcPct val="0"/>
                </a:spcBef>
                <a:spcAft>
                  <a:spcPct val="0"/>
                </a:spcAft>
                <a:defRPr/>
              </a:pPr>
              <a:t>10</a:t>
            </a:fld>
            <a:endParaRPr lang="en-US" smtClean="0"/>
          </a:p>
        </p:txBody>
      </p:sp>
      <p:pic>
        <p:nvPicPr>
          <p:cNvPr id="20488" name="Picture 8" descr="C:\Users\guru.srinivasan\AppData\Local\Microsoft\Windows\Temporary Internet Files\Content.IE5\180OIXLI\manager[1].jpg"/>
          <p:cNvPicPr>
            <a:picLocks noChangeAspect="1" noChangeArrowheads="1"/>
          </p:cNvPicPr>
          <p:nvPr/>
        </p:nvPicPr>
        <p:blipFill>
          <a:blip r:embed="rId3" cstate="print"/>
          <a:srcRect r="19911"/>
          <a:stretch>
            <a:fillRect/>
          </a:stretch>
        </p:blipFill>
        <p:spPr bwMode="auto">
          <a:xfrm>
            <a:off x="4953000" y="1524000"/>
            <a:ext cx="3581400" cy="429768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Four Management Functions</a:t>
            </a:r>
          </a:p>
        </p:txBody>
      </p:sp>
      <p:sp>
        <p:nvSpPr>
          <p:cNvPr id="5" name="Content Placeholder 4"/>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Planning</a:t>
            </a:r>
            <a:r>
              <a:rPr lang="en-US" dirty="0" smtClean="0"/>
              <a:t> </a:t>
            </a:r>
          </a:p>
          <a:p>
            <a:pPr lvl="1" eaLnBrk="1" fontAlgn="auto" hangingPunct="1">
              <a:spcAft>
                <a:spcPts val="0"/>
              </a:spcAft>
              <a:buFont typeface="Arial" pitchFamily="34" charset="0"/>
              <a:buChar char="–"/>
              <a:defRPr/>
            </a:pPr>
            <a:r>
              <a:rPr lang="en-US" dirty="0" smtClean="0"/>
              <a:t>Defining the organizational purpose and ways to achieve it</a:t>
            </a:r>
          </a:p>
          <a:p>
            <a:pPr eaLnBrk="1" fontAlgn="auto" hangingPunct="1">
              <a:spcAft>
                <a:spcPts val="0"/>
              </a:spcAft>
              <a:buFont typeface="Arial" pitchFamily="34" charset="0"/>
              <a:buChar char="•"/>
              <a:defRPr/>
            </a:pPr>
            <a:r>
              <a:rPr lang="en-US" b="1" dirty="0" smtClean="0"/>
              <a:t>Organizing </a:t>
            </a:r>
          </a:p>
          <a:p>
            <a:pPr lvl="1" eaLnBrk="1" fontAlgn="auto" hangingPunct="1">
              <a:spcAft>
                <a:spcPts val="0"/>
              </a:spcAft>
              <a:buFont typeface="Arial" pitchFamily="34" charset="0"/>
              <a:buChar char="–"/>
              <a:defRPr/>
            </a:pPr>
            <a:r>
              <a:rPr lang="en-US" dirty="0" smtClean="0"/>
              <a:t>Arranging and structuring work to accomplish organizational goals</a:t>
            </a:r>
            <a:endParaRPr lang="en-US" b="1" dirty="0" smtClean="0">
              <a:solidFill>
                <a:schemeClr val="accent5">
                  <a:lumMod val="75000"/>
                </a:schemeClr>
              </a:solidFill>
            </a:endParaRPr>
          </a:p>
          <a:p>
            <a:pPr eaLnBrk="1" fontAlgn="auto" hangingPunct="1">
              <a:spcAft>
                <a:spcPts val="0"/>
              </a:spcAft>
              <a:buFont typeface="Arial" pitchFamily="34" charset="0"/>
              <a:buChar char="•"/>
              <a:defRPr/>
            </a:pPr>
            <a:r>
              <a:rPr lang="en-US" b="1" dirty="0" smtClean="0"/>
              <a:t>Leading</a:t>
            </a:r>
            <a:r>
              <a:rPr lang="en-US" dirty="0" smtClean="0"/>
              <a:t> </a:t>
            </a:r>
          </a:p>
          <a:p>
            <a:pPr lvl="1" eaLnBrk="1" fontAlgn="auto" hangingPunct="1">
              <a:spcAft>
                <a:spcPts val="0"/>
              </a:spcAft>
              <a:buFont typeface="Arial" pitchFamily="34" charset="0"/>
              <a:buChar char="–"/>
              <a:defRPr/>
            </a:pPr>
            <a:r>
              <a:rPr lang="en-US" dirty="0" smtClean="0"/>
              <a:t>Directing the work activities of others</a:t>
            </a:r>
          </a:p>
          <a:p>
            <a:pPr eaLnBrk="1" fontAlgn="auto" hangingPunct="1">
              <a:spcAft>
                <a:spcPts val="0"/>
              </a:spcAft>
              <a:buFont typeface="Arial" pitchFamily="34" charset="0"/>
              <a:buChar char="•"/>
              <a:defRPr/>
            </a:pPr>
            <a:r>
              <a:rPr lang="en-US" b="1" dirty="0" smtClean="0"/>
              <a:t>Controlling </a:t>
            </a:r>
            <a:endParaRPr lang="en-US" dirty="0" smtClean="0"/>
          </a:p>
          <a:p>
            <a:pPr lvl="1" eaLnBrk="1" fontAlgn="auto" hangingPunct="1">
              <a:spcAft>
                <a:spcPts val="0"/>
              </a:spcAft>
              <a:buFont typeface="Arial" pitchFamily="34" charset="0"/>
              <a:buChar char="–"/>
              <a:defRPr/>
            </a:pPr>
            <a:r>
              <a:rPr lang="en-US" dirty="0" smtClean="0"/>
              <a:t>Monitoring, comparing, and correcting work performance</a:t>
            </a:r>
          </a:p>
          <a:p>
            <a:pPr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p:txBody>
      </p:sp>
      <p:sp>
        <p:nvSpPr>
          <p:cNvPr id="22532" name="Slide Number Placeholder 5"/>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618F2C8D-17B8-45E4-9C3F-10EAD6249765}" type="slidenum">
              <a:rPr lang="en-US" smtClean="0"/>
              <a:pPr fontAlgn="base">
                <a:spcBef>
                  <a:spcPct val="0"/>
                </a:spcBef>
                <a:spcAft>
                  <a:spcPct val="0"/>
                </a:spcAft>
                <a:defRPr/>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2" cstate="print"/>
          <a:srcRect/>
          <a:stretch>
            <a:fillRect/>
          </a:stretch>
        </p:blipFill>
        <p:spPr bwMode="auto">
          <a:xfrm>
            <a:off x="1447800" y="152400"/>
            <a:ext cx="6477000" cy="6064250"/>
          </a:xfrm>
          <a:prstGeom prst="rect">
            <a:avLst/>
          </a:prstGeom>
          <a:noFill/>
          <a:ln w="9525">
            <a:noFill/>
            <a:miter lim="800000"/>
            <a:headEnd/>
            <a:tailEnd/>
          </a:ln>
        </p:spPr>
      </p:pic>
      <p:sp>
        <p:nvSpPr>
          <p:cNvPr id="23555" name="Slide Number Placeholder 5"/>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ACFBD5F6-8E0D-442D-A430-E76FBACC6719}" type="slidenum">
              <a:rPr lang="en-US" smtClean="0"/>
              <a:pPr fontAlgn="base">
                <a:spcBef>
                  <a:spcPct val="0"/>
                </a:spcBef>
                <a:spcAft>
                  <a:spcPct val="0"/>
                </a:spcAft>
                <a:defRPr/>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What Roles Do Managers Play?</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None/>
              <a:defRPr/>
            </a:pPr>
            <a:r>
              <a:rPr lang="en-US" sz="2800" dirty="0" smtClean="0"/>
              <a:t>Henry Mintzberg observed that a manager’s job can be described by ten roles performed by managers in three general categories</a:t>
            </a:r>
          </a:p>
          <a:p>
            <a:pPr eaLnBrk="1" fontAlgn="auto" hangingPunct="1">
              <a:spcAft>
                <a:spcPts val="0"/>
              </a:spcAft>
              <a:buFont typeface="Arial" pitchFamily="34" charset="0"/>
              <a:buChar char="•"/>
              <a:defRPr/>
            </a:pPr>
            <a:r>
              <a:rPr lang="en-US" b="1" dirty="0" smtClean="0"/>
              <a:t>Interpersonal Roles </a:t>
            </a:r>
            <a:endParaRPr lang="en-US" dirty="0" smtClean="0"/>
          </a:p>
          <a:p>
            <a:pPr lvl="1" eaLnBrk="1" fontAlgn="auto" hangingPunct="1">
              <a:spcAft>
                <a:spcPts val="0"/>
              </a:spcAft>
              <a:buFont typeface="Arial" pitchFamily="34" charset="0"/>
              <a:buChar char="–"/>
              <a:defRPr/>
            </a:pPr>
            <a:r>
              <a:rPr lang="en-US" dirty="0" smtClean="0"/>
              <a:t>Figurehead, Leader, and Liaison</a:t>
            </a:r>
          </a:p>
          <a:p>
            <a:pPr eaLnBrk="1" fontAlgn="auto" hangingPunct="1">
              <a:spcAft>
                <a:spcPts val="0"/>
              </a:spcAft>
              <a:buFont typeface="Arial" pitchFamily="34" charset="0"/>
              <a:buChar char="•"/>
              <a:defRPr/>
            </a:pPr>
            <a:r>
              <a:rPr lang="en-US" b="1" dirty="0" smtClean="0"/>
              <a:t>Informational  Roles </a:t>
            </a:r>
            <a:r>
              <a:rPr lang="en-US" dirty="0" smtClean="0"/>
              <a:t> </a:t>
            </a:r>
          </a:p>
          <a:p>
            <a:pPr lvl="1" eaLnBrk="1" fontAlgn="auto" hangingPunct="1">
              <a:spcAft>
                <a:spcPts val="0"/>
              </a:spcAft>
              <a:buFont typeface="Arial" pitchFamily="34" charset="0"/>
              <a:buChar char="–"/>
              <a:defRPr/>
            </a:pPr>
            <a:r>
              <a:rPr lang="en-US" dirty="0" smtClean="0"/>
              <a:t>Monitor, Disseminator and Spokesperson</a:t>
            </a:r>
          </a:p>
          <a:p>
            <a:pPr eaLnBrk="1" fontAlgn="auto" hangingPunct="1">
              <a:spcAft>
                <a:spcPts val="0"/>
              </a:spcAft>
              <a:buFont typeface="Arial" pitchFamily="34" charset="0"/>
              <a:buChar char="•"/>
              <a:defRPr/>
            </a:pPr>
            <a:r>
              <a:rPr lang="en-US" b="1" dirty="0" smtClean="0"/>
              <a:t>Decisional roles </a:t>
            </a:r>
            <a:endParaRPr lang="en-US" dirty="0" smtClean="0"/>
          </a:p>
          <a:p>
            <a:pPr lvl="1" eaLnBrk="1" fontAlgn="auto" hangingPunct="1">
              <a:spcAft>
                <a:spcPts val="0"/>
              </a:spcAft>
              <a:buFont typeface="Arial" pitchFamily="34" charset="0"/>
              <a:buChar char="–"/>
              <a:defRPr/>
            </a:pPr>
            <a:r>
              <a:rPr lang="en-US" dirty="0" smtClean="0"/>
              <a:t>Entrepreneur, Disturbance Handler, Resource Allocator and Negotiator</a:t>
            </a:r>
          </a:p>
        </p:txBody>
      </p:sp>
      <p:sp>
        <p:nvSpPr>
          <p:cNvPr id="24580"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CC81DD7E-9B91-435F-A5CB-472F0FA51D0E}" type="slidenum">
              <a:rPr lang="en-US" smtClean="0"/>
              <a:pPr fontAlgn="base">
                <a:spcBef>
                  <a:spcPct val="0"/>
                </a:spcBef>
                <a:spcAft>
                  <a:spcPct val="0"/>
                </a:spcAft>
                <a:defRPr/>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307975" y="0"/>
            <a:ext cx="8836025" cy="6337300"/>
          </a:xfrm>
          <a:prstGeom prst="rect">
            <a:avLst/>
          </a:prstGeom>
          <a:noFill/>
          <a:ln w="9525">
            <a:noFill/>
            <a:miter lim="800000"/>
            <a:headEnd/>
            <a:tailEnd/>
          </a:ln>
        </p:spPr>
      </p:pic>
      <p:sp>
        <p:nvSpPr>
          <p:cNvPr id="25603" name="Slide Number Placeholder 2"/>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C7840456-DBDB-4903-837C-B6B8A5C53AB4}" type="slidenum">
              <a:rPr lang="en-US" smtClean="0"/>
              <a:pPr fontAlgn="base">
                <a:spcBef>
                  <a:spcPct val="0"/>
                </a:spcBef>
                <a:spcAft>
                  <a:spcPct val="0"/>
                </a:spcAft>
                <a:defRPr/>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What Skills Do Managers Need?</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None/>
              <a:defRPr/>
            </a:pPr>
            <a:r>
              <a:rPr lang="en-US" sz="3000" dirty="0" smtClean="0"/>
              <a:t>Robert Katz and others describe four critical skills in managing</a:t>
            </a:r>
          </a:p>
          <a:p>
            <a:pPr eaLnBrk="1" fontAlgn="auto" hangingPunct="1">
              <a:spcAft>
                <a:spcPts val="0"/>
              </a:spcAft>
              <a:buFont typeface="Arial" pitchFamily="34" charset="0"/>
              <a:buChar char="•"/>
              <a:defRPr/>
            </a:pPr>
            <a:r>
              <a:rPr lang="en-US" b="1" dirty="0" smtClean="0"/>
              <a:t>Conceptual Skills </a:t>
            </a:r>
          </a:p>
          <a:p>
            <a:pPr lvl="1" eaLnBrk="1" fontAlgn="auto" hangingPunct="1">
              <a:spcAft>
                <a:spcPts val="0"/>
              </a:spcAft>
              <a:buFont typeface="Arial" pitchFamily="34" charset="0"/>
              <a:buChar char="–"/>
              <a:defRPr/>
            </a:pPr>
            <a:r>
              <a:rPr lang="en-US" dirty="0" smtClean="0"/>
              <a:t>Used to analyze complex situations</a:t>
            </a:r>
          </a:p>
          <a:p>
            <a:pPr eaLnBrk="1" fontAlgn="auto" hangingPunct="1">
              <a:spcAft>
                <a:spcPts val="0"/>
              </a:spcAft>
              <a:buFont typeface="Arial" pitchFamily="34" charset="0"/>
              <a:buChar char="•"/>
              <a:defRPr/>
            </a:pPr>
            <a:r>
              <a:rPr lang="en-US" b="1" dirty="0" smtClean="0"/>
              <a:t>Interpersonal Skills </a:t>
            </a:r>
            <a:endParaRPr lang="en-US" dirty="0" smtClean="0"/>
          </a:p>
          <a:p>
            <a:pPr lvl="1" eaLnBrk="1" fontAlgn="auto" hangingPunct="1">
              <a:spcAft>
                <a:spcPts val="0"/>
              </a:spcAft>
              <a:buFont typeface="Arial" pitchFamily="34" charset="0"/>
              <a:buChar char="–"/>
              <a:defRPr/>
            </a:pPr>
            <a:r>
              <a:rPr lang="en-US" dirty="0" smtClean="0"/>
              <a:t>Used to communicate, motivate, mentor and delegate</a:t>
            </a:r>
          </a:p>
          <a:p>
            <a:pPr eaLnBrk="1" fontAlgn="auto" hangingPunct="1">
              <a:spcAft>
                <a:spcPts val="0"/>
              </a:spcAft>
              <a:buFont typeface="Arial" pitchFamily="34" charset="0"/>
              <a:buChar char="•"/>
              <a:defRPr/>
            </a:pPr>
            <a:r>
              <a:rPr lang="en-US" b="1" dirty="0" smtClean="0"/>
              <a:t>Technical Skills</a:t>
            </a:r>
            <a:r>
              <a:rPr lang="en-US" dirty="0" smtClean="0"/>
              <a:t> </a:t>
            </a:r>
          </a:p>
          <a:p>
            <a:pPr lvl="1" eaLnBrk="1" fontAlgn="auto" hangingPunct="1">
              <a:spcAft>
                <a:spcPts val="0"/>
              </a:spcAft>
              <a:buFont typeface="Arial" pitchFamily="34" charset="0"/>
              <a:buChar char="–"/>
              <a:defRPr/>
            </a:pPr>
            <a:r>
              <a:rPr lang="en-US" dirty="0" smtClean="0"/>
              <a:t>Based on specialized knowledge required for work</a:t>
            </a:r>
          </a:p>
          <a:p>
            <a:pPr eaLnBrk="1" fontAlgn="auto" hangingPunct="1">
              <a:spcAft>
                <a:spcPts val="0"/>
              </a:spcAft>
              <a:buFont typeface="Arial" pitchFamily="34" charset="0"/>
              <a:buChar char="•"/>
              <a:defRPr/>
            </a:pPr>
            <a:r>
              <a:rPr lang="en-US" b="1" dirty="0" smtClean="0"/>
              <a:t>Political Skills </a:t>
            </a:r>
            <a:endParaRPr lang="en-US" dirty="0" smtClean="0"/>
          </a:p>
          <a:p>
            <a:pPr lvl="1" eaLnBrk="1" fontAlgn="auto" hangingPunct="1">
              <a:spcAft>
                <a:spcPts val="0"/>
              </a:spcAft>
              <a:buFont typeface="Arial" pitchFamily="34" charset="0"/>
              <a:buChar char="–"/>
              <a:defRPr/>
            </a:pPr>
            <a:r>
              <a:rPr lang="en-US" dirty="0" smtClean="0"/>
              <a:t>Used to build a power base and establish connections</a:t>
            </a:r>
          </a:p>
        </p:txBody>
      </p:sp>
      <p:sp>
        <p:nvSpPr>
          <p:cNvPr id="26628"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384A6BFD-ADF7-4921-99B8-941B7774CFEF}" type="slidenum">
              <a:rPr lang="en-US" smtClean="0"/>
              <a:pPr fontAlgn="base">
                <a:spcBef>
                  <a:spcPct val="0"/>
                </a:spcBef>
                <a:spcAft>
                  <a:spcPct val="0"/>
                </a:spcAft>
                <a:defRPr/>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Is The Manager’s Job Universal?</a:t>
            </a:r>
          </a:p>
        </p:txBody>
      </p:sp>
      <p:sp>
        <p:nvSpPr>
          <p:cNvPr id="3" name="Content Placeholder 2"/>
          <p:cNvSpPr>
            <a:spLocks noGrp="1"/>
          </p:cNvSpPr>
          <p:nvPr>
            <p:ph idx="1"/>
          </p:nvPr>
        </p:nvSpPr>
        <p:spPr>
          <a:xfrm>
            <a:off x="457200" y="1295400"/>
            <a:ext cx="8229600" cy="5257800"/>
          </a:xfrm>
        </p:spPr>
        <p:txBody>
          <a:bodyPr rtlCol="0">
            <a:normAutofit/>
          </a:bodyPr>
          <a:lstStyle/>
          <a:p>
            <a:pPr eaLnBrk="1" fontAlgn="auto" hangingPunct="1">
              <a:spcAft>
                <a:spcPts val="0"/>
              </a:spcAft>
              <a:buFont typeface="Arial" pitchFamily="34" charset="0"/>
              <a:buNone/>
              <a:defRPr/>
            </a:pPr>
            <a:r>
              <a:rPr lang="en-US" sz="2600" dirty="0" smtClean="0"/>
              <a:t>The previous discussion describe management as a generic activity.  In reality, a manager’s job varies with along several dimensions</a:t>
            </a:r>
          </a:p>
          <a:p>
            <a:pPr eaLnBrk="1" fontAlgn="auto" hangingPunct="1">
              <a:spcAft>
                <a:spcPts val="0"/>
              </a:spcAft>
              <a:buFont typeface="Arial" pitchFamily="34" charset="0"/>
              <a:buChar char="•"/>
              <a:defRPr/>
            </a:pPr>
            <a:r>
              <a:rPr lang="en-US" b="1" dirty="0" smtClean="0"/>
              <a:t>Level in the Organization</a:t>
            </a:r>
          </a:p>
          <a:p>
            <a:pPr lvl="1" eaLnBrk="1" fontAlgn="auto" hangingPunct="1">
              <a:spcAft>
                <a:spcPts val="0"/>
              </a:spcAft>
              <a:buFont typeface="Arial" pitchFamily="34" charset="0"/>
              <a:buChar char="–"/>
              <a:defRPr/>
            </a:pPr>
            <a:r>
              <a:rPr lang="en-US" dirty="0" smtClean="0"/>
              <a:t>Top level managers do more planning than supervisors</a:t>
            </a:r>
          </a:p>
          <a:p>
            <a:pPr eaLnBrk="1" fontAlgn="auto" hangingPunct="1">
              <a:spcAft>
                <a:spcPts val="0"/>
              </a:spcAft>
              <a:buFont typeface="Arial" pitchFamily="34" charset="0"/>
              <a:buChar char="•"/>
              <a:defRPr/>
            </a:pPr>
            <a:r>
              <a:rPr lang="en-US" b="1" dirty="0" smtClean="0"/>
              <a:t>Profit vs. Nonprofit</a:t>
            </a:r>
          </a:p>
          <a:p>
            <a:pPr lvl="1" eaLnBrk="1" fontAlgn="auto" hangingPunct="1">
              <a:spcAft>
                <a:spcPts val="0"/>
              </a:spcAft>
              <a:buFont typeface="Arial" pitchFamily="34" charset="0"/>
              <a:buChar char="–"/>
              <a:defRPr/>
            </a:pPr>
            <a:r>
              <a:rPr lang="en-US" dirty="0" smtClean="0"/>
              <a:t>Management performance is measured on different objectives</a:t>
            </a:r>
          </a:p>
          <a:p>
            <a:pPr eaLnBrk="1" fontAlgn="auto" hangingPunct="1">
              <a:spcAft>
                <a:spcPts val="0"/>
              </a:spcAft>
              <a:buFont typeface="Arial" pitchFamily="34" charset="0"/>
              <a:buChar char="•"/>
              <a:defRPr/>
            </a:pPr>
            <a:endParaRPr lang="en-US" sz="2600" dirty="0" smtClean="0"/>
          </a:p>
        </p:txBody>
      </p:sp>
      <p:sp>
        <p:nvSpPr>
          <p:cNvPr id="27652"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01D7179E-5EAB-4767-B181-E912489FA1CA}" type="slidenum">
              <a:rPr lang="en-US" smtClean="0"/>
              <a:pPr fontAlgn="base">
                <a:spcBef>
                  <a:spcPct val="0"/>
                </a:spcBef>
                <a:spcAft>
                  <a:spcPct val="0"/>
                </a:spcAft>
                <a:defRPr/>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sz="3600" b="1" dirty="0" smtClean="0">
                <a:solidFill>
                  <a:schemeClr val="accent6">
                    <a:lumMod val="75000"/>
                  </a:schemeClr>
                </a:solidFill>
              </a:rPr>
              <a:t>Is the Manager’s Job Universal? (cont’d)</a:t>
            </a:r>
          </a:p>
        </p:txBody>
      </p:sp>
      <p:sp>
        <p:nvSpPr>
          <p:cNvPr id="3" name="Content Placeholder 2"/>
          <p:cNvSpPr>
            <a:spLocks noGrp="1"/>
          </p:cNvSpPr>
          <p:nvPr>
            <p:ph sz="half" idx="1"/>
          </p:nvPr>
        </p:nvSpPr>
        <p:spPr>
          <a:xfrm>
            <a:off x="457200" y="1371600"/>
            <a:ext cx="4038600" cy="4525963"/>
          </a:xfrm>
        </p:spPr>
        <p:txBody>
          <a:bodyPr>
            <a:normAutofit/>
          </a:bodyPr>
          <a:lstStyle/>
          <a:p>
            <a:pPr eaLnBrk="1" hangingPunct="1"/>
            <a:r>
              <a:rPr lang="en-US" b="1" smtClean="0">
                <a:solidFill>
                  <a:srgbClr val="31859C"/>
                </a:solidFill>
              </a:rPr>
              <a:t>Size of the Organization</a:t>
            </a:r>
          </a:p>
          <a:p>
            <a:pPr lvl="1" eaLnBrk="1" hangingPunct="1"/>
            <a:r>
              <a:rPr lang="en-US" smtClean="0"/>
              <a:t>Small businesses require an emphasis in the management role of spokesperson</a:t>
            </a:r>
          </a:p>
          <a:p>
            <a:pPr eaLnBrk="1" hangingPunct="1"/>
            <a:r>
              <a:rPr lang="en-US" b="1" smtClean="0">
                <a:solidFill>
                  <a:srgbClr val="31859C"/>
                </a:solidFill>
              </a:rPr>
              <a:t>National Borders</a:t>
            </a:r>
          </a:p>
          <a:p>
            <a:pPr lvl="1" eaLnBrk="1" hangingPunct="1"/>
            <a:r>
              <a:rPr lang="en-US" smtClean="0"/>
              <a:t>These concepts work best in English-speaking countries and may need to be modified in other global environments</a:t>
            </a:r>
          </a:p>
        </p:txBody>
      </p:sp>
      <p:pic>
        <p:nvPicPr>
          <p:cNvPr id="27652" name="Picture 2"/>
          <p:cNvPicPr>
            <a:picLocks noGrp="1" noChangeAspect="1" noChangeArrowheads="1"/>
          </p:cNvPicPr>
          <p:nvPr>
            <p:ph sz="half" idx="2"/>
          </p:nvPr>
        </p:nvPicPr>
        <p:blipFill>
          <a:blip r:embed="rId3" cstate="print"/>
          <a:srcRect r="20755"/>
          <a:stretch>
            <a:fillRect/>
          </a:stretch>
        </p:blipFill>
        <p:spPr>
          <a:xfrm>
            <a:off x="4495800" y="1752600"/>
            <a:ext cx="4089400" cy="3276600"/>
          </a:xfrm>
          <a:noFill/>
        </p:spPr>
      </p:pic>
      <p:sp>
        <p:nvSpPr>
          <p:cNvPr id="28677"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72B9733D-7C0E-4FFE-8531-92FA2C9644A0}" type="slidenum">
              <a:rPr lang="en-US" smtClean="0"/>
              <a:pPr fontAlgn="base">
                <a:spcBef>
                  <a:spcPct val="0"/>
                </a:spcBef>
                <a:spcAft>
                  <a:spcPct val="0"/>
                </a:spcAft>
                <a:defRPr/>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1219200"/>
            <a:ext cx="9144000" cy="3203575"/>
          </a:xfrm>
          <a:prstGeom prst="rect">
            <a:avLst/>
          </a:prstGeom>
          <a:noFill/>
          <a:ln w="9525">
            <a:noFill/>
            <a:miter lim="800000"/>
            <a:headEnd/>
            <a:tailEnd/>
          </a:ln>
        </p:spPr>
      </p:pic>
      <p:sp>
        <p:nvSpPr>
          <p:cNvPr id="29699"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CAB2057A-9A19-43B6-9A99-449507914E37}" type="slidenum">
              <a:rPr lang="en-US" smtClean="0"/>
              <a:pPr fontAlgn="base">
                <a:spcBef>
                  <a:spcPct val="0"/>
                </a:spcBef>
                <a:spcAft>
                  <a:spcPct val="0"/>
                </a:spcAft>
                <a:defRPr/>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609600" y="95250"/>
            <a:ext cx="8039100" cy="6000750"/>
          </a:xfrm>
          <a:prstGeom prst="rect">
            <a:avLst/>
          </a:prstGeom>
          <a:noFill/>
          <a:ln w="9525">
            <a:noFill/>
            <a:miter lim="800000"/>
            <a:headEnd/>
            <a:tailEnd/>
          </a:ln>
        </p:spPr>
      </p:pic>
      <p:sp>
        <p:nvSpPr>
          <p:cNvPr id="3072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7136FF51-E0A1-43A1-ADE1-B4561F667566}" type="slidenum">
              <a:rPr lang="en-US" smtClean="0"/>
              <a:pPr fontAlgn="base">
                <a:spcBef>
                  <a:spcPct val="0"/>
                </a:spcBef>
                <a:spcAft>
                  <a:spcPct val="0"/>
                </a:spcAft>
                <a:defRPr/>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Learning Outcomes</a:t>
            </a:r>
          </a:p>
        </p:txBody>
      </p:sp>
      <p:sp>
        <p:nvSpPr>
          <p:cNvPr id="12291" name="Content Placeholder 2"/>
          <p:cNvSpPr>
            <a:spLocks noGrp="1"/>
          </p:cNvSpPr>
          <p:nvPr>
            <p:ph idx="1"/>
          </p:nvPr>
        </p:nvSpPr>
        <p:spPr/>
        <p:txBody>
          <a:bodyPr/>
          <a:lstStyle/>
          <a:p>
            <a:pPr eaLnBrk="1" hangingPunct="1"/>
            <a:r>
              <a:rPr lang="en-US" b="1" smtClean="0">
                <a:solidFill>
                  <a:schemeClr val="tx1"/>
                </a:solidFill>
              </a:rPr>
              <a:t>Tell</a:t>
            </a:r>
            <a:r>
              <a:rPr lang="en-US" smtClean="0">
                <a:solidFill>
                  <a:schemeClr val="tx1"/>
                </a:solidFill>
              </a:rPr>
              <a:t> who managers are and where they work</a:t>
            </a:r>
          </a:p>
          <a:p>
            <a:pPr eaLnBrk="1" hangingPunct="1"/>
            <a:r>
              <a:rPr lang="en-US" b="1" smtClean="0">
                <a:solidFill>
                  <a:schemeClr val="tx1"/>
                </a:solidFill>
              </a:rPr>
              <a:t>Define </a:t>
            </a:r>
            <a:r>
              <a:rPr lang="en-US" smtClean="0">
                <a:solidFill>
                  <a:schemeClr val="tx1"/>
                </a:solidFill>
              </a:rPr>
              <a:t>management</a:t>
            </a:r>
          </a:p>
          <a:p>
            <a:pPr eaLnBrk="1" hangingPunct="1"/>
            <a:r>
              <a:rPr lang="en-US" b="1" smtClean="0">
                <a:solidFill>
                  <a:schemeClr val="tx1"/>
                </a:solidFill>
              </a:rPr>
              <a:t>Describe</a:t>
            </a:r>
            <a:r>
              <a:rPr lang="en-US" smtClean="0">
                <a:solidFill>
                  <a:schemeClr val="tx1"/>
                </a:solidFill>
              </a:rPr>
              <a:t> what managers do</a:t>
            </a:r>
          </a:p>
          <a:p>
            <a:pPr eaLnBrk="1" hangingPunct="1"/>
            <a:r>
              <a:rPr lang="en-US" b="1" smtClean="0">
                <a:solidFill>
                  <a:schemeClr val="tx1"/>
                </a:solidFill>
              </a:rPr>
              <a:t>Explain</a:t>
            </a:r>
            <a:r>
              <a:rPr lang="en-US" smtClean="0">
                <a:solidFill>
                  <a:schemeClr val="tx1"/>
                </a:solidFill>
              </a:rPr>
              <a:t> why it’s important to study management</a:t>
            </a:r>
          </a:p>
          <a:p>
            <a:pPr eaLnBrk="1" hangingPunct="1"/>
            <a:r>
              <a:rPr lang="en-US" b="1" smtClean="0">
                <a:solidFill>
                  <a:schemeClr val="tx1"/>
                </a:solidFill>
              </a:rPr>
              <a:t>Describe</a:t>
            </a:r>
            <a:r>
              <a:rPr lang="en-US" smtClean="0">
                <a:solidFill>
                  <a:schemeClr val="tx1"/>
                </a:solidFill>
              </a:rPr>
              <a:t> the factors that are reshaping and redefining management</a:t>
            </a:r>
            <a:endParaRPr lang="en-US" b="1" smtClean="0">
              <a:solidFill>
                <a:schemeClr val="tx1"/>
              </a:solidFill>
            </a:endParaRPr>
          </a:p>
        </p:txBody>
      </p:sp>
      <p:sp>
        <p:nvSpPr>
          <p:cNvPr id="13317"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B464F242-DC89-4780-A553-65605D0CA0AF}" type="slidenum">
              <a:rPr lang="en-US" smtClean="0"/>
              <a:pPr fontAlgn="base">
                <a:spcBef>
                  <a:spcPct val="0"/>
                </a:spcBef>
                <a:spcAft>
                  <a:spcPct val="0"/>
                </a:spcAft>
                <a:defRPr/>
              </a:pPr>
              <a:t>2</a:t>
            </a:fld>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chemeClr val="accent6"/>
                </a:solidFill>
              </a:rPr>
              <a:t>Why Are Customers Important to the Manager’s Job?</a:t>
            </a:r>
          </a:p>
        </p:txBody>
      </p:sp>
      <p:sp>
        <p:nvSpPr>
          <p:cNvPr id="34819" name="Content Placeholder 2"/>
          <p:cNvSpPr>
            <a:spLocks noGrp="1"/>
          </p:cNvSpPr>
          <p:nvPr>
            <p:ph idx="1"/>
          </p:nvPr>
        </p:nvSpPr>
        <p:spPr/>
        <p:txBody>
          <a:bodyPr/>
          <a:lstStyle/>
          <a:p>
            <a:pPr eaLnBrk="1" hangingPunct="1"/>
            <a:r>
              <a:rPr lang="en-US" smtClean="0">
                <a:solidFill>
                  <a:schemeClr val="tx1"/>
                </a:solidFill>
              </a:rPr>
              <a:t>Without customers most organizations would cease to exist</a:t>
            </a:r>
          </a:p>
          <a:p>
            <a:pPr eaLnBrk="1" hangingPunct="1"/>
            <a:r>
              <a:rPr lang="en-US" smtClean="0">
                <a:solidFill>
                  <a:schemeClr val="tx1"/>
                </a:solidFill>
              </a:rPr>
              <a:t>Today we’re discovering that employee attitudes and behaviors play a big part in customer satisfaction</a:t>
            </a:r>
          </a:p>
          <a:p>
            <a:pPr eaLnBrk="1" hangingPunct="1"/>
            <a:r>
              <a:rPr lang="en-US" smtClean="0">
                <a:solidFill>
                  <a:schemeClr val="tx1"/>
                </a:solidFill>
              </a:rPr>
              <a:t>Managers must create a customer responsive where employees are friendly, knowledgeable, responsive g to customer needs</a:t>
            </a:r>
          </a:p>
        </p:txBody>
      </p:sp>
      <p:sp>
        <p:nvSpPr>
          <p:cNvPr id="35844"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8D4C2BF8-5C94-47AB-9BF3-8361658C2611}" type="slidenum">
              <a:rPr lang="en-US" smtClean="0"/>
              <a:pPr fontAlgn="base">
                <a:spcBef>
                  <a:spcPct val="0"/>
                </a:spcBef>
                <a:spcAft>
                  <a:spcPct val="0"/>
                </a:spcAft>
                <a:defRPr/>
              </a:pPr>
              <a:t>20</a:t>
            </a:fld>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smtClean="0">
                <a:solidFill>
                  <a:schemeClr val="accent6"/>
                </a:solidFill>
              </a:rPr>
              <a:t>Why Is Innovation Important to the Manager’s Job?</a:t>
            </a:r>
          </a:p>
        </p:txBody>
      </p:sp>
      <p:sp>
        <p:nvSpPr>
          <p:cNvPr id="35843" name="Content Placeholder 7"/>
          <p:cNvSpPr>
            <a:spLocks noGrp="1"/>
          </p:cNvSpPr>
          <p:nvPr>
            <p:ph sz="half" idx="1"/>
          </p:nvPr>
        </p:nvSpPr>
        <p:spPr/>
        <p:txBody>
          <a:bodyPr/>
          <a:lstStyle/>
          <a:p>
            <a:pPr eaLnBrk="1" hangingPunct="1"/>
            <a:r>
              <a:rPr lang="en-US" smtClean="0"/>
              <a:t>“Nothing is more risky than not innovating”</a:t>
            </a:r>
          </a:p>
          <a:p>
            <a:pPr eaLnBrk="1" hangingPunct="1"/>
            <a:r>
              <a:rPr lang="en-US" smtClean="0"/>
              <a:t>Innovation isn’t just important for high technology companies but essential  in all types of organizations</a:t>
            </a:r>
          </a:p>
          <a:p>
            <a:pPr eaLnBrk="1" hangingPunct="1"/>
            <a:endParaRPr lang="en-US" smtClean="0"/>
          </a:p>
          <a:p>
            <a:pPr eaLnBrk="1" hangingPunct="1"/>
            <a:endParaRPr lang="en-US" smtClean="0"/>
          </a:p>
        </p:txBody>
      </p:sp>
      <p:pic>
        <p:nvPicPr>
          <p:cNvPr id="35844" name="Content Placeholder 12" descr="zappos.jpg"/>
          <p:cNvPicPr>
            <a:picLocks noGrp="1" noChangeAspect="1"/>
          </p:cNvPicPr>
          <p:nvPr>
            <p:ph sz="half" idx="2"/>
          </p:nvPr>
        </p:nvPicPr>
        <p:blipFill>
          <a:blip r:embed="rId2" cstate="print"/>
          <a:srcRect/>
          <a:stretch>
            <a:fillRect/>
          </a:stretch>
        </p:blipFill>
        <p:spPr>
          <a:xfrm>
            <a:off x="4695825" y="1676400"/>
            <a:ext cx="4448175" cy="4005263"/>
          </a:xfrm>
        </p:spPr>
      </p:pic>
      <p:sp>
        <p:nvSpPr>
          <p:cNvPr id="36869" name="Slide Number Placeholder 1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1C4F7DF6-6762-4D2D-8E2B-B1E807EA03D2}" type="slidenum">
              <a:rPr lang="en-US" smtClean="0"/>
              <a:pPr fontAlgn="base">
                <a:spcBef>
                  <a:spcPct val="0"/>
                </a:spcBef>
                <a:spcAft>
                  <a:spcPct val="0"/>
                </a:spcAft>
                <a:defRPr/>
              </a:pPr>
              <a:t>21</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Who Are Managers?</a:t>
            </a:r>
            <a:br>
              <a:rPr lang="en-US" dirty="0" smtClean="0"/>
            </a:br>
            <a:r>
              <a:rPr lang="en-US" dirty="0" smtClean="0"/>
              <a:t>Where Do They Work?</a:t>
            </a:r>
          </a:p>
        </p:txBody>
      </p:sp>
      <p:sp>
        <p:nvSpPr>
          <p:cNvPr id="3" name="Content Placeholder 2"/>
          <p:cNvSpPr>
            <a:spLocks noGrp="1"/>
          </p:cNvSpPr>
          <p:nvPr>
            <p:ph idx="1"/>
          </p:nvPr>
        </p:nvSpPr>
        <p:spPr/>
        <p:txBody>
          <a:bodyPr>
            <a:normAutofit/>
          </a:bodyPr>
          <a:lstStyle/>
          <a:p>
            <a:pPr eaLnBrk="1" hangingPunct="1"/>
            <a:r>
              <a:rPr lang="en-US" b="1" smtClean="0">
                <a:solidFill>
                  <a:srgbClr val="31859C"/>
                </a:solidFill>
              </a:rPr>
              <a:t>Organization</a:t>
            </a:r>
          </a:p>
          <a:p>
            <a:pPr lvl="1" eaLnBrk="1" hangingPunct="1"/>
            <a:r>
              <a:rPr lang="en-US" smtClean="0"/>
              <a:t>A deliberate arrangement of people brought together to accomplish a specific purpose. </a:t>
            </a:r>
          </a:p>
          <a:p>
            <a:pPr eaLnBrk="1" hangingPunct="1"/>
            <a:r>
              <a:rPr lang="en-US" b="1" smtClean="0">
                <a:solidFill>
                  <a:srgbClr val="31859C"/>
                </a:solidFill>
              </a:rPr>
              <a:t>Common Characteristics of Organizations</a:t>
            </a:r>
          </a:p>
          <a:p>
            <a:pPr lvl="1" eaLnBrk="1" hangingPunct="1"/>
            <a:r>
              <a:rPr lang="en-US" smtClean="0"/>
              <a:t>Distinct purpose</a:t>
            </a:r>
          </a:p>
          <a:p>
            <a:pPr lvl="1" eaLnBrk="1" hangingPunct="1"/>
            <a:r>
              <a:rPr lang="en-US" smtClean="0"/>
              <a:t>People working together</a:t>
            </a:r>
          </a:p>
          <a:p>
            <a:pPr lvl="1" eaLnBrk="1" hangingPunct="1"/>
            <a:r>
              <a:rPr lang="en-US" smtClean="0"/>
              <a:t>A deliberate systematic structure</a:t>
            </a:r>
          </a:p>
          <a:p>
            <a:pPr lvl="1" eaLnBrk="1" hangingPunct="1"/>
            <a:endParaRPr lang="en-US" smtClean="0"/>
          </a:p>
        </p:txBody>
      </p:sp>
      <p:sp>
        <p:nvSpPr>
          <p:cNvPr id="14340"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D5E2ED3B-3E8C-42A9-B19F-E577705B4559}"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1143000"/>
            <a:ext cx="9144000" cy="3730625"/>
          </a:xfrm>
          <a:prstGeom prst="rect">
            <a:avLst/>
          </a:prstGeom>
          <a:noFill/>
          <a:ln w="9525">
            <a:noFill/>
            <a:miter lim="800000"/>
            <a:headEnd/>
            <a:tailEnd/>
          </a:ln>
        </p:spPr>
      </p:pic>
      <p:sp>
        <p:nvSpPr>
          <p:cNvPr id="1536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A4975601-A45A-4CFC-A62D-6FB8089DE4CA}" type="slidenum">
              <a:rPr lang="en-US" smtClean="0"/>
              <a:pPr fontAlgn="base">
                <a:spcBef>
                  <a:spcPct val="0"/>
                </a:spcBef>
                <a:spcAft>
                  <a:spcPct val="0"/>
                </a:spcAft>
                <a:defRPr/>
              </a:pPr>
              <a:t>4</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z="3600" b="1" dirty="0" smtClean="0"/>
              <a:t>How Are Managers Different from Nonmanagerial Employees?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b="1" dirty="0" smtClean="0"/>
              <a:t>Nonmanagerial Employees</a:t>
            </a:r>
            <a:r>
              <a:rPr lang="en-US" dirty="0" smtClean="0"/>
              <a:t> </a:t>
            </a:r>
          </a:p>
          <a:p>
            <a:pPr lvl="1" eaLnBrk="1" fontAlgn="auto" hangingPunct="1">
              <a:spcAft>
                <a:spcPts val="0"/>
              </a:spcAft>
              <a:buFont typeface="Arial" pitchFamily="34" charset="0"/>
              <a:buChar char="–"/>
              <a:defRPr/>
            </a:pPr>
            <a:r>
              <a:rPr lang="en-US" dirty="0" smtClean="0"/>
              <a:t>People who work directly on a job or task and have no responsibility for overseeing the work of others.</a:t>
            </a:r>
          </a:p>
          <a:p>
            <a:pPr lvl="1" eaLnBrk="1" fontAlgn="auto" hangingPunct="1">
              <a:spcAft>
                <a:spcPts val="0"/>
              </a:spcAft>
              <a:buFont typeface="Arial" pitchFamily="34" charset="0"/>
              <a:buChar char="–"/>
              <a:defRPr/>
            </a:pPr>
            <a:r>
              <a:rPr lang="en-US" dirty="0" smtClean="0"/>
              <a:t>Examples, associates, team members</a:t>
            </a:r>
          </a:p>
          <a:p>
            <a:pPr eaLnBrk="1" fontAlgn="auto" hangingPunct="1">
              <a:spcAft>
                <a:spcPts val="0"/>
              </a:spcAft>
              <a:buFont typeface="Arial" pitchFamily="34" charset="0"/>
              <a:buChar char="•"/>
              <a:defRPr/>
            </a:pPr>
            <a:r>
              <a:rPr lang="en-US" b="1" dirty="0" smtClean="0"/>
              <a:t>Managers</a:t>
            </a:r>
            <a:r>
              <a:rPr lang="en-US" dirty="0" smtClean="0"/>
              <a:t> </a:t>
            </a:r>
          </a:p>
          <a:p>
            <a:pPr lvl="1" eaLnBrk="1" fontAlgn="auto" hangingPunct="1">
              <a:spcAft>
                <a:spcPts val="0"/>
              </a:spcAft>
              <a:buFont typeface="Arial" pitchFamily="34" charset="0"/>
              <a:buChar char="–"/>
              <a:defRPr/>
            </a:pPr>
            <a:r>
              <a:rPr lang="en-US" dirty="0" smtClean="0"/>
              <a:t>Individuals in organizations who direct the activities of others.</a:t>
            </a:r>
          </a:p>
          <a:p>
            <a:pPr eaLnBrk="1" fontAlgn="auto" hangingPunct="1">
              <a:spcAft>
                <a:spcPts val="0"/>
              </a:spcAft>
              <a:buFont typeface="Arial" pitchFamily="34" charset="0"/>
              <a:buChar char="•"/>
              <a:defRPr/>
            </a:pPr>
            <a:endParaRPr lang="en-US" dirty="0" smtClean="0"/>
          </a:p>
        </p:txBody>
      </p:sp>
      <p:sp>
        <p:nvSpPr>
          <p:cNvPr id="16388"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E1970D52-0E5F-4892-9A1B-737E5A775993}" type="slidenum">
              <a:rPr lang="en-US" smtClean="0"/>
              <a:pPr fontAlgn="base">
                <a:spcBef>
                  <a:spcPct val="0"/>
                </a:spcBef>
                <a:spcAft>
                  <a:spcPct val="0"/>
                </a:spcAft>
                <a:defRPr/>
              </a:pPr>
              <a:t>5</a:t>
            </a:fld>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BA27360A-F14D-42B9-8BE8-E645C623F2DC}" type="slidenum">
              <a:rPr lang="en-US" smtClean="0"/>
              <a:pPr fontAlgn="base">
                <a:spcBef>
                  <a:spcPct val="0"/>
                </a:spcBef>
                <a:spcAft>
                  <a:spcPct val="0"/>
                </a:spcAft>
                <a:defRPr/>
              </a:pPr>
              <a:t>6</a:t>
            </a:fld>
            <a:endParaRPr lang="en-US" smtClean="0"/>
          </a:p>
        </p:txBody>
      </p:sp>
      <p:pic>
        <p:nvPicPr>
          <p:cNvPr id="1026" name="Picture 2"/>
          <p:cNvPicPr>
            <a:picLocks noChangeAspect="1" noChangeArrowheads="1"/>
          </p:cNvPicPr>
          <p:nvPr/>
        </p:nvPicPr>
        <p:blipFill>
          <a:blip r:embed="rId2" cstate="print"/>
          <a:srcRect/>
          <a:stretch>
            <a:fillRect/>
          </a:stretch>
        </p:blipFill>
        <p:spPr bwMode="auto">
          <a:xfrm>
            <a:off x="1204913" y="866775"/>
            <a:ext cx="6734175" cy="5124450"/>
          </a:xfrm>
          <a:prstGeom prst="rect">
            <a:avLst/>
          </a:prstGeom>
          <a:noFill/>
          <a:ln w="9525">
            <a:noFill/>
            <a:miter lim="800000"/>
            <a:headEnd/>
            <a:tailEnd/>
          </a:ln>
        </p:spPr>
      </p:pic>
      <p:sp>
        <p:nvSpPr>
          <p:cNvPr id="5" name="Rectangle 4"/>
          <p:cNvSpPr/>
          <p:nvPr/>
        </p:nvSpPr>
        <p:spPr>
          <a:xfrm>
            <a:off x="304800" y="381000"/>
            <a:ext cx="4185761" cy="584775"/>
          </a:xfrm>
          <a:prstGeom prst="rect">
            <a:avLst/>
          </a:prstGeom>
          <a:noFill/>
        </p:spPr>
        <p:txBody>
          <a:bodyPr wrap="none" lIns="91440" tIns="45720" rIns="91440" bIns="45720">
            <a:spAutoFit/>
          </a:bodyPr>
          <a:lstStyle/>
          <a:p>
            <a:pPr algn="ctr"/>
            <a:r>
              <a:rPr lang="en-US" sz="32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Management Levels</a:t>
            </a:r>
            <a:endParaRPr lang="en-US" sz="32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What Titles Do Managers Have?</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Top Managers </a:t>
            </a:r>
            <a:endParaRPr lang="en-US" dirty="0" smtClean="0"/>
          </a:p>
          <a:p>
            <a:pPr lvl="1" eaLnBrk="1" fontAlgn="auto" hangingPunct="1">
              <a:spcAft>
                <a:spcPts val="0"/>
              </a:spcAft>
              <a:buFont typeface="Arial" pitchFamily="34" charset="0"/>
              <a:buChar char="–"/>
              <a:defRPr/>
            </a:pPr>
            <a:r>
              <a:rPr lang="en-US" dirty="0" smtClean="0"/>
              <a:t>Responsible for making decisions about the direction of the organization.</a:t>
            </a:r>
          </a:p>
          <a:p>
            <a:pPr lvl="1" eaLnBrk="1" fontAlgn="auto" hangingPunct="1">
              <a:spcAft>
                <a:spcPts val="0"/>
              </a:spcAft>
              <a:buFont typeface="Arial" pitchFamily="34" charset="0"/>
              <a:buChar char="–"/>
              <a:defRPr/>
            </a:pPr>
            <a:r>
              <a:rPr lang="en-US" dirty="0" smtClean="0"/>
              <a:t>Examples; President, Chief Executive Officer, Vice-President</a:t>
            </a:r>
          </a:p>
          <a:p>
            <a:pPr eaLnBrk="1" fontAlgn="auto" hangingPunct="1">
              <a:spcAft>
                <a:spcPts val="0"/>
              </a:spcAft>
              <a:buFont typeface="Arial" pitchFamily="34" charset="0"/>
              <a:buChar char="•"/>
              <a:defRPr/>
            </a:pPr>
            <a:r>
              <a:rPr lang="en-US" b="1" dirty="0" smtClean="0"/>
              <a:t>Middle Managers </a:t>
            </a:r>
          </a:p>
          <a:p>
            <a:pPr lvl="1" eaLnBrk="1" fontAlgn="auto" hangingPunct="1">
              <a:spcAft>
                <a:spcPts val="0"/>
              </a:spcAft>
              <a:buFont typeface="Arial" pitchFamily="34" charset="0"/>
              <a:buChar char="–"/>
              <a:defRPr/>
            </a:pPr>
            <a:r>
              <a:rPr lang="en-US" dirty="0" smtClean="0"/>
              <a:t>Manage the activities of other managers. </a:t>
            </a:r>
          </a:p>
          <a:p>
            <a:pPr lvl="1" eaLnBrk="1" fontAlgn="auto" hangingPunct="1">
              <a:spcAft>
                <a:spcPts val="0"/>
              </a:spcAft>
              <a:buFont typeface="Arial" pitchFamily="34" charset="0"/>
              <a:buChar char="–"/>
              <a:defRPr/>
            </a:pPr>
            <a:r>
              <a:rPr lang="en-US" dirty="0" smtClean="0"/>
              <a:t>Examples; District Manager, Division Manager</a:t>
            </a:r>
          </a:p>
          <a:p>
            <a:pPr eaLnBrk="1" fontAlgn="auto" hangingPunct="1">
              <a:spcAft>
                <a:spcPts val="0"/>
              </a:spcAft>
              <a:buFont typeface="Arial" pitchFamily="34" charset="0"/>
              <a:buChar char="•"/>
              <a:defRPr/>
            </a:pPr>
            <a:r>
              <a:rPr lang="en-US" b="1" dirty="0" smtClean="0"/>
              <a:t>First-line Managers </a:t>
            </a:r>
            <a:endParaRPr lang="en-US" dirty="0" smtClean="0"/>
          </a:p>
          <a:p>
            <a:pPr lvl="1" eaLnBrk="1" fontAlgn="auto" hangingPunct="1">
              <a:spcAft>
                <a:spcPts val="0"/>
              </a:spcAft>
              <a:buFont typeface="Arial" pitchFamily="34" charset="0"/>
              <a:buChar char="–"/>
              <a:defRPr/>
            </a:pPr>
            <a:r>
              <a:rPr lang="en-US" dirty="0" smtClean="0"/>
              <a:t>Responsible for directing nonmanagerial employees</a:t>
            </a:r>
          </a:p>
          <a:p>
            <a:pPr lvl="1" eaLnBrk="1" fontAlgn="auto" hangingPunct="1">
              <a:spcAft>
                <a:spcPts val="0"/>
              </a:spcAft>
              <a:buFont typeface="Arial" pitchFamily="34" charset="0"/>
              <a:buChar char="–"/>
              <a:defRPr/>
            </a:pPr>
            <a:r>
              <a:rPr lang="en-US" dirty="0" smtClean="0"/>
              <a:t>Examples; Supervisor, Team Leader </a:t>
            </a:r>
          </a:p>
        </p:txBody>
      </p:sp>
      <p:sp>
        <p:nvSpPr>
          <p:cNvPr id="18436"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C5097323-C636-44AC-A4E8-DD7799894643}" type="slidenum">
              <a:rPr lang="en-US" smtClean="0"/>
              <a:pPr fontAlgn="base">
                <a:spcBef>
                  <a:spcPct val="0"/>
                </a:spcBef>
                <a:spcAft>
                  <a:spcPct val="0"/>
                </a:spcAft>
                <a:defRPr/>
              </a:pPr>
              <a:t>7</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What Is Management?</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b="1" dirty="0" smtClean="0"/>
              <a:t>Management </a:t>
            </a:r>
          </a:p>
          <a:p>
            <a:pPr lvl="1" eaLnBrk="1" fontAlgn="auto" hangingPunct="1">
              <a:spcAft>
                <a:spcPts val="0"/>
              </a:spcAft>
              <a:buFont typeface="Arial" pitchFamily="34" charset="0"/>
              <a:buChar char="–"/>
              <a:defRPr/>
            </a:pPr>
            <a:r>
              <a:rPr lang="en-US" dirty="0" smtClean="0"/>
              <a:t>The  </a:t>
            </a:r>
            <a:r>
              <a:rPr lang="en-US" i="1" dirty="0" smtClean="0"/>
              <a:t>process</a:t>
            </a:r>
            <a:r>
              <a:rPr lang="en-US" dirty="0" smtClean="0"/>
              <a:t> of getting things done </a:t>
            </a:r>
            <a:r>
              <a:rPr lang="en-US" i="1" dirty="0" smtClean="0"/>
              <a:t>effectively</a:t>
            </a:r>
            <a:r>
              <a:rPr lang="en-US" dirty="0" smtClean="0"/>
              <a:t> and </a:t>
            </a:r>
            <a:r>
              <a:rPr lang="en-US" i="1" dirty="0" smtClean="0"/>
              <a:t>efficiently</a:t>
            </a:r>
            <a:r>
              <a:rPr lang="en-US" dirty="0" smtClean="0"/>
              <a:t>, with and through people</a:t>
            </a:r>
          </a:p>
          <a:p>
            <a:pPr eaLnBrk="1" fontAlgn="auto" hangingPunct="1">
              <a:spcAft>
                <a:spcPts val="0"/>
              </a:spcAft>
              <a:buFont typeface="Arial" pitchFamily="34" charset="0"/>
              <a:buChar char="•"/>
              <a:defRPr/>
            </a:pPr>
            <a:r>
              <a:rPr lang="en-US" b="1" dirty="0" smtClean="0"/>
              <a:t>Effectiveness</a:t>
            </a:r>
            <a:r>
              <a:rPr lang="en-US" dirty="0" smtClean="0"/>
              <a:t> </a:t>
            </a:r>
          </a:p>
          <a:p>
            <a:pPr lvl="1" eaLnBrk="1" fontAlgn="auto" hangingPunct="1">
              <a:spcAft>
                <a:spcPts val="0"/>
              </a:spcAft>
              <a:buFont typeface="Arial" pitchFamily="34" charset="0"/>
              <a:buChar char="–"/>
              <a:defRPr/>
            </a:pPr>
            <a:r>
              <a:rPr lang="en-US" dirty="0" smtClean="0"/>
              <a:t>“Doing the right things”, doing those tasks that help an organization reach its goals</a:t>
            </a:r>
          </a:p>
          <a:p>
            <a:pPr eaLnBrk="1" fontAlgn="auto" hangingPunct="1">
              <a:spcAft>
                <a:spcPts val="0"/>
              </a:spcAft>
              <a:buFont typeface="Arial" pitchFamily="34" charset="0"/>
              <a:buChar char="•"/>
              <a:defRPr/>
            </a:pPr>
            <a:r>
              <a:rPr lang="en-US" b="1" dirty="0" smtClean="0"/>
              <a:t>Efficiency</a:t>
            </a:r>
            <a:r>
              <a:rPr lang="en-US" dirty="0" smtClean="0"/>
              <a:t> </a:t>
            </a:r>
          </a:p>
          <a:p>
            <a:pPr lvl="1" eaLnBrk="1" fontAlgn="auto" hangingPunct="1">
              <a:spcAft>
                <a:spcPts val="0"/>
              </a:spcAft>
              <a:buFont typeface="Arial" pitchFamily="34" charset="0"/>
              <a:buChar char="–"/>
              <a:defRPr/>
            </a:pPr>
            <a:r>
              <a:rPr lang="en-US" dirty="0" smtClean="0"/>
              <a:t>Concerned with the means, efficient use of resources like people, money, and equipment</a:t>
            </a:r>
          </a:p>
        </p:txBody>
      </p:sp>
      <p:sp>
        <p:nvSpPr>
          <p:cNvPr id="19460"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698BDC1F-9AB7-4F2D-A2CC-86EDDA440CBE}" type="slidenum">
              <a:rPr lang="en-US" smtClean="0"/>
              <a:pPr fontAlgn="base">
                <a:spcBef>
                  <a:spcPct val="0"/>
                </a:spcBef>
                <a:spcAft>
                  <a:spcPct val="0"/>
                </a:spcAft>
                <a:defRPr/>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1-</a:t>
            </a:r>
            <a:fld id="{31992A94-C2D9-4648-AC45-39CD8A21E6FB}" type="slidenum">
              <a:rPr lang="en-US" smtClean="0"/>
              <a:pPr fontAlgn="base">
                <a:spcBef>
                  <a:spcPct val="0"/>
                </a:spcBef>
                <a:spcAft>
                  <a:spcPct val="0"/>
                </a:spcAft>
                <a:defRPr/>
              </a:pPr>
              <a:t>9</a:t>
            </a:fld>
            <a:endParaRPr lang="en-US" smtClean="0"/>
          </a:p>
        </p:txBody>
      </p:sp>
      <p:pic>
        <p:nvPicPr>
          <p:cNvPr id="2050" name="Picture 2"/>
          <p:cNvPicPr>
            <a:picLocks noChangeAspect="1" noChangeArrowheads="1"/>
          </p:cNvPicPr>
          <p:nvPr/>
        </p:nvPicPr>
        <p:blipFill>
          <a:blip r:embed="rId2" cstate="print"/>
          <a:srcRect/>
          <a:stretch>
            <a:fillRect/>
          </a:stretch>
        </p:blipFill>
        <p:spPr bwMode="auto">
          <a:xfrm>
            <a:off x="1047750" y="838200"/>
            <a:ext cx="7048500" cy="5181600"/>
          </a:xfrm>
          <a:prstGeom prst="rect">
            <a:avLst/>
          </a:prstGeom>
          <a:noFill/>
          <a:ln w="9525">
            <a:noFill/>
            <a:miter lim="800000"/>
            <a:headEnd/>
            <a:tailEnd/>
          </a:ln>
        </p:spPr>
      </p:pic>
      <p:sp>
        <p:nvSpPr>
          <p:cNvPr id="5" name="Rectangle 4"/>
          <p:cNvSpPr/>
          <p:nvPr/>
        </p:nvSpPr>
        <p:spPr>
          <a:xfrm>
            <a:off x="0" y="152400"/>
            <a:ext cx="4685899" cy="584775"/>
          </a:xfrm>
          <a:prstGeom prst="rect">
            <a:avLst/>
          </a:prstGeom>
          <a:noFill/>
        </p:spPr>
        <p:txBody>
          <a:bodyPr wrap="none" lIns="91440" tIns="45720" rIns="91440" bIns="45720">
            <a:spAutoFit/>
          </a:bodyPr>
          <a:lstStyle/>
          <a:p>
            <a:pPr algn="ctr"/>
            <a:r>
              <a:rPr lang="en-US" sz="32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Efficiency v </a:t>
            </a:r>
            <a:r>
              <a:rPr lang="en-US" sz="3200" b="1" cap="none"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Effectivity</a:t>
            </a:r>
            <a:endParaRPr lang="en-US" sz="32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1111</Words>
  <Application>Microsoft Office PowerPoint</Application>
  <PresentationFormat>On-screen Show (4:3)</PresentationFormat>
  <Paragraphs>130</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2</vt:lpstr>
      <vt:lpstr>Learning Outcomes</vt:lpstr>
      <vt:lpstr>Who Are Managers? Where Do They Work?</vt:lpstr>
      <vt:lpstr>Slide 4</vt:lpstr>
      <vt:lpstr>How Are Managers Different from Nonmanagerial Employees?</vt:lpstr>
      <vt:lpstr>Slide 6</vt:lpstr>
      <vt:lpstr>What Titles Do Managers Have?</vt:lpstr>
      <vt:lpstr>What Is Management?</vt:lpstr>
      <vt:lpstr>Slide 9</vt:lpstr>
      <vt:lpstr>What Do Managers Do?</vt:lpstr>
      <vt:lpstr>Four Management Functions</vt:lpstr>
      <vt:lpstr>Slide 12</vt:lpstr>
      <vt:lpstr>What Roles Do Managers Play?</vt:lpstr>
      <vt:lpstr>Slide 14</vt:lpstr>
      <vt:lpstr>What Skills Do Managers Need?</vt:lpstr>
      <vt:lpstr>Is The Manager’s Job Universal?</vt:lpstr>
      <vt:lpstr>Is the Manager’s Job Universal? (cont’d)</vt:lpstr>
      <vt:lpstr>Slide 18</vt:lpstr>
      <vt:lpstr>Slide 19</vt:lpstr>
      <vt:lpstr>Why Are Customers Important to the Manager’s Job?</vt:lpstr>
      <vt:lpstr>Why Is Innovation Important to the Manager’s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Alina</cp:lastModifiedBy>
  <cp:revision>52</cp:revision>
  <dcterms:created xsi:type="dcterms:W3CDTF">2009-10-21T20:34:16Z</dcterms:created>
  <dcterms:modified xsi:type="dcterms:W3CDTF">2019-01-09T18:51:04Z</dcterms:modified>
</cp:coreProperties>
</file>