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5" r:id="rId2"/>
    <p:sldId id="276" r:id="rId3"/>
    <p:sldId id="277" r:id="rId4"/>
    <p:sldId id="300" r:id="rId5"/>
    <p:sldId id="278" r:id="rId6"/>
    <p:sldId id="279" r:id="rId7"/>
    <p:sldId id="280" r:id="rId8"/>
    <p:sldId id="281" r:id="rId9"/>
    <p:sldId id="282" r:id="rId10"/>
    <p:sldId id="283" r:id="rId11"/>
    <p:sldId id="284" r:id="rId12"/>
    <p:sldId id="285" r:id="rId13"/>
    <p:sldId id="286" r:id="rId14"/>
    <p:sldId id="287" r:id="rId15"/>
    <p:sldId id="289" r:id="rId16"/>
    <p:sldId id="288" r:id="rId17"/>
    <p:sldId id="290" r:id="rId18"/>
    <p:sldId id="291" r:id="rId19"/>
    <p:sldId id="298" r:id="rId20"/>
    <p:sldId id="292" r:id="rId21"/>
    <p:sldId id="293" r:id="rId22"/>
    <p:sldId id="294" r:id="rId23"/>
    <p:sldId id="295" r:id="rId24"/>
    <p:sldId id="296" r:id="rId25"/>
    <p:sldId id="297" r:id="rId26"/>
    <p:sldId id="301"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90955" autoAdjust="0"/>
  </p:normalViewPr>
  <p:slideViewPr>
    <p:cSldViewPr>
      <p:cViewPr varScale="1">
        <p:scale>
          <a:sx n="106" d="100"/>
          <a:sy n="106" d="100"/>
        </p:scale>
        <p:origin x="1764" y="216"/>
      </p:cViewPr>
      <p:guideLst>
        <p:guide orient="horz" pos="2160"/>
        <p:guide pos="2880"/>
      </p:guideLst>
    </p:cSldViewPr>
  </p:slideViewPr>
  <p:outlineViewPr>
    <p:cViewPr>
      <p:scale>
        <a:sx n="33" d="100"/>
        <a:sy n="33" d="100"/>
      </p:scale>
      <p:origin x="48" y="1848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ED930B7-16CC-4F91-8D1D-6DC0521B5223}" type="datetimeFigureOut">
              <a:rPr lang="en-US"/>
              <a:pPr>
                <a:defRPr/>
              </a:pPr>
              <a:t>1/22/2019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71DA9F9-5D34-45B3-B72D-DB4D9080CFD3}"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Motivation refers to the process by which a person’s efforts are energized, directed, and</a:t>
            </a:r>
          </a:p>
          <a:p>
            <a:r>
              <a:rPr lang="en-US" smtClean="0"/>
              <a:t>sustained toward attaining a goal. </a:t>
            </a:r>
          </a:p>
        </p:txBody>
      </p:sp>
      <p:sp>
        <p:nvSpPr>
          <p:cNvPr id="4" name="Slide Number Placeholder 3"/>
          <p:cNvSpPr>
            <a:spLocks noGrp="1"/>
          </p:cNvSpPr>
          <p:nvPr>
            <p:ph type="sldNum" sz="quarter" idx="5"/>
          </p:nvPr>
        </p:nvSpPr>
        <p:spPr/>
        <p:txBody>
          <a:bodyPr/>
          <a:lstStyle/>
          <a:p>
            <a:pPr>
              <a:defRPr/>
            </a:pPr>
            <a:fld id="{0CA778BF-FD0D-4BE3-B2D9-365B7EDB1DE2}"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There is substantial research support for goal-setting theory, which says that specific goals increase performance and that difficult goals, when accepted, result in higher performance than do easy goals.</a:t>
            </a:r>
          </a:p>
        </p:txBody>
      </p:sp>
      <p:sp>
        <p:nvSpPr>
          <p:cNvPr id="4" name="Slide Number Placeholder 3"/>
          <p:cNvSpPr>
            <a:spLocks noGrp="1"/>
          </p:cNvSpPr>
          <p:nvPr>
            <p:ph type="sldNum" sz="quarter" idx="5"/>
          </p:nvPr>
        </p:nvSpPr>
        <p:spPr/>
        <p:txBody>
          <a:bodyPr/>
          <a:lstStyle/>
          <a:p>
            <a:pPr>
              <a:defRPr/>
            </a:pPr>
            <a:fld id="{D6D5C100-21BD-4855-9758-F3962161866D}"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Exhibit 10-4 summarizes the relationships among goals, motivation, and performance. Our overall conclusion is that the intention to work toward hard and specific goals is a powerful motivating force. Under the proper conditions, it can lead to higher performance. However, there is no evidence that such goals are associated with increased job satisfaction</a:t>
            </a:r>
          </a:p>
        </p:txBody>
      </p:sp>
      <p:sp>
        <p:nvSpPr>
          <p:cNvPr id="4" name="Slide Number Placeholder 3"/>
          <p:cNvSpPr>
            <a:spLocks noGrp="1"/>
          </p:cNvSpPr>
          <p:nvPr>
            <p:ph type="sldNum" sz="quarter" idx="5"/>
          </p:nvPr>
        </p:nvSpPr>
        <p:spPr/>
        <p:txBody>
          <a:bodyPr/>
          <a:lstStyle/>
          <a:p>
            <a:pPr>
              <a:defRPr/>
            </a:pPr>
            <a:fld id="{347117D6-0B17-44D8-8B8F-98C882CB845B}"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We use the term job design to refer to the way tasks are combined to form complete jobs.</a:t>
            </a:r>
          </a:p>
          <a:p>
            <a:endParaRPr lang="en-US" smtClean="0"/>
          </a:p>
          <a:p>
            <a:endParaRPr lang="en-US" smtClean="0"/>
          </a:p>
        </p:txBody>
      </p:sp>
      <p:sp>
        <p:nvSpPr>
          <p:cNvPr id="4" name="Slide Number Placeholder 3"/>
          <p:cNvSpPr>
            <a:spLocks noGrp="1"/>
          </p:cNvSpPr>
          <p:nvPr>
            <p:ph type="sldNum" sz="quarter" idx="5"/>
          </p:nvPr>
        </p:nvSpPr>
        <p:spPr/>
        <p:txBody>
          <a:bodyPr/>
          <a:lstStyle/>
          <a:p>
            <a:pPr>
              <a:defRPr/>
            </a:pPr>
            <a:fld id="{1FC4404D-5541-46F7-A5AF-23DAEB84F29F}"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Exhibit 10-5 presents the model. Notice how the first three dimensions—skill variety, task identity, and task significance—combine to create meaningful work.</a:t>
            </a:r>
          </a:p>
        </p:txBody>
      </p:sp>
      <p:sp>
        <p:nvSpPr>
          <p:cNvPr id="4" name="Slide Number Placeholder 3"/>
          <p:cNvSpPr>
            <a:spLocks noGrp="1"/>
          </p:cNvSpPr>
          <p:nvPr>
            <p:ph type="sldNum" sz="quarter" idx="5"/>
          </p:nvPr>
        </p:nvSpPr>
        <p:spPr/>
        <p:txBody>
          <a:bodyPr/>
          <a:lstStyle/>
          <a:p>
            <a:pPr>
              <a:defRPr/>
            </a:pPr>
            <a:fld id="{77282E0F-8B78-44FF-864A-54DE553C429C}"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JCM provides significant guidance to managers for job design for both individuals and</a:t>
            </a:r>
          </a:p>
          <a:p>
            <a:r>
              <a:rPr lang="en-US" smtClean="0"/>
              <a:t>teams. The suggestions shown in Exhibit 10-6, which are based on the JCM, specify the types</a:t>
            </a:r>
          </a:p>
          <a:p>
            <a:r>
              <a:rPr lang="en-US" smtClean="0"/>
              <a:t>of changes in jobs that are most likely to improve in each of the five core job dimensions.</a:t>
            </a:r>
          </a:p>
        </p:txBody>
      </p:sp>
      <p:sp>
        <p:nvSpPr>
          <p:cNvPr id="4" name="Slide Number Placeholder 3"/>
          <p:cNvSpPr>
            <a:spLocks noGrp="1"/>
          </p:cNvSpPr>
          <p:nvPr>
            <p:ph type="sldNum" sz="quarter" idx="5"/>
          </p:nvPr>
        </p:nvSpPr>
        <p:spPr/>
        <p:txBody>
          <a:bodyPr/>
          <a:lstStyle/>
          <a:p>
            <a:pPr>
              <a:defRPr/>
            </a:pPr>
            <a:fld id="{884FEB94-9FB4-4DAA-9A56-8D22820C3A65}"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Equity theory, developed by J. Stacey Adams, proposes that employees compare what they get from a job (outcomes) in relation to what they put into it (inputs) and then compare their inputs-outcomes ratio with the inputs-outcomes ratios of relevant others</a:t>
            </a:r>
          </a:p>
        </p:txBody>
      </p:sp>
      <p:sp>
        <p:nvSpPr>
          <p:cNvPr id="4" name="Slide Number Placeholder 3"/>
          <p:cNvSpPr>
            <a:spLocks noGrp="1"/>
          </p:cNvSpPr>
          <p:nvPr>
            <p:ph type="sldNum" sz="quarter" idx="5"/>
          </p:nvPr>
        </p:nvSpPr>
        <p:spPr/>
        <p:txBody>
          <a:bodyPr/>
          <a:lstStyle/>
          <a:p>
            <a:pPr>
              <a:defRPr/>
            </a:pPr>
            <a:fld id="{28D1B36D-BCBD-4738-93DF-735F3ED333AD}"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Originally, equity theory focused on distributive justice, which is the perceived fairness of the amount and allocation of rewards</a:t>
            </a:r>
          </a:p>
          <a:p>
            <a:r>
              <a:rPr lang="en-US" smtClean="0"/>
              <a:t>among individuals. More recent research has focused on looking at issues of procedural justice, which is the perceived fairness of the</a:t>
            </a:r>
          </a:p>
          <a:p>
            <a:r>
              <a:rPr lang="en-US" smtClean="0"/>
              <a:t>process used to determine the distribution of rewards</a:t>
            </a:r>
          </a:p>
        </p:txBody>
      </p:sp>
      <p:sp>
        <p:nvSpPr>
          <p:cNvPr id="4" name="Slide Number Placeholder 3"/>
          <p:cNvSpPr>
            <a:spLocks noGrp="1"/>
          </p:cNvSpPr>
          <p:nvPr>
            <p:ph type="sldNum" sz="quarter" idx="5"/>
          </p:nvPr>
        </p:nvSpPr>
        <p:spPr/>
        <p:txBody>
          <a:bodyPr/>
          <a:lstStyle/>
          <a:p>
            <a:pPr>
              <a:defRPr/>
            </a:pPr>
            <a:fld id="{65ABBE11-4676-44B4-8235-16AAA0685429}"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most comprehensive explanation of how employees are motivated is Victor Vroom’s expectancy theory.40 Although the theory has its critics,  most research evidence supports it. Expectancy theory states that an individual tends to act in a certain way based on</a:t>
            </a:r>
          </a:p>
          <a:p>
            <a:r>
              <a:rPr lang="en-US" smtClean="0"/>
              <a:t>the expectation that the act will be followed by a given outcome and on the attractiveness of that outcome to the individual.</a:t>
            </a:r>
          </a:p>
        </p:txBody>
      </p:sp>
      <p:sp>
        <p:nvSpPr>
          <p:cNvPr id="4" name="Slide Number Placeholder 3"/>
          <p:cNvSpPr>
            <a:spLocks noGrp="1"/>
          </p:cNvSpPr>
          <p:nvPr>
            <p:ph type="sldNum" sz="quarter" idx="5"/>
          </p:nvPr>
        </p:nvSpPr>
        <p:spPr/>
        <p:txBody>
          <a:bodyPr/>
          <a:lstStyle/>
          <a:p>
            <a:pPr>
              <a:defRPr/>
            </a:pPr>
            <a:fld id="{058E09AB-16A1-4A44-94FE-55EC5FB03736}"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It includes three variables or relationships (see Exhibit 10-8):</a:t>
            </a:r>
          </a:p>
          <a:p>
            <a:endParaRPr lang="en-US" smtClean="0"/>
          </a:p>
          <a:p>
            <a:r>
              <a:rPr lang="en-US" b="1" smtClean="0"/>
              <a:t>1. </a:t>
            </a:r>
            <a:r>
              <a:rPr lang="en-US" b="1" i="1" smtClean="0"/>
              <a:t>Expectancy or effort-performance linkage is the probability perceived by the individual</a:t>
            </a:r>
          </a:p>
          <a:p>
            <a:r>
              <a:rPr lang="en-US" smtClean="0"/>
              <a:t>that exerting a given amount of effort will lead to a certain level of performance.</a:t>
            </a:r>
          </a:p>
          <a:p>
            <a:r>
              <a:rPr lang="en-US" b="1" smtClean="0"/>
              <a:t>2. </a:t>
            </a:r>
            <a:r>
              <a:rPr lang="en-US" b="1" i="1" smtClean="0"/>
              <a:t>Instrumentality or performance-reward linkage is the degree to which the individual</a:t>
            </a:r>
          </a:p>
          <a:p>
            <a:r>
              <a:rPr lang="en-US" smtClean="0"/>
              <a:t>believes that performing at a particular level is instrumental in attaining the desired</a:t>
            </a:r>
          </a:p>
          <a:p>
            <a:r>
              <a:rPr lang="en-US" smtClean="0"/>
              <a:t>outcome.</a:t>
            </a:r>
          </a:p>
          <a:p>
            <a:r>
              <a:rPr lang="en-US" b="1" smtClean="0"/>
              <a:t>3. </a:t>
            </a:r>
            <a:r>
              <a:rPr lang="en-US" b="1" i="1" smtClean="0"/>
              <a:t>Valence or attractiveness of reward is the importance that the individual places on the</a:t>
            </a:r>
          </a:p>
          <a:p>
            <a:r>
              <a:rPr lang="en-US" smtClean="0"/>
              <a:t>potential outcome or reward that can be achieved on the job. Valence considers both</a:t>
            </a:r>
          </a:p>
          <a:p>
            <a:r>
              <a:rPr lang="en-US" smtClean="0"/>
              <a:t>the goals and needs of the individual.</a:t>
            </a:r>
          </a:p>
        </p:txBody>
      </p:sp>
      <p:sp>
        <p:nvSpPr>
          <p:cNvPr id="4" name="Slide Number Placeholder 3"/>
          <p:cNvSpPr>
            <a:spLocks noGrp="1"/>
          </p:cNvSpPr>
          <p:nvPr>
            <p:ph type="sldNum" sz="quarter" idx="5"/>
          </p:nvPr>
        </p:nvSpPr>
        <p:spPr/>
        <p:txBody>
          <a:bodyPr/>
          <a:lstStyle/>
          <a:p>
            <a:pPr>
              <a:defRPr/>
            </a:pPr>
            <a:fld id="{B97BBAA7-05D1-4782-A073-E6EC05BDB285}" type="slidenum">
              <a:rPr lang="en-US" smtClean="0"/>
              <a:pPr>
                <a:defRPr/>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Many of the ideas underlying the contemporary motivation theories are complementary, and you’ll understand better how to motivate people if you see how the theories fit together. Exhibit 10-9 presents a model that integrates much of what we know about motivation. Its basic foundation is the expectancy model.</a:t>
            </a:r>
          </a:p>
        </p:txBody>
      </p:sp>
      <p:sp>
        <p:nvSpPr>
          <p:cNvPr id="4" name="Slide Number Placeholder 3"/>
          <p:cNvSpPr>
            <a:spLocks noGrp="1"/>
          </p:cNvSpPr>
          <p:nvPr>
            <p:ph type="sldNum" sz="quarter" idx="5"/>
          </p:nvPr>
        </p:nvSpPr>
        <p:spPr/>
        <p:txBody>
          <a:bodyPr/>
          <a:lstStyle/>
          <a:p>
            <a:pPr>
              <a:defRPr/>
            </a:pPr>
            <a:fld id="{3030B0F2-0BA8-4D9F-8758-F234EC47B42A}"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This definition has three key elements: energy, direction,</a:t>
            </a:r>
          </a:p>
          <a:p>
            <a:r>
              <a:rPr lang="en-US" smtClean="0"/>
              <a:t>and persistence.4</a:t>
            </a:r>
          </a:p>
          <a:p>
            <a:r>
              <a:rPr lang="en-US" smtClean="0"/>
              <a:t>The </a:t>
            </a:r>
            <a:r>
              <a:rPr lang="en-US" i="1" smtClean="0"/>
              <a:t>energy element is a measure of intensity or drive. A motivated person puts forth</a:t>
            </a:r>
          </a:p>
          <a:p>
            <a:r>
              <a:rPr lang="en-US" smtClean="0"/>
              <a:t>effort and works hard. However, the quality of the effort must be considered as well as its</a:t>
            </a:r>
          </a:p>
          <a:p>
            <a:r>
              <a:rPr lang="en-US" smtClean="0"/>
              <a:t>intensity. High levels of effort don’t necessarily lead to favorable job performance unless</a:t>
            </a:r>
          </a:p>
          <a:p>
            <a:r>
              <a:rPr lang="en-US" smtClean="0"/>
              <a:t>the effort is channeled in a </a:t>
            </a:r>
            <a:r>
              <a:rPr lang="en-US" i="1" smtClean="0"/>
              <a:t>direction that benefits the organization. Effort that’s directed</a:t>
            </a:r>
          </a:p>
          <a:p>
            <a:r>
              <a:rPr lang="en-US" smtClean="0"/>
              <a:t>toward, and consistent with, organizational goals is the kind of effort we want from employees.</a:t>
            </a:r>
          </a:p>
          <a:p>
            <a:r>
              <a:rPr lang="en-US" smtClean="0"/>
              <a:t>Finally, motivation includes a </a:t>
            </a:r>
            <a:r>
              <a:rPr lang="en-US" i="1" smtClean="0"/>
              <a:t>persistence dimension. We want employees to persist in</a:t>
            </a:r>
          </a:p>
          <a:p>
            <a:r>
              <a:rPr lang="en-US" smtClean="0"/>
              <a:t>putting forth effort to achieve those goals.</a:t>
            </a:r>
          </a:p>
          <a:p>
            <a:endParaRPr lang="en-US" smtClean="0"/>
          </a:p>
        </p:txBody>
      </p:sp>
      <p:sp>
        <p:nvSpPr>
          <p:cNvPr id="4" name="Slide Number Placeholder 3"/>
          <p:cNvSpPr>
            <a:spLocks noGrp="1"/>
          </p:cNvSpPr>
          <p:nvPr>
            <p:ph type="sldNum" sz="quarter" idx="5"/>
          </p:nvPr>
        </p:nvSpPr>
        <p:spPr/>
        <p:txBody>
          <a:bodyPr/>
          <a:lstStyle/>
          <a:p>
            <a:pPr>
              <a:defRPr/>
            </a:pPr>
            <a:fld id="{28687368-F7F1-447E-80A0-4546720B3BF7}"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To maximize motivation among today’s workforce, managers need to think in terms of flexibility. For instance, studies tell us</a:t>
            </a:r>
          </a:p>
          <a:p>
            <a:r>
              <a:rPr lang="en-US" smtClean="0"/>
              <a:t>that men place more importance on having autonomy in their jobs than do women. In contrast, the opportunity to learn, convenient and flexible work hours, and good interpersonal relations are more important to women.</a:t>
            </a:r>
          </a:p>
        </p:txBody>
      </p:sp>
      <p:sp>
        <p:nvSpPr>
          <p:cNvPr id="4" name="Slide Number Placeholder 3"/>
          <p:cNvSpPr>
            <a:spLocks noGrp="1"/>
          </p:cNvSpPr>
          <p:nvPr>
            <p:ph type="sldNum" sz="quarter" idx="5"/>
          </p:nvPr>
        </p:nvSpPr>
        <p:spPr/>
        <p:txBody>
          <a:bodyPr/>
          <a:lstStyle/>
          <a:p>
            <a:pPr>
              <a:defRPr/>
            </a:pPr>
            <a:fld id="{90A4BC74-33F5-4EB6-A756-6582178FB34E}" type="slidenum">
              <a:rPr lang="en-US" smtClean="0"/>
              <a:pPr>
                <a:defRPr/>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 diverse array of rewards is needed to motivate employees with such diverse needs. Many of the work/life balance</a:t>
            </a:r>
          </a:p>
          <a:p>
            <a:r>
              <a:rPr lang="en-US" smtClean="0"/>
              <a:t>programs (see Chapter 6) that organizations have implemented are a response to the varied needs of a diverse workforce. In addition, many organizations have developed flexible work arrangements that recognize different needs. These types of programs</a:t>
            </a:r>
          </a:p>
          <a:p>
            <a:r>
              <a:rPr lang="en-US" smtClean="0"/>
              <a:t>may become even more popular as employers look for ways to help employees cope with high fuel prices</a:t>
            </a:r>
          </a:p>
        </p:txBody>
      </p:sp>
      <p:sp>
        <p:nvSpPr>
          <p:cNvPr id="4" name="Slide Number Placeholder 3"/>
          <p:cNvSpPr>
            <a:spLocks noGrp="1"/>
          </p:cNvSpPr>
          <p:nvPr>
            <p:ph type="sldNum" sz="quarter" idx="5"/>
          </p:nvPr>
        </p:nvSpPr>
        <p:spPr/>
        <p:txBody>
          <a:bodyPr/>
          <a:lstStyle/>
          <a:p>
            <a:pPr>
              <a:defRPr/>
            </a:pPr>
            <a:fld id="{855D4C8B-00DF-4EB8-80A5-B17EA737D1FA}" type="slidenum">
              <a:rPr lang="en-US" smtClean="0"/>
              <a:pPr>
                <a:defRPr/>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 diverse array of rewards is needed to motivate employees with such diverse needs. Many of the work/life balance</a:t>
            </a:r>
          </a:p>
          <a:p>
            <a:r>
              <a:rPr lang="en-US" smtClean="0"/>
              <a:t>programs (see Chapter 6) that organizations have implemented are a response to the varied needs of a diverse workforce. In addition, many organizations have developed flexible work arrangements that recognize different needs. These types of programs may become even more popular as employers look for ways to help employees cope with high fuel prices</a:t>
            </a:r>
          </a:p>
        </p:txBody>
      </p:sp>
      <p:sp>
        <p:nvSpPr>
          <p:cNvPr id="4" name="Slide Number Placeholder 3"/>
          <p:cNvSpPr>
            <a:spLocks noGrp="1"/>
          </p:cNvSpPr>
          <p:nvPr>
            <p:ph type="sldNum" sz="quarter" idx="5"/>
          </p:nvPr>
        </p:nvSpPr>
        <p:spPr/>
        <p:txBody>
          <a:bodyPr/>
          <a:lstStyle/>
          <a:p>
            <a:pPr>
              <a:defRPr/>
            </a:pPr>
            <a:fld id="{44C83525-5757-48EF-BB7B-A98854B2070C}" type="slidenum">
              <a:rPr lang="en-US" smtClean="0"/>
              <a:pPr>
                <a:defRPr/>
              </a:pPr>
              <a:t>25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 best-known motivation theory is probably Abraham Maslow’s hierarchy of needs</a:t>
            </a:r>
          </a:p>
          <a:p>
            <a:r>
              <a:rPr lang="en-US" smtClean="0"/>
              <a:t>theory.  Maslow was a psychologist who proposed that within every person is a hierarchy</a:t>
            </a:r>
          </a:p>
          <a:p>
            <a:r>
              <a:rPr lang="en-US" smtClean="0"/>
              <a:t>of five needs:</a:t>
            </a:r>
          </a:p>
          <a:p>
            <a:endParaRPr lang="en-US" smtClean="0"/>
          </a:p>
          <a:p>
            <a:pPr marL="971550" lvl="1" indent="-514350">
              <a:buFont typeface="Calibri" pitchFamily="34" charset="0"/>
              <a:buAutoNum type="arabicPeriod"/>
            </a:pPr>
            <a:r>
              <a:rPr lang="en-US" smtClean="0"/>
              <a:t>Physiological needs</a:t>
            </a:r>
          </a:p>
          <a:p>
            <a:pPr marL="971550" lvl="1" indent="-514350">
              <a:buFont typeface="Calibri" pitchFamily="34" charset="0"/>
              <a:buAutoNum type="arabicPeriod"/>
            </a:pPr>
            <a:r>
              <a:rPr lang="en-US" smtClean="0"/>
              <a:t>Safety needs</a:t>
            </a:r>
          </a:p>
          <a:p>
            <a:pPr marL="971550" lvl="1" indent="-514350">
              <a:buFont typeface="Calibri" pitchFamily="34" charset="0"/>
              <a:buAutoNum type="arabicPeriod"/>
            </a:pPr>
            <a:r>
              <a:rPr lang="en-US" smtClean="0"/>
              <a:t>Social needs</a:t>
            </a:r>
          </a:p>
          <a:p>
            <a:pPr marL="971550" lvl="1" indent="-514350">
              <a:buFont typeface="Calibri" pitchFamily="34" charset="0"/>
              <a:buAutoNum type="arabicPeriod"/>
            </a:pPr>
            <a:r>
              <a:rPr lang="en-US" smtClean="0"/>
              <a:t>Esteem needs</a:t>
            </a:r>
          </a:p>
          <a:p>
            <a:pPr marL="971550" lvl="1" indent="-514350">
              <a:buFont typeface="Calibri" pitchFamily="34" charset="0"/>
              <a:buAutoNum type="arabicPeriod"/>
            </a:pPr>
            <a:r>
              <a:rPr lang="en-US" smtClean="0"/>
              <a:t>Self-actualization needs</a:t>
            </a:r>
          </a:p>
        </p:txBody>
      </p:sp>
      <p:sp>
        <p:nvSpPr>
          <p:cNvPr id="4" name="Slide Number Placeholder 3"/>
          <p:cNvSpPr>
            <a:spLocks noGrp="1"/>
          </p:cNvSpPr>
          <p:nvPr>
            <p:ph type="sldNum" sz="quarter" idx="5"/>
          </p:nvPr>
        </p:nvSpPr>
        <p:spPr/>
        <p:txBody>
          <a:bodyPr/>
          <a:lstStyle/>
          <a:p>
            <a:pPr>
              <a:defRPr/>
            </a:pPr>
            <a:fld id="{3EE086B9-B69F-4C85-81D2-B67CAB7E6619}"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Maslow’s need theory has received wide recognition, especially among practicing managers. Its popularity</a:t>
            </a:r>
          </a:p>
          <a:p>
            <a:r>
              <a:rPr lang="en-US" smtClean="0"/>
              <a:t>probably can be attributed to the theory’s intuitive logic and ease of understanding.9 But Maslow provided no empirical support for his theory, and</a:t>
            </a:r>
          </a:p>
          <a:p>
            <a:r>
              <a:rPr lang="en-US" smtClean="0"/>
              <a:t>several studies that sought to validate it could not</a:t>
            </a:r>
          </a:p>
        </p:txBody>
      </p:sp>
      <p:sp>
        <p:nvSpPr>
          <p:cNvPr id="4" name="Slide Number Placeholder 3"/>
          <p:cNvSpPr>
            <a:spLocks noGrp="1"/>
          </p:cNvSpPr>
          <p:nvPr>
            <p:ph type="sldNum" sz="quarter" idx="5"/>
          </p:nvPr>
        </p:nvSpPr>
        <p:spPr/>
        <p:txBody>
          <a:bodyPr/>
          <a:lstStyle/>
          <a:p>
            <a:pPr>
              <a:defRPr/>
            </a:pPr>
            <a:fld id="{DBDE2E8A-F44F-4C14-8342-72A3D30184CB}"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Douglas McGregor is best known for proposing two assumptions about human nature: Theory X and Theory Y.12 Very simply, Theory X is a negative view of people that assumes  workers have little ambition, dislike work, want to avoid responsibility, and need to be closely controlled to work effectively. Theory Y is a positive view that assumes employees enjoy work, seek out and accept responsibility, and exercise self-direction.</a:t>
            </a:r>
          </a:p>
        </p:txBody>
      </p:sp>
      <p:sp>
        <p:nvSpPr>
          <p:cNvPr id="4" name="Slide Number Placeholder 3"/>
          <p:cNvSpPr>
            <a:spLocks noGrp="1"/>
          </p:cNvSpPr>
          <p:nvPr>
            <p:ph type="sldNum" sz="quarter" idx="5"/>
          </p:nvPr>
        </p:nvSpPr>
        <p:spPr/>
        <p:txBody>
          <a:bodyPr/>
          <a:lstStyle/>
          <a:p>
            <a:pPr>
              <a:defRPr/>
            </a:pPr>
            <a:fld id="{1F0D95A0-2BDB-40ED-9AA9-AF437431D324}"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Frederick Herzberg’s two-factor theory (also called motivation-hygiene theory) proposes that</a:t>
            </a:r>
          </a:p>
          <a:p>
            <a:r>
              <a:rPr lang="en-US" smtClean="0"/>
              <a:t>intrinsic factors are related to job satisfaction, while extrinsic factors are associated with job dissatisfaction.</a:t>
            </a:r>
          </a:p>
          <a:p>
            <a:endParaRPr lang="en-US" smtClean="0"/>
          </a:p>
          <a:p>
            <a:r>
              <a:rPr lang="en-US" smtClean="0"/>
              <a:t>Herzberg’s theory enjoyed wide popularity from the mid-1960s to the early 1980s, despite criticisms of his procedures and methodology. Although some critics said his theory was too simplistic, it has influenced how we currently design jobs.</a:t>
            </a:r>
          </a:p>
          <a:p>
            <a:endParaRPr lang="en-US" smtClean="0"/>
          </a:p>
        </p:txBody>
      </p:sp>
      <p:sp>
        <p:nvSpPr>
          <p:cNvPr id="4" name="Slide Number Placeholder 3"/>
          <p:cNvSpPr>
            <a:spLocks noGrp="1"/>
          </p:cNvSpPr>
          <p:nvPr>
            <p:ph type="sldNum" sz="quarter" idx="5"/>
          </p:nvPr>
        </p:nvSpPr>
        <p:spPr/>
        <p:txBody>
          <a:bodyPr/>
          <a:lstStyle/>
          <a:p>
            <a:pPr>
              <a:defRPr/>
            </a:pPr>
            <a:fld id="{AB775391-7A98-41B2-AA58-0788548459E5}"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Exhibit 10-2 shows Herzberg’s findings.</a:t>
            </a:r>
          </a:p>
        </p:txBody>
      </p:sp>
      <p:sp>
        <p:nvSpPr>
          <p:cNvPr id="4" name="Slide Number Placeholder 3"/>
          <p:cNvSpPr>
            <a:spLocks noGrp="1"/>
          </p:cNvSpPr>
          <p:nvPr>
            <p:ph type="sldNum" sz="quarter" idx="5"/>
          </p:nvPr>
        </p:nvSpPr>
        <p:spPr/>
        <p:txBody>
          <a:bodyPr/>
          <a:lstStyle/>
          <a:p>
            <a:pPr>
              <a:defRPr/>
            </a:pPr>
            <a:fld id="{6953092F-36E2-4282-9C71-D3CD1F4A329B}"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As shown in Exhibit 10-3, Herzberg proposed that a dual continuum existed: The opposite of “satisfaction” is “no satisfaction,” and the opposite of “dissatisfaction” is “no dissatisfaction.”</a:t>
            </a:r>
          </a:p>
        </p:txBody>
      </p:sp>
      <p:sp>
        <p:nvSpPr>
          <p:cNvPr id="4" name="Slide Number Placeholder 3"/>
          <p:cNvSpPr>
            <a:spLocks noGrp="1"/>
          </p:cNvSpPr>
          <p:nvPr>
            <p:ph type="sldNum" sz="quarter" idx="5"/>
          </p:nvPr>
        </p:nvSpPr>
        <p:spPr/>
        <p:txBody>
          <a:bodyPr/>
          <a:lstStyle/>
          <a:p>
            <a:pPr>
              <a:defRPr/>
            </a:pPr>
            <a:fld id="{A2A08E5A-8C45-4BCC-BAFC-4B59EA63ED9F}"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David McClelland and his associates proposed the three-needs theory, which says there are three acquired (not innate) needs that are major motives in work.  These three needs include the need for achievement (nAch), which is the drive to succeed and excel in relation to a set of standards; the need for power (nPow), which is the need to make others behave in a way that they would not have behaved otherwise; and the need for affiliation (nAff), which is the desire for friendly and close interpersonal relationships. Of these three needs, the need for achievement has been researched the most.</a:t>
            </a:r>
          </a:p>
        </p:txBody>
      </p:sp>
      <p:sp>
        <p:nvSpPr>
          <p:cNvPr id="4" name="Slide Number Placeholder 3"/>
          <p:cNvSpPr>
            <a:spLocks noGrp="1"/>
          </p:cNvSpPr>
          <p:nvPr>
            <p:ph type="sldNum" sz="quarter" idx="5"/>
          </p:nvPr>
        </p:nvSpPr>
        <p:spPr/>
        <p:txBody>
          <a:bodyPr/>
          <a:lstStyle/>
          <a:p>
            <a:pPr>
              <a:defRPr/>
            </a:pPr>
            <a:fld id="{7F23366C-74D4-493F-8476-18A78C640B45}"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smtClean="0"/>
              <a:t>Copyright ©2011 Pearson Education, Inc. publishing as Prentice Hall  </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2192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347C23F5-FA92-4D02-9A99-1DE3EB19554E}" type="slidenum">
              <a:rPr lang="en-US" sz="1200">
                <a:solidFill>
                  <a:schemeClr val="bg1"/>
                </a:solidFill>
                <a:latin typeface="+mn-lt"/>
              </a:rPr>
              <a:pPr>
                <a:defRPr/>
              </a:pPr>
              <a:t>‹#›</a:t>
            </a:fld>
            <a:endParaRPr lang="en-US" sz="1200" dirty="0">
              <a:solidFill>
                <a:schemeClr val="bg1"/>
              </a:solidFill>
              <a:latin typeface="+mn-lt"/>
            </a:endParaRPr>
          </a:p>
        </p:txBody>
      </p:sp>
      <p:sp>
        <p:nvSpPr>
          <p:cNvPr id="2" name="Title 1"/>
          <p:cNvSpPr>
            <a:spLocks noGrp="1"/>
          </p:cNvSpPr>
          <p:nvPr>
            <p:ph type="title"/>
          </p:nvPr>
        </p:nvSpPr>
        <p:spPr>
          <a:xfrm>
            <a:off x="457200" y="0"/>
            <a:ext cx="8229600" cy="1143000"/>
          </a:xfrm>
        </p:spPr>
        <p:txBody>
          <a:bodyPr/>
          <a:lstStyle>
            <a:lvl1pPr algn="l">
              <a:defRPr>
                <a:solidFill>
                  <a:schemeClr val="accent6">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71600"/>
            <a:ext cx="8229600" cy="4754563"/>
          </a:xfrm>
        </p:spPr>
        <p:txBody>
          <a:bodyPr/>
          <a:lstStyle>
            <a:lvl1pPr>
              <a:defRPr>
                <a:solidFill>
                  <a:schemeClr val="accent5">
                    <a:lumMod val="75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smtClean="0"/>
              <a:t>Copyright ©2011 Pearson Education, Inc. publishing as Prentice Hall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A9589D1F-9990-48B9-B08A-D3B0E4A01EDD}" type="slidenum">
              <a:rPr lang="en-US" sz="1200">
                <a:solidFill>
                  <a:schemeClr val="bg1"/>
                </a:solidFill>
                <a:latin typeface="+mn-lt"/>
              </a:rPr>
              <a:pPr>
                <a:defRPr/>
              </a:pPr>
              <a:t>‹#›</a:t>
            </a:fld>
            <a:endParaRPr lang="en-US" sz="1200" dirty="0">
              <a:solidFill>
                <a:schemeClr val="bg1"/>
              </a:solidFill>
              <a:latin typeface="+mn-lt"/>
            </a:endParaRPr>
          </a:p>
        </p:txBody>
      </p:sp>
      <p:sp>
        <p:nvSpPr>
          <p:cNvPr id="2" name="Title 1"/>
          <p:cNvSpPr>
            <a:spLocks noGrp="1"/>
          </p:cNvSpPr>
          <p:nvPr>
            <p:ph type="title"/>
          </p:nvPr>
        </p:nvSpPr>
        <p:spPr>
          <a:xfrm>
            <a:off x="457200" y="7620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smtClean="0"/>
              <a:t>Copyright ©2011 Pearson Education, Inc. publishing as Prentice Hall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457200" y="1371600"/>
            <a:ext cx="8229600" cy="0"/>
          </a:xfrm>
          <a:prstGeom prst="line">
            <a:avLst/>
          </a:prstGeom>
          <a:ln w="444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7B45BFA8-F21C-4190-8380-15F7C85A8152}" type="slidenum">
              <a:rPr lang="en-US" sz="1200">
                <a:solidFill>
                  <a:schemeClr val="bg1"/>
                </a:solidFill>
                <a:latin typeface="+mn-lt"/>
              </a:rPr>
              <a:pPr>
                <a:defRPr/>
              </a:pPr>
              <a:t>‹#›</a:t>
            </a:fld>
            <a:endParaRPr lang="en-US" sz="1200" dirty="0">
              <a:solidFill>
                <a:schemeClr val="bg1"/>
              </a:solidFill>
              <a:latin typeface="+mn-lt"/>
            </a:endParaRPr>
          </a:p>
        </p:txBody>
      </p:sp>
      <p:sp>
        <p:nvSpPr>
          <p:cNvPr id="2" name="Title 1"/>
          <p:cNvSpPr>
            <a:spLocks noGrp="1"/>
          </p:cNvSpPr>
          <p:nvPr>
            <p:ph type="title"/>
          </p:nvPr>
        </p:nvSpPr>
        <p:spPr>
          <a:xfrm>
            <a:off x="457200" y="76200"/>
            <a:ext cx="8229600" cy="990600"/>
          </a:xfrm>
        </p:spPr>
        <p:txBody>
          <a:bodyPr/>
          <a:lstStyle/>
          <a:p>
            <a:r>
              <a:rPr lang="en-US" dirty="0" smtClean="0"/>
              <a:t>Click to edit Master title style</a:t>
            </a:r>
            <a:endParaRPr lang="en-US" dirty="0"/>
          </a:p>
        </p:txBody>
      </p:sp>
      <p:sp>
        <p:nvSpPr>
          <p:cNvPr id="5"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smtClean="0"/>
              <a:t>Copyright ©2011 Pearson Education, Inc. publishing as Prentice Hall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8382000" y="6400800"/>
            <a:ext cx="571500" cy="276225"/>
          </a:xfrm>
          <a:prstGeom prst="rect">
            <a:avLst/>
          </a:prstGeom>
          <a:noFill/>
        </p:spPr>
        <p:txBody>
          <a:bodyPr wrap="none">
            <a:spAutoFit/>
          </a:bodyPr>
          <a:lstStyle/>
          <a:p>
            <a:pPr>
              <a:defRPr/>
            </a:pPr>
            <a:r>
              <a:rPr lang="en-US" sz="1200" dirty="0">
                <a:solidFill>
                  <a:schemeClr val="bg1"/>
                </a:solidFill>
                <a:latin typeface="+mn-lt"/>
              </a:rPr>
              <a:t>10-</a:t>
            </a:r>
            <a:fld id="{58BED26E-3749-41C4-B50F-C0948788A4DB}" type="slidenum">
              <a:rPr lang="en-US" sz="1200">
                <a:solidFill>
                  <a:schemeClr val="bg1"/>
                </a:solidFill>
                <a:latin typeface="+mn-lt"/>
              </a:rPr>
              <a:pPr>
                <a:defRPr/>
              </a:pPr>
              <a:t>‹#›</a:t>
            </a:fld>
            <a:endParaRPr lang="en-US" sz="1200" dirty="0">
              <a:solidFill>
                <a:schemeClr val="bg1"/>
              </a:solidFill>
              <a:latin typeface="+mn-lt"/>
            </a:endParaRPr>
          </a:p>
        </p:txBody>
      </p:sp>
      <p:sp>
        <p:nvSpPr>
          <p:cNvPr id="3" name="Footer Placeholder 4"/>
          <p:cNvSpPr>
            <a:spLocks noGrp="1"/>
          </p:cNvSpPr>
          <p:nvPr>
            <p:ph type="ftr" sz="quarter" idx="10"/>
          </p:nvPr>
        </p:nvSpPr>
        <p:spPr/>
        <p:txBody>
          <a:bodyPr/>
          <a:lstStyle>
            <a:lvl1pPr algn="ctr" fontAlgn="auto">
              <a:spcBef>
                <a:spcPts val="0"/>
              </a:spcBef>
              <a:spcAft>
                <a:spcPts val="0"/>
              </a:spcAft>
              <a:defRPr sz="1200" smtClean="0">
                <a:solidFill>
                  <a:schemeClr val="bg1"/>
                </a:solidFill>
                <a:latin typeface="+mn-lt"/>
                <a:cs typeface="+mn-cs"/>
              </a:defRPr>
            </a:lvl1pPr>
          </a:lstStyle>
          <a:p>
            <a:pPr>
              <a:defRPr/>
            </a:pPr>
            <a:r>
              <a:rPr lang="en-US" smtClean="0"/>
              <a:t>Copyright ©2011 Pearson Education, Inc. publishing as Prentice Hall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6324600"/>
            <a:ext cx="9144000" cy="533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7" name="Title Placeholder 1"/>
          <p:cNvSpPr>
            <a:spLocks noGrp="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4478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cs typeface="+mn-cs"/>
              </a:defRPr>
            </a:lvl1pPr>
          </a:lstStyle>
          <a:p>
            <a:pPr>
              <a:defRPr/>
            </a:pPr>
            <a:r>
              <a:rPr lang="en-US" smtClean="0"/>
              <a:t>Copyright ©2011 Pearson Education, Inc. publishing as Prentice Hall  </a:t>
            </a:r>
            <a:endParaRPr lang="en-US" dirty="0"/>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47800" y="1295400"/>
            <a:ext cx="7239000" cy="42672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6600" b="1" dirty="0"/>
          </a:p>
        </p:txBody>
      </p:sp>
      <p:sp>
        <p:nvSpPr>
          <p:cNvPr id="7" name="Title 6"/>
          <p:cNvSpPr>
            <a:spLocks noGrp="1"/>
          </p:cNvSpPr>
          <p:nvPr>
            <p:ph type="ctrTitle"/>
          </p:nvPr>
        </p:nvSpPr>
        <p:spPr>
          <a:xfrm>
            <a:off x="304800" y="228600"/>
            <a:ext cx="2895600" cy="2057400"/>
          </a:xfrm>
        </p:spPr>
        <p:txBody>
          <a:bodyPr rtlCol="0">
            <a:noAutofit/>
          </a:bodyPr>
          <a:lstStyle/>
          <a:p>
            <a:pPr algn="l" eaLnBrk="1" fontAlgn="auto" hangingPunct="1">
              <a:spcAft>
                <a:spcPts val="0"/>
              </a:spcAft>
              <a:defRPr/>
            </a:pPr>
            <a:r>
              <a:rPr lang="en-US" sz="13800" b="1" dirty="0" smtClean="0">
                <a:solidFill>
                  <a:schemeClr val="accent6">
                    <a:lumMod val="75000"/>
                  </a:schemeClr>
                </a:solidFill>
                <a:latin typeface="Britannic Bold" pitchFamily="34" charset="0"/>
              </a:rPr>
              <a:t>4</a:t>
            </a:r>
            <a:endParaRPr lang="en-US" sz="13800" b="1" dirty="0" smtClean="0">
              <a:solidFill>
                <a:schemeClr val="accent6">
                  <a:lumMod val="75000"/>
                </a:schemeClr>
              </a:solidFill>
              <a:latin typeface="Britannic Bold" pitchFamily="34" charset="0"/>
            </a:endParaRPr>
          </a:p>
        </p:txBody>
      </p:sp>
      <p:sp>
        <p:nvSpPr>
          <p:cNvPr id="6149" name="Rectangle 11"/>
          <p:cNvSpPr>
            <a:spLocks noChangeArrowheads="1"/>
          </p:cNvSpPr>
          <p:nvPr/>
        </p:nvSpPr>
        <p:spPr bwMode="auto">
          <a:xfrm>
            <a:off x="2209800" y="1981200"/>
            <a:ext cx="5334000" cy="2862263"/>
          </a:xfrm>
          <a:prstGeom prst="rect">
            <a:avLst/>
          </a:prstGeom>
          <a:noFill/>
          <a:ln w="9525">
            <a:noFill/>
            <a:miter lim="800000"/>
            <a:headEnd/>
            <a:tailEnd/>
          </a:ln>
        </p:spPr>
        <p:txBody>
          <a:bodyPr>
            <a:spAutoFit/>
          </a:bodyPr>
          <a:lstStyle/>
          <a:p>
            <a:r>
              <a:rPr lang="en-US" sz="6000" b="1" dirty="0">
                <a:solidFill>
                  <a:schemeClr val="bg1"/>
                </a:solidFill>
                <a:latin typeface="Calibri" pitchFamily="34" charset="0"/>
              </a:rPr>
              <a:t>Motivating</a:t>
            </a:r>
          </a:p>
          <a:p>
            <a:r>
              <a:rPr lang="en-US" sz="6000" dirty="0">
                <a:solidFill>
                  <a:schemeClr val="bg1"/>
                </a:solidFill>
                <a:latin typeface="Calibri" pitchFamily="34" charset="0"/>
              </a:rPr>
              <a:t>and </a:t>
            </a:r>
            <a:r>
              <a:rPr lang="en-US" sz="6000" b="1" dirty="0">
                <a:solidFill>
                  <a:schemeClr val="bg1"/>
                </a:solidFill>
                <a:latin typeface="Calibri" pitchFamily="34" charset="0"/>
              </a:rPr>
              <a:t>Rewarding Employees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p:cNvPicPr>
            <a:picLocks noChangeAspect="1" noChangeArrowheads="1"/>
          </p:cNvPicPr>
          <p:nvPr/>
        </p:nvPicPr>
        <p:blipFill>
          <a:blip r:embed="rId3" cstate="print"/>
          <a:srcRect/>
          <a:stretch>
            <a:fillRect/>
          </a:stretch>
        </p:blipFill>
        <p:spPr bwMode="auto">
          <a:xfrm>
            <a:off x="65088" y="1371600"/>
            <a:ext cx="9013825" cy="4114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1143000"/>
          </a:xfrm>
        </p:spPr>
        <p:txBody>
          <a:bodyPr/>
          <a:lstStyle/>
          <a:p>
            <a:pPr>
              <a:defRPr/>
            </a:pPr>
            <a:r>
              <a:rPr lang="en-US" sz="4000" dirty="0" smtClean="0"/>
              <a:t>What Is McClelland’s Three-Needs Theory?</a:t>
            </a:r>
            <a:br>
              <a:rPr lang="en-US" sz="4000" dirty="0" smtClean="0"/>
            </a:br>
            <a:endParaRPr lang="en-US" sz="4000" dirty="0"/>
          </a:p>
        </p:txBody>
      </p:sp>
      <p:sp>
        <p:nvSpPr>
          <p:cNvPr id="4" name="Content Placeholder 3"/>
          <p:cNvSpPr>
            <a:spLocks noGrp="1"/>
          </p:cNvSpPr>
          <p:nvPr>
            <p:ph idx="1"/>
          </p:nvPr>
        </p:nvSpPr>
        <p:spPr/>
        <p:txBody>
          <a:bodyPr/>
          <a:lstStyle/>
          <a:p>
            <a:pPr lvl="1">
              <a:buFont typeface="Arial" pitchFamily="34" charset="0"/>
              <a:buNone/>
              <a:defRPr/>
            </a:pPr>
            <a:r>
              <a:rPr lang="en-US" sz="2400" dirty="0" smtClean="0"/>
              <a:t>Three acquired needs are major motives at work</a:t>
            </a:r>
          </a:p>
          <a:p>
            <a:pPr>
              <a:defRPr/>
            </a:pPr>
            <a:r>
              <a:rPr lang="en-US" sz="2800" dirty="0" smtClean="0"/>
              <a:t>Need for Achievement (</a:t>
            </a:r>
            <a:r>
              <a:rPr lang="en-US" sz="2800" dirty="0" err="1" smtClean="0"/>
              <a:t>nAch</a:t>
            </a:r>
            <a:r>
              <a:rPr lang="en-US" sz="2800" dirty="0" smtClean="0"/>
              <a:t>)</a:t>
            </a:r>
          </a:p>
          <a:p>
            <a:pPr lvl="1">
              <a:defRPr/>
            </a:pPr>
            <a:r>
              <a:rPr lang="en-US" sz="2400" dirty="0" smtClean="0"/>
              <a:t>The drive to succeed and excel in relation to a set of standards</a:t>
            </a:r>
          </a:p>
          <a:p>
            <a:pPr>
              <a:defRPr/>
            </a:pPr>
            <a:r>
              <a:rPr lang="en-US" sz="2800" dirty="0" smtClean="0"/>
              <a:t>Need for Power (</a:t>
            </a:r>
            <a:r>
              <a:rPr lang="en-US" sz="2800" dirty="0" err="1" smtClean="0"/>
              <a:t>nPow</a:t>
            </a:r>
            <a:r>
              <a:rPr lang="en-US" sz="2800" dirty="0" smtClean="0"/>
              <a:t>)</a:t>
            </a:r>
          </a:p>
          <a:p>
            <a:pPr lvl="1">
              <a:defRPr/>
            </a:pPr>
            <a:r>
              <a:rPr lang="en-US" sz="2400" dirty="0" smtClean="0"/>
              <a:t>The need to make others behave in a way that they would not have behaved otherwise</a:t>
            </a:r>
          </a:p>
          <a:p>
            <a:pPr>
              <a:defRPr/>
            </a:pPr>
            <a:r>
              <a:rPr lang="en-US" sz="2800" dirty="0" smtClean="0"/>
              <a:t>Need for Affiliation (</a:t>
            </a:r>
            <a:r>
              <a:rPr lang="en-US" sz="2800" dirty="0" err="1" smtClean="0"/>
              <a:t>nAff</a:t>
            </a:r>
            <a:r>
              <a:rPr lang="en-US" sz="2800" dirty="0" smtClean="0"/>
              <a:t>)</a:t>
            </a:r>
          </a:p>
          <a:p>
            <a:pPr lvl="1">
              <a:defRPr/>
            </a:pPr>
            <a:r>
              <a:rPr lang="en-US" sz="2400" dirty="0" smtClean="0"/>
              <a:t>The desire for friendly and close interpersonal relationships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solidFill>
                  <a:schemeClr val="accent6">
                    <a:lumMod val="75000"/>
                  </a:schemeClr>
                </a:solidFill>
              </a:rPr>
              <a:t>What Is Goal-Setting Theory?</a:t>
            </a:r>
            <a:endParaRPr lang="en-US" dirty="0">
              <a:solidFill>
                <a:schemeClr val="accent6">
                  <a:lumMod val="75000"/>
                </a:schemeClr>
              </a:solidFill>
            </a:endParaRPr>
          </a:p>
        </p:txBody>
      </p:sp>
      <p:sp>
        <p:nvSpPr>
          <p:cNvPr id="5" name="Content Placeholder 4"/>
          <p:cNvSpPr>
            <a:spLocks noGrp="1"/>
          </p:cNvSpPr>
          <p:nvPr>
            <p:ph sz="half" idx="1"/>
          </p:nvPr>
        </p:nvSpPr>
        <p:spPr>
          <a:xfrm>
            <a:off x="457200" y="1600200"/>
            <a:ext cx="3657600" cy="4648200"/>
          </a:xfrm>
        </p:spPr>
        <p:txBody>
          <a:bodyPr/>
          <a:lstStyle/>
          <a:p>
            <a:pPr>
              <a:defRPr/>
            </a:pPr>
            <a:r>
              <a:rPr lang="en-US" dirty="0" smtClean="0">
                <a:solidFill>
                  <a:schemeClr val="accent5">
                    <a:lumMod val="75000"/>
                  </a:schemeClr>
                </a:solidFill>
              </a:rPr>
              <a:t>Goal-Setting Theory</a:t>
            </a:r>
          </a:p>
          <a:p>
            <a:pPr lvl="1">
              <a:defRPr/>
            </a:pPr>
            <a:r>
              <a:rPr lang="en-US" dirty="0" smtClean="0"/>
              <a:t>Specific goals increase performance</a:t>
            </a:r>
          </a:p>
          <a:p>
            <a:pPr lvl="1">
              <a:defRPr/>
            </a:pPr>
            <a:r>
              <a:rPr lang="en-US" dirty="0" smtClean="0"/>
              <a:t>Difficult goals, when accepted, result in higher performance</a:t>
            </a:r>
          </a:p>
          <a:p>
            <a:pPr>
              <a:defRPr/>
            </a:pPr>
            <a:r>
              <a:rPr lang="en-US" dirty="0" smtClean="0">
                <a:solidFill>
                  <a:schemeClr val="accent5">
                    <a:lumMod val="75000"/>
                  </a:schemeClr>
                </a:solidFill>
              </a:rPr>
              <a:t>Self-Efficacy</a:t>
            </a:r>
          </a:p>
          <a:p>
            <a:pPr lvl="1">
              <a:defRPr/>
            </a:pPr>
            <a:r>
              <a:rPr lang="en-US" dirty="0" smtClean="0"/>
              <a:t>An individual’s belief that he or she is capable of performing a task</a:t>
            </a:r>
            <a:endParaRPr lang="en-US" dirty="0"/>
          </a:p>
        </p:txBody>
      </p:sp>
      <p:pic>
        <p:nvPicPr>
          <p:cNvPr id="17413" name="Picture 2"/>
          <p:cNvPicPr>
            <a:picLocks noGrp="1" noChangeAspect="1" noChangeArrowheads="1"/>
          </p:cNvPicPr>
          <p:nvPr>
            <p:ph sz="half" idx="2"/>
          </p:nvPr>
        </p:nvPicPr>
        <p:blipFill>
          <a:blip r:embed="rId3" cstate="print"/>
          <a:srcRect l="7547" r="15094"/>
          <a:stretch>
            <a:fillRect/>
          </a:stretch>
        </p:blipFill>
        <p:spPr>
          <a:xfrm>
            <a:off x="4346575" y="1828800"/>
            <a:ext cx="4652963" cy="3810000"/>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2"/>
          <p:cNvPicPr>
            <a:picLocks noChangeAspect="1" noChangeArrowheads="1"/>
          </p:cNvPicPr>
          <p:nvPr/>
        </p:nvPicPr>
        <p:blipFill>
          <a:blip r:embed="rId3" cstate="print"/>
          <a:srcRect/>
          <a:stretch>
            <a:fillRect/>
          </a:stretch>
        </p:blipFill>
        <p:spPr bwMode="auto">
          <a:xfrm>
            <a:off x="46038" y="990600"/>
            <a:ext cx="9013825" cy="45529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How Does Job Design Influence Motivation?</a:t>
            </a:r>
            <a:endParaRPr lang="en-US" dirty="0"/>
          </a:p>
        </p:txBody>
      </p:sp>
      <p:sp>
        <p:nvSpPr>
          <p:cNvPr id="4" name="Content Placeholder 3"/>
          <p:cNvSpPr>
            <a:spLocks noGrp="1"/>
          </p:cNvSpPr>
          <p:nvPr>
            <p:ph idx="1"/>
          </p:nvPr>
        </p:nvSpPr>
        <p:spPr/>
        <p:txBody>
          <a:bodyPr/>
          <a:lstStyle/>
          <a:p>
            <a:pPr>
              <a:defRPr/>
            </a:pPr>
            <a:r>
              <a:rPr lang="en-US" sz="2800" dirty="0" smtClean="0"/>
              <a:t>Job Design</a:t>
            </a:r>
          </a:p>
          <a:p>
            <a:pPr lvl="1">
              <a:defRPr/>
            </a:pPr>
            <a:r>
              <a:rPr lang="en-US" sz="2400" dirty="0" smtClean="0"/>
              <a:t>The way tasks are combined to form complete jobs</a:t>
            </a:r>
          </a:p>
          <a:p>
            <a:pPr>
              <a:defRPr/>
            </a:pPr>
            <a:r>
              <a:rPr lang="en-US" sz="2800" dirty="0" smtClean="0"/>
              <a:t>Job Characteristics Model (JCM)</a:t>
            </a:r>
          </a:p>
          <a:p>
            <a:pPr lvl="1">
              <a:defRPr/>
            </a:pPr>
            <a:r>
              <a:rPr lang="en-US" sz="2400" dirty="0" smtClean="0"/>
              <a:t>A framework for analyzing and designing jobs that identifies five primary core job dimensions, their interrelationships, and their impact on outcomes</a:t>
            </a:r>
          </a:p>
          <a:p>
            <a:pPr>
              <a:defRPr/>
            </a:pPr>
            <a:r>
              <a:rPr lang="en-US" sz="2800" dirty="0" smtClean="0"/>
              <a:t>Job Enrichment</a:t>
            </a:r>
          </a:p>
          <a:p>
            <a:pPr lvl="1">
              <a:defRPr/>
            </a:pPr>
            <a:r>
              <a:rPr lang="en-US" sz="2400" dirty="0" smtClean="0"/>
              <a:t>The vertical expansion of a job by adding planning and evaluation responsibilities</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p:cNvPicPr>
            <a:picLocks noChangeAspect="1" noChangeArrowheads="1"/>
          </p:cNvPicPr>
          <p:nvPr/>
        </p:nvPicPr>
        <p:blipFill>
          <a:blip r:embed="rId3" cstate="print"/>
          <a:srcRect/>
          <a:stretch>
            <a:fillRect/>
          </a:stretch>
        </p:blipFill>
        <p:spPr bwMode="auto">
          <a:xfrm>
            <a:off x="785813" y="114300"/>
            <a:ext cx="7519987" cy="60579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2"/>
          <p:cNvPicPr>
            <a:picLocks noChangeAspect="1" noChangeArrowheads="1"/>
          </p:cNvPicPr>
          <p:nvPr/>
        </p:nvPicPr>
        <p:blipFill>
          <a:blip r:embed="rId3" cstate="print"/>
          <a:srcRect/>
          <a:stretch>
            <a:fillRect/>
          </a:stretch>
        </p:blipFill>
        <p:spPr bwMode="auto">
          <a:xfrm>
            <a:off x="28575" y="685800"/>
            <a:ext cx="8818563" cy="4876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What Is Equity Theory?</a:t>
            </a:r>
            <a:endParaRPr lang="en-US" dirty="0"/>
          </a:p>
        </p:txBody>
      </p:sp>
      <p:sp>
        <p:nvSpPr>
          <p:cNvPr id="4" name="Content Placeholder 3"/>
          <p:cNvSpPr>
            <a:spLocks noGrp="1"/>
          </p:cNvSpPr>
          <p:nvPr>
            <p:ph idx="1"/>
          </p:nvPr>
        </p:nvSpPr>
        <p:spPr/>
        <p:txBody>
          <a:bodyPr/>
          <a:lstStyle/>
          <a:p>
            <a:r>
              <a:rPr lang="en-US" smtClean="0">
                <a:solidFill>
                  <a:srgbClr val="31859C"/>
                </a:solidFill>
              </a:rPr>
              <a:t>Equity Theory</a:t>
            </a:r>
          </a:p>
          <a:p>
            <a:pPr lvl="1"/>
            <a:r>
              <a:rPr lang="en-US" smtClean="0"/>
              <a:t>The theory that an employee compares his or her job’s input-outcomes ratio with that of relevant others and then corrects any inequity</a:t>
            </a:r>
          </a:p>
          <a:p>
            <a:r>
              <a:rPr lang="en-US" smtClean="0">
                <a:solidFill>
                  <a:srgbClr val="31859C"/>
                </a:solidFill>
              </a:rPr>
              <a:t>Referent</a:t>
            </a:r>
          </a:p>
          <a:p>
            <a:pPr lvl="1"/>
            <a:r>
              <a:rPr lang="en-US" smtClean="0"/>
              <a:t>The persons, systems, or selves against which individuals compare themselves to assess equity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solidFill>
                  <a:schemeClr val="accent6">
                    <a:lumMod val="75000"/>
                  </a:schemeClr>
                </a:solidFill>
              </a:rPr>
              <a:t>Equity Theory (cont.)</a:t>
            </a:r>
            <a:endParaRPr lang="en-US" dirty="0">
              <a:solidFill>
                <a:schemeClr val="accent6">
                  <a:lumMod val="75000"/>
                </a:schemeClr>
              </a:solidFill>
            </a:endParaRPr>
          </a:p>
        </p:txBody>
      </p:sp>
      <p:sp>
        <p:nvSpPr>
          <p:cNvPr id="5" name="Content Placeholder 4"/>
          <p:cNvSpPr>
            <a:spLocks noGrp="1"/>
          </p:cNvSpPr>
          <p:nvPr>
            <p:ph sz="half" idx="1"/>
          </p:nvPr>
        </p:nvSpPr>
        <p:spPr/>
        <p:txBody>
          <a:bodyPr/>
          <a:lstStyle/>
          <a:p>
            <a:pPr>
              <a:defRPr/>
            </a:pPr>
            <a:r>
              <a:rPr lang="en-US" dirty="0" smtClean="0">
                <a:solidFill>
                  <a:schemeClr val="accent5">
                    <a:lumMod val="75000"/>
                  </a:schemeClr>
                </a:solidFill>
              </a:rPr>
              <a:t>Distributive Justice</a:t>
            </a:r>
          </a:p>
          <a:p>
            <a:pPr lvl="1">
              <a:defRPr/>
            </a:pPr>
            <a:r>
              <a:rPr lang="en-US" dirty="0" smtClean="0"/>
              <a:t>Perceived fairness of the amount and allocation of rewards among individuals</a:t>
            </a:r>
          </a:p>
          <a:p>
            <a:pPr>
              <a:defRPr/>
            </a:pPr>
            <a:r>
              <a:rPr lang="en-US" dirty="0" smtClean="0">
                <a:solidFill>
                  <a:schemeClr val="accent5">
                    <a:lumMod val="75000"/>
                  </a:schemeClr>
                </a:solidFill>
              </a:rPr>
              <a:t>Procedural Justice</a:t>
            </a:r>
          </a:p>
          <a:p>
            <a:pPr lvl="1">
              <a:defRPr/>
            </a:pPr>
            <a:r>
              <a:rPr lang="en-US" dirty="0" smtClean="0"/>
              <a:t>Perceived fairness of the process used to determine the distribution of rewards</a:t>
            </a:r>
            <a:endParaRPr lang="en-US" dirty="0"/>
          </a:p>
        </p:txBody>
      </p:sp>
      <p:pic>
        <p:nvPicPr>
          <p:cNvPr id="23557" name="Picture 2"/>
          <p:cNvPicPr>
            <a:picLocks noGrp="1" noChangeAspect="1" noChangeArrowheads="1"/>
          </p:cNvPicPr>
          <p:nvPr>
            <p:ph sz="half" idx="2"/>
          </p:nvPr>
        </p:nvPicPr>
        <p:blipFill>
          <a:blip r:embed="rId3" cstate="print"/>
          <a:srcRect l="15094" r="3773"/>
          <a:stretch>
            <a:fillRect/>
          </a:stretch>
        </p:blipFill>
        <p:spPr>
          <a:xfrm>
            <a:off x="4724400" y="1676400"/>
            <a:ext cx="4205288" cy="3200400"/>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83" name="Group 7"/>
          <p:cNvGrpSpPr>
            <a:grpSpLocks/>
          </p:cNvGrpSpPr>
          <p:nvPr/>
        </p:nvGrpSpPr>
        <p:grpSpPr bwMode="auto">
          <a:xfrm>
            <a:off x="53975" y="1365250"/>
            <a:ext cx="9075738" cy="4006850"/>
            <a:chOff x="34" y="860"/>
            <a:chExt cx="5717" cy="2524"/>
          </a:xfrm>
        </p:grpSpPr>
        <p:pic>
          <p:nvPicPr>
            <p:cNvPr id="24579" name="Picture 2"/>
            <p:cNvPicPr>
              <a:picLocks noChangeAspect="1" noChangeArrowheads="1"/>
            </p:cNvPicPr>
            <p:nvPr/>
          </p:nvPicPr>
          <p:blipFill>
            <a:blip r:embed="rId2" cstate="print"/>
            <a:srcRect t="11765"/>
            <a:stretch>
              <a:fillRect/>
            </a:stretch>
          </p:blipFill>
          <p:spPr bwMode="auto">
            <a:xfrm>
              <a:off x="36" y="1224"/>
              <a:ext cx="5688" cy="2160"/>
            </a:xfrm>
            <a:prstGeom prst="rect">
              <a:avLst/>
            </a:prstGeom>
            <a:noFill/>
            <a:ln w="9525">
              <a:noFill/>
              <a:miter lim="800000"/>
              <a:headEnd/>
              <a:tailEnd/>
            </a:ln>
          </p:spPr>
        </p:pic>
        <p:pic>
          <p:nvPicPr>
            <p:cNvPr id="24582" name="Picture 6"/>
            <p:cNvPicPr>
              <a:picLocks noChangeAspect="1" noChangeArrowheads="1"/>
            </p:cNvPicPr>
            <p:nvPr/>
          </p:nvPicPr>
          <p:blipFill>
            <a:blip r:embed="rId3" cstate="print"/>
            <a:srcRect r="2376"/>
            <a:stretch>
              <a:fillRect/>
            </a:stretch>
          </p:blipFill>
          <p:spPr bwMode="auto">
            <a:xfrm>
              <a:off x="34" y="860"/>
              <a:ext cx="5717" cy="388"/>
            </a:xfrm>
            <a:prstGeom prst="rect">
              <a:avLst/>
            </a:prstGeom>
            <a:noFill/>
            <a:ln w="9525">
              <a:noFill/>
              <a:miter lim="800000"/>
              <a:headEnd/>
              <a:tailEnd/>
            </a:ln>
            <a:effectLst/>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Learning Objectives</a:t>
            </a:r>
            <a:endParaRPr lang="en-US" dirty="0"/>
          </a:p>
        </p:txBody>
      </p:sp>
      <p:sp>
        <p:nvSpPr>
          <p:cNvPr id="7171" name="Content Placeholder 2"/>
          <p:cNvSpPr>
            <a:spLocks noGrp="1"/>
          </p:cNvSpPr>
          <p:nvPr>
            <p:ph idx="1"/>
          </p:nvPr>
        </p:nvSpPr>
        <p:spPr/>
        <p:txBody>
          <a:bodyPr/>
          <a:lstStyle/>
          <a:p>
            <a:r>
              <a:rPr lang="en-US" b="1" smtClean="0">
                <a:solidFill>
                  <a:schemeClr val="tx1"/>
                </a:solidFill>
              </a:rPr>
              <a:t>Define</a:t>
            </a:r>
            <a:r>
              <a:rPr lang="en-US" smtClean="0">
                <a:solidFill>
                  <a:schemeClr val="tx1"/>
                </a:solidFill>
              </a:rPr>
              <a:t> and </a:t>
            </a:r>
            <a:r>
              <a:rPr lang="en-US" b="1" smtClean="0">
                <a:solidFill>
                  <a:schemeClr val="tx1"/>
                </a:solidFill>
              </a:rPr>
              <a:t>explain </a:t>
            </a:r>
            <a:r>
              <a:rPr lang="en-US" smtClean="0">
                <a:solidFill>
                  <a:schemeClr val="tx1"/>
                </a:solidFill>
              </a:rPr>
              <a:t> motivation</a:t>
            </a:r>
          </a:p>
          <a:p>
            <a:r>
              <a:rPr lang="en-US" b="1" smtClean="0">
                <a:solidFill>
                  <a:schemeClr val="tx1"/>
                </a:solidFill>
              </a:rPr>
              <a:t>Compare</a:t>
            </a:r>
            <a:r>
              <a:rPr lang="en-US" smtClean="0">
                <a:solidFill>
                  <a:schemeClr val="tx1"/>
                </a:solidFill>
              </a:rPr>
              <a:t> and </a:t>
            </a:r>
            <a:r>
              <a:rPr lang="en-US" b="1" smtClean="0">
                <a:solidFill>
                  <a:schemeClr val="tx1"/>
                </a:solidFill>
              </a:rPr>
              <a:t>contrast</a:t>
            </a:r>
            <a:r>
              <a:rPr lang="en-US" smtClean="0">
                <a:solidFill>
                  <a:schemeClr val="tx1"/>
                </a:solidFill>
              </a:rPr>
              <a:t> early theories of motivation</a:t>
            </a:r>
          </a:p>
          <a:p>
            <a:r>
              <a:rPr lang="en-US" b="1" smtClean="0">
                <a:solidFill>
                  <a:schemeClr val="tx1"/>
                </a:solidFill>
              </a:rPr>
              <a:t>Compare</a:t>
            </a:r>
            <a:r>
              <a:rPr lang="en-US" smtClean="0">
                <a:solidFill>
                  <a:schemeClr val="tx1"/>
                </a:solidFill>
              </a:rPr>
              <a:t> and </a:t>
            </a:r>
            <a:r>
              <a:rPr lang="en-US" b="1" smtClean="0">
                <a:solidFill>
                  <a:schemeClr val="tx1"/>
                </a:solidFill>
              </a:rPr>
              <a:t>contrast</a:t>
            </a:r>
            <a:r>
              <a:rPr lang="en-US" smtClean="0">
                <a:solidFill>
                  <a:schemeClr val="tx1"/>
                </a:solidFill>
              </a:rPr>
              <a:t> contemporary theories of motivation</a:t>
            </a:r>
          </a:p>
          <a:p>
            <a:r>
              <a:rPr lang="en-US" b="1" smtClean="0">
                <a:solidFill>
                  <a:schemeClr val="tx1"/>
                </a:solidFill>
              </a:rPr>
              <a:t>Discuss</a:t>
            </a:r>
            <a:r>
              <a:rPr lang="en-US" smtClean="0">
                <a:solidFill>
                  <a:schemeClr val="tx1"/>
                </a:solidFill>
              </a:rPr>
              <a:t> current issues in motivating employees</a:t>
            </a:r>
            <a:endParaRPr lang="en-US" b="1" smtClean="0">
              <a:solidFill>
                <a:schemeClr val="tx1"/>
              </a:solidFill>
            </a:endParaRPr>
          </a:p>
          <a:p>
            <a:endParaRPr lang="en-US" b="1" smtClean="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smtClean="0"/>
              <a:t>How Does Expectancy Theory Explain Motivation?</a:t>
            </a:r>
            <a:endParaRPr lang="en-US" dirty="0"/>
          </a:p>
        </p:txBody>
      </p:sp>
      <p:sp>
        <p:nvSpPr>
          <p:cNvPr id="7" name="Content Placeholder 6"/>
          <p:cNvSpPr>
            <a:spLocks noGrp="1"/>
          </p:cNvSpPr>
          <p:nvPr>
            <p:ph idx="1"/>
          </p:nvPr>
        </p:nvSpPr>
        <p:spPr/>
        <p:txBody>
          <a:bodyPr/>
          <a:lstStyle/>
          <a:p>
            <a:r>
              <a:rPr lang="en-US" smtClean="0">
                <a:solidFill>
                  <a:srgbClr val="31859C"/>
                </a:solidFill>
              </a:rPr>
              <a:t>Expectancy Theory</a:t>
            </a:r>
          </a:p>
          <a:p>
            <a:pPr lvl="1">
              <a:buFont typeface="Arial" pitchFamily="34" charset="0"/>
              <a:buNone/>
            </a:pPr>
            <a:r>
              <a:rPr lang="en-US" smtClean="0"/>
              <a:t>An individual tends to act in a certain way, based on:</a:t>
            </a:r>
          </a:p>
          <a:p>
            <a:pPr lvl="1"/>
            <a:r>
              <a:rPr lang="en-US" smtClean="0"/>
              <a:t> the expectation that the act will be followed by a given outcome</a:t>
            </a:r>
          </a:p>
          <a:p>
            <a:pPr lvl="1"/>
            <a:r>
              <a:rPr lang="en-US" smtClean="0"/>
              <a:t>the attractiveness of that outcome to the individual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2"/>
          <p:cNvPicPr>
            <a:picLocks noChangeAspect="1" noChangeArrowheads="1"/>
          </p:cNvPicPr>
          <p:nvPr/>
        </p:nvPicPr>
        <p:blipFill>
          <a:blip r:embed="rId3" cstate="print"/>
          <a:srcRect/>
          <a:stretch>
            <a:fillRect/>
          </a:stretch>
        </p:blipFill>
        <p:spPr bwMode="auto">
          <a:xfrm>
            <a:off x="0" y="2181225"/>
            <a:ext cx="9144000" cy="243681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2"/>
          <p:cNvPicPr>
            <a:picLocks noChangeAspect="1" noChangeArrowheads="1"/>
          </p:cNvPicPr>
          <p:nvPr/>
        </p:nvPicPr>
        <p:blipFill>
          <a:blip r:embed="rId3" cstate="print"/>
          <a:srcRect/>
          <a:stretch>
            <a:fillRect/>
          </a:stretch>
        </p:blipFill>
        <p:spPr bwMode="auto">
          <a:xfrm>
            <a:off x="1676400" y="239713"/>
            <a:ext cx="6172200" cy="600868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Motivating a Diverse Workforce</a:t>
            </a:r>
            <a:endParaRPr lang="en-US" dirty="0"/>
          </a:p>
        </p:txBody>
      </p:sp>
      <p:sp>
        <p:nvSpPr>
          <p:cNvPr id="3" name="Content Placeholder 2"/>
          <p:cNvSpPr>
            <a:spLocks noGrp="1"/>
          </p:cNvSpPr>
          <p:nvPr>
            <p:ph idx="1"/>
          </p:nvPr>
        </p:nvSpPr>
        <p:spPr/>
        <p:txBody>
          <a:bodyPr/>
          <a:lstStyle/>
          <a:p>
            <a:pPr>
              <a:defRPr/>
            </a:pPr>
            <a:r>
              <a:rPr lang="en-US" dirty="0" smtClean="0"/>
              <a:t>Compressed Workweek</a:t>
            </a:r>
          </a:p>
          <a:p>
            <a:pPr lvl="1">
              <a:defRPr/>
            </a:pPr>
            <a:r>
              <a:rPr lang="en-US" dirty="0" smtClean="0"/>
              <a:t>A workweek in which employees work longer hours per day but fewer days per week</a:t>
            </a:r>
          </a:p>
          <a:p>
            <a:pPr>
              <a:defRPr/>
            </a:pPr>
            <a:r>
              <a:rPr lang="en-US" dirty="0" smtClean="0"/>
              <a:t>Flexible  Work Hours (flextime)</a:t>
            </a:r>
          </a:p>
          <a:p>
            <a:pPr lvl="1">
              <a:defRPr/>
            </a:pPr>
            <a:r>
              <a:rPr lang="en-US" dirty="0" smtClean="0"/>
              <a:t>A scheduling system in which employees are required to work a certain number of hours per week but are free, within limits, to vary the hours of work</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dirty="0" smtClean="0">
                <a:solidFill>
                  <a:schemeClr val="accent6">
                    <a:lumMod val="75000"/>
                  </a:schemeClr>
                </a:solidFill>
              </a:rPr>
              <a:t>Motivating a Diverse Workforce (cont.)</a:t>
            </a:r>
            <a:endParaRPr lang="en-US" dirty="0">
              <a:solidFill>
                <a:schemeClr val="accent6">
                  <a:lumMod val="75000"/>
                </a:schemeClr>
              </a:solidFill>
            </a:endParaRPr>
          </a:p>
        </p:txBody>
      </p:sp>
      <p:sp>
        <p:nvSpPr>
          <p:cNvPr id="3" name="Content Placeholder 2"/>
          <p:cNvSpPr>
            <a:spLocks noGrp="1"/>
          </p:cNvSpPr>
          <p:nvPr>
            <p:ph sz="half" idx="1"/>
          </p:nvPr>
        </p:nvSpPr>
        <p:spPr/>
        <p:txBody>
          <a:bodyPr/>
          <a:lstStyle/>
          <a:p>
            <a:pPr>
              <a:defRPr/>
            </a:pPr>
            <a:r>
              <a:rPr lang="en-US" dirty="0" smtClean="0">
                <a:solidFill>
                  <a:schemeClr val="accent5">
                    <a:lumMod val="75000"/>
                  </a:schemeClr>
                </a:solidFill>
              </a:rPr>
              <a:t>Job Sharing</a:t>
            </a:r>
          </a:p>
          <a:p>
            <a:pPr lvl="1">
              <a:defRPr/>
            </a:pPr>
            <a:r>
              <a:rPr lang="en-US" dirty="0" smtClean="0"/>
              <a:t>When two or more people split (share) a fulltime job</a:t>
            </a:r>
          </a:p>
          <a:p>
            <a:pPr>
              <a:defRPr/>
            </a:pPr>
            <a:r>
              <a:rPr lang="en-US" dirty="0" smtClean="0">
                <a:solidFill>
                  <a:schemeClr val="accent5">
                    <a:lumMod val="75000"/>
                  </a:schemeClr>
                </a:solidFill>
              </a:rPr>
              <a:t>Telecommuting </a:t>
            </a:r>
          </a:p>
          <a:p>
            <a:pPr lvl="1">
              <a:defRPr/>
            </a:pPr>
            <a:r>
              <a:rPr lang="en-US" dirty="0" smtClean="0"/>
              <a:t>A job approach in which employees work at home but are linked by technology to the workplace</a:t>
            </a:r>
            <a:endParaRPr lang="en-US" dirty="0"/>
          </a:p>
        </p:txBody>
      </p:sp>
      <p:pic>
        <p:nvPicPr>
          <p:cNvPr id="29701" name="Picture 2"/>
          <p:cNvPicPr>
            <a:picLocks noGrp="1" noChangeAspect="1" noChangeArrowheads="1"/>
          </p:cNvPicPr>
          <p:nvPr>
            <p:ph sz="half" idx="2"/>
          </p:nvPr>
        </p:nvPicPr>
        <p:blipFill>
          <a:blip r:embed="rId3" cstate="print"/>
          <a:srcRect l="7547" r="11320"/>
          <a:stretch>
            <a:fillRect/>
          </a:stretch>
        </p:blipFill>
        <p:spPr>
          <a:xfrm>
            <a:off x="4605338" y="1828800"/>
            <a:ext cx="4262437" cy="3810000"/>
          </a:xfr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smtClean="0"/>
              <a:t>Designing Appropriate Rewards Programs</a:t>
            </a:r>
            <a:endParaRPr lang="en-US" sz="4000" dirty="0"/>
          </a:p>
        </p:txBody>
      </p:sp>
      <p:sp>
        <p:nvSpPr>
          <p:cNvPr id="3" name="Content Placeholder 2"/>
          <p:cNvSpPr>
            <a:spLocks noGrp="1"/>
          </p:cNvSpPr>
          <p:nvPr>
            <p:ph idx="1"/>
          </p:nvPr>
        </p:nvSpPr>
        <p:spPr>
          <a:xfrm>
            <a:off x="457200" y="1219200"/>
            <a:ext cx="8229600" cy="4754563"/>
          </a:xfrm>
        </p:spPr>
        <p:txBody>
          <a:bodyPr/>
          <a:lstStyle/>
          <a:p>
            <a:pPr>
              <a:defRPr/>
            </a:pPr>
            <a:r>
              <a:rPr lang="en-US" dirty="0" smtClean="0"/>
              <a:t>Open-Book Management	</a:t>
            </a:r>
          </a:p>
          <a:p>
            <a:pPr lvl="1">
              <a:defRPr/>
            </a:pPr>
            <a:r>
              <a:rPr lang="en-US" dirty="0" smtClean="0"/>
              <a:t>An organization’s financial statements  are shared with all employees</a:t>
            </a:r>
          </a:p>
          <a:p>
            <a:pPr>
              <a:defRPr/>
            </a:pPr>
            <a:r>
              <a:rPr lang="en-US" dirty="0" smtClean="0"/>
              <a:t>Employee Recognition Programs</a:t>
            </a:r>
          </a:p>
          <a:p>
            <a:pPr lvl="1">
              <a:defRPr/>
            </a:pPr>
            <a:r>
              <a:rPr lang="en-US" dirty="0" smtClean="0"/>
              <a:t>Programs that consist of personal attention and expressions of interest, approval, and appreciation for a job well done</a:t>
            </a:r>
          </a:p>
          <a:p>
            <a:pPr>
              <a:defRPr/>
            </a:pPr>
            <a:r>
              <a:rPr lang="en-US" dirty="0" smtClean="0"/>
              <a:t>Pay-for-Performance Programs</a:t>
            </a:r>
          </a:p>
          <a:p>
            <a:pPr lvl="1">
              <a:defRPr/>
            </a:pPr>
            <a:r>
              <a:rPr lang="en-US" dirty="0" smtClean="0"/>
              <a:t>Variable compensation plans that pay employees on the basis of some performance measurement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3909" y="2967335"/>
            <a:ext cx="2916183" cy="923330"/>
          </a:xfrm>
          <a:prstGeom prst="rect">
            <a:avLst/>
          </a:prstGeom>
          <a:noFill/>
        </p:spPr>
        <p:txBody>
          <a:bodyPr wrap="none" lIns="91440" tIns="45720" rIns="91440" bIns="45720">
            <a:spAutoFit/>
          </a:bodyPr>
          <a:lstStyle/>
          <a:p>
            <a:pPr algn="ct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The End</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97735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is Motivation?</a:t>
            </a:r>
            <a:endParaRPr lang="en-US" dirty="0"/>
          </a:p>
        </p:txBody>
      </p:sp>
      <p:sp>
        <p:nvSpPr>
          <p:cNvPr id="3" name="Content Placeholder 2"/>
          <p:cNvSpPr>
            <a:spLocks noGrp="1"/>
          </p:cNvSpPr>
          <p:nvPr>
            <p:ph idx="1"/>
          </p:nvPr>
        </p:nvSpPr>
        <p:spPr/>
        <p:txBody>
          <a:bodyPr/>
          <a:lstStyle/>
          <a:p>
            <a:pPr>
              <a:defRPr/>
            </a:pPr>
            <a:r>
              <a:rPr lang="en-US" dirty="0" smtClean="0"/>
              <a:t>Motivation</a:t>
            </a:r>
          </a:p>
          <a:p>
            <a:pPr lvl="1">
              <a:defRPr/>
            </a:pPr>
            <a:r>
              <a:rPr lang="en-US" dirty="0" smtClean="0"/>
              <a:t>The process by which a person’s efforts are energized, directed, and sustained toward attaining a goal</a:t>
            </a:r>
          </a:p>
          <a:p>
            <a:pPr lvl="1">
              <a:defRPr/>
            </a:pPr>
            <a:r>
              <a:rPr lang="en-US" dirty="0" smtClean="0"/>
              <a:t>Individuals differ in motivational drive </a:t>
            </a:r>
          </a:p>
          <a:p>
            <a:pPr lvl="1">
              <a:defRPr/>
            </a:pPr>
            <a:r>
              <a:rPr lang="en-US" dirty="0" smtClean="0"/>
              <a:t>Overall motivation varies from situation to situation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Three Elements of Motivation</a:t>
            </a:r>
            <a:endParaRPr lang="en-US" dirty="0"/>
          </a:p>
        </p:txBody>
      </p:sp>
      <p:sp>
        <p:nvSpPr>
          <p:cNvPr id="3" name="Content Placeholder 2"/>
          <p:cNvSpPr>
            <a:spLocks noGrp="1"/>
          </p:cNvSpPr>
          <p:nvPr>
            <p:ph idx="1"/>
          </p:nvPr>
        </p:nvSpPr>
        <p:spPr/>
        <p:txBody>
          <a:bodyPr/>
          <a:lstStyle/>
          <a:p>
            <a:pPr>
              <a:buFont typeface="Arial" pitchFamily="34" charset="0"/>
              <a:buNone/>
            </a:pPr>
            <a:r>
              <a:rPr lang="en-US" smtClean="0">
                <a:solidFill>
                  <a:schemeClr val="tx1"/>
                </a:solidFill>
              </a:rPr>
              <a:t>This definition has three key elements:</a:t>
            </a:r>
          </a:p>
          <a:p>
            <a:pPr>
              <a:buFont typeface="Calibri" pitchFamily="34" charset="0"/>
              <a:buAutoNum type="arabicPeriod"/>
            </a:pPr>
            <a:r>
              <a:rPr lang="en-US" smtClean="0">
                <a:solidFill>
                  <a:schemeClr val="tx1"/>
                </a:solidFill>
              </a:rPr>
              <a:t> </a:t>
            </a:r>
            <a:r>
              <a:rPr lang="en-US" b="1" smtClean="0">
                <a:solidFill>
                  <a:schemeClr val="tx1"/>
                </a:solidFill>
              </a:rPr>
              <a:t>Energy</a:t>
            </a:r>
            <a:r>
              <a:rPr lang="en-US" smtClean="0">
                <a:solidFill>
                  <a:schemeClr val="tx1"/>
                </a:solidFill>
              </a:rPr>
              <a:t>  - </a:t>
            </a:r>
            <a:r>
              <a:rPr lang="en-US" i="1" smtClean="0">
                <a:solidFill>
                  <a:schemeClr val="tx1"/>
                </a:solidFill>
              </a:rPr>
              <a:t>a measure of intensity or drive. </a:t>
            </a:r>
            <a:endParaRPr lang="en-US" smtClean="0">
              <a:solidFill>
                <a:schemeClr val="tx1"/>
              </a:solidFill>
            </a:endParaRPr>
          </a:p>
          <a:p>
            <a:pPr>
              <a:buFont typeface="Calibri" pitchFamily="34" charset="0"/>
              <a:buAutoNum type="arabicPeriod"/>
            </a:pPr>
            <a:r>
              <a:rPr lang="en-US" smtClean="0">
                <a:solidFill>
                  <a:schemeClr val="tx1"/>
                </a:solidFill>
              </a:rPr>
              <a:t> </a:t>
            </a:r>
            <a:r>
              <a:rPr lang="en-US" b="1" smtClean="0">
                <a:solidFill>
                  <a:schemeClr val="tx1"/>
                </a:solidFill>
              </a:rPr>
              <a:t>Direction</a:t>
            </a:r>
            <a:r>
              <a:rPr lang="en-US" smtClean="0">
                <a:solidFill>
                  <a:schemeClr val="tx1"/>
                </a:solidFill>
              </a:rPr>
              <a:t>  - </a:t>
            </a:r>
            <a:r>
              <a:rPr lang="en-US" i="1" smtClean="0">
                <a:solidFill>
                  <a:schemeClr val="tx1"/>
                </a:solidFill>
              </a:rPr>
              <a:t>effort  channeled in a direction that benefits the organization.</a:t>
            </a:r>
            <a:endParaRPr lang="en-US" smtClean="0">
              <a:solidFill>
                <a:schemeClr val="tx1"/>
              </a:solidFill>
            </a:endParaRPr>
          </a:p>
          <a:p>
            <a:pPr>
              <a:buFont typeface="Calibri" pitchFamily="34" charset="0"/>
              <a:buAutoNum type="arabicPeriod"/>
            </a:pPr>
            <a:r>
              <a:rPr lang="en-US" smtClean="0">
                <a:solidFill>
                  <a:schemeClr val="tx1"/>
                </a:solidFill>
              </a:rPr>
              <a:t> </a:t>
            </a:r>
            <a:r>
              <a:rPr lang="en-US" b="1" smtClean="0">
                <a:solidFill>
                  <a:schemeClr val="tx1"/>
                </a:solidFill>
              </a:rPr>
              <a:t>Persistence</a:t>
            </a:r>
            <a:r>
              <a:rPr lang="en-US" smtClean="0">
                <a:solidFill>
                  <a:schemeClr val="tx1"/>
                </a:solidFill>
              </a:rPr>
              <a:t> - </a:t>
            </a:r>
            <a:r>
              <a:rPr lang="en-US" i="1" smtClean="0">
                <a:solidFill>
                  <a:schemeClr val="tx1"/>
                </a:solidFill>
              </a:rPr>
              <a:t>when employees persist in putting forth effort to achieve those goals.</a:t>
            </a:r>
            <a:endParaRPr lang="en-US" i="1" smtClean="0">
              <a:solidFill>
                <a:srgbClr val="31859C"/>
              </a:solidFill>
            </a:endParaRPr>
          </a:p>
          <a:p>
            <a:pPr>
              <a:buFont typeface="Calibri" pitchFamily="34" charset="0"/>
              <a:buAutoNum type="arabicPeriod"/>
            </a:pPr>
            <a:endParaRPr lang="en-US" smtClean="0">
              <a:solidFill>
                <a:srgbClr val="31859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Is Maslow’s Hierarchy of Needs Theory?</a:t>
            </a:r>
            <a:endParaRPr lang="en-US" dirty="0"/>
          </a:p>
        </p:txBody>
      </p:sp>
      <p:sp>
        <p:nvSpPr>
          <p:cNvPr id="3" name="Content Placeholder 2"/>
          <p:cNvSpPr>
            <a:spLocks noGrp="1"/>
          </p:cNvSpPr>
          <p:nvPr>
            <p:ph idx="1"/>
          </p:nvPr>
        </p:nvSpPr>
        <p:spPr/>
        <p:txBody>
          <a:bodyPr/>
          <a:lstStyle/>
          <a:p>
            <a:pPr>
              <a:defRPr/>
            </a:pPr>
            <a:r>
              <a:rPr lang="en-US" dirty="0" smtClean="0">
                <a:solidFill>
                  <a:schemeClr val="tx1"/>
                </a:solidFill>
              </a:rPr>
              <a:t>Maslow was a psychologist who proposed that within every person is a hierarchy of five needs:</a:t>
            </a:r>
            <a:endParaRPr lang="en-US" dirty="0" smtClean="0"/>
          </a:p>
          <a:p>
            <a:pPr marL="971550" lvl="1" indent="-514350">
              <a:buFont typeface="+mj-lt"/>
              <a:buAutoNum type="arabicPeriod"/>
              <a:defRPr/>
            </a:pPr>
            <a:r>
              <a:rPr lang="en-US" dirty="0" smtClean="0"/>
              <a:t>Physiological needs</a:t>
            </a:r>
          </a:p>
          <a:p>
            <a:pPr marL="971550" lvl="1" indent="-514350">
              <a:buFont typeface="+mj-lt"/>
              <a:buAutoNum type="arabicPeriod"/>
              <a:defRPr/>
            </a:pPr>
            <a:r>
              <a:rPr lang="en-US" dirty="0" smtClean="0"/>
              <a:t>Safety needs</a:t>
            </a:r>
          </a:p>
          <a:p>
            <a:pPr marL="971550" lvl="1" indent="-514350">
              <a:buFont typeface="+mj-lt"/>
              <a:buAutoNum type="arabicPeriod"/>
              <a:defRPr/>
            </a:pPr>
            <a:r>
              <a:rPr lang="en-US" dirty="0" smtClean="0"/>
              <a:t>Social needs</a:t>
            </a:r>
          </a:p>
          <a:p>
            <a:pPr marL="971550" lvl="1" indent="-514350">
              <a:buFont typeface="+mj-lt"/>
              <a:buAutoNum type="arabicPeriod"/>
              <a:defRPr/>
            </a:pPr>
            <a:r>
              <a:rPr lang="en-US" dirty="0" smtClean="0"/>
              <a:t>Esteem needs</a:t>
            </a:r>
          </a:p>
          <a:p>
            <a:pPr marL="971550" lvl="1" indent="-514350">
              <a:buFont typeface="+mj-lt"/>
              <a:buAutoNum type="arabicPeriod"/>
              <a:defRPr/>
            </a:pPr>
            <a:r>
              <a:rPr lang="en-US" dirty="0" smtClean="0"/>
              <a:t>Self-actualization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p:cNvPicPr>
            <a:picLocks noChangeAspect="1" noChangeArrowheads="1"/>
          </p:cNvPicPr>
          <p:nvPr/>
        </p:nvPicPr>
        <p:blipFill>
          <a:blip r:embed="rId3" cstate="print"/>
          <a:srcRect/>
          <a:stretch>
            <a:fillRect/>
          </a:stretch>
        </p:blipFill>
        <p:spPr bwMode="auto">
          <a:xfrm>
            <a:off x="533400" y="457200"/>
            <a:ext cx="8416925" cy="57134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Are McGregor’s Theory X and Theory Y?</a:t>
            </a:r>
            <a:endParaRPr lang="en-US" dirty="0"/>
          </a:p>
        </p:txBody>
      </p:sp>
      <p:sp>
        <p:nvSpPr>
          <p:cNvPr id="3" name="Content Placeholder 2"/>
          <p:cNvSpPr>
            <a:spLocks noGrp="1"/>
          </p:cNvSpPr>
          <p:nvPr>
            <p:ph idx="1"/>
          </p:nvPr>
        </p:nvSpPr>
        <p:spPr/>
        <p:txBody>
          <a:bodyPr/>
          <a:lstStyle/>
          <a:p>
            <a:pPr>
              <a:buFont typeface="Arial" pitchFamily="34" charset="0"/>
              <a:buNone/>
              <a:defRPr/>
            </a:pPr>
            <a:r>
              <a:rPr lang="en-US" dirty="0" smtClean="0">
                <a:solidFill>
                  <a:schemeClr val="tx1"/>
                </a:solidFill>
              </a:rPr>
              <a:t>Douglas McGregor is best known for proposing two assumptions about human nature:</a:t>
            </a:r>
          </a:p>
          <a:p>
            <a:pPr>
              <a:defRPr/>
            </a:pPr>
            <a:r>
              <a:rPr lang="en-US" dirty="0" smtClean="0"/>
              <a:t>Theory X</a:t>
            </a:r>
          </a:p>
          <a:p>
            <a:pPr lvl="1">
              <a:defRPr/>
            </a:pPr>
            <a:r>
              <a:rPr lang="en-US" dirty="0" smtClean="0"/>
              <a:t>The assumption that employees dislike work, are lazy, avoid responsibility, and must be coerced to work</a:t>
            </a:r>
          </a:p>
          <a:p>
            <a:pPr>
              <a:defRPr/>
            </a:pPr>
            <a:r>
              <a:rPr lang="en-US" dirty="0" smtClean="0"/>
              <a:t>Theory Y</a:t>
            </a:r>
          </a:p>
          <a:p>
            <a:pPr lvl="1">
              <a:defRPr/>
            </a:pPr>
            <a:r>
              <a:rPr lang="en-US" dirty="0" smtClean="0"/>
              <a:t>The assumption that employees are creative, enjoy work, seek responsibility, and can exercise self-direction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What Is Herzberg’s Two-Factor Theory?</a:t>
            </a:r>
            <a:endParaRPr lang="en-US" dirty="0"/>
          </a:p>
        </p:txBody>
      </p:sp>
      <p:sp>
        <p:nvSpPr>
          <p:cNvPr id="3" name="Content Placeholder 2"/>
          <p:cNvSpPr>
            <a:spLocks noGrp="1"/>
          </p:cNvSpPr>
          <p:nvPr>
            <p:ph idx="1"/>
          </p:nvPr>
        </p:nvSpPr>
        <p:spPr/>
        <p:txBody>
          <a:bodyPr/>
          <a:lstStyle/>
          <a:p>
            <a:r>
              <a:rPr lang="en-US" sz="2800" smtClean="0">
                <a:solidFill>
                  <a:schemeClr val="tx1"/>
                </a:solidFill>
              </a:rPr>
              <a:t>Herzberg’s </a:t>
            </a:r>
            <a:r>
              <a:rPr lang="en-US" sz="2800" b="1" smtClean="0">
                <a:solidFill>
                  <a:schemeClr val="tx1"/>
                </a:solidFill>
              </a:rPr>
              <a:t>two-factor theory </a:t>
            </a:r>
            <a:r>
              <a:rPr lang="en-US" sz="2800" smtClean="0">
                <a:solidFill>
                  <a:schemeClr val="tx1"/>
                </a:solidFill>
              </a:rPr>
              <a:t>proposes that:</a:t>
            </a:r>
          </a:p>
          <a:p>
            <a:pPr lvl="1"/>
            <a:r>
              <a:rPr lang="en-US" sz="2400" smtClean="0"/>
              <a:t>Intrinsic factors are related to job satisfaction</a:t>
            </a:r>
          </a:p>
          <a:p>
            <a:pPr lvl="1"/>
            <a:r>
              <a:rPr lang="en-US" sz="2400" smtClean="0"/>
              <a:t>Extrinsic factors are associated with job dissatisfaction</a:t>
            </a:r>
          </a:p>
          <a:p>
            <a:r>
              <a:rPr lang="en-US" sz="2800" smtClean="0">
                <a:solidFill>
                  <a:srgbClr val="31859C"/>
                </a:solidFill>
              </a:rPr>
              <a:t>Hygiene Factors</a:t>
            </a:r>
          </a:p>
          <a:p>
            <a:pPr lvl="1"/>
            <a:r>
              <a:rPr lang="en-US" sz="2400" smtClean="0"/>
              <a:t>Factors that eliminate job dissatisfaction but don’t motivate.</a:t>
            </a:r>
          </a:p>
          <a:p>
            <a:r>
              <a:rPr lang="en-US" sz="2800" smtClean="0">
                <a:solidFill>
                  <a:srgbClr val="31859C"/>
                </a:solidFill>
              </a:rPr>
              <a:t>Motivators</a:t>
            </a:r>
          </a:p>
          <a:p>
            <a:pPr lvl="1"/>
            <a:r>
              <a:rPr lang="en-US" sz="2400" smtClean="0"/>
              <a:t>Factors that increase job satisfaction and motivation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ChangeAspect="1" noChangeArrowheads="1"/>
          </p:cNvPicPr>
          <p:nvPr/>
        </p:nvPicPr>
        <p:blipFill>
          <a:blip r:embed="rId3" cstate="print"/>
          <a:srcRect/>
          <a:stretch>
            <a:fillRect/>
          </a:stretch>
        </p:blipFill>
        <p:spPr bwMode="auto">
          <a:xfrm>
            <a:off x="152400" y="762000"/>
            <a:ext cx="8888413" cy="4953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10302</TotalTime>
  <Words>1929</Words>
  <Application>Microsoft Office PowerPoint</Application>
  <PresentationFormat>On-screen Show (4:3)</PresentationFormat>
  <Paragraphs>177</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Britannic Bold</vt:lpstr>
      <vt:lpstr>Calibri</vt:lpstr>
      <vt:lpstr>Office Theme</vt:lpstr>
      <vt:lpstr>4</vt:lpstr>
      <vt:lpstr>Learning Objectives</vt:lpstr>
      <vt:lpstr>What is Motivation?</vt:lpstr>
      <vt:lpstr>Three Elements of Motivation</vt:lpstr>
      <vt:lpstr>What Is Maslow’s Hierarchy of Needs Theory?</vt:lpstr>
      <vt:lpstr>PowerPoint Presentation</vt:lpstr>
      <vt:lpstr>What Are McGregor’s Theory X and Theory Y?</vt:lpstr>
      <vt:lpstr>What Is Herzberg’s Two-Factor Theory?</vt:lpstr>
      <vt:lpstr>PowerPoint Presentation</vt:lpstr>
      <vt:lpstr>PowerPoint Presentation</vt:lpstr>
      <vt:lpstr>What Is McClelland’s Three-Needs Theory? </vt:lpstr>
      <vt:lpstr>What Is Goal-Setting Theory?</vt:lpstr>
      <vt:lpstr>PowerPoint Presentation</vt:lpstr>
      <vt:lpstr>How Does Job Design Influence Motivation?</vt:lpstr>
      <vt:lpstr>PowerPoint Presentation</vt:lpstr>
      <vt:lpstr>PowerPoint Presentation</vt:lpstr>
      <vt:lpstr>What Is Equity Theory?</vt:lpstr>
      <vt:lpstr>Equity Theory (cont.)</vt:lpstr>
      <vt:lpstr>PowerPoint Presentation</vt:lpstr>
      <vt:lpstr>How Does Expectancy Theory Explain Motivation?</vt:lpstr>
      <vt:lpstr>PowerPoint Presentation</vt:lpstr>
      <vt:lpstr>PowerPoint Presentation</vt:lpstr>
      <vt:lpstr>Motivating a Diverse Workforce</vt:lpstr>
      <vt:lpstr>Motivating a Diverse Workforce (cont.)</vt:lpstr>
      <vt:lpstr>Designing Appropriate Rewards Programs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Managers and Management</dc:title>
  <dc:creator>andersoj</dc:creator>
  <cp:lastModifiedBy>Alina</cp:lastModifiedBy>
  <cp:revision>258</cp:revision>
  <dcterms:created xsi:type="dcterms:W3CDTF">2009-10-21T20:34:16Z</dcterms:created>
  <dcterms:modified xsi:type="dcterms:W3CDTF">2019-01-22T12:50:55Z</dcterms:modified>
</cp:coreProperties>
</file>