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p:cViewPr varScale="1">
        <p:scale>
          <a:sx n="60" d="100"/>
          <a:sy n="60" d="100"/>
        </p:scale>
        <p:origin x="78"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78A39-34B3-461D-ACB4-72434F3C4EEC}" type="datetimeFigureOut">
              <a:rPr lang="en-GB" smtClean="0"/>
              <a:t>14/02/2019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9F108-C7E4-4B7C-BEDF-21FA4AD067EE}" type="slidenum">
              <a:rPr lang="en-GB" smtClean="0"/>
              <a:t>‹#›</a:t>
            </a:fld>
            <a:endParaRPr lang="en-GB"/>
          </a:p>
        </p:txBody>
      </p:sp>
    </p:spTree>
    <p:extLst>
      <p:ext uri="{BB962C8B-B14F-4D97-AF65-F5344CB8AC3E}">
        <p14:creationId xmlns:p14="http://schemas.microsoft.com/office/powerpoint/2010/main" val="200543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Organizational culture is an important concept in studying how organizations behave.  Culture has significant impact on how individuals interpret the impact of their behavior and make decisions about their actions. Culture is defined as a common perception held by the members of the organization or a sense of shared meaning.</a:t>
            </a:r>
          </a:p>
          <a:p>
            <a:endParaRPr lang="en-US" altLang="en-US" smtClean="0"/>
          </a:p>
          <a:p>
            <a:r>
              <a:rPr lang="en-US" altLang="en-US" smtClean="0"/>
              <a:t>Cultures have 7 primary characteristics that define the organization.  They are:  innovation and risk taking, attention to detail, outcome orientation, people orientation, team orientation, aggressiveness, and stability.</a:t>
            </a:r>
          </a:p>
        </p:txBody>
      </p:sp>
      <p:sp>
        <p:nvSpPr>
          <p:cNvPr id="3277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3277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9CA5D0CE-CDC7-4278-8CB9-EBF1525BD4FB}" type="slidenum">
              <a:rPr lang="en-US" altLang="en-US" sz="1200" b="0">
                <a:latin typeface="Times New Roman" panose="02020603050405020304" pitchFamily="18" charset="0"/>
              </a:rPr>
              <a:pPr eaLnBrk="1" hangingPunct="1"/>
              <a:t>3</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832703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As cultures are created, it is important to incorporate ethics into the cultural norms from the very beginning.  Certain characteristics will help develop high ethical standards, such as a high tolerance for risk, so people are not afraid to make mistakes; low to moderate in aggressiveness so that unethical behaviors are avoided and a focusing on the means as well as the outcomes so that ethics is embedded in both.</a:t>
            </a:r>
          </a:p>
        </p:txBody>
      </p:sp>
      <p:sp>
        <p:nvSpPr>
          <p:cNvPr id="4198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419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1FCBABA2-3FC2-4BAC-A543-24B035B91ACE}" type="slidenum">
              <a:rPr lang="en-US" altLang="en-US" sz="1200" b="0">
                <a:latin typeface="Times New Roman" panose="02020603050405020304" pitchFamily="18" charset="0"/>
              </a:rPr>
              <a:pPr eaLnBrk="1" hangingPunct="1"/>
              <a:t>12</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400253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 positive organizational culture is one that builds on employee strengths so that employees can develop and grow.  It also rewards more than it punishes so employees are not afraid to try new things and feel good about what they are contributing.  Finally, it emphasizes individual vitality and growth so that employees are operating at full potential.</a:t>
            </a:r>
          </a:p>
        </p:txBody>
      </p:sp>
      <p:sp>
        <p:nvSpPr>
          <p:cNvPr id="4301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4301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E76A790-7510-4A17-8DE2-9766BE9E17E5}" type="slidenum">
              <a:rPr lang="en-US" altLang="en-US" sz="1200" b="0">
                <a:latin typeface="Times New Roman" panose="02020603050405020304" pitchFamily="18" charset="0"/>
              </a:rPr>
              <a:pPr eaLnBrk="1" hangingPunct="1"/>
              <a:t>13</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870035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Spirituality also impacts organizational culture.  Spirituality in the workplace is the recognition that people have an inner life that will help them be better workers and by doing meaningful work they will have a fuller life.  It is not about organized religious practices.</a:t>
            </a:r>
          </a:p>
        </p:txBody>
      </p:sp>
      <p:sp>
        <p:nvSpPr>
          <p:cNvPr id="4403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EF9E77F7-F881-4898-B5C3-921CC5B2AD74}" type="slidenum">
              <a:rPr lang="en-US" altLang="en-US" sz="1200" b="0">
                <a:latin typeface="Times New Roman" panose="02020603050405020304" pitchFamily="18" charset="0"/>
              </a:rPr>
              <a:pPr eaLnBrk="1" hangingPunct="1"/>
              <a:t>14</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385763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Spirituality is especially important now as people need a counterbalance to the pressures and stress of the busyness of life.  Often spirituality allows the employee to fulfill all aspects of their lives – body, mind, and spirit.  Although the workplace is the dominant influence in people’s lives, they are not willing to accept purposeless work.  They want to be able to incorporate their values into their work.  More and more people realize that material possessions do not fulfill their needs.  Therefore, a holistic approach to life – body, mind, and spirit – is essential and organizations will help their employees have fuller lives if they recognize this approach.</a:t>
            </a:r>
          </a:p>
        </p:txBody>
      </p:sp>
      <p:sp>
        <p:nvSpPr>
          <p:cNvPr id="4506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4506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30E5516F-0A0D-400D-90A0-1722A84B555C}" type="slidenum">
              <a:rPr lang="en-US" altLang="en-US" sz="1200" b="0">
                <a:latin typeface="Times New Roman" panose="02020603050405020304" pitchFamily="18" charset="0"/>
              </a:rPr>
              <a:pPr eaLnBrk="1" hangingPunct="1"/>
              <a:t>15</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62174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A spiritual organization will have a number of characteristics that help their employees reach their full potential and help them deal with work/life conflicts. These include:</a:t>
            </a:r>
            <a:br>
              <a:rPr lang="en-US" dirty="0" smtClean="0"/>
            </a:br>
            <a:r>
              <a:rPr lang="en-US" dirty="0" smtClean="0"/>
              <a:t/>
            </a:r>
            <a:br>
              <a:rPr lang="en-US" dirty="0" smtClean="0"/>
            </a:br>
            <a:r>
              <a:rPr lang="en-US" dirty="0" smtClean="0"/>
              <a:t>1.   Strong sense of purpose</a:t>
            </a:r>
          </a:p>
          <a:p>
            <a:pPr marL="228600" indent="-228600">
              <a:buFontTx/>
              <a:buAutoNum type="arabicPeriod" startAt="2"/>
              <a:defRPr/>
            </a:pPr>
            <a:r>
              <a:rPr lang="en-US" dirty="0" smtClean="0"/>
              <a:t>Trust and respect</a:t>
            </a:r>
          </a:p>
          <a:p>
            <a:pPr marL="228600" indent="-228600">
              <a:buFontTx/>
              <a:buAutoNum type="arabicPeriod" startAt="2"/>
              <a:defRPr/>
            </a:pPr>
            <a:r>
              <a:rPr lang="en-US" dirty="0" smtClean="0"/>
              <a:t>Humanistic work practices</a:t>
            </a:r>
          </a:p>
          <a:p>
            <a:pPr marL="228600" indent="-228600">
              <a:buFontTx/>
              <a:buAutoNum type="arabicPeriod" startAt="2"/>
              <a:defRPr/>
            </a:pPr>
            <a:r>
              <a:rPr lang="en-US" dirty="0" smtClean="0"/>
              <a:t>Toleration of employee expression</a:t>
            </a:r>
            <a:endParaRPr lang="en-US" dirty="0"/>
          </a:p>
        </p:txBody>
      </p:sp>
      <p:sp>
        <p:nvSpPr>
          <p:cNvPr id="4608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460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B4A914A5-F772-40C5-97B6-65E3034ED02C}" type="slidenum">
              <a:rPr lang="en-US" altLang="en-US" sz="1200" b="0">
                <a:latin typeface="Times New Roman" panose="02020603050405020304" pitchFamily="18" charset="0"/>
              </a:rPr>
              <a:pPr eaLnBrk="1" hangingPunct="1"/>
              <a:t>16</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08164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There are a number of criticisms of incorporating spirituality in the workplace.  The critics are calling for the research that supports the assertion that organizations are more successful when they allow for or promote spirituality.  Also, people are asking if the organizations hold the right to impose values on their employees.  Although spirituality is not about God or religious values and is more about helping employees find meaning and value in their work, the two may be confused or intertwined at times.  Finally, critics wonder if spirituality and profits are compatible.  Initial research shows that spirituality allows for greater productivity and dramatically lower turnover, indicating that spirituality helps to increase profits.</a:t>
            </a:r>
          </a:p>
        </p:txBody>
      </p:sp>
      <p:sp>
        <p:nvSpPr>
          <p:cNvPr id="4710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471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B7BAB1E8-F907-4616-B91D-D9C8227CF5B4}" type="slidenum">
              <a:rPr lang="en-US" altLang="en-US" sz="1200" b="0">
                <a:latin typeface="Times New Roman" panose="02020603050405020304" pitchFamily="18" charset="0"/>
              </a:rPr>
              <a:pPr eaLnBrk="1" hangingPunct="1"/>
              <a:t>17</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983573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Organizational culture still exists within a local culture and that can’t be ignored.  It is important that managers increase their ability to become more culturally sensitive through active listening, adjusting communication to the culture in which they are operating, and avoiding controversial topics in their discussions.</a:t>
            </a:r>
          </a:p>
        </p:txBody>
      </p:sp>
      <p:sp>
        <p:nvSpPr>
          <p:cNvPr id="4813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481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B7B7481E-0CF7-4B98-9522-8AE1296B835D}" type="slidenum">
              <a:rPr lang="en-US" altLang="en-US" sz="1200" b="0">
                <a:latin typeface="Times New Roman" panose="02020603050405020304" pitchFamily="18" charset="0"/>
              </a:rPr>
              <a:pPr eaLnBrk="1" hangingPunct="1"/>
              <a:t>18</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437731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It is important to keep in mind that employees will form a perception of the organization based on things they observe.  These opinions will affect their performance and job satisfaction so it is important to pay attention to organizational culture and its impact on employee outcomes.</a:t>
            </a:r>
          </a:p>
        </p:txBody>
      </p:sp>
      <p:sp>
        <p:nvSpPr>
          <p:cNvPr id="491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491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9AC4D73A-A2B5-4837-B634-E08258216D6C}" type="slidenum">
              <a:rPr lang="en-US" altLang="en-US" sz="1200" b="0">
                <a:latin typeface="Times New Roman" panose="02020603050405020304" pitchFamily="18" charset="0"/>
              </a:rPr>
              <a:pPr eaLnBrk="1" hangingPunct="1"/>
              <a:t>19</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980188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Cultures begin with the founders of the organization and are very difficult to change once they become embedded.  In order to maximize employee outcomes, it is important to hire people who fit in the organization and help them become socialized into the corporate culture.  Managers can reinforce culture through their actions.</a:t>
            </a:r>
          </a:p>
        </p:txBody>
      </p:sp>
      <p:sp>
        <p:nvSpPr>
          <p:cNvPr id="5018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5018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B51089BC-5C5E-43E8-A487-BEE15271A8D8}" type="slidenum">
              <a:rPr lang="en-US" altLang="en-US" sz="1200" b="0">
                <a:latin typeface="Times New Roman" panose="02020603050405020304" pitchFamily="18" charset="0"/>
              </a:rPr>
              <a:pPr eaLnBrk="1" hangingPunct="1"/>
              <a:t>20</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73349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There are several different groupings that most cultures fit into.  These groups describe the organization in an effort to help increase the understanding of how an organization works.  There are different aspects of culture that need to be defined to help lay a foundation for understanding what culture is.</a:t>
            </a:r>
          </a:p>
          <a:p>
            <a:pPr>
              <a:defRPr/>
            </a:pPr>
            <a:endParaRPr lang="en-US" dirty="0" smtClean="0"/>
          </a:p>
          <a:p>
            <a:pPr>
              <a:defRPr/>
            </a:pPr>
            <a:r>
              <a:rPr lang="en-US" dirty="0" smtClean="0"/>
              <a:t>Dominant culture is the core values that are shared by the majority of employees in the organization.</a:t>
            </a:r>
          </a:p>
          <a:p>
            <a:pPr>
              <a:defRPr/>
            </a:pPr>
            <a:endParaRPr lang="en-US" dirty="0" smtClean="0"/>
          </a:p>
          <a:p>
            <a:pPr>
              <a:defRPr/>
            </a:pPr>
            <a:r>
              <a:rPr lang="en-US" dirty="0" smtClean="0"/>
              <a:t>Subcultures are when there are a variety of different cultures within the organization.  These subcultures typically are divided by department and/or geographical separation.</a:t>
            </a:r>
          </a:p>
          <a:p>
            <a:pPr>
              <a:defRPr/>
            </a:pPr>
            <a:endParaRPr lang="en-US" dirty="0" smtClean="0"/>
          </a:p>
          <a:p>
            <a:pPr>
              <a:defRPr/>
            </a:pPr>
            <a:r>
              <a:rPr lang="en-US" dirty="0" smtClean="0"/>
              <a:t>Core values are the primary values that most people in the organization accept.</a:t>
            </a:r>
          </a:p>
          <a:p>
            <a:pPr>
              <a:defRPr/>
            </a:pPr>
            <a:endParaRPr lang="en-US" dirty="0" smtClean="0"/>
          </a:p>
          <a:p>
            <a:pPr>
              <a:defRPr/>
            </a:pPr>
            <a:r>
              <a:rPr lang="en-US" dirty="0" smtClean="0"/>
              <a:t>A strong culture is one in which the core values are intensely held and shared by most.</a:t>
            </a:r>
          </a:p>
          <a:p>
            <a:pPr>
              <a:defRPr/>
            </a:pPr>
            <a:endParaRPr lang="en-US" dirty="0" smtClean="0"/>
          </a:p>
          <a:p>
            <a:pPr>
              <a:defRPr/>
            </a:pPr>
            <a:r>
              <a:rPr lang="en-US" dirty="0" smtClean="0"/>
              <a:t>These definitions are key components of a culture and will help you further understand organizational culture.</a:t>
            </a:r>
            <a:endParaRPr lang="en-US" dirty="0"/>
          </a:p>
        </p:txBody>
      </p:sp>
      <p:sp>
        <p:nvSpPr>
          <p:cNvPr id="3379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3379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9DC0016-F327-4DC8-801B-BFB39F14CB4A}" type="slidenum">
              <a:rPr lang="en-US" altLang="en-US" sz="1200" b="0">
                <a:latin typeface="Times New Roman" panose="02020603050405020304" pitchFamily="18" charset="0"/>
              </a:rPr>
              <a:pPr eaLnBrk="1" hangingPunct="1"/>
              <a:t>4</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73775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Cultures take on distinct functions.  Some of the things that cultures do are defining the boundary between one organization and others.  They also convey a sense of identity for the members of the organization.  If the cultures are strong, they can facilitate a continuous commitment to something larger than self-interest over an extended period of time.  Cultures also help people know what to expect in the organization and can thereby enhance the stability of the social system.  Through doing this, it can also serve as a sense-making and control mechanism for fitting employees into the organization.</a:t>
            </a:r>
          </a:p>
        </p:txBody>
      </p:sp>
      <p:sp>
        <p:nvSpPr>
          <p:cNvPr id="3482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3482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4708C78B-6F7B-4E78-B8A4-9116B35AA825}" type="slidenum">
              <a:rPr lang="en-US" altLang="en-US" sz="1200" b="0">
                <a:latin typeface="Times New Roman" panose="02020603050405020304" pitchFamily="18" charset="0"/>
              </a:rPr>
              <a:pPr eaLnBrk="1" hangingPunct="1"/>
              <a:t>5</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20582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Culture can also be a hindrance to an organization.  A company can become institutionalized when people value the organization more than what they provide.  When cultures are strong, they can become a barrier to change as their values may not align with the values needed to embrace or facilitate the change.  Cultures that may pressure employees to conform can be a barrier to hiring, developing, and promoting a diverse workforce.  Finally, if a merger or acquisition occurs, one of the most difficult things to do is to merge the two cultures, causing many mergers to fail.</a:t>
            </a:r>
          </a:p>
        </p:txBody>
      </p:sp>
      <p:sp>
        <p:nvSpPr>
          <p:cNvPr id="358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358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CE64BCC-3726-466F-B3FF-779E3B463F8A}" type="slidenum">
              <a:rPr lang="en-US" altLang="en-US" sz="1200" b="0">
                <a:latin typeface="Times New Roman" panose="02020603050405020304" pitchFamily="18" charset="0"/>
              </a:rPr>
              <a:pPr eaLnBrk="1" hangingPunct="1"/>
              <a:t>6</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7787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Cultures start from the very beginning of the organization with the founders.  Founders will tend to hire and keep employees who view things in a similar fashion.  They will also try to get employees to think about things the way they do and socialize them to their point of view and ways of doing things.  This is done so that the founders’ behavior will become the behavior to model after in order to succeed in the organization and to fit in.</a:t>
            </a:r>
          </a:p>
        </p:txBody>
      </p:sp>
      <p:sp>
        <p:nvSpPr>
          <p:cNvPr id="368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368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E5BA7CD8-5E90-4BB2-804C-74473ED7321E}" type="slidenum">
              <a:rPr lang="en-US" altLang="en-US" sz="1200" b="0">
                <a:latin typeface="Times New Roman" panose="02020603050405020304" pitchFamily="18" charset="0"/>
              </a:rPr>
              <a:pPr eaLnBrk="1" hangingPunct="1"/>
              <a:t>7</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02866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socialization process involves a few steps.  The employee will learn about the organization through literature, interviews, and other people in the prearrival stage.  Once the employee starts interacting with other employees, they enter the encounter stage where they see what the organization is really like. In this stage often their expectations are measured against the reality and sometimes they do not align.  The third stage is called metamorphosis, when the new employee adjusts to the organization and their work.</a:t>
            </a:r>
          </a:p>
        </p:txBody>
      </p:sp>
      <p:sp>
        <p:nvSpPr>
          <p:cNvPr id="3789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3789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07890747-F276-41F8-A474-A958032F9B95}" type="slidenum">
              <a:rPr lang="en-US" altLang="en-US" sz="1200" b="0">
                <a:latin typeface="Times New Roman" panose="02020603050405020304" pitchFamily="18" charset="0"/>
              </a:rPr>
              <a:pPr eaLnBrk="1" hangingPunct="1"/>
              <a:t>8</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74433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There are a number of possible socialization programs.  Each organization needs to select one that best fits their culture.  When the socialization process matches an organization’s culture, they have positive outcomes including higher productivity, greater commitment, and lower turnover.  </a:t>
            </a:r>
          </a:p>
        </p:txBody>
      </p:sp>
      <p:sp>
        <p:nvSpPr>
          <p:cNvPr id="389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3891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B8BB3A5-1F7D-49B0-8579-1AE975A2C9DA}" type="slidenum">
              <a:rPr lang="en-US" altLang="en-US" sz="1200" b="0">
                <a:latin typeface="Times New Roman" panose="02020603050405020304" pitchFamily="18" charset="0"/>
              </a:rPr>
              <a:pPr eaLnBrk="1" hangingPunct="1"/>
              <a:t>9</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249794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Organizational cultures begin with the founder of the organization, continue through the hiring of people who see things similarly, and are enforced through top management and socialization.</a:t>
            </a:r>
          </a:p>
        </p:txBody>
      </p:sp>
      <p:sp>
        <p:nvSpPr>
          <p:cNvPr id="3994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3994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4D2965D-AF58-4F09-93ED-4172068E31AA}" type="slidenum">
              <a:rPr lang="en-US" altLang="en-US" sz="1200" b="0">
                <a:latin typeface="Times New Roman" panose="02020603050405020304" pitchFamily="18" charset="0"/>
              </a:rPr>
              <a:pPr eaLnBrk="1" hangingPunct="1"/>
              <a:t>10</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89150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Employees learn the organizational culture through a number of avenues.  They can gain an understanding of culture by hearing stories that present the past and provide explanations for current practices.  Rituals, or repetitive sequences of activities, can reinforce the key values of the organization and provide insight into the culture.  Material symbols such as dress codes, formal or informal, office size or style, and perks for key employees can denote who is important in an organization.</a:t>
            </a:r>
          </a:p>
          <a:p>
            <a:r>
              <a:rPr lang="en-US" altLang="en-US" smtClean="0"/>
              <a:t>Language is another way to learn about organizational culture as employees will express themselves in certain ways to indicate membership in the organization.</a:t>
            </a:r>
          </a:p>
        </p:txBody>
      </p:sp>
      <p:sp>
        <p:nvSpPr>
          <p:cNvPr id="409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b="0" smtClean="0">
                <a:latin typeface="Times New Roman" panose="02020603050405020304" pitchFamily="18" charset="0"/>
              </a:rPr>
              <a:t>(c) 2008 Prentice-Hall, All rights reserved.</a:t>
            </a:r>
          </a:p>
        </p:txBody>
      </p:sp>
      <p:sp>
        <p:nvSpPr>
          <p:cNvPr id="409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F4DA5FD8-AB4C-4EAE-B875-11B45C6592B0}" type="slidenum">
              <a:rPr lang="en-US" altLang="en-US" sz="1200" b="0">
                <a:latin typeface="Times New Roman" panose="02020603050405020304" pitchFamily="18" charset="0"/>
              </a:rPr>
              <a:pPr eaLnBrk="1" hangingPunct="1"/>
              <a:t>11</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18667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239FFB-376A-43EF-9A02-98855CFFEE1C}" type="datetime1">
              <a:rPr lang="en-GB" smtClean="0"/>
              <a:t>14/02/2019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147467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1FB1C5-3075-42E1-8010-C345E2008009}" type="datetime1">
              <a:rPr lang="en-GB" smtClean="0"/>
              <a:t>14/02/2019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99018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8A7375-F344-4073-8416-E5D53C83DEC6}" type="datetime1">
              <a:rPr lang="en-GB" smtClean="0"/>
              <a:t>14/02/2019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241204-226F-475D-9832-892AC5677B6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7373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7FFF3F7-118D-42E0-B009-3E8C45BE3BF1}" type="datetime1">
              <a:rPr lang="en-GB" smtClean="0"/>
              <a:t>14/02/2019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4035795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E28C026-C019-435C-836B-F93F70BCC8A4}" type="datetime1">
              <a:rPr lang="en-GB" smtClean="0"/>
              <a:t>14/02/2019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241204-226F-475D-9832-892AC5677B6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1894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A3FE691-CFFB-419F-94D7-D34F69DC4436}" type="datetime1">
              <a:rPr lang="en-GB" smtClean="0"/>
              <a:t>14/02/2019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26774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E772B1-02C1-469D-8E68-D0266BD05C6A}" type="datetime1">
              <a:rPr lang="en-GB" smtClean="0"/>
              <a:t>14/02/2019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805687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9AF6F8-2FC9-4C8F-B4DD-BE32293038DE}" type="datetime1">
              <a:rPr lang="en-GB" smtClean="0"/>
              <a:t>14/02/2019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17536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AD0393-9710-49A6-8028-63C6DC38C450}" type="datetime1">
              <a:rPr lang="en-GB" smtClean="0"/>
              <a:t>14/02/2019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78359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6DDEB-2FC3-43B9-8D89-56709367FE6E}" type="datetime1">
              <a:rPr lang="en-GB" smtClean="0"/>
              <a:t>14/02/2019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40909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34A2B8-2D8C-4A07-99F5-E7D0078DA43C}" type="datetime1">
              <a:rPr lang="en-GB" smtClean="0"/>
              <a:t>14/02/2019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83359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B6D7C8-90C8-4216-96B5-0AD68FA61E01}" type="datetime1">
              <a:rPr lang="en-GB" smtClean="0"/>
              <a:t>14/02/2019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246506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AB6773-68B8-4C9C-AEAF-48DE6586C8F7}" type="datetime1">
              <a:rPr lang="en-GB" smtClean="0"/>
              <a:t>14/02/2019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3624896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F4512-E60B-4B42-B480-6F0728D89184}" type="datetime1">
              <a:rPr lang="en-GB" smtClean="0"/>
              <a:t>14/02/2019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333583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1F7771-81D6-484E-8A70-F63AECF9B3FC}" type="datetime1">
              <a:rPr lang="en-GB" smtClean="0"/>
              <a:t>14/02/2019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64188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DF2F0A-F6FA-41F6-AA28-0781C251326C}" type="datetime1">
              <a:rPr lang="en-GB" smtClean="0"/>
              <a:t>14/02/2019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241204-226F-475D-9832-892AC5677B62}" type="slidenum">
              <a:rPr lang="en-GB" smtClean="0"/>
              <a:t>‹#›</a:t>
            </a:fld>
            <a:endParaRPr lang="en-GB"/>
          </a:p>
        </p:txBody>
      </p:sp>
    </p:spTree>
    <p:extLst>
      <p:ext uri="{BB962C8B-B14F-4D97-AF65-F5344CB8AC3E}">
        <p14:creationId xmlns:p14="http://schemas.microsoft.com/office/powerpoint/2010/main" val="328576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146645-CF76-4C98-87F6-28B3CF0AF0B4}" type="datetime1">
              <a:rPr lang="en-GB" smtClean="0"/>
              <a:t>14/02/2019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6241204-226F-475D-9832-892AC5677B62}" type="slidenum">
              <a:rPr lang="en-GB" smtClean="0"/>
              <a:t>‹#›</a:t>
            </a:fld>
            <a:endParaRPr lang="en-GB"/>
          </a:p>
        </p:txBody>
      </p:sp>
    </p:spTree>
    <p:extLst>
      <p:ext uri="{BB962C8B-B14F-4D97-AF65-F5344CB8AC3E}">
        <p14:creationId xmlns:p14="http://schemas.microsoft.com/office/powerpoint/2010/main" val="3993077541"/>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pPr eaLnBrk="1" hangingPunct="1">
              <a:defRPr/>
            </a:pPr>
            <a:r>
              <a:rPr lang="en-US" dirty="0" smtClean="0"/>
              <a:t>Organizational Culture</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41204-226F-475D-9832-892AC5677B62}" type="slidenum">
              <a:rPr lang="en-GB" smtClean="0"/>
              <a:t>1</a:t>
            </a:fld>
            <a:endParaRPr lang="en-GB"/>
          </a:p>
        </p:txBody>
      </p:sp>
    </p:spTree>
    <p:extLst>
      <p:ext uri="{BB962C8B-B14F-4D97-AF65-F5344CB8AC3E}">
        <p14:creationId xmlns:p14="http://schemas.microsoft.com/office/powerpoint/2010/main" val="295915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11" y="624110"/>
            <a:ext cx="10250905" cy="1280890"/>
          </a:xfrm>
        </p:spPr>
        <p:txBody>
          <a:bodyPr/>
          <a:lstStyle/>
          <a:p>
            <a:pPr eaLnBrk="1" hangingPunct="1">
              <a:defRPr/>
            </a:pPr>
            <a:r>
              <a:rPr lang="en-US" b="1" dirty="0" smtClean="0">
                <a:solidFill>
                  <a:srgbClr val="FF0000"/>
                </a:solidFill>
              </a:rPr>
              <a:t>Summary: How Organizational Cultures Form</a:t>
            </a:r>
          </a:p>
        </p:txBody>
      </p:sp>
      <p:sp>
        <p:nvSpPr>
          <p:cNvPr id="2052" name="Content Placeholder 2"/>
          <p:cNvSpPr>
            <a:spLocks noGrp="1"/>
          </p:cNvSpPr>
          <p:nvPr>
            <p:ph idx="1"/>
          </p:nvPr>
        </p:nvSpPr>
        <p:spPr>
          <a:xfrm>
            <a:off x="2621297" y="1767480"/>
            <a:ext cx="8915400" cy="3777622"/>
          </a:xfrm>
        </p:spPr>
        <p:txBody>
          <a:bodyPr/>
          <a:lstStyle/>
          <a:p>
            <a:pPr eaLnBrk="1" hangingPunct="1"/>
            <a:r>
              <a:rPr lang="en-US" altLang="en-US" dirty="0" smtClean="0"/>
              <a:t>Organizational cultures are derived from the founder</a:t>
            </a:r>
          </a:p>
          <a:p>
            <a:pPr eaLnBrk="1" hangingPunct="1"/>
            <a:r>
              <a:rPr lang="en-US" altLang="en-US" dirty="0" smtClean="0"/>
              <a:t>They are sustained through managerial action</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40ECC546-B0D0-4FB9-AD1F-1C56268FE93A}" type="slidenum">
              <a:rPr lang="en-US" altLang="en-US" sz="1200">
                <a:solidFill>
                  <a:srgbClr val="7F7F7F"/>
                </a:solidFill>
                <a:latin typeface="Calibri" panose="020F0502020204030204" pitchFamily="34" charset="0"/>
              </a:rPr>
              <a:pPr eaLnBrk="1" hangingPunct="1"/>
              <a:t>10</a:t>
            </a:fld>
            <a:endParaRPr lang="en-US" altLang="en-US" sz="1200">
              <a:solidFill>
                <a:srgbClr val="7F7F7F"/>
              </a:solidFill>
              <a:latin typeface="Calibri" panose="020F0502020204030204" pitchFamily="34"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400693077"/>
              </p:ext>
            </p:extLst>
          </p:nvPr>
        </p:nvGraphicFramePr>
        <p:xfrm>
          <a:off x="2621297" y="3016656"/>
          <a:ext cx="7443788" cy="1981200"/>
        </p:xfrm>
        <a:graphic>
          <a:graphicData uri="http://schemas.openxmlformats.org/presentationml/2006/ole">
            <mc:AlternateContent xmlns:mc="http://schemas.openxmlformats.org/markup-compatibility/2006">
              <mc:Choice xmlns:v="urn:schemas-microsoft-com:vml" Requires="v">
                <p:oleObj spid="_x0000_s2051" name="Photo Editor Photo" r:id="rId4" imgW="7838095" imgH="2085714" progId="MSPhotoEd.3">
                  <p:embed/>
                </p:oleObj>
              </mc:Choice>
              <mc:Fallback>
                <p:oleObj name="Photo Editor Photo" r:id="rId4" imgW="7838095" imgH="2085714" progId="MSPhotoEd.3">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1297" y="3016656"/>
                        <a:ext cx="74437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103823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solidFill>
                  <a:srgbClr val="FF0000"/>
                </a:solidFill>
                <a:effectLst>
                  <a:outerShdw blurRad="38100" dist="38100" dir="2700000" algn="tl">
                    <a:srgbClr val="000000">
                      <a:alpha val="43137"/>
                    </a:srgbClr>
                  </a:outerShdw>
                </a:effectLst>
              </a:rPr>
              <a:t>How Employees Learn Culture</a:t>
            </a:r>
            <a:endParaRPr lang="en-US" b="1" dirty="0">
              <a:solidFill>
                <a:srgbClr val="FF0000"/>
              </a:solidFill>
              <a:effectLst>
                <a:outerShdw blurRad="38100" dist="38100" dir="2700000" algn="tl">
                  <a:srgbClr val="000000">
                    <a:alpha val="43137"/>
                  </a:srgbClr>
                </a:outerShdw>
              </a:effectLst>
            </a:endParaRPr>
          </a:p>
        </p:txBody>
      </p:sp>
      <p:sp>
        <p:nvSpPr>
          <p:cNvPr id="22531" name="Content Placeholder 2"/>
          <p:cNvSpPr>
            <a:spLocks noGrp="1"/>
          </p:cNvSpPr>
          <p:nvPr>
            <p:ph idx="1"/>
          </p:nvPr>
        </p:nvSpPr>
        <p:spPr>
          <a:xfrm>
            <a:off x="2348580" y="1748589"/>
            <a:ext cx="9156031" cy="3777622"/>
          </a:xfrm>
        </p:spPr>
        <p:txBody>
          <a:bodyPr>
            <a:noAutofit/>
          </a:bodyPr>
          <a:lstStyle/>
          <a:p>
            <a:pPr eaLnBrk="1" hangingPunct="1"/>
            <a:r>
              <a:rPr lang="en-US" altLang="en-US" dirty="0" smtClean="0"/>
              <a:t>Stories</a:t>
            </a:r>
          </a:p>
          <a:p>
            <a:pPr lvl="1" eaLnBrk="1" hangingPunct="1"/>
            <a:r>
              <a:rPr lang="en-US" altLang="en-US" dirty="0" smtClean="0"/>
              <a:t>Anchor the present into the past and provide explanations and legitimacy for current practices</a:t>
            </a:r>
          </a:p>
          <a:p>
            <a:pPr eaLnBrk="1" hangingPunct="1"/>
            <a:r>
              <a:rPr lang="en-US" altLang="en-US" dirty="0" smtClean="0"/>
              <a:t>Rituals</a:t>
            </a:r>
          </a:p>
          <a:p>
            <a:pPr lvl="1" eaLnBrk="1" hangingPunct="1"/>
            <a:r>
              <a:rPr lang="en-US" altLang="en-US" dirty="0" smtClean="0"/>
              <a:t>Repetitive sequences of activities that express and reinforce the key values of the organization</a:t>
            </a:r>
          </a:p>
          <a:p>
            <a:pPr eaLnBrk="1" hangingPunct="1"/>
            <a:r>
              <a:rPr lang="en-US" altLang="en-US" dirty="0" smtClean="0"/>
              <a:t>Material Symbols</a:t>
            </a:r>
          </a:p>
          <a:p>
            <a:pPr lvl="1" eaLnBrk="1" hangingPunct="1"/>
            <a:r>
              <a:rPr lang="en-US" altLang="en-US" dirty="0" smtClean="0"/>
              <a:t>Acceptable attire, office size, opulence of the office furnishings, and executive perks that convey to employees who is important in the organization</a:t>
            </a:r>
          </a:p>
          <a:p>
            <a:pPr eaLnBrk="1" hangingPunct="1"/>
            <a:r>
              <a:rPr lang="en-US" altLang="en-US" dirty="0" smtClean="0"/>
              <a:t>Language</a:t>
            </a:r>
          </a:p>
          <a:p>
            <a:pPr lvl="1" eaLnBrk="1" hangingPunct="1"/>
            <a:r>
              <a:rPr lang="en-US" altLang="en-US" dirty="0" smtClean="0"/>
              <a:t>Jargon and special ways of expressing one’s self to indicate membership in the organization</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EC110C00-4ACC-402E-A076-5CE4EF28D20D}" type="slidenum">
              <a:rPr lang="en-US" altLang="en-US" sz="1200">
                <a:solidFill>
                  <a:srgbClr val="7F7F7F"/>
                </a:solidFill>
                <a:latin typeface="Calibri" panose="020F0502020204030204" pitchFamily="34" charset="0"/>
              </a:rPr>
              <a:pPr eaLnBrk="1" hangingPunct="1"/>
              <a:t>11</a:t>
            </a:fld>
            <a:endParaRPr lang="en-US" altLang="en-US" sz="1200">
              <a:solidFill>
                <a:srgbClr val="7F7F7F"/>
              </a:solidFill>
              <a:latin typeface="Calibri" panose="020F0502020204030204" pitchFamily="34" charset="0"/>
            </a:endParaRP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523968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07582"/>
            <a:ext cx="8911687" cy="1280890"/>
          </a:xfrm>
        </p:spPr>
        <p:txBody>
          <a:bodyPr/>
          <a:lstStyle/>
          <a:p>
            <a:pPr eaLnBrk="1" hangingPunct="1">
              <a:defRPr/>
            </a:pPr>
            <a:r>
              <a:rPr lang="en-US" b="1" dirty="0" smtClean="0">
                <a:solidFill>
                  <a:srgbClr val="FF0000"/>
                </a:solidFill>
              </a:rPr>
              <a:t>Creating an Ethical Organizational Culture</a:t>
            </a:r>
          </a:p>
        </p:txBody>
      </p:sp>
      <p:sp>
        <p:nvSpPr>
          <p:cNvPr id="23555" name="Content Placeholder 2"/>
          <p:cNvSpPr>
            <a:spLocks noGrp="1"/>
          </p:cNvSpPr>
          <p:nvPr>
            <p:ph idx="1"/>
          </p:nvPr>
        </p:nvSpPr>
        <p:spPr>
          <a:xfrm>
            <a:off x="2605254" y="1688472"/>
            <a:ext cx="8915400" cy="3777622"/>
          </a:xfrm>
        </p:spPr>
        <p:txBody>
          <a:bodyPr>
            <a:noAutofit/>
          </a:bodyPr>
          <a:lstStyle/>
          <a:p>
            <a:pPr eaLnBrk="1" hangingPunct="1"/>
            <a:r>
              <a:rPr lang="en-US" altLang="en-US" sz="2000" dirty="0" smtClean="0"/>
              <a:t>Characteristics of Organizations that Develop High Ethical Standards</a:t>
            </a:r>
          </a:p>
          <a:p>
            <a:pPr lvl="1" eaLnBrk="1" hangingPunct="1"/>
            <a:r>
              <a:rPr lang="en-US" altLang="en-US" sz="1800" dirty="0" smtClean="0"/>
              <a:t>High tolerance for risk</a:t>
            </a:r>
          </a:p>
          <a:p>
            <a:pPr lvl="1" eaLnBrk="1" hangingPunct="1"/>
            <a:r>
              <a:rPr lang="en-US" altLang="en-US" sz="1800" dirty="0" smtClean="0"/>
              <a:t>Low to moderate in aggressiveness</a:t>
            </a:r>
          </a:p>
          <a:p>
            <a:pPr lvl="1" eaLnBrk="1" hangingPunct="1"/>
            <a:r>
              <a:rPr lang="en-US" altLang="en-US" sz="1800" dirty="0" smtClean="0"/>
              <a:t>Focus on means as well as outcomes</a:t>
            </a:r>
          </a:p>
          <a:p>
            <a:pPr eaLnBrk="1" hangingPunct="1"/>
            <a:r>
              <a:rPr lang="en-US" altLang="en-US" sz="2000" dirty="0" smtClean="0"/>
              <a:t>Managerial Practices Promoting an Ethical Culture</a:t>
            </a:r>
          </a:p>
          <a:p>
            <a:pPr lvl="1" eaLnBrk="1" hangingPunct="1"/>
            <a:r>
              <a:rPr lang="en-US" altLang="en-US" sz="1800" dirty="0" smtClean="0"/>
              <a:t>Being a visible role model</a:t>
            </a:r>
          </a:p>
          <a:p>
            <a:pPr lvl="1" eaLnBrk="1" hangingPunct="1"/>
            <a:r>
              <a:rPr lang="en-US" altLang="en-US" sz="1800" dirty="0" smtClean="0"/>
              <a:t>Communicating ethical expectations</a:t>
            </a:r>
          </a:p>
          <a:p>
            <a:pPr lvl="1" eaLnBrk="1" hangingPunct="1"/>
            <a:r>
              <a:rPr lang="en-US" altLang="en-US" sz="1800" dirty="0" smtClean="0"/>
              <a:t>Providing ethical training</a:t>
            </a:r>
          </a:p>
          <a:p>
            <a:pPr lvl="1" eaLnBrk="1" hangingPunct="1"/>
            <a:r>
              <a:rPr lang="en-US" altLang="en-US" sz="1800" dirty="0" smtClean="0"/>
              <a:t>Rewarding ethical acts and punishing unethical ones</a:t>
            </a:r>
          </a:p>
          <a:p>
            <a:pPr lvl="1" eaLnBrk="1" hangingPunct="1"/>
            <a:r>
              <a:rPr lang="en-US" altLang="en-US" sz="1800" dirty="0" smtClean="0"/>
              <a:t>Providing protective mechanisms</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2EF9F604-4A3B-4239-854F-23BE37A77E64}" type="slidenum">
              <a:rPr lang="en-US" altLang="en-US" sz="1200">
                <a:solidFill>
                  <a:srgbClr val="7F7F7F"/>
                </a:solidFill>
                <a:latin typeface="Calibri" panose="020F0502020204030204" pitchFamily="34" charset="0"/>
              </a:rPr>
              <a:pPr eaLnBrk="1" hangingPunct="1"/>
              <a:t>12</a:t>
            </a:fld>
            <a:endParaRPr lang="en-US" altLang="en-US" sz="1200">
              <a:solidFill>
                <a:srgbClr val="7F7F7F"/>
              </a:solidFill>
              <a:latin typeface="Calibri" panose="020F0502020204030204" pitchFamily="34" charset="0"/>
            </a:endParaRP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755977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24110"/>
            <a:ext cx="9769641" cy="1280890"/>
          </a:xfrm>
        </p:spPr>
        <p:txBody>
          <a:bodyPr/>
          <a:lstStyle/>
          <a:p>
            <a:pPr eaLnBrk="1" hangingPunct="1">
              <a:defRPr/>
            </a:pPr>
            <a:r>
              <a:rPr lang="en-US" b="1" dirty="0" smtClean="0">
                <a:solidFill>
                  <a:srgbClr val="FF0000"/>
                </a:solidFill>
              </a:rPr>
              <a:t>Creating a Positive Organizational Culture</a:t>
            </a:r>
            <a:endParaRPr lang="en-US" b="1" dirty="0">
              <a:solidFill>
                <a:srgbClr val="FF0000"/>
              </a:solidFill>
            </a:endParaRPr>
          </a:p>
        </p:txBody>
      </p:sp>
      <p:sp>
        <p:nvSpPr>
          <p:cNvPr id="24579" name="Content Placeholder 2"/>
          <p:cNvSpPr>
            <a:spLocks noGrp="1"/>
          </p:cNvSpPr>
          <p:nvPr>
            <p:ph idx="1"/>
          </p:nvPr>
        </p:nvSpPr>
        <p:spPr>
          <a:xfrm>
            <a:off x="2701507" y="1716505"/>
            <a:ext cx="8915400" cy="3777622"/>
          </a:xfrm>
        </p:spPr>
        <p:txBody>
          <a:bodyPr>
            <a:noAutofit/>
          </a:bodyPr>
          <a:lstStyle/>
          <a:p>
            <a:pPr eaLnBrk="1" hangingPunct="1"/>
            <a:r>
              <a:rPr lang="en-US" altLang="en-US" sz="2000" dirty="0" smtClean="0"/>
              <a:t>Positive Organizational Culture</a:t>
            </a:r>
          </a:p>
          <a:p>
            <a:pPr lvl="1" eaLnBrk="1" hangingPunct="1"/>
            <a:r>
              <a:rPr lang="en-US" altLang="en-US" sz="1800" dirty="0" smtClean="0"/>
              <a:t>A culture that:</a:t>
            </a:r>
          </a:p>
          <a:p>
            <a:pPr lvl="2" eaLnBrk="1" hangingPunct="1"/>
            <a:r>
              <a:rPr lang="en-US" altLang="en-US" sz="1600" i="1" dirty="0" smtClean="0"/>
              <a:t>Builds on employee strengths</a:t>
            </a:r>
          </a:p>
          <a:p>
            <a:pPr lvl="3" eaLnBrk="1" hangingPunct="1"/>
            <a:r>
              <a:rPr lang="en-US" altLang="en-US" sz="1400" dirty="0" smtClean="0"/>
              <a:t>Focus is on discovering, sharing, and building on the strengths of individual employees</a:t>
            </a:r>
          </a:p>
          <a:p>
            <a:pPr lvl="2" eaLnBrk="1" hangingPunct="1"/>
            <a:r>
              <a:rPr lang="en-US" altLang="en-US" sz="1600" i="1" dirty="0" smtClean="0"/>
              <a:t>Rewards more than it punishes </a:t>
            </a:r>
          </a:p>
          <a:p>
            <a:pPr lvl="3" eaLnBrk="1" hangingPunct="1"/>
            <a:r>
              <a:rPr lang="en-US" altLang="en-US" sz="1400" dirty="0" smtClean="0"/>
              <a:t>Articulating praise and “catching employees doing something right”</a:t>
            </a:r>
          </a:p>
          <a:p>
            <a:pPr lvl="2" eaLnBrk="1" hangingPunct="1"/>
            <a:r>
              <a:rPr lang="en-US" altLang="en-US" sz="1600" i="1" dirty="0" smtClean="0"/>
              <a:t>Emphasizes individual vitality and growth</a:t>
            </a:r>
          </a:p>
          <a:p>
            <a:pPr lvl="3" eaLnBrk="1" hangingPunct="1"/>
            <a:r>
              <a:rPr lang="en-US" altLang="en-US" sz="1400" dirty="0" smtClean="0"/>
              <a:t>Helping employees learn and grow in their jobs and careers</a:t>
            </a:r>
          </a:p>
          <a:p>
            <a:pPr eaLnBrk="1" hangingPunct="1"/>
            <a:r>
              <a:rPr lang="en-US" altLang="en-US" sz="2000" dirty="0" smtClean="0"/>
              <a:t>Limits of Positive Culture:</a:t>
            </a:r>
          </a:p>
          <a:p>
            <a:pPr lvl="1" eaLnBrk="1" hangingPunct="1"/>
            <a:r>
              <a:rPr lang="en-US" altLang="en-US" sz="1800" dirty="0" smtClean="0"/>
              <a:t>May not work for all organizations or everyone within them</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A440663E-F937-4691-96E7-EDFCBA215E28}" type="slidenum">
              <a:rPr lang="en-US" altLang="en-US" sz="1200">
                <a:solidFill>
                  <a:srgbClr val="7F7F7F"/>
                </a:solidFill>
                <a:latin typeface="Calibri" panose="020F0502020204030204" pitchFamily="34" charset="0"/>
              </a:rPr>
              <a:pPr eaLnBrk="1" hangingPunct="1"/>
              <a:t>13</a:t>
            </a:fld>
            <a:endParaRPr lang="en-US" altLang="en-US" sz="1200">
              <a:solidFill>
                <a:srgbClr val="7F7F7F"/>
              </a:solidFill>
              <a:latin typeface="Calibri" panose="020F0502020204030204" pitchFamily="34" charset="0"/>
            </a:endParaRP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409969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620" y="303268"/>
            <a:ext cx="8911687" cy="1280890"/>
          </a:xfrm>
        </p:spPr>
        <p:txBody>
          <a:bodyPr/>
          <a:lstStyle/>
          <a:p>
            <a:pPr eaLnBrk="1" hangingPunct="1">
              <a:defRPr/>
            </a:pPr>
            <a:r>
              <a:rPr lang="en-US" b="1" dirty="0" smtClean="0">
                <a:solidFill>
                  <a:srgbClr val="FF0000"/>
                </a:solidFill>
              </a:rPr>
              <a:t>Spirituality and Organizational Culture</a:t>
            </a:r>
            <a:endParaRPr lang="en-US" b="1" dirty="0">
              <a:solidFill>
                <a:srgbClr val="FF0000"/>
              </a:solidFill>
            </a:endParaRPr>
          </a:p>
        </p:txBody>
      </p:sp>
      <p:sp>
        <p:nvSpPr>
          <p:cNvPr id="25603" name="Content Placeholder 2"/>
          <p:cNvSpPr>
            <a:spLocks noGrp="1"/>
          </p:cNvSpPr>
          <p:nvPr>
            <p:ph idx="1"/>
          </p:nvPr>
        </p:nvSpPr>
        <p:spPr>
          <a:xfrm>
            <a:off x="2209799" y="1219200"/>
            <a:ext cx="5678469" cy="5105400"/>
          </a:xfrm>
        </p:spPr>
        <p:txBody>
          <a:bodyPr>
            <a:normAutofit/>
          </a:bodyPr>
          <a:lstStyle/>
          <a:p>
            <a:pPr eaLnBrk="1" hangingPunct="1"/>
            <a:r>
              <a:rPr lang="en-US" altLang="en-US" sz="2400" dirty="0" smtClean="0"/>
              <a:t>Workplace Spirituality</a:t>
            </a:r>
          </a:p>
          <a:p>
            <a:pPr lvl="1" eaLnBrk="1" hangingPunct="1"/>
            <a:r>
              <a:rPr lang="en-US" altLang="en-US" sz="2000" dirty="0" smtClean="0"/>
              <a:t>The recognition that people have an inner life that nourishes and is nourished by meaningful work that takes place in the context of the community</a:t>
            </a:r>
          </a:p>
          <a:p>
            <a:pPr eaLnBrk="1" hangingPunct="1"/>
            <a:endParaRPr lang="en-US" altLang="en-US" sz="2400" u="sng" dirty="0" smtClean="0"/>
          </a:p>
          <a:p>
            <a:pPr lvl="1" eaLnBrk="1" hangingPunct="1"/>
            <a:r>
              <a:rPr lang="en-US" altLang="en-US" sz="2000" u="sng" dirty="0" smtClean="0"/>
              <a:t>NOT</a:t>
            </a:r>
            <a:r>
              <a:rPr lang="en-US" altLang="en-US" sz="2000" dirty="0" smtClean="0"/>
              <a:t> about organized religious practices</a:t>
            </a:r>
          </a:p>
          <a:p>
            <a:pPr eaLnBrk="1" hangingPunct="1">
              <a:buFont typeface="Wingdings" panose="05000000000000000000" pitchFamily="2" charset="2"/>
              <a:buNone/>
            </a:pPr>
            <a:endParaRPr lang="en-US" altLang="en-US" sz="2400" dirty="0" smtClean="0"/>
          </a:p>
          <a:p>
            <a:pPr eaLnBrk="1" hangingPunct="1"/>
            <a:r>
              <a:rPr lang="en-US" altLang="en-US" sz="2400" dirty="0" smtClean="0"/>
              <a:t>People seek to find meaning and purpose in their work.</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1ADAC399-1D4E-4BCC-A03E-0332A08BE82A}" type="slidenum">
              <a:rPr lang="en-US" altLang="en-US" sz="1200">
                <a:solidFill>
                  <a:srgbClr val="7F7F7F"/>
                </a:solidFill>
                <a:latin typeface="Calibri" panose="020F0502020204030204" pitchFamily="34" charset="0"/>
              </a:rPr>
              <a:pPr eaLnBrk="1" hangingPunct="1"/>
              <a:t>14</a:t>
            </a:fld>
            <a:endParaRPr lang="en-US" altLang="en-US" sz="1200">
              <a:solidFill>
                <a:srgbClr val="7F7F7F"/>
              </a:solidFill>
              <a:latin typeface="Calibri" panose="020F0502020204030204" pitchFamily="34" charset="0"/>
            </a:endParaRPr>
          </a:p>
        </p:txBody>
      </p:sp>
      <p:pic>
        <p:nvPicPr>
          <p:cNvPr id="25606" name="Picture 4" descr="C:\Users\Bob Stretch\AppData\Local\Microsoft\Windows\Temporary Internet Files\Content.IE5\L7TB6I7L\MCj0198404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0127" y="1469231"/>
            <a:ext cx="2840038"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55928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solidFill>
                  <a:srgbClr val="FF0000"/>
                </a:solidFill>
              </a:rPr>
              <a:t>Why Spirituality Now?</a:t>
            </a:r>
            <a:endParaRPr lang="en-US" b="1" dirty="0">
              <a:solidFill>
                <a:srgbClr val="FF0000"/>
              </a:solidFill>
            </a:endParaRPr>
          </a:p>
        </p:txBody>
      </p:sp>
      <p:sp>
        <p:nvSpPr>
          <p:cNvPr id="26627" name="Content Placeholder 2"/>
          <p:cNvSpPr>
            <a:spLocks noGrp="1"/>
          </p:cNvSpPr>
          <p:nvPr>
            <p:ph idx="1"/>
          </p:nvPr>
        </p:nvSpPr>
        <p:spPr/>
        <p:txBody>
          <a:bodyPr>
            <a:normAutofit/>
          </a:bodyPr>
          <a:lstStyle/>
          <a:p>
            <a:pPr lvl="1" eaLnBrk="1" hangingPunct="1"/>
            <a:r>
              <a:rPr lang="en-US" altLang="en-US" sz="2000" dirty="0" smtClean="0"/>
              <a:t>As a counterbalance to the pressures and stress of a turbulent pace of life and the lack of community many people feel and their increased need for involvement and connection.</a:t>
            </a:r>
          </a:p>
          <a:p>
            <a:pPr lvl="1" eaLnBrk="1" hangingPunct="1"/>
            <a:r>
              <a:rPr lang="en-US" altLang="en-US" sz="2000" dirty="0" smtClean="0"/>
              <a:t>Job demands have made the workplace dominant in many people’s lives, yet they continue to question the meaning of work.</a:t>
            </a:r>
          </a:p>
          <a:p>
            <a:pPr lvl="1" eaLnBrk="1" hangingPunct="1"/>
            <a:r>
              <a:rPr lang="en-US" altLang="en-US" sz="2000" dirty="0" smtClean="0"/>
              <a:t>The desire to integrate personal life values with one’s professional life.</a:t>
            </a:r>
          </a:p>
          <a:p>
            <a:pPr lvl="1" eaLnBrk="1" hangingPunct="1"/>
            <a:r>
              <a:rPr lang="en-US" altLang="en-US" sz="2000" dirty="0" smtClean="0"/>
              <a:t>An increasing number of people are finding that the pursuit of more material acquisitions leaves them unfulfilled.</a:t>
            </a:r>
          </a:p>
          <a:p>
            <a:pPr eaLnBrk="1" hangingPunct="1"/>
            <a:endParaRPr lang="en-US" altLang="en-US" sz="2400" dirty="0" smtClean="0"/>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914B780C-F1BE-4FD1-AFB5-680C105A6A74}" type="slidenum">
              <a:rPr lang="en-US" altLang="en-US" sz="1200">
                <a:solidFill>
                  <a:srgbClr val="7F7F7F"/>
                </a:solidFill>
                <a:latin typeface="Calibri" panose="020F0502020204030204" pitchFamily="34" charset="0"/>
              </a:rPr>
              <a:pPr eaLnBrk="1" hangingPunct="1"/>
              <a:t>15</a:t>
            </a:fld>
            <a:endParaRPr lang="en-US" altLang="en-US" sz="1200">
              <a:solidFill>
                <a:srgbClr val="7F7F7F"/>
              </a:solidFill>
              <a:latin typeface="Calibri" panose="020F0502020204030204" pitchFamily="34" charset="0"/>
            </a:endParaRP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673506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354" y="176670"/>
            <a:ext cx="9890257" cy="1280890"/>
          </a:xfrm>
        </p:spPr>
        <p:txBody>
          <a:bodyPr/>
          <a:lstStyle/>
          <a:p>
            <a:pPr eaLnBrk="1" hangingPunct="1">
              <a:defRPr/>
            </a:pPr>
            <a:r>
              <a:rPr lang="en-US" b="1" dirty="0" smtClean="0">
                <a:solidFill>
                  <a:srgbClr val="FF0000"/>
                </a:solidFill>
              </a:rPr>
              <a:t>Characteristics of a Spiritual Organization</a:t>
            </a:r>
            <a:endParaRPr lang="en-US" b="1" dirty="0">
              <a:solidFill>
                <a:srgbClr val="FF0000"/>
              </a:solidFill>
            </a:endParaRPr>
          </a:p>
        </p:txBody>
      </p:sp>
      <p:sp>
        <p:nvSpPr>
          <p:cNvPr id="27651" name="Content Placeholder 2"/>
          <p:cNvSpPr>
            <a:spLocks noGrp="1"/>
          </p:cNvSpPr>
          <p:nvPr>
            <p:ph idx="1"/>
          </p:nvPr>
        </p:nvSpPr>
        <p:spPr>
          <a:xfrm>
            <a:off x="1892967" y="1351213"/>
            <a:ext cx="8967537" cy="3657600"/>
          </a:xfrm>
        </p:spPr>
        <p:txBody>
          <a:bodyPr>
            <a:noAutofit/>
          </a:bodyPr>
          <a:lstStyle/>
          <a:p>
            <a:pPr eaLnBrk="1" hangingPunct="1"/>
            <a:r>
              <a:rPr lang="en-US" altLang="en-US" sz="2400" dirty="0" smtClean="0"/>
              <a:t>Concerned with helping people develop and reach their full potential</a:t>
            </a:r>
          </a:p>
          <a:p>
            <a:pPr eaLnBrk="1" hangingPunct="1"/>
            <a:r>
              <a:rPr lang="en-US" altLang="en-US" sz="2400" dirty="0" smtClean="0"/>
              <a:t>Directly addresses problems created by work/life conflicts</a:t>
            </a:r>
          </a:p>
          <a:p>
            <a:pPr eaLnBrk="1" hangingPunct="1"/>
            <a:r>
              <a:rPr lang="en-US" altLang="en-US" sz="2400" dirty="0" smtClean="0"/>
              <a:t>Four characteristics of spiritual organizations:</a:t>
            </a:r>
          </a:p>
          <a:p>
            <a:pPr marL="914400" lvl="1" indent="-457200">
              <a:buFont typeface="Calibri" panose="020F0502020204030204" pitchFamily="34" charset="0"/>
              <a:buAutoNum type="arabicPeriod"/>
            </a:pPr>
            <a:r>
              <a:rPr lang="en-US" altLang="en-US" sz="2000" dirty="0" smtClean="0"/>
              <a:t>Strong sense of purpose</a:t>
            </a:r>
          </a:p>
          <a:p>
            <a:pPr marL="914400" lvl="1" indent="-457200">
              <a:buFont typeface="Calibri" panose="020F0502020204030204" pitchFamily="34" charset="0"/>
              <a:buAutoNum type="arabicPeriod"/>
            </a:pPr>
            <a:r>
              <a:rPr lang="en-US" altLang="en-US" sz="2000" dirty="0" smtClean="0"/>
              <a:t>Trust and respect</a:t>
            </a:r>
          </a:p>
          <a:p>
            <a:pPr marL="914400" lvl="1" indent="-457200">
              <a:buFont typeface="Calibri" panose="020F0502020204030204" pitchFamily="34" charset="0"/>
              <a:buAutoNum type="arabicPeriod"/>
            </a:pPr>
            <a:r>
              <a:rPr lang="en-US" altLang="en-US" sz="2000" dirty="0" smtClean="0"/>
              <a:t>Humanistic work practices</a:t>
            </a:r>
          </a:p>
          <a:p>
            <a:pPr marL="914400" lvl="1" indent="-457200">
              <a:buFont typeface="Calibri" panose="020F0502020204030204" pitchFamily="34" charset="0"/>
              <a:buAutoNum type="arabicPeriod"/>
            </a:pPr>
            <a:r>
              <a:rPr lang="en-US" altLang="en-US" sz="2000" dirty="0" smtClean="0"/>
              <a:t>Toleration of employee expression</a:t>
            </a:r>
          </a:p>
          <a:p>
            <a:pPr marL="914400" lvl="1" indent="-457200">
              <a:buFont typeface="Calibri" panose="020F0502020204030204" pitchFamily="34" charset="0"/>
              <a:buAutoNum type="arabicPeriod"/>
            </a:pPr>
            <a:endParaRPr lang="en-US" altLang="en-US" sz="2000" dirty="0" smtClean="0"/>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69C255E9-C769-4044-B383-8D9FBD8A3025}" type="slidenum">
              <a:rPr lang="en-US" altLang="en-US" sz="1200">
                <a:solidFill>
                  <a:srgbClr val="7F7F7F"/>
                </a:solidFill>
                <a:latin typeface="Calibri" panose="020F0502020204030204" pitchFamily="34" charset="0"/>
              </a:rPr>
              <a:pPr eaLnBrk="1" hangingPunct="1"/>
              <a:t>16</a:t>
            </a:fld>
            <a:endParaRPr lang="en-US" altLang="en-US" sz="1200">
              <a:solidFill>
                <a:srgbClr val="7F7F7F"/>
              </a:solidFill>
              <a:latin typeface="Calibri" panose="020F0502020204030204" pitchFamily="34" charset="0"/>
            </a:endParaRPr>
          </a:p>
        </p:txBody>
      </p:sp>
      <p:pic>
        <p:nvPicPr>
          <p:cNvPr id="2765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69643" y="3643312"/>
            <a:ext cx="224589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271764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solidFill>
                  <a:srgbClr val="FF0000"/>
                </a:solidFill>
                <a:latin typeface="Arial Black" panose="020B0A04020102020204" pitchFamily="34" charset="0"/>
              </a:rPr>
              <a:t>Criticisms of Spirituality</a:t>
            </a:r>
            <a:endParaRPr lang="en-US" b="1" dirty="0">
              <a:solidFill>
                <a:srgbClr val="FF0000"/>
              </a:solidFill>
              <a:latin typeface="Arial Black" panose="020B0A04020102020204" pitchFamily="34" charset="0"/>
            </a:endParaRPr>
          </a:p>
        </p:txBody>
      </p:sp>
      <p:sp>
        <p:nvSpPr>
          <p:cNvPr id="28675" name="Content Placeholder 2"/>
          <p:cNvSpPr>
            <a:spLocks noGrp="1"/>
          </p:cNvSpPr>
          <p:nvPr>
            <p:ph idx="1"/>
          </p:nvPr>
        </p:nvSpPr>
        <p:spPr>
          <a:xfrm>
            <a:off x="2057399" y="1411705"/>
            <a:ext cx="9958138" cy="3777622"/>
          </a:xfrm>
        </p:spPr>
        <p:txBody>
          <a:bodyPr>
            <a:noAutofit/>
          </a:bodyPr>
          <a:lstStyle/>
          <a:p>
            <a:pPr eaLnBrk="1" hangingPunct="1"/>
            <a:r>
              <a:rPr lang="en-US" altLang="en-US" sz="2400" dirty="0" smtClean="0"/>
              <a:t>What is the scientific foundation?</a:t>
            </a:r>
          </a:p>
          <a:p>
            <a:pPr lvl="1" eaLnBrk="1" hangingPunct="1"/>
            <a:r>
              <a:rPr lang="en-US" altLang="en-US" sz="2000" dirty="0" smtClean="0"/>
              <a:t>It is still pending: needs more research</a:t>
            </a:r>
          </a:p>
          <a:p>
            <a:pPr eaLnBrk="1" hangingPunct="1"/>
            <a:r>
              <a:rPr lang="en-US" altLang="en-US" sz="2400" dirty="0" smtClean="0"/>
              <a:t>Are spiritual organizations legitimate – do they have the right to impose values on employees?</a:t>
            </a:r>
          </a:p>
          <a:p>
            <a:pPr lvl="1" eaLnBrk="1" hangingPunct="1"/>
            <a:r>
              <a:rPr lang="en-US" altLang="en-US" sz="2000" dirty="0" smtClean="0"/>
              <a:t>Spirituality is not about God or any religious values</a:t>
            </a:r>
          </a:p>
          <a:p>
            <a:pPr lvl="1" eaLnBrk="1" hangingPunct="1"/>
            <a:r>
              <a:rPr lang="en-US" altLang="en-US" sz="2000" dirty="0" smtClean="0"/>
              <a:t>It is an attempt to help employees find meaning and value in their work</a:t>
            </a:r>
          </a:p>
          <a:p>
            <a:pPr eaLnBrk="1" hangingPunct="1"/>
            <a:r>
              <a:rPr lang="en-US" altLang="en-US" sz="2400" dirty="0" smtClean="0"/>
              <a:t>Are spirituality and profits compatible?</a:t>
            </a:r>
          </a:p>
          <a:p>
            <a:pPr lvl="1" eaLnBrk="1" hangingPunct="1"/>
            <a:r>
              <a:rPr lang="en-US" altLang="en-US" sz="2000" dirty="0" smtClean="0"/>
              <a:t>Initial evidence suggests that they are</a:t>
            </a:r>
          </a:p>
          <a:p>
            <a:pPr lvl="1" eaLnBrk="1" hangingPunct="1"/>
            <a:r>
              <a:rPr lang="en-US" altLang="en-US" sz="2000" dirty="0" smtClean="0"/>
              <a:t>Spirituality may result in greater productivity and dramatically lower turnover</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19A537EF-BE26-4B0A-8C11-7C3AF950F416}" type="slidenum">
              <a:rPr lang="en-US" altLang="en-US" sz="1200">
                <a:solidFill>
                  <a:srgbClr val="7F7F7F"/>
                </a:solidFill>
                <a:latin typeface="Calibri" panose="020F0502020204030204" pitchFamily="34" charset="0"/>
              </a:rPr>
              <a:pPr eaLnBrk="1" hangingPunct="1"/>
              <a:t>17</a:t>
            </a:fld>
            <a:endParaRPr lang="en-US" altLang="en-US" sz="1200">
              <a:solidFill>
                <a:srgbClr val="7F7F7F"/>
              </a:solidFill>
              <a:latin typeface="Calibri" panose="020F0502020204030204" pitchFamily="34" charset="0"/>
            </a:endParaRP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673957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3121" y="358091"/>
            <a:ext cx="8911687" cy="1280890"/>
          </a:xfrm>
        </p:spPr>
        <p:txBody>
          <a:bodyPr/>
          <a:lstStyle/>
          <a:p>
            <a:pPr eaLnBrk="1" hangingPunct="1">
              <a:defRPr/>
            </a:pPr>
            <a:r>
              <a:rPr lang="en-US" b="1" dirty="0" smtClean="0">
                <a:solidFill>
                  <a:srgbClr val="FF0000"/>
                </a:solidFill>
                <a:latin typeface="Arial Black" panose="020B0A04020102020204" pitchFamily="34" charset="0"/>
              </a:rPr>
              <a:t>	Global Implications</a:t>
            </a:r>
            <a:endParaRPr lang="en-US" b="1" dirty="0">
              <a:solidFill>
                <a:srgbClr val="FF0000"/>
              </a:solidFill>
              <a:latin typeface="Arial Black" panose="020B0A04020102020204" pitchFamily="34" charset="0"/>
            </a:endParaRPr>
          </a:p>
        </p:txBody>
      </p:sp>
      <p:sp>
        <p:nvSpPr>
          <p:cNvPr id="29700" name="Content Placeholder 8"/>
          <p:cNvSpPr>
            <a:spLocks noGrp="1"/>
          </p:cNvSpPr>
          <p:nvPr>
            <p:ph idx="1"/>
          </p:nvPr>
        </p:nvSpPr>
        <p:spPr>
          <a:xfrm>
            <a:off x="2209800" y="1241008"/>
            <a:ext cx="9031706" cy="5105400"/>
          </a:xfrm>
        </p:spPr>
        <p:txBody>
          <a:bodyPr>
            <a:normAutofit/>
          </a:bodyPr>
          <a:lstStyle/>
          <a:p>
            <a:pPr eaLnBrk="1" hangingPunct="1"/>
            <a:r>
              <a:rPr lang="en-US" altLang="en-US" sz="2400" dirty="0" smtClean="0"/>
              <a:t>Organization cultures, while strong, can’t ignore local culture</a:t>
            </a:r>
          </a:p>
          <a:p>
            <a:pPr eaLnBrk="1" hangingPunct="1"/>
            <a:r>
              <a:rPr lang="en-US" altLang="en-US" sz="2400" dirty="0" smtClean="0"/>
              <a:t>Managers should be more culturally sensitive by:</a:t>
            </a:r>
          </a:p>
          <a:p>
            <a:pPr lvl="1" eaLnBrk="1" hangingPunct="1"/>
            <a:r>
              <a:rPr lang="en-US" altLang="en-US" sz="2000" dirty="0" smtClean="0"/>
              <a:t>Adjusting speech to cultural norms</a:t>
            </a:r>
          </a:p>
          <a:p>
            <a:pPr lvl="1" eaLnBrk="1" hangingPunct="1"/>
            <a:r>
              <a:rPr lang="en-US" altLang="en-US" sz="2000" dirty="0" smtClean="0"/>
              <a:t>Listening more</a:t>
            </a:r>
          </a:p>
          <a:p>
            <a:pPr lvl="1" eaLnBrk="1" hangingPunct="1"/>
            <a:r>
              <a:rPr lang="en-US" altLang="en-US" sz="2000" dirty="0" smtClean="0"/>
              <a:t>Avoiding discussions of controversial topics</a:t>
            </a:r>
          </a:p>
          <a:p>
            <a:pPr eaLnBrk="1" hangingPunct="1"/>
            <a:r>
              <a:rPr lang="en-US" altLang="en-US" sz="2400" dirty="0" smtClean="0"/>
              <a:t>All global firms (not just U.S. firms) need to be more culturally sensitive</a:t>
            </a:r>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DA728A75-DA25-45DE-9948-A47D00D85D84}" type="slidenum">
              <a:rPr lang="en-US" altLang="en-US" sz="1200">
                <a:solidFill>
                  <a:srgbClr val="7F7F7F"/>
                </a:solidFill>
                <a:latin typeface="Calibri" panose="020F0502020204030204" pitchFamily="34" charset="0"/>
              </a:rPr>
              <a:pPr eaLnBrk="1" hangingPunct="1"/>
              <a:t>18</a:t>
            </a:fld>
            <a:endParaRPr lang="en-US" altLang="en-US" sz="1200">
              <a:solidFill>
                <a:srgbClr val="7F7F7F"/>
              </a:solidFill>
              <a:latin typeface="Calibri" panose="020F0502020204030204" pitchFamily="34" charset="0"/>
            </a:endParaRPr>
          </a:p>
        </p:txBody>
      </p:sp>
      <p:pic>
        <p:nvPicPr>
          <p:cNvPr id="29699" name="Picture 4" descr="C:\Users\Bob Stretch\AppData\Local\Microsoft\Windows\Temporary Internet Files\Content.IE5\H1JVA1FE\MCj0432569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8" descr="C:\Users\Bob Stretch\AppData\Local\Microsoft\Windows\Temporary Internet Files\Content.IE5\54MOJOTC\MCBD05064_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0100" y="4427537"/>
            <a:ext cx="25019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411731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16553"/>
            <a:ext cx="9765632" cy="1280890"/>
          </a:xfrm>
        </p:spPr>
        <p:txBody>
          <a:bodyPr>
            <a:noAutofit/>
          </a:bodyPr>
          <a:lstStyle/>
          <a:p>
            <a:pPr eaLnBrk="1" hangingPunct="1">
              <a:defRPr/>
            </a:pPr>
            <a:r>
              <a:rPr lang="en-US" sz="4000" b="1" dirty="0" smtClean="0">
                <a:solidFill>
                  <a:srgbClr val="FF0000"/>
                </a:solidFill>
                <a:effectLst>
                  <a:outerShdw blurRad="38100" dist="38100" dir="2700000" algn="tl">
                    <a:srgbClr val="000000">
                      <a:alpha val="43137"/>
                    </a:srgbClr>
                  </a:outerShdw>
                </a:effectLst>
                <a:latin typeface="Arial Black" panose="020B0A04020102020204" pitchFamily="34" charset="0"/>
              </a:rPr>
              <a:t>Culture as an Intervening Variable</a:t>
            </a:r>
            <a:endParaRPr lang="en-US" sz="4000"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076" name="Content Placeholder 2"/>
          <p:cNvSpPr>
            <a:spLocks noGrp="1"/>
          </p:cNvSpPr>
          <p:nvPr>
            <p:ph idx="1"/>
          </p:nvPr>
        </p:nvSpPr>
        <p:spPr/>
        <p:txBody>
          <a:bodyPr>
            <a:normAutofit lnSpcReduction="10000"/>
          </a:bodyPr>
          <a:lstStyle/>
          <a:p>
            <a:pPr eaLnBrk="1" hangingPunct="1"/>
            <a:r>
              <a:rPr lang="en-US" altLang="en-US" smtClean="0"/>
              <a:t>Employees form an overall subjective perception of the organization based on these objective factors:</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The opinions formed affect employee performance and satisfaction.</a:t>
            </a:r>
          </a:p>
        </p:txBody>
      </p:sp>
      <p:sp>
        <p:nvSpPr>
          <p:cNvPr id="5" name="Slide Number Placeholder 4"/>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B1D578B3-DEE2-45EE-A2E6-FA351D9BD333}" type="slidenum">
              <a:rPr lang="en-US" altLang="en-US" sz="1200">
                <a:solidFill>
                  <a:srgbClr val="7F7F7F"/>
                </a:solidFill>
                <a:latin typeface="Calibri" panose="020F0502020204030204" pitchFamily="34" charset="0"/>
              </a:rPr>
              <a:pPr eaLnBrk="1" hangingPunct="1"/>
              <a:t>19</a:t>
            </a:fld>
            <a:endParaRPr lang="en-US" altLang="en-US" sz="1200">
              <a:solidFill>
                <a:srgbClr val="7F7F7F"/>
              </a:solidFill>
              <a:latin typeface="Calibri" panose="020F0502020204030204" pitchFamily="34" charset="0"/>
            </a:endParaRPr>
          </a:p>
        </p:txBody>
      </p:sp>
      <p:graphicFrame>
        <p:nvGraphicFramePr>
          <p:cNvPr id="3074" name="Object 3"/>
          <p:cNvGraphicFramePr>
            <a:graphicFrameLocks noChangeAspect="1"/>
          </p:cNvGraphicFramePr>
          <p:nvPr>
            <p:extLst>
              <p:ext uri="{D42A27DB-BD31-4B8C-83A1-F6EECF244321}">
                <p14:modId xmlns:p14="http://schemas.microsoft.com/office/powerpoint/2010/main" val="4062409556"/>
              </p:ext>
            </p:extLst>
          </p:nvPr>
        </p:nvGraphicFramePr>
        <p:xfrm>
          <a:off x="2589212" y="1431333"/>
          <a:ext cx="9565912" cy="3317130"/>
        </p:xfrm>
        <a:graphic>
          <a:graphicData uri="http://schemas.openxmlformats.org/presentationml/2006/ole">
            <mc:AlternateContent xmlns:mc="http://schemas.openxmlformats.org/markup-compatibility/2006">
              <mc:Choice xmlns:v="urn:schemas-microsoft-com:vml" Requires="v">
                <p:oleObj spid="_x0000_s3075" name="Photo Editor Photo" r:id="rId4" imgW="8209524" imgH="2600000" progId="MSPhotoEd.3">
                  <p:embed/>
                </p:oleObj>
              </mc:Choice>
              <mc:Fallback>
                <p:oleObj name="Photo Editor Photo" r:id="rId4" imgW="8209524" imgH="2600000" progId="MSPhotoEd.3">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212" y="1431333"/>
                        <a:ext cx="9565912" cy="3317130"/>
                      </a:xfrm>
                      <a:prstGeom prst="rect">
                        <a:avLst/>
                      </a:prstGeom>
                      <a:noFill/>
                      <a:ln>
                        <a:noFill/>
                      </a:ln>
                      <a:effectLst/>
                    </p:spPr>
                  </p:pic>
                </p:oleObj>
              </mc:Fallback>
            </mc:AlternateContent>
          </a:graphicData>
        </a:graphic>
      </p:graphicFrame>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624066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b="1" dirty="0" smtClean="0">
                <a:solidFill>
                  <a:srgbClr val="FF0000"/>
                </a:solidFill>
                <a:latin typeface="Aharoni" panose="02010803020104030203" pitchFamily="2" charset="-79"/>
                <a:cs typeface="Aharoni" panose="02010803020104030203" pitchFamily="2" charset="-79"/>
              </a:rPr>
              <a:t>Chapter Learning Objectives</a:t>
            </a:r>
            <a:endParaRPr lang="en-US" b="1" dirty="0">
              <a:solidFill>
                <a:srgbClr val="FF0000"/>
              </a:solidFill>
              <a:latin typeface="Aharoni" panose="02010803020104030203" pitchFamily="2" charset="-79"/>
              <a:cs typeface="Aharoni" panose="02010803020104030203" pitchFamily="2" charset="-79"/>
            </a:endParaRPr>
          </a:p>
        </p:txBody>
      </p:sp>
      <p:sp>
        <p:nvSpPr>
          <p:cNvPr id="15363" name="Content Placeholder 5"/>
          <p:cNvSpPr>
            <a:spLocks noGrp="1"/>
          </p:cNvSpPr>
          <p:nvPr>
            <p:ph idx="1"/>
          </p:nvPr>
        </p:nvSpPr>
        <p:spPr/>
        <p:txBody>
          <a:bodyPr>
            <a:normAutofit fontScale="85000" lnSpcReduction="10000"/>
          </a:bodyPr>
          <a:lstStyle/>
          <a:p>
            <a:pPr eaLnBrk="1" hangingPunct="1"/>
            <a:r>
              <a:rPr lang="en-US" altLang="en-US" sz="2200" dirty="0" smtClean="0"/>
              <a:t> </a:t>
            </a:r>
            <a:r>
              <a:rPr lang="en-US" altLang="en-US" sz="2200" dirty="0"/>
              <a:t>you should be able to:</a:t>
            </a:r>
          </a:p>
          <a:p>
            <a:pPr lvl="1" eaLnBrk="1" hangingPunct="1"/>
            <a:r>
              <a:rPr lang="en-US" altLang="en-US" sz="2000" dirty="0"/>
              <a:t>Define organizational culture and describe its common characteristics.</a:t>
            </a:r>
          </a:p>
          <a:p>
            <a:pPr lvl="1" eaLnBrk="1" hangingPunct="1"/>
            <a:r>
              <a:rPr lang="en-US" altLang="en-US" sz="2000" dirty="0"/>
              <a:t>Compare the functional and dysfunctional effects of organizational culture on people and the organization.</a:t>
            </a:r>
          </a:p>
          <a:p>
            <a:pPr lvl="1" eaLnBrk="1" hangingPunct="1"/>
            <a:r>
              <a:rPr lang="en-US" altLang="en-US" sz="2000" dirty="0"/>
              <a:t>Identify the factors that create and sustain an organization’s culture.</a:t>
            </a:r>
          </a:p>
          <a:p>
            <a:pPr lvl="1" eaLnBrk="1" hangingPunct="1"/>
            <a:r>
              <a:rPr lang="en-US" altLang="en-US" sz="2000" dirty="0"/>
              <a:t>Show how culture is transmitted to employees.</a:t>
            </a:r>
          </a:p>
          <a:p>
            <a:pPr lvl="1" eaLnBrk="1" hangingPunct="1"/>
            <a:r>
              <a:rPr lang="en-US" altLang="en-US" sz="2000" dirty="0"/>
              <a:t>Demonstrate how an ethical culture can be created.</a:t>
            </a:r>
          </a:p>
          <a:p>
            <a:pPr lvl="1" eaLnBrk="1" hangingPunct="1"/>
            <a:r>
              <a:rPr lang="en-US" altLang="en-US" sz="2000" dirty="0"/>
              <a:t>Describe a positive organizational culture.</a:t>
            </a:r>
          </a:p>
          <a:p>
            <a:pPr lvl="1" eaLnBrk="1" hangingPunct="1"/>
            <a:r>
              <a:rPr lang="en-US" altLang="en-US" sz="2000" dirty="0"/>
              <a:t>Identify characteristics of a spiritual culture.</a:t>
            </a:r>
          </a:p>
          <a:p>
            <a:pPr lvl="1" eaLnBrk="1" hangingPunct="1"/>
            <a:r>
              <a:rPr lang="en-US" altLang="en-US" sz="2000" dirty="0"/>
              <a:t>Show how national culture may affect the way organizational culture is transported to a different country.</a:t>
            </a:r>
          </a:p>
        </p:txBody>
      </p:sp>
      <p:sp>
        <p:nvSpPr>
          <p:cNvPr id="7" name="Slide Number Placeholder 6"/>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301D72EB-2D78-4E16-B472-6B706AB17944}" type="slidenum">
              <a:rPr lang="en-US" altLang="en-US" sz="1200">
                <a:solidFill>
                  <a:srgbClr val="7F7F7F"/>
                </a:solidFill>
                <a:latin typeface="Calibri" panose="020F0502020204030204" pitchFamily="34" charset="0"/>
              </a:rPr>
              <a:pPr eaLnBrk="1" hangingPunct="1"/>
              <a:t>2</a:t>
            </a:fld>
            <a:endParaRPr lang="en-US" altLang="en-US" sz="1200">
              <a:solidFill>
                <a:srgbClr val="7F7F7F"/>
              </a:solidFill>
              <a:latin typeface="Calibri" panose="020F0502020204030204" pitchFamily="34" charset="0"/>
            </a:endParaRPr>
          </a:p>
        </p:txBody>
      </p:sp>
      <p:sp>
        <p:nvSpPr>
          <p:cNvPr id="2" name="Footer Placeholder 1"/>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220300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159" y="180514"/>
            <a:ext cx="10988841" cy="1280890"/>
          </a:xfrm>
        </p:spPr>
        <p:txBody>
          <a:bodyPr>
            <a:noAutofit/>
          </a:bodyPr>
          <a:lstStyle/>
          <a:p>
            <a:pPr eaLnBrk="1" hangingPunct="1">
              <a:defRPr/>
            </a:pPr>
            <a:r>
              <a:rPr lang="en-US" sz="4000" b="1" dirty="0" smtClean="0">
                <a:solidFill>
                  <a:srgbClr val="FF0000"/>
                </a:solidFill>
                <a:latin typeface="Arial Black" panose="020B0A04020102020204" pitchFamily="34" charset="0"/>
              </a:rPr>
              <a:t>Summary and Managerial Implications</a:t>
            </a:r>
            <a:endParaRPr lang="en-US" sz="4000" b="1" dirty="0">
              <a:solidFill>
                <a:srgbClr val="FF0000"/>
              </a:solidFill>
              <a:latin typeface="Arial Black" panose="020B0A04020102020204" pitchFamily="34" charset="0"/>
            </a:endParaRPr>
          </a:p>
        </p:txBody>
      </p:sp>
      <p:sp>
        <p:nvSpPr>
          <p:cNvPr id="30723" name="Content Placeholder 7"/>
          <p:cNvSpPr>
            <a:spLocks noGrp="1"/>
          </p:cNvSpPr>
          <p:nvPr>
            <p:ph idx="1"/>
          </p:nvPr>
        </p:nvSpPr>
        <p:spPr>
          <a:xfrm>
            <a:off x="2496552" y="1379621"/>
            <a:ext cx="9438774" cy="3777622"/>
          </a:xfrm>
        </p:spPr>
        <p:txBody>
          <a:bodyPr>
            <a:noAutofit/>
          </a:bodyPr>
          <a:lstStyle/>
          <a:p>
            <a:pPr eaLnBrk="1" hangingPunct="1"/>
            <a:r>
              <a:rPr lang="en-US" altLang="en-US" sz="2800" dirty="0" smtClean="0"/>
              <a:t>Strong cultures are difficult for managers to change</a:t>
            </a:r>
          </a:p>
          <a:p>
            <a:pPr lvl="1" eaLnBrk="1" hangingPunct="1"/>
            <a:r>
              <a:rPr lang="en-US" altLang="en-US" sz="2400" dirty="0" smtClean="0"/>
              <a:t>In the short run, strong cultures should be considered fixed</a:t>
            </a:r>
          </a:p>
          <a:p>
            <a:pPr eaLnBrk="1" hangingPunct="1"/>
            <a:r>
              <a:rPr lang="en-US" altLang="en-US" sz="2800" dirty="0" smtClean="0"/>
              <a:t>Selecting new hires that fit well in the organizational culture is critical for motivation, job satisfaction, commitment, and turnover</a:t>
            </a:r>
          </a:p>
          <a:p>
            <a:pPr eaLnBrk="1" hangingPunct="1"/>
            <a:r>
              <a:rPr lang="en-US" altLang="en-US" sz="2800" dirty="0" smtClean="0"/>
              <a:t>Socialization into the corporate culture is important</a:t>
            </a:r>
          </a:p>
          <a:p>
            <a:pPr eaLnBrk="1" hangingPunct="1"/>
            <a:r>
              <a:rPr lang="en-US" altLang="en-US" sz="2800" dirty="0" smtClean="0"/>
              <a:t>As a manager, your actions as a role model help create the cultural values of ethics, spirituality, and a positive culture</a:t>
            </a:r>
          </a:p>
        </p:txBody>
      </p:sp>
      <p:sp>
        <p:nvSpPr>
          <p:cNvPr id="6" name="Slide Number Placeholder 5"/>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C8AE0337-3B8C-4243-886E-9F7FA7B3980E}" type="slidenum">
              <a:rPr lang="en-US" altLang="en-US" sz="1200">
                <a:solidFill>
                  <a:srgbClr val="7F7F7F"/>
                </a:solidFill>
                <a:latin typeface="Calibri" panose="020F0502020204030204" pitchFamily="34" charset="0"/>
              </a:rPr>
              <a:pPr eaLnBrk="1" hangingPunct="1"/>
              <a:t>20</a:t>
            </a:fld>
            <a:endParaRPr lang="en-US" altLang="en-US" sz="1200">
              <a:solidFill>
                <a:srgbClr val="7F7F7F"/>
              </a:solidFill>
              <a:latin typeface="Calibri" panose="020F0502020204030204" pitchFamily="34" charset="0"/>
            </a:endParaRPr>
          </a:p>
        </p:txBody>
      </p:sp>
    </p:spTree>
    <p:extLst>
      <p:ext uri="{BB962C8B-B14F-4D97-AF65-F5344CB8AC3E}">
        <p14:creationId xmlns:p14="http://schemas.microsoft.com/office/powerpoint/2010/main" val="3458451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50366"/>
            <a:ext cx="9202301" cy="1280890"/>
          </a:xfrm>
        </p:spPr>
        <p:txBody>
          <a:bodyPr/>
          <a:lstStyle/>
          <a:p>
            <a:pPr eaLnBrk="1" hangingPunct="1">
              <a:defRPr/>
            </a:pPr>
            <a:r>
              <a:rPr lang="en-US" dirty="0" smtClean="0">
                <a:solidFill>
                  <a:srgbClr val="FF0000"/>
                </a:solidFill>
                <a:latin typeface="Arial Black" panose="020B0A04020102020204" pitchFamily="34" charset="0"/>
              </a:rPr>
              <a:t>Organizational Culture</a:t>
            </a:r>
            <a:endParaRPr lang="en-US" dirty="0">
              <a:solidFill>
                <a:srgbClr val="FF0000"/>
              </a:solidFill>
              <a:latin typeface="Arial Black" panose="020B0A04020102020204" pitchFamily="34" charset="0"/>
            </a:endParaRPr>
          </a:p>
        </p:txBody>
      </p:sp>
      <p:sp>
        <p:nvSpPr>
          <p:cNvPr id="16387" name="Content Placeholder 2"/>
          <p:cNvSpPr>
            <a:spLocks noGrp="1"/>
          </p:cNvSpPr>
          <p:nvPr>
            <p:ph idx="1"/>
          </p:nvPr>
        </p:nvSpPr>
        <p:spPr>
          <a:xfrm>
            <a:off x="2209800" y="1219200"/>
            <a:ext cx="9645316" cy="4572000"/>
          </a:xfrm>
        </p:spPr>
        <p:txBody>
          <a:bodyPr/>
          <a:lstStyle/>
          <a:p>
            <a:pPr>
              <a:spcBef>
                <a:spcPts val="600"/>
              </a:spcBef>
            </a:pPr>
            <a:r>
              <a:rPr lang="en-US" altLang="en-US" dirty="0"/>
              <a:t>Organizational Culture</a:t>
            </a:r>
          </a:p>
          <a:p>
            <a:pPr lvl="1">
              <a:spcBef>
                <a:spcPts val="63"/>
              </a:spcBef>
            </a:pPr>
            <a:r>
              <a:rPr lang="en-US" altLang="en-US" sz="2000" dirty="0"/>
              <a:t>A common perception held by the organization’s members; a system of shared </a:t>
            </a:r>
            <a:r>
              <a:rPr lang="en-US" altLang="en-US" sz="2000" dirty="0" smtClean="0"/>
              <a:t>meaning</a:t>
            </a:r>
          </a:p>
          <a:p>
            <a:pPr marL="457200" lvl="1" indent="0">
              <a:spcBef>
                <a:spcPts val="63"/>
              </a:spcBef>
              <a:buNone/>
            </a:pPr>
            <a:endParaRPr lang="en-US" altLang="en-US" sz="2000" dirty="0"/>
          </a:p>
          <a:p>
            <a:pPr lvl="1">
              <a:spcBef>
                <a:spcPts val="63"/>
              </a:spcBef>
            </a:pPr>
            <a:r>
              <a:rPr lang="en-US" altLang="en-US" sz="2000" dirty="0"/>
              <a:t>Seven primary characteristics</a:t>
            </a:r>
          </a:p>
          <a:p>
            <a:pPr marL="1371600" lvl="2" indent="-457200">
              <a:spcBef>
                <a:spcPts val="63"/>
              </a:spcBef>
              <a:buFont typeface="Calibri" panose="020F0502020204030204" pitchFamily="34" charset="0"/>
              <a:buAutoNum type="arabicPeriod"/>
            </a:pPr>
            <a:r>
              <a:rPr lang="en-US" altLang="en-US" sz="1900" dirty="0"/>
              <a:t>Innovation and risk taking</a:t>
            </a:r>
          </a:p>
          <a:p>
            <a:pPr marL="1371600" lvl="2" indent="-457200">
              <a:spcBef>
                <a:spcPct val="0"/>
              </a:spcBef>
              <a:buFont typeface="Calibri" panose="020F0502020204030204" pitchFamily="34" charset="0"/>
              <a:buAutoNum type="arabicPeriod"/>
            </a:pPr>
            <a:r>
              <a:rPr lang="en-US" altLang="en-US" sz="1900" dirty="0"/>
              <a:t>Attention to detail</a:t>
            </a:r>
          </a:p>
          <a:p>
            <a:pPr marL="1371600" lvl="2" indent="-457200">
              <a:spcBef>
                <a:spcPct val="0"/>
              </a:spcBef>
              <a:buFont typeface="Calibri" panose="020F0502020204030204" pitchFamily="34" charset="0"/>
              <a:buAutoNum type="arabicPeriod"/>
            </a:pPr>
            <a:r>
              <a:rPr lang="en-US" altLang="en-US" sz="1900" dirty="0"/>
              <a:t>Outcome orientation</a:t>
            </a:r>
          </a:p>
          <a:p>
            <a:pPr marL="1371600" lvl="2" indent="-457200">
              <a:spcBef>
                <a:spcPct val="0"/>
              </a:spcBef>
              <a:buFont typeface="Calibri" panose="020F0502020204030204" pitchFamily="34" charset="0"/>
              <a:buAutoNum type="arabicPeriod"/>
            </a:pPr>
            <a:r>
              <a:rPr lang="en-US" altLang="en-US" sz="1900" dirty="0"/>
              <a:t>People orientation</a:t>
            </a:r>
          </a:p>
          <a:p>
            <a:pPr marL="1371600" lvl="2" indent="-457200">
              <a:spcBef>
                <a:spcPct val="0"/>
              </a:spcBef>
              <a:buFont typeface="Calibri" panose="020F0502020204030204" pitchFamily="34" charset="0"/>
              <a:buAutoNum type="arabicPeriod"/>
            </a:pPr>
            <a:r>
              <a:rPr lang="en-US" altLang="en-US" sz="1900" dirty="0"/>
              <a:t>Team orientation</a:t>
            </a:r>
          </a:p>
          <a:p>
            <a:pPr marL="1371600" lvl="2" indent="-457200">
              <a:spcBef>
                <a:spcPct val="0"/>
              </a:spcBef>
              <a:buFont typeface="Calibri" panose="020F0502020204030204" pitchFamily="34" charset="0"/>
              <a:buAutoNum type="arabicPeriod"/>
            </a:pPr>
            <a:r>
              <a:rPr lang="en-US" altLang="en-US" sz="1900" dirty="0"/>
              <a:t>Aggressiveness</a:t>
            </a:r>
          </a:p>
          <a:p>
            <a:pPr marL="1371600" lvl="2" indent="-457200">
              <a:spcBef>
                <a:spcPct val="0"/>
              </a:spcBef>
              <a:buFont typeface="Calibri" panose="020F0502020204030204" pitchFamily="34" charset="0"/>
              <a:buAutoNum type="arabicPeriod"/>
            </a:pPr>
            <a:r>
              <a:rPr lang="en-US" altLang="en-US" sz="1900" dirty="0"/>
              <a:t>Stability</a:t>
            </a:r>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52259E02-8505-42C9-A6C1-8205476DE4BC}" type="slidenum">
              <a:rPr lang="en-US" altLang="en-US" sz="1200">
                <a:solidFill>
                  <a:srgbClr val="7F7F7F"/>
                </a:solidFill>
                <a:latin typeface="Calibri" panose="020F0502020204030204" pitchFamily="34" charset="0"/>
              </a:rPr>
              <a:pPr eaLnBrk="1" hangingPunct="1"/>
              <a:t>3</a:t>
            </a:fld>
            <a:endParaRPr lang="en-US" altLang="en-US" sz="1200">
              <a:solidFill>
                <a:srgbClr val="7F7F7F"/>
              </a:solidFill>
              <a:latin typeface="Calibri" panose="020F0502020204030204" pitchFamily="34" charset="0"/>
            </a:endParaRPr>
          </a:p>
        </p:txBody>
      </p:sp>
      <p:pic>
        <p:nvPicPr>
          <p:cNvPr id="16388" name="Picture 2" descr="C:\Users\Bob Stretch\AppData\Local\Microsoft\Windows\Temporary Internet Files\Content.IE5\L7TB6I7L\MCj0149478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124201"/>
            <a:ext cx="373380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blackWhite">
          <a:xfrm>
            <a:off x="2286000" y="5881966"/>
            <a:ext cx="7772400" cy="369332"/>
          </a:xfrm>
          <a:prstGeom prst="rect">
            <a:avLst/>
          </a:prstGeom>
          <a:solidFill>
            <a:srgbClr val="CC6600"/>
          </a:solidFill>
          <a:ln w="3175"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algn="r">
              <a:spcBef>
                <a:spcPct val="50000"/>
              </a:spcBef>
              <a:defRPr/>
            </a:pPr>
            <a:r>
              <a:rPr lang="en-US" dirty="0">
                <a:solidFill>
                  <a:schemeClr val="bg1"/>
                </a:solidFill>
                <a:latin typeface="+mj-lt"/>
              </a:rPr>
              <a:t>E X H I B I T 17-1</a:t>
            </a: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136086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126" y="624110"/>
            <a:ext cx="10571747" cy="1280890"/>
          </a:xfrm>
        </p:spPr>
        <p:txBody>
          <a:bodyPr/>
          <a:lstStyle/>
          <a:p>
            <a:pPr eaLnBrk="1" hangingPunct="1">
              <a:defRPr/>
            </a:pPr>
            <a:r>
              <a:rPr lang="en-US" dirty="0" smtClean="0">
                <a:solidFill>
                  <a:srgbClr val="FF0000"/>
                </a:solidFill>
                <a:latin typeface="Arial Black" panose="020B0A04020102020204" pitchFamily="34" charset="0"/>
              </a:rPr>
              <a:t>Do Organizations Have Uniform </a:t>
            </a:r>
            <a:r>
              <a:rPr lang="en-US" dirty="0" smtClean="0">
                <a:solidFill>
                  <a:srgbClr val="FF0000"/>
                </a:solidFill>
                <a:latin typeface="Arial Black" panose="020B0A04020102020204" pitchFamily="34" charset="0"/>
              </a:rPr>
              <a:t>Cultures</a:t>
            </a:r>
            <a:r>
              <a:rPr lang="en-US" dirty="0" smtClean="0">
                <a:solidFill>
                  <a:srgbClr val="FF0000"/>
                </a:solidFill>
                <a:latin typeface="Arial Black" panose="020B0A04020102020204" pitchFamily="34" charset="0"/>
              </a:rPr>
              <a:t>?</a:t>
            </a:r>
            <a:endParaRPr lang="en-US" dirty="0">
              <a:solidFill>
                <a:srgbClr val="FF0000"/>
              </a:solidFill>
              <a:latin typeface="Arial Black" panose="020B0A04020102020204" pitchFamily="34" charset="0"/>
            </a:endParaRPr>
          </a:p>
        </p:txBody>
      </p:sp>
      <p:sp>
        <p:nvSpPr>
          <p:cNvPr id="17411" name="Content Placeholder 2"/>
          <p:cNvSpPr>
            <a:spLocks noGrp="1"/>
          </p:cNvSpPr>
          <p:nvPr>
            <p:ph idx="1"/>
          </p:nvPr>
        </p:nvSpPr>
        <p:spPr/>
        <p:txBody>
          <a:bodyPr>
            <a:normAutofit/>
          </a:bodyPr>
          <a:lstStyle/>
          <a:p>
            <a:pPr eaLnBrk="1" hangingPunct="1">
              <a:lnSpc>
                <a:spcPct val="90000"/>
              </a:lnSpc>
            </a:pPr>
            <a:r>
              <a:rPr lang="en-US" altLang="en-US" dirty="0" smtClean="0"/>
              <a:t>Culture is a descriptive term: it may act as a substitute for formalization</a:t>
            </a:r>
          </a:p>
          <a:p>
            <a:pPr eaLnBrk="1" hangingPunct="1">
              <a:lnSpc>
                <a:spcPct val="90000"/>
              </a:lnSpc>
            </a:pPr>
            <a:r>
              <a:rPr lang="en-US" altLang="en-US" dirty="0" smtClean="0"/>
              <a:t>Dominant Culture</a:t>
            </a:r>
          </a:p>
          <a:p>
            <a:pPr lvl="1" eaLnBrk="1" hangingPunct="1">
              <a:lnSpc>
                <a:spcPct val="90000"/>
              </a:lnSpc>
            </a:pPr>
            <a:r>
              <a:rPr lang="en-US" altLang="en-US" dirty="0" smtClean="0"/>
              <a:t>Expresses the core values that are shared by a majority of the organization’s members</a:t>
            </a:r>
          </a:p>
          <a:p>
            <a:pPr eaLnBrk="1" hangingPunct="1">
              <a:lnSpc>
                <a:spcPct val="90000"/>
              </a:lnSpc>
            </a:pPr>
            <a:r>
              <a:rPr lang="en-US" altLang="en-US" dirty="0" smtClean="0"/>
              <a:t>Subcultures</a:t>
            </a:r>
          </a:p>
          <a:p>
            <a:pPr lvl="1" eaLnBrk="1" hangingPunct="1">
              <a:lnSpc>
                <a:spcPct val="90000"/>
              </a:lnSpc>
            </a:pPr>
            <a:r>
              <a:rPr lang="en-US" altLang="en-US" dirty="0" err="1" smtClean="0"/>
              <a:t>Minicultures</a:t>
            </a:r>
            <a:r>
              <a:rPr lang="en-US" altLang="en-US" dirty="0" smtClean="0"/>
              <a:t> within an organization, typically defined by department designations and geographical separation</a:t>
            </a:r>
          </a:p>
          <a:p>
            <a:pPr eaLnBrk="1" hangingPunct="1">
              <a:lnSpc>
                <a:spcPct val="90000"/>
              </a:lnSpc>
            </a:pPr>
            <a:r>
              <a:rPr lang="en-US" altLang="en-US" dirty="0" smtClean="0"/>
              <a:t>Core Values</a:t>
            </a:r>
          </a:p>
          <a:p>
            <a:pPr lvl="1" eaLnBrk="1" hangingPunct="1">
              <a:lnSpc>
                <a:spcPct val="90000"/>
              </a:lnSpc>
            </a:pPr>
            <a:r>
              <a:rPr lang="en-US" altLang="en-US" dirty="0" smtClean="0"/>
              <a:t>The primary or dominant values that are accepted throughout the organization</a:t>
            </a:r>
          </a:p>
          <a:p>
            <a:pPr eaLnBrk="1" hangingPunct="1">
              <a:lnSpc>
                <a:spcPct val="90000"/>
              </a:lnSpc>
            </a:pPr>
            <a:r>
              <a:rPr lang="en-US" altLang="en-US" dirty="0" smtClean="0"/>
              <a:t>Strong Culture</a:t>
            </a:r>
          </a:p>
          <a:p>
            <a:pPr lvl="1" eaLnBrk="1" hangingPunct="1">
              <a:lnSpc>
                <a:spcPct val="90000"/>
              </a:lnSpc>
            </a:pPr>
            <a:r>
              <a:rPr lang="en-US" altLang="en-US" dirty="0" smtClean="0"/>
              <a:t>A culture in which the core values are intensely held and widely shared</a:t>
            </a:r>
          </a:p>
          <a:p>
            <a:pPr lvl="1" eaLnBrk="1" hangingPunct="1">
              <a:lnSpc>
                <a:spcPct val="90000"/>
              </a:lnSpc>
            </a:pPr>
            <a:endParaRPr lang="en-US" altLang="en-US" dirty="0" smtClean="0"/>
          </a:p>
        </p:txBody>
      </p:sp>
      <p:sp>
        <p:nvSpPr>
          <p:cNvPr id="6" name="Slide Number Placeholder 5"/>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9C140547-0AC6-4D0C-A85D-7946B2C3C4ED}" type="slidenum">
              <a:rPr lang="en-US" altLang="en-US" sz="1200">
                <a:solidFill>
                  <a:srgbClr val="7F7F7F"/>
                </a:solidFill>
                <a:latin typeface="Calibri" panose="020F0502020204030204" pitchFamily="34" charset="0"/>
              </a:rPr>
              <a:pPr eaLnBrk="1" hangingPunct="1"/>
              <a:t>4</a:t>
            </a:fld>
            <a:endParaRPr lang="en-US" altLang="en-US" sz="1200">
              <a:solidFill>
                <a:srgbClr val="7F7F7F"/>
              </a:solidFill>
              <a:latin typeface="Calibri" panose="020F0502020204030204" pitchFamily="34" charset="0"/>
            </a:endParaRP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828717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C:\Users\Bob Stretch\AppData\Local\Microsoft\Windows\Temporary Internet Files\Content.IE5\BQWDG2CY\MCj0413598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9363" y="3087687"/>
            <a:ext cx="27305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057400" y="335352"/>
            <a:ext cx="8911687" cy="1280890"/>
          </a:xfrm>
        </p:spPr>
        <p:txBody>
          <a:bodyPr/>
          <a:lstStyle/>
          <a:p>
            <a:pPr eaLnBrk="1" hangingPunct="1">
              <a:defRPr/>
            </a:pPr>
            <a:r>
              <a:rPr lang="en-US" dirty="0" smtClean="0">
                <a:solidFill>
                  <a:srgbClr val="FF0000"/>
                </a:solidFill>
                <a:latin typeface="Arial Black" panose="020B0A04020102020204" pitchFamily="34" charset="0"/>
              </a:rPr>
              <a:t>What Do Cultures Do?</a:t>
            </a:r>
            <a:endParaRPr lang="en-US" dirty="0">
              <a:solidFill>
                <a:srgbClr val="FF0000"/>
              </a:solidFill>
              <a:latin typeface="Arial Black" panose="020B0A04020102020204" pitchFamily="34" charset="0"/>
            </a:endParaRPr>
          </a:p>
        </p:txBody>
      </p:sp>
      <p:sp>
        <p:nvSpPr>
          <p:cNvPr id="18436" name="Content Placeholder 2"/>
          <p:cNvSpPr>
            <a:spLocks noGrp="1"/>
          </p:cNvSpPr>
          <p:nvPr>
            <p:ph idx="1"/>
          </p:nvPr>
        </p:nvSpPr>
        <p:spPr>
          <a:xfrm>
            <a:off x="2057400" y="1250950"/>
            <a:ext cx="8321842" cy="5105400"/>
          </a:xfrm>
        </p:spPr>
        <p:txBody>
          <a:bodyPr>
            <a:normAutofit/>
          </a:bodyPr>
          <a:lstStyle/>
          <a:p>
            <a:pPr eaLnBrk="1" hangingPunct="1">
              <a:spcBef>
                <a:spcPct val="50000"/>
              </a:spcBef>
            </a:pPr>
            <a:r>
              <a:rPr lang="en-US" altLang="en-US" sz="2400" dirty="0" smtClean="0"/>
              <a:t>Culture’s Functions</a:t>
            </a:r>
          </a:p>
          <a:p>
            <a:pPr marL="914400" lvl="1" indent="-457200">
              <a:spcBef>
                <a:spcPct val="50000"/>
              </a:spcBef>
              <a:buFont typeface="Calibri" panose="020F0502020204030204" pitchFamily="34" charset="0"/>
              <a:buAutoNum type="arabicPeriod"/>
            </a:pPr>
            <a:r>
              <a:rPr lang="en-US" altLang="en-US" sz="2000" dirty="0" smtClean="0"/>
              <a:t>Defines the boundary between one organization and others</a:t>
            </a:r>
          </a:p>
          <a:p>
            <a:pPr marL="914400" lvl="1" indent="-457200">
              <a:spcBef>
                <a:spcPct val="50000"/>
              </a:spcBef>
              <a:buFont typeface="Calibri" panose="020F0502020204030204" pitchFamily="34" charset="0"/>
              <a:buAutoNum type="arabicPeriod"/>
            </a:pPr>
            <a:r>
              <a:rPr lang="en-US" altLang="en-US" sz="2000" dirty="0" smtClean="0"/>
              <a:t>Conveys a sense of identity for its members</a:t>
            </a:r>
          </a:p>
          <a:p>
            <a:pPr marL="914400" lvl="1" indent="-457200">
              <a:spcBef>
                <a:spcPct val="50000"/>
              </a:spcBef>
              <a:buFont typeface="Calibri" panose="020F0502020204030204" pitchFamily="34" charset="0"/>
              <a:buAutoNum type="arabicPeriod"/>
            </a:pPr>
            <a:r>
              <a:rPr lang="en-US" altLang="en-US" sz="2000" dirty="0" smtClean="0"/>
              <a:t>Facilitates the generation of commitment to something larger than self-interest</a:t>
            </a:r>
          </a:p>
          <a:p>
            <a:pPr marL="914400" lvl="1" indent="-457200">
              <a:spcBef>
                <a:spcPct val="50000"/>
              </a:spcBef>
              <a:buFont typeface="Calibri" panose="020F0502020204030204" pitchFamily="34" charset="0"/>
              <a:buAutoNum type="arabicPeriod"/>
            </a:pPr>
            <a:r>
              <a:rPr lang="en-US" altLang="en-US" sz="2000" dirty="0" smtClean="0"/>
              <a:t>Enhances the stability of the social system</a:t>
            </a:r>
          </a:p>
          <a:p>
            <a:pPr marL="914400" lvl="1" indent="-457200">
              <a:spcBef>
                <a:spcPct val="50000"/>
              </a:spcBef>
              <a:buFont typeface="Calibri" panose="020F0502020204030204" pitchFamily="34" charset="0"/>
              <a:buAutoNum type="arabicPeriod"/>
            </a:pPr>
            <a:r>
              <a:rPr lang="en-US" altLang="en-US" sz="2000" dirty="0" smtClean="0"/>
              <a:t>Serves as a sense-making and control mechanism for fitting employees in the organization</a:t>
            </a:r>
          </a:p>
          <a:p>
            <a:pPr marL="914400" lvl="1" indent="-457200">
              <a:spcBef>
                <a:spcPct val="50000"/>
              </a:spcBef>
              <a:buNone/>
            </a:pPr>
            <a:endParaRPr lang="en-US" altLang="en-US" sz="2000" dirty="0" smtClean="0"/>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1B9C06FB-2FBF-49E1-8AC1-DB436E667083}" type="slidenum">
              <a:rPr lang="en-US" altLang="en-US" sz="1200">
                <a:solidFill>
                  <a:srgbClr val="7F7F7F"/>
                </a:solidFill>
                <a:latin typeface="Calibri" panose="020F0502020204030204" pitchFamily="34" charset="0"/>
              </a:rPr>
              <a:pPr eaLnBrk="1" hangingPunct="1"/>
              <a:t>5</a:t>
            </a:fld>
            <a:endParaRPr lang="en-US" altLang="en-US" sz="1200">
              <a:solidFill>
                <a:srgbClr val="7F7F7F"/>
              </a:solidFill>
              <a:latin typeface="Calibri" panose="020F0502020204030204" pitchFamily="34" charset="0"/>
            </a:endParaRP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198320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solidFill>
                  <a:srgbClr val="FF0000"/>
                </a:solidFill>
                <a:latin typeface="Arial Black" panose="020B0A04020102020204" pitchFamily="34" charset="0"/>
              </a:rPr>
              <a:t>Culture as a Liability</a:t>
            </a:r>
            <a:endParaRPr lang="en-US" dirty="0">
              <a:solidFill>
                <a:srgbClr val="FF0000"/>
              </a:solidFill>
              <a:latin typeface="Arial Black" panose="020B0A04020102020204" pitchFamily="34" charset="0"/>
            </a:endParaRPr>
          </a:p>
        </p:txBody>
      </p:sp>
      <p:sp>
        <p:nvSpPr>
          <p:cNvPr id="19459" name="Content Placeholder 2"/>
          <p:cNvSpPr>
            <a:spLocks noGrp="1"/>
          </p:cNvSpPr>
          <p:nvPr>
            <p:ph idx="1"/>
          </p:nvPr>
        </p:nvSpPr>
        <p:spPr>
          <a:xfrm>
            <a:off x="2380664" y="1411705"/>
            <a:ext cx="9123947" cy="3777622"/>
          </a:xfrm>
        </p:spPr>
        <p:txBody>
          <a:bodyPr>
            <a:noAutofit/>
          </a:bodyPr>
          <a:lstStyle/>
          <a:p>
            <a:pPr eaLnBrk="1" hangingPunct="1"/>
            <a:r>
              <a:rPr lang="en-US" altLang="en-US" sz="2000" dirty="0" smtClean="0"/>
              <a:t>Institutionalization</a:t>
            </a:r>
          </a:p>
          <a:p>
            <a:pPr lvl="1" eaLnBrk="1" hangingPunct="1"/>
            <a:r>
              <a:rPr lang="en-US" altLang="en-US" sz="1800" dirty="0" smtClean="0"/>
              <a:t>A company can become institutionalized where it is valued for itself and not for the goods and services it provides</a:t>
            </a:r>
          </a:p>
          <a:p>
            <a:pPr eaLnBrk="1" hangingPunct="1"/>
            <a:r>
              <a:rPr lang="en-US" altLang="en-US" sz="2000" dirty="0" smtClean="0"/>
              <a:t>Barrier to change</a:t>
            </a:r>
          </a:p>
          <a:p>
            <a:pPr lvl="1" eaLnBrk="1" hangingPunct="1"/>
            <a:r>
              <a:rPr lang="en-US" altLang="en-US" sz="1800" dirty="0" smtClean="0"/>
              <a:t>Occurs when culture’s values are not aligned with the values necessary for rapid change</a:t>
            </a:r>
          </a:p>
          <a:p>
            <a:pPr eaLnBrk="1" hangingPunct="1"/>
            <a:r>
              <a:rPr lang="en-US" altLang="en-US" sz="2000" dirty="0" smtClean="0"/>
              <a:t>Barrier to diversity</a:t>
            </a:r>
          </a:p>
          <a:p>
            <a:pPr lvl="1" eaLnBrk="1" hangingPunct="1"/>
            <a:r>
              <a:rPr lang="en-US" altLang="en-US" sz="1800" dirty="0" smtClean="0"/>
              <a:t>Strong cultures put considerable pressure on employees to conform,  which may lead to institutionalized bias </a:t>
            </a:r>
          </a:p>
          <a:p>
            <a:pPr eaLnBrk="1" hangingPunct="1"/>
            <a:r>
              <a:rPr lang="en-US" altLang="en-US" sz="2000" dirty="0" smtClean="0"/>
              <a:t>Barrier to acquisitions and mergers</a:t>
            </a:r>
          </a:p>
          <a:p>
            <a:pPr lvl="1" eaLnBrk="1" hangingPunct="1"/>
            <a:r>
              <a:rPr lang="en-US" altLang="en-US" sz="1800" dirty="0" smtClean="0"/>
              <a:t>Incompatible cultures can destroy an otherwise successful merger</a:t>
            </a:r>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15F59355-1E12-42C5-BF48-CDAAB9A4FDBC}" type="slidenum">
              <a:rPr lang="en-US" altLang="en-US" sz="1200">
                <a:solidFill>
                  <a:srgbClr val="7F7F7F"/>
                </a:solidFill>
                <a:latin typeface="Calibri" panose="020F0502020204030204" pitchFamily="34" charset="0"/>
              </a:rPr>
              <a:pPr eaLnBrk="1" hangingPunct="1"/>
              <a:t>6</a:t>
            </a:fld>
            <a:endParaRPr lang="en-US" altLang="en-US" sz="1200">
              <a:solidFill>
                <a:srgbClr val="7F7F7F"/>
              </a:solidFill>
              <a:latin typeface="Calibri" panose="020F0502020204030204" pitchFamily="34" charset="0"/>
            </a:endParaRP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532464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6" descr="C:\Users\Bob Stretch\AppData\Local\Microsoft\Windows\Temporary Internet Files\Content.IE5\FKJJNFCH\MCj0282092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0694" y="4703762"/>
            <a:ext cx="23526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hangingPunct="1">
              <a:defRPr/>
            </a:pPr>
            <a:r>
              <a:rPr lang="en-US" b="1" dirty="0" smtClean="0">
                <a:solidFill>
                  <a:srgbClr val="FF0000"/>
                </a:solidFill>
                <a:latin typeface="Arial Black" panose="020B0A04020102020204" pitchFamily="34" charset="0"/>
              </a:rPr>
              <a:t>How Culture Begins</a:t>
            </a:r>
            <a:endParaRPr lang="en-US" b="1" dirty="0">
              <a:solidFill>
                <a:srgbClr val="FF0000"/>
              </a:solidFill>
              <a:latin typeface="Arial Black" panose="020B0A04020102020204" pitchFamily="34" charset="0"/>
            </a:endParaRPr>
          </a:p>
        </p:txBody>
      </p:sp>
      <p:sp>
        <p:nvSpPr>
          <p:cNvPr id="20484" name="Content Placeholder 2"/>
          <p:cNvSpPr>
            <a:spLocks noGrp="1"/>
          </p:cNvSpPr>
          <p:nvPr>
            <p:ph idx="1"/>
          </p:nvPr>
        </p:nvSpPr>
        <p:spPr>
          <a:xfrm>
            <a:off x="2589212" y="1635753"/>
            <a:ext cx="8915400" cy="3777622"/>
          </a:xfrm>
        </p:spPr>
        <p:txBody>
          <a:bodyPr>
            <a:normAutofit/>
          </a:bodyPr>
          <a:lstStyle/>
          <a:p>
            <a:pPr eaLnBrk="1" hangingPunct="1">
              <a:spcBef>
                <a:spcPct val="50000"/>
              </a:spcBef>
            </a:pPr>
            <a:r>
              <a:rPr lang="en-US" altLang="en-US" sz="2400" dirty="0" smtClean="0"/>
              <a:t>Stems from the actions of the founders:</a:t>
            </a:r>
          </a:p>
          <a:p>
            <a:pPr lvl="1" eaLnBrk="1" hangingPunct="1">
              <a:spcBef>
                <a:spcPct val="50000"/>
              </a:spcBef>
            </a:pPr>
            <a:r>
              <a:rPr lang="en-US" altLang="en-US" sz="2000" dirty="0" smtClean="0"/>
              <a:t>Founders hire and keep only employees who think and feel the same way they do.</a:t>
            </a:r>
          </a:p>
          <a:p>
            <a:pPr lvl="1" eaLnBrk="1" hangingPunct="1">
              <a:spcBef>
                <a:spcPct val="50000"/>
              </a:spcBef>
            </a:pPr>
            <a:r>
              <a:rPr lang="en-US" altLang="en-US" sz="2000" dirty="0" smtClean="0"/>
              <a:t>Founders indoctrinate and socialize these employees to their way of thinking and feeling.</a:t>
            </a:r>
          </a:p>
          <a:p>
            <a:pPr lvl="1" eaLnBrk="1" hangingPunct="1">
              <a:spcBef>
                <a:spcPct val="50000"/>
              </a:spcBef>
            </a:pPr>
            <a:r>
              <a:rPr lang="en-US" altLang="en-US" sz="2000" dirty="0" smtClean="0"/>
              <a:t>The founders’ own behavior acts as a role model that encourages employees to identify with them and thereby internalize their beliefs, values, and assumptions.</a:t>
            </a:r>
          </a:p>
          <a:p>
            <a:pPr eaLnBrk="1" hangingPunct="1"/>
            <a:endParaRPr lang="en-US" altLang="en-US" sz="2400" dirty="0" smtClean="0"/>
          </a:p>
        </p:txBody>
      </p:sp>
      <p:sp>
        <p:nvSpPr>
          <p:cNvPr id="11" name="Slide Number Placeholder 10"/>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55DDC114-ADE8-4A5F-B267-29E60BC0CEA5}" type="slidenum">
              <a:rPr lang="en-US" altLang="en-US" sz="1200">
                <a:solidFill>
                  <a:srgbClr val="7F7F7F"/>
                </a:solidFill>
                <a:latin typeface="Calibri" panose="020F0502020204030204" pitchFamily="34" charset="0"/>
              </a:rPr>
              <a:pPr eaLnBrk="1" hangingPunct="1"/>
              <a:t>7</a:t>
            </a:fld>
            <a:endParaRPr lang="en-US" altLang="en-US" sz="1200">
              <a:solidFill>
                <a:srgbClr val="7F7F7F"/>
              </a:solidFill>
              <a:latin typeface="Calibri" panose="020F0502020204030204" pitchFamily="34" charset="0"/>
            </a:endParaRPr>
          </a:p>
        </p:txBody>
      </p:sp>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042431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456" y="255141"/>
            <a:ext cx="9731691" cy="1280890"/>
          </a:xfrm>
        </p:spPr>
        <p:txBody>
          <a:bodyPr/>
          <a:lstStyle/>
          <a:p>
            <a:pPr eaLnBrk="1" hangingPunct="1">
              <a:defRPr/>
            </a:pPr>
            <a:r>
              <a:rPr lang="en-US" dirty="0" smtClean="0">
                <a:solidFill>
                  <a:srgbClr val="FF0000"/>
                </a:solidFill>
                <a:latin typeface="Arial Black" panose="020B0A04020102020204" pitchFamily="34" charset="0"/>
              </a:rPr>
              <a:t>Stages in the Socialization Process</a:t>
            </a:r>
            <a:endParaRPr lang="en-US" dirty="0">
              <a:solidFill>
                <a:srgbClr val="FF0000"/>
              </a:solidFill>
              <a:latin typeface="Arial Black" panose="020B0A04020102020204" pitchFamily="34" charset="0"/>
            </a:endParaRPr>
          </a:p>
        </p:txBody>
      </p:sp>
      <p:sp>
        <p:nvSpPr>
          <p:cNvPr id="1028" name="Content Placeholder 2"/>
          <p:cNvSpPr>
            <a:spLocks noGrp="1"/>
          </p:cNvSpPr>
          <p:nvPr>
            <p:ph idx="1"/>
          </p:nvPr>
        </p:nvSpPr>
        <p:spPr>
          <a:xfrm>
            <a:off x="2057400" y="1242704"/>
            <a:ext cx="9035716" cy="3505200"/>
          </a:xfrm>
        </p:spPr>
        <p:txBody>
          <a:bodyPr>
            <a:normAutofit lnSpcReduction="10000"/>
          </a:bodyPr>
          <a:lstStyle/>
          <a:p>
            <a:pPr eaLnBrk="1" hangingPunct="1">
              <a:lnSpc>
                <a:spcPct val="90000"/>
              </a:lnSpc>
            </a:pPr>
            <a:r>
              <a:rPr lang="en-US" altLang="en-US" sz="2200" dirty="0" err="1"/>
              <a:t>Prearrival</a:t>
            </a:r>
            <a:endParaRPr lang="en-US" altLang="en-US" sz="2200" dirty="0"/>
          </a:p>
          <a:p>
            <a:pPr lvl="1" eaLnBrk="1" hangingPunct="1">
              <a:lnSpc>
                <a:spcPct val="90000"/>
              </a:lnSpc>
            </a:pPr>
            <a:r>
              <a:rPr lang="en-US" altLang="en-US" sz="2000" dirty="0"/>
              <a:t>The period of learning prior to a new employee joining the organization</a:t>
            </a:r>
          </a:p>
          <a:p>
            <a:pPr eaLnBrk="1" hangingPunct="1">
              <a:lnSpc>
                <a:spcPct val="90000"/>
              </a:lnSpc>
            </a:pPr>
            <a:r>
              <a:rPr lang="en-US" altLang="en-US" sz="2200" dirty="0"/>
              <a:t>Encounter</a:t>
            </a:r>
          </a:p>
          <a:p>
            <a:pPr lvl="1" eaLnBrk="1" hangingPunct="1">
              <a:lnSpc>
                <a:spcPct val="90000"/>
              </a:lnSpc>
            </a:pPr>
            <a:r>
              <a:rPr lang="en-US" altLang="en-US" sz="2000" dirty="0"/>
              <a:t>When the new employee sees what the organization is really like and confronts the possibility that expectations and reality may diverge</a:t>
            </a:r>
          </a:p>
          <a:p>
            <a:pPr eaLnBrk="1" hangingPunct="1">
              <a:lnSpc>
                <a:spcPct val="90000"/>
              </a:lnSpc>
            </a:pPr>
            <a:r>
              <a:rPr lang="en-US" altLang="en-US" sz="2200" dirty="0"/>
              <a:t>Metamorphosis </a:t>
            </a:r>
          </a:p>
          <a:p>
            <a:pPr lvl="1" eaLnBrk="1" hangingPunct="1">
              <a:lnSpc>
                <a:spcPct val="90000"/>
              </a:lnSpc>
            </a:pPr>
            <a:r>
              <a:rPr lang="en-US" altLang="en-US" sz="2000" dirty="0"/>
              <a:t>When the new employee changes and adjusts to the work, work group, and organization</a:t>
            </a:r>
          </a:p>
          <a:p>
            <a:pPr eaLnBrk="1" hangingPunct="1">
              <a:lnSpc>
                <a:spcPct val="90000"/>
              </a:lnSpc>
            </a:pPr>
            <a:endParaRPr lang="en-US" altLang="en-US" sz="2200" dirty="0"/>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2F5FCCAB-794F-4BB2-973B-ED10AEC5436D}" type="slidenum">
              <a:rPr lang="en-US" altLang="en-US" sz="1200">
                <a:solidFill>
                  <a:srgbClr val="7F7F7F"/>
                </a:solidFill>
                <a:latin typeface="Calibri" panose="020F0502020204030204" pitchFamily="34" charset="0"/>
              </a:rPr>
              <a:pPr eaLnBrk="1" hangingPunct="1"/>
              <a:t>8</a:t>
            </a:fld>
            <a:endParaRPr lang="en-US" altLang="en-US" sz="1200">
              <a:solidFill>
                <a:srgbClr val="7F7F7F"/>
              </a:solidFill>
              <a:latin typeface="Calibri" panose="020F0502020204030204" pitchFamily="34"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3540037626"/>
              </p:ext>
            </p:extLst>
          </p:nvPr>
        </p:nvGraphicFramePr>
        <p:xfrm>
          <a:off x="4174958" y="4767957"/>
          <a:ext cx="5928948" cy="1825348"/>
        </p:xfrm>
        <a:graphic>
          <a:graphicData uri="http://schemas.openxmlformats.org/presentationml/2006/ole">
            <mc:AlternateContent xmlns:mc="http://schemas.openxmlformats.org/markup-compatibility/2006">
              <mc:Choice xmlns:v="urn:schemas-microsoft-com:vml" Requires="v">
                <p:oleObj spid="_x0000_s1027" name="Photo Editor Photo" r:id="rId4" imgW="7887801" imgH="2381582" progId="MSPhotoEd.3">
                  <p:embed/>
                </p:oleObj>
              </mc:Choice>
              <mc:Fallback>
                <p:oleObj name="Photo Editor Photo" r:id="rId4" imgW="7887801" imgH="2381582" progId="MSPhotoEd.3">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4958" y="4767957"/>
                        <a:ext cx="5928948" cy="1825348"/>
                      </a:xfrm>
                      <a:prstGeom prst="rect">
                        <a:avLst/>
                      </a:prstGeom>
                      <a:noFill/>
                      <a:ln>
                        <a:noFill/>
                      </a:ln>
                      <a:effectLst/>
                    </p:spPr>
                  </p:pic>
                </p:oleObj>
              </mc:Fallback>
            </mc:AlternateContent>
          </a:graphicData>
        </a:graphic>
      </p:graphicFrame>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128317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356" y="196391"/>
            <a:ext cx="8911687" cy="1280890"/>
          </a:xfrm>
        </p:spPr>
        <p:txBody>
          <a:bodyPr/>
          <a:lstStyle/>
          <a:p>
            <a:pPr eaLnBrk="1" hangingPunct="1">
              <a:defRPr/>
            </a:pPr>
            <a:r>
              <a:rPr lang="en-US" b="1" dirty="0" smtClean="0">
                <a:solidFill>
                  <a:srgbClr val="FF0000"/>
                </a:solidFill>
              </a:rPr>
              <a:t>Socialization Program Options</a:t>
            </a:r>
            <a:endParaRPr lang="en-US" b="1" dirty="0">
              <a:solidFill>
                <a:srgbClr val="FF0000"/>
              </a:solidFill>
            </a:endParaRPr>
          </a:p>
        </p:txBody>
      </p:sp>
      <p:sp>
        <p:nvSpPr>
          <p:cNvPr id="21507" name="Content Placeholder 2"/>
          <p:cNvSpPr>
            <a:spLocks noGrp="1"/>
          </p:cNvSpPr>
          <p:nvPr>
            <p:ph idx="1"/>
          </p:nvPr>
        </p:nvSpPr>
        <p:spPr>
          <a:xfrm>
            <a:off x="2286000" y="1295400"/>
            <a:ext cx="7696200" cy="5029200"/>
          </a:xfrm>
        </p:spPr>
        <p:txBody>
          <a:bodyPr>
            <a:normAutofit/>
          </a:bodyPr>
          <a:lstStyle/>
          <a:p>
            <a:pPr eaLnBrk="1" hangingPunct="1"/>
            <a:r>
              <a:rPr lang="en-US" altLang="en-US" sz="2000" dirty="0" smtClean="0"/>
              <a:t>Choose the appropriate alternatives:</a:t>
            </a:r>
          </a:p>
          <a:p>
            <a:pPr lvl="1" eaLnBrk="1" hangingPunct="1"/>
            <a:r>
              <a:rPr lang="en-US" altLang="en-US" sz="1800" dirty="0" smtClean="0"/>
              <a:t>Formal versus Informal</a:t>
            </a:r>
          </a:p>
          <a:p>
            <a:pPr lvl="1" eaLnBrk="1" hangingPunct="1"/>
            <a:r>
              <a:rPr lang="en-US" altLang="en-US" sz="1800" dirty="0" smtClean="0"/>
              <a:t>Individual versus Collective</a:t>
            </a:r>
          </a:p>
          <a:p>
            <a:pPr lvl="1" eaLnBrk="1" hangingPunct="1"/>
            <a:r>
              <a:rPr lang="en-US" altLang="en-US" sz="1800" dirty="0" smtClean="0"/>
              <a:t>Fixed versus Variable</a:t>
            </a:r>
          </a:p>
          <a:p>
            <a:pPr lvl="1" eaLnBrk="1" hangingPunct="1"/>
            <a:r>
              <a:rPr lang="en-US" altLang="en-US" sz="1800" dirty="0" smtClean="0"/>
              <a:t>Serial versus Random</a:t>
            </a:r>
          </a:p>
          <a:p>
            <a:pPr lvl="1" eaLnBrk="1" hangingPunct="1"/>
            <a:r>
              <a:rPr lang="en-US" altLang="en-US" sz="1800" dirty="0" smtClean="0"/>
              <a:t>Investiture versus </a:t>
            </a:r>
            <a:r>
              <a:rPr lang="en-US" altLang="en-US" sz="1800" dirty="0" smtClean="0"/>
              <a:t>Divestiture</a:t>
            </a:r>
          </a:p>
          <a:p>
            <a:pPr marL="457200" lvl="1" indent="0" eaLnBrk="1" hangingPunct="1">
              <a:buNone/>
            </a:pPr>
            <a:endParaRPr lang="en-US" altLang="en-US" sz="1800" dirty="0" smtClean="0"/>
          </a:p>
          <a:p>
            <a:pPr eaLnBrk="1" hangingPunct="1"/>
            <a:r>
              <a:rPr lang="en-US" altLang="en-US" sz="2000" dirty="0" smtClean="0"/>
              <a:t>Socialization outcomes:</a:t>
            </a:r>
          </a:p>
          <a:p>
            <a:pPr lvl="1" eaLnBrk="1" hangingPunct="1"/>
            <a:r>
              <a:rPr lang="en-US" altLang="en-US" sz="1800" dirty="0" smtClean="0"/>
              <a:t>Higher productivity</a:t>
            </a:r>
          </a:p>
          <a:p>
            <a:pPr lvl="1" eaLnBrk="1" hangingPunct="1"/>
            <a:r>
              <a:rPr lang="en-US" altLang="en-US" sz="1800" dirty="0" smtClean="0"/>
              <a:t>Greater commitment</a:t>
            </a:r>
          </a:p>
          <a:p>
            <a:pPr lvl="1" eaLnBrk="1" hangingPunct="1"/>
            <a:r>
              <a:rPr lang="en-US" altLang="en-US" sz="1800" dirty="0" smtClean="0"/>
              <a:t>Lower turnover</a:t>
            </a:r>
          </a:p>
        </p:txBody>
      </p:sp>
      <p:sp>
        <p:nvSpPr>
          <p:cNvPr id="8" name="Slide Number Placeholder 7"/>
          <p:cNvSpPr>
            <a:spLocks noGrp="1"/>
          </p:cNvSpPr>
          <p:nvPr>
            <p:ph type="sldNum" sz="quarter" idx="12"/>
          </p:nvPr>
        </p:nvSpPr>
        <p:spPr>
          <a:xfrm>
            <a:off x="0" y="6356350"/>
            <a:ext cx="4114800" cy="365125"/>
          </a:xfrm>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altLang="en-US" sz="1200">
                <a:solidFill>
                  <a:srgbClr val="7F7F7F"/>
                </a:solidFill>
                <a:latin typeface="Calibri" panose="020F0502020204030204" pitchFamily="34" charset="0"/>
              </a:rPr>
              <a:t>16-</a:t>
            </a:r>
            <a:fld id="{7BC0AF3C-82F8-471D-89FD-A7AB7D29F6AE}" type="slidenum">
              <a:rPr lang="en-US" altLang="en-US" sz="1200">
                <a:solidFill>
                  <a:srgbClr val="7F7F7F"/>
                </a:solidFill>
                <a:latin typeface="Calibri" panose="020F0502020204030204" pitchFamily="34" charset="0"/>
              </a:rPr>
              <a:pPr eaLnBrk="1" hangingPunct="1"/>
              <a:t>9</a:t>
            </a:fld>
            <a:endParaRPr lang="en-US" altLang="en-US" sz="1200">
              <a:solidFill>
                <a:srgbClr val="7F7F7F"/>
              </a:solidFill>
              <a:latin typeface="Calibri" panose="020F0502020204030204" pitchFamily="34" charset="0"/>
            </a:endParaRPr>
          </a:p>
        </p:txBody>
      </p:sp>
      <p:pic>
        <p:nvPicPr>
          <p:cNvPr id="21512" name="Picture 4" descr="C:\Users\Bob Stretch\AppData\Local\Microsoft\Windows\Temporary Internet Files\Content.IE5\BQWDG2CY\MCPE01013_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543800" y="2163693"/>
            <a:ext cx="369093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708839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TotalTime>
  <Words>2759</Words>
  <Application>Microsoft Office PowerPoint</Application>
  <PresentationFormat>Widescreen</PresentationFormat>
  <Paragraphs>250</Paragraphs>
  <Slides>20</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Aharoni</vt:lpstr>
      <vt:lpstr>Arial</vt:lpstr>
      <vt:lpstr>Arial Black</vt:lpstr>
      <vt:lpstr>Calibri</vt:lpstr>
      <vt:lpstr>Century Gothic</vt:lpstr>
      <vt:lpstr>Times New Roman</vt:lpstr>
      <vt:lpstr>Wingdings</vt:lpstr>
      <vt:lpstr>Wingdings 3</vt:lpstr>
      <vt:lpstr>Wisp</vt:lpstr>
      <vt:lpstr>Microsoft Photo Editor 3.0 Photo</vt:lpstr>
      <vt:lpstr>Organizational Culture</vt:lpstr>
      <vt:lpstr>Chapter Learning Objectives</vt:lpstr>
      <vt:lpstr>Organizational Culture</vt:lpstr>
      <vt:lpstr>Do Organizations Have Uniform Cultures?</vt:lpstr>
      <vt:lpstr>What Do Cultures Do?</vt:lpstr>
      <vt:lpstr>Culture as a Liability</vt:lpstr>
      <vt:lpstr>How Culture Begins</vt:lpstr>
      <vt:lpstr>Stages in the Socialization Process</vt:lpstr>
      <vt:lpstr>Socialization Program Options</vt:lpstr>
      <vt:lpstr>Summary: How Organizational Cultures Form</vt:lpstr>
      <vt:lpstr>How Employees Learn Culture</vt:lpstr>
      <vt:lpstr>Creating an Ethical Organizational Culture</vt:lpstr>
      <vt:lpstr>Creating a Positive Organizational Culture</vt:lpstr>
      <vt:lpstr>Spirituality and Organizational Culture</vt:lpstr>
      <vt:lpstr>Why Spirituality Now?</vt:lpstr>
      <vt:lpstr>Characteristics of a Spiritual Organization</vt:lpstr>
      <vt:lpstr>Criticisms of Spirituality</vt:lpstr>
      <vt:lpstr> Global Implications</vt:lpstr>
      <vt:lpstr>Culture as an Intervening Variable</vt:lpstr>
      <vt:lpstr>Summary and Managerial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Culture</dc:title>
  <dc:creator>Mariana Paduret</dc:creator>
  <cp:lastModifiedBy>Mariana Paduret</cp:lastModifiedBy>
  <cp:revision>2</cp:revision>
  <dcterms:created xsi:type="dcterms:W3CDTF">2019-02-14T09:14:45Z</dcterms:created>
  <dcterms:modified xsi:type="dcterms:W3CDTF">2019-02-14T09:26:13Z</dcterms:modified>
</cp:coreProperties>
</file>