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legacyDocTextInfo.bin" ContentType="application/vnd.ms-office.legacyDocTextInfo"/>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63" r:id="rId2"/>
    <p:sldId id="289" r:id="rId3"/>
    <p:sldId id="291" r:id="rId4"/>
    <p:sldId id="408" r:id="rId5"/>
    <p:sldId id="409" r:id="rId6"/>
    <p:sldId id="410" r:id="rId7"/>
    <p:sldId id="388" r:id="rId8"/>
    <p:sldId id="389" r:id="rId9"/>
    <p:sldId id="390" r:id="rId10"/>
    <p:sldId id="411" r:id="rId11"/>
    <p:sldId id="391" r:id="rId12"/>
    <p:sldId id="420" r:id="rId13"/>
    <p:sldId id="412" r:id="rId14"/>
    <p:sldId id="413" r:id="rId15"/>
    <p:sldId id="414" r:id="rId16"/>
    <p:sldId id="415" r:id="rId17"/>
    <p:sldId id="416" r:id="rId18"/>
    <p:sldId id="417" r:id="rId19"/>
    <p:sldId id="353" r:id="rId20"/>
    <p:sldId id="392" r:id="rId21"/>
    <p:sldId id="393" r:id="rId22"/>
    <p:sldId id="394" r:id="rId23"/>
    <p:sldId id="395" r:id="rId24"/>
    <p:sldId id="396" r:id="rId25"/>
    <p:sldId id="397" r:id="rId26"/>
    <p:sldId id="418" r:id="rId27"/>
    <p:sldId id="398" r:id="rId28"/>
    <p:sldId id="399" r:id="rId29"/>
    <p:sldId id="400" r:id="rId30"/>
    <p:sldId id="401" r:id="rId31"/>
    <p:sldId id="402" r:id="rId32"/>
    <p:sldId id="403" r:id="rId33"/>
    <p:sldId id="405" r:id="rId34"/>
    <p:sldId id="384" r:id="rId35"/>
    <p:sldId id="365" r:id="rId36"/>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itchFamily="34" charset="0"/>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00"/>
    <a:srgbClr val="FF3300"/>
    <a:srgbClr val="333333"/>
    <a:srgbClr val="292929"/>
    <a:srgbClr val="9933FF"/>
    <a:srgbClr val="FF66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0" autoAdjust="0"/>
    <p:restoredTop sz="80395" autoAdjust="0"/>
  </p:normalViewPr>
  <p:slideViewPr>
    <p:cSldViewPr>
      <p:cViewPr varScale="1">
        <p:scale>
          <a:sx n="62" d="100"/>
          <a:sy n="62" d="100"/>
        </p:scale>
        <p:origin x="-75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06/relationships/legacyDocTextInfo" Target="legacyDocTextInfo.bin"/></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drawings/_rels/vmlDrawing2.vml.rels><?xml version="1.0" encoding="UTF-8" standalone="yes"?>
<Relationships xmlns="http://schemas.openxmlformats.org/package/2006/relationships"><Relationship Id="rId8" Type="http://schemas.microsoft.com/office/2006/relationships/legacyDiagramText" Target="legacyDiagramText15.bin"/><Relationship Id="rId3" Type="http://schemas.microsoft.com/office/2006/relationships/legacyDiagramText" Target="legacyDiagramText10.bin"/><Relationship Id="rId7" Type="http://schemas.microsoft.com/office/2006/relationships/legacyDiagramText" Target="legacyDiagramText14.bin"/><Relationship Id="rId2" Type="http://schemas.microsoft.com/office/2006/relationships/legacyDiagramText" Target="legacyDiagramText9.bin"/><Relationship Id="rId1" Type="http://schemas.microsoft.com/office/2006/relationships/legacyDiagramText" Target="legacyDiagramText8.bin"/><Relationship Id="rId6" Type="http://schemas.microsoft.com/office/2006/relationships/legacyDiagramText" Target="legacyDiagramText13.bin"/><Relationship Id="rId5" Type="http://schemas.microsoft.com/office/2006/relationships/legacyDiagramText" Target="legacyDiagramText12.bin"/><Relationship Id="rId4" Type="http://schemas.microsoft.com/office/2006/relationships/legacyDiagramText" Target="legacyDiagramText11.bin"/></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microsoft.com/office/2006/relationships/legacyDiagramText" Target="legacyDiagramText18.bin"/><Relationship Id="rId2" Type="http://schemas.microsoft.com/office/2006/relationships/legacyDiagramText" Target="legacyDiagramText17.bin"/><Relationship Id="rId1" Type="http://schemas.microsoft.com/office/2006/relationships/legacyDiagramText" Target="legacyDiagramText16.bin"/><Relationship Id="rId5" Type="http://schemas.microsoft.com/office/2006/relationships/legacyDiagramText" Target="legacyDiagramText20.bin"/><Relationship Id="rId4" Type="http://schemas.microsoft.com/office/2006/relationships/legacyDiagramText" Target="legacyDiagramText19.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297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97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297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AFEDAD1-9A84-4A87-A640-F6B773AA01D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843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843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843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843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B39A3D9-1C46-49E9-B5F0-654D80B91CE8}"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16C115-803F-4A0D-B610-7FF769DA3377}" type="slidenum">
              <a:rPr lang="en-US"/>
              <a:pPr/>
              <a:t>1</a:t>
            </a:fld>
            <a:endParaRPr lang="en-US"/>
          </a:p>
        </p:txBody>
      </p:sp>
      <p:sp>
        <p:nvSpPr>
          <p:cNvPr id="281602" name="Rectangle 2"/>
          <p:cNvSpPr>
            <a:spLocks noRot="1" noChangeArrowheads="1" noTextEdit="1"/>
          </p:cNvSpPr>
          <p:nvPr>
            <p:ph type="sldImg"/>
          </p:nvPr>
        </p:nvSpPr>
        <p:spPr>
          <a:ln/>
        </p:spPr>
      </p:sp>
      <p:sp>
        <p:nvSpPr>
          <p:cNvPr id="281603" name="Rectangle 3"/>
          <p:cNvSpPr>
            <a:spLocks noGrp="1" noChangeArrowheads="1"/>
          </p:cNvSpPr>
          <p:nvPr>
            <p:ph type="body" idx="1"/>
          </p:nvPr>
        </p:nvSpPr>
        <p:spPr>
          <a:xfrm>
            <a:off x="914400" y="4343400"/>
            <a:ext cx="5029200" cy="4114800"/>
          </a:xfrm>
        </p:spPr>
        <p:txBody>
          <a:bodyPr/>
          <a:lstStyle/>
          <a:p>
            <a:r>
              <a:rPr lang="en-US"/>
              <a:t>These slides were developed using Microsoft Office 2003 but can be shown on newer versions of MS Office.</a:t>
            </a:r>
          </a:p>
          <a:p>
            <a:pPr>
              <a:buFontTx/>
              <a:buChar char="•"/>
            </a:pPr>
            <a:r>
              <a:rPr lang="en-US"/>
              <a:t>To print the notes section for class lectures, select “file/print,” and under “print what,” select “notes pages.”</a:t>
            </a:r>
          </a:p>
          <a:p>
            <a:pPr>
              <a:buFontTx/>
              <a:buChar char="•"/>
            </a:pPr>
            <a:r>
              <a:rPr lang="en-US"/>
              <a:t>If you prefer black-and-white printing, select either “pure black and white” or “color” under “color/grayscale.” If you select grayscale, the slide will be difficult to read.</a:t>
            </a:r>
          </a:p>
          <a:p>
            <a:pPr>
              <a:buFontTx/>
              <a:buChar cha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3151D2-D0F2-42D0-A61E-5F0A95589895}" type="slidenum">
              <a:rPr lang="en-US"/>
              <a:pPr/>
              <a:t>10</a:t>
            </a:fld>
            <a:endParaRPr lang="en-US"/>
          </a:p>
        </p:txBody>
      </p:sp>
      <p:sp>
        <p:nvSpPr>
          <p:cNvPr id="640002" name="Rectangle 2"/>
          <p:cNvSpPr>
            <a:spLocks noRot="1" noChangeArrowheads="1" noTextEdit="1"/>
          </p:cNvSpPr>
          <p:nvPr>
            <p:ph type="sldImg"/>
          </p:nvPr>
        </p:nvSpPr>
        <p:spPr>
          <a:ln/>
        </p:spPr>
      </p:sp>
      <p:sp>
        <p:nvSpPr>
          <p:cNvPr id="640003" name="Rectangle 3"/>
          <p:cNvSpPr>
            <a:spLocks noGrp="1" noChangeArrowheads="1"/>
          </p:cNvSpPr>
          <p:nvPr>
            <p:ph type="body" idx="1"/>
          </p:nvPr>
        </p:nvSpPr>
        <p:spPr/>
        <p:txBody>
          <a:bodyPr/>
          <a:lstStyle/>
          <a:p>
            <a:r>
              <a:rPr lang="en-US"/>
              <a:t>The strategic corporate social responsibility perspective is a more modern one that combines the best of the efficiency and social responsibility perspectives.</a:t>
            </a:r>
          </a:p>
          <a:p>
            <a:r>
              <a:rPr lang="en-US"/>
              <a:t>This perspective argues that three criteria can guide manager actions:</a:t>
            </a:r>
          </a:p>
          <a:p>
            <a:pPr>
              <a:buFontTx/>
              <a:buChar char="•"/>
            </a:pPr>
            <a:r>
              <a:rPr lang="en-US" b="1"/>
              <a:t>Inside-out approach: </a:t>
            </a:r>
            <a:r>
              <a:rPr lang="en-US"/>
              <a:t>managers can look inside the company at issues that are more rather than less important as a function of the company’s strategy and business activities. Example: Wal-Mart’s labor-intensive nature places a heavy emphasis on workers. </a:t>
            </a:r>
          </a:p>
          <a:p>
            <a:pPr>
              <a:buFontTx/>
              <a:buChar char="•"/>
            </a:pPr>
            <a:r>
              <a:rPr lang="en-US" b="1"/>
              <a:t>Outside-in approach: </a:t>
            </a:r>
            <a:r>
              <a:rPr lang="en-US"/>
              <a:t>managers can look outside the company at issues that the company has an impact upon. Example: a firm whose manufacturing plant could harm the environment would look at specific issues regarding the environment.</a:t>
            </a:r>
          </a:p>
          <a:p>
            <a:pPr>
              <a:buFontTx/>
              <a:buChar char="•"/>
            </a:pPr>
            <a:r>
              <a:rPr lang="en-US" b="1"/>
              <a:t>Outside-out approach: </a:t>
            </a:r>
            <a:r>
              <a:rPr lang="en-US"/>
              <a:t>look at social issues in general in terms of the extent to which they are problematic. This approach does not consider any kind of direct impact on the corporation.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CB377-A6E9-4551-8CC6-3BF7C44EB800}" type="slidenum">
              <a:rPr lang="en-US"/>
              <a:pPr/>
              <a:t>11</a:t>
            </a:fld>
            <a:endParaRPr lang="en-US"/>
          </a:p>
        </p:txBody>
      </p:sp>
      <p:sp>
        <p:nvSpPr>
          <p:cNvPr id="605186" name="Rectangle 2"/>
          <p:cNvSpPr>
            <a:spLocks noRot="1" noChangeArrowheads="1" noTextEdit="1"/>
          </p:cNvSpPr>
          <p:nvPr>
            <p:ph type="sldImg"/>
          </p:nvPr>
        </p:nvSpPr>
        <p:spPr>
          <a:ln/>
        </p:spPr>
      </p:sp>
      <p:sp>
        <p:nvSpPr>
          <p:cNvPr id="605187" name="Rectangle 3"/>
          <p:cNvSpPr>
            <a:spLocks noGrp="1" noChangeArrowheads="1"/>
          </p:cNvSpPr>
          <p:nvPr>
            <p:ph type="body" idx="1"/>
          </p:nvPr>
        </p:nvSpPr>
        <p:spPr/>
        <p:txBody>
          <a:bodyPr/>
          <a:lstStyle/>
          <a:p>
            <a:r>
              <a:rPr lang="en-US"/>
              <a:t>Exhibit 2.3 summarizes a three-criteria approach to help guide manager in making ethical decisions.</a:t>
            </a:r>
          </a:p>
          <a:p>
            <a:endParaRPr lang="en-US"/>
          </a:p>
          <a:p>
            <a:pPr>
              <a:buFontTx/>
              <a:buChar char="•"/>
            </a:pPr>
            <a:r>
              <a:rPr lang="en-US"/>
              <a:t>The first criteria (“Critical to the Company”) takes an “inside out” approach. In other words, managers can look inside the company at issues that are more rather than less important as a function of the company’s strategy and business activities.</a:t>
            </a:r>
          </a:p>
          <a:p>
            <a:endParaRPr lang="en-US"/>
          </a:p>
          <a:p>
            <a:pPr>
              <a:buFontTx/>
              <a:buChar char="•"/>
            </a:pPr>
            <a:r>
              <a:rPr lang="en-US"/>
              <a:t>The second criterion (“Affected by the Company”) takes an “outside in” approach. In other words, managers can look outside the company at issues that the company has an impact on</a:t>
            </a:r>
          </a:p>
          <a:p>
            <a:endParaRPr lang="en-US"/>
          </a:p>
          <a:p>
            <a:pPr>
              <a:buFontTx/>
              <a:buChar char="•"/>
            </a:pPr>
            <a:r>
              <a:rPr lang="en-US"/>
              <a:t>The third criterion (“Problem in Society”) takes an “outside out” approach. In other words, managers should look at social issues in general in terms of the extent to which they are problematic.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EFCD1-8A94-4063-9F6B-43573732010A}" type="slidenum">
              <a:rPr lang="en-US"/>
              <a:pPr/>
              <a:t>12</a:t>
            </a:fld>
            <a:endParaRPr lang="en-US"/>
          </a:p>
        </p:txBody>
      </p:sp>
      <p:sp>
        <p:nvSpPr>
          <p:cNvPr id="669698" name="Rectangle 2"/>
          <p:cNvSpPr>
            <a:spLocks noRot="1" noChangeArrowheads="1" noTextEdit="1"/>
          </p:cNvSpPr>
          <p:nvPr>
            <p:ph type="sldImg"/>
          </p:nvPr>
        </p:nvSpPr>
        <p:spPr>
          <a:ln/>
        </p:spPr>
      </p:sp>
      <p:sp>
        <p:nvSpPr>
          <p:cNvPr id="669699" name="Rectangle 3"/>
          <p:cNvSpPr>
            <a:spLocks noGrp="1" noChangeArrowheads="1"/>
          </p:cNvSpPr>
          <p:nvPr>
            <p:ph type="body" idx="1"/>
          </p:nvPr>
        </p:nvSpPr>
        <p:spPr>
          <a:xfrm>
            <a:off x="914400" y="4343400"/>
            <a:ext cx="5029200" cy="4114800"/>
          </a:xfrm>
        </p:spPr>
        <p:txBody>
          <a:bodyPr/>
          <a:lstStyle/>
          <a:p>
            <a:r>
              <a:rPr lang="en-US"/>
              <a:t>Social responsibility naturally leads to a discussion of individual and corporate ethics.</a:t>
            </a:r>
          </a:p>
          <a:p>
            <a:r>
              <a:rPr lang="en-US"/>
              <a:t>How managers behave ethically might be influenced by what happens at the top of the corporation, but the managers’ individual ethics play a more important role.</a:t>
            </a:r>
          </a:p>
          <a:p>
            <a:r>
              <a:rPr lang="en-US"/>
              <a:t>Individual ethics are developed throughout a lifetime by many different factors, listed in the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63B0A-D148-43CC-966F-5A65E85BC4C8}" type="slidenum">
              <a:rPr lang="en-US"/>
              <a:pPr/>
              <a:t>13</a:t>
            </a:fld>
            <a:endParaRPr lang="en-US"/>
          </a:p>
        </p:txBody>
      </p:sp>
      <p:sp>
        <p:nvSpPr>
          <p:cNvPr id="642050" name="Rectangle 2"/>
          <p:cNvSpPr>
            <a:spLocks noRot="1" noChangeArrowheads="1" noTextEdit="1"/>
          </p:cNvSpPr>
          <p:nvPr>
            <p:ph type="sldImg"/>
          </p:nvPr>
        </p:nvSpPr>
        <p:spPr>
          <a:ln/>
        </p:spPr>
      </p:sp>
      <p:sp>
        <p:nvSpPr>
          <p:cNvPr id="642051" name="Rectangle 3"/>
          <p:cNvSpPr>
            <a:spLocks noGrp="1" noChangeArrowheads="1"/>
          </p:cNvSpPr>
          <p:nvPr>
            <p:ph type="body" idx="1"/>
          </p:nvPr>
        </p:nvSpPr>
        <p:spPr>
          <a:xfrm>
            <a:off x="914400" y="4343400"/>
            <a:ext cx="5029200" cy="4114800"/>
          </a:xfrm>
        </p:spPr>
        <p:txBody>
          <a:bodyPr/>
          <a:lstStyle/>
          <a:p>
            <a:r>
              <a:rPr lang="en-US"/>
              <a:t>All managers face ethical dilemmas, and they may use any number of approaches to make decisions. The four basic approaches are listed in the slide.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B4AB29-FD64-4B77-AEE0-91612304962B}" type="slidenum">
              <a:rPr lang="en-US"/>
              <a:pPr/>
              <a:t>14</a:t>
            </a:fld>
            <a:endParaRPr lang="en-US"/>
          </a:p>
        </p:txBody>
      </p:sp>
      <p:sp>
        <p:nvSpPr>
          <p:cNvPr id="644098" name="Rectangle 2"/>
          <p:cNvSpPr>
            <a:spLocks noRot="1" noChangeArrowheads="1" noTextEdit="1"/>
          </p:cNvSpPr>
          <p:nvPr>
            <p:ph type="sldImg"/>
          </p:nvPr>
        </p:nvSpPr>
        <p:spPr>
          <a:ln/>
        </p:spPr>
      </p:sp>
      <p:sp>
        <p:nvSpPr>
          <p:cNvPr id="644099" name="Rectangle 3"/>
          <p:cNvSpPr>
            <a:spLocks noGrp="1" noChangeArrowheads="1"/>
          </p:cNvSpPr>
          <p:nvPr>
            <p:ph type="body" idx="1"/>
          </p:nvPr>
        </p:nvSpPr>
        <p:spPr>
          <a:xfrm>
            <a:off x="914400" y="4343400"/>
            <a:ext cx="5029200" cy="4114800"/>
          </a:xfrm>
        </p:spPr>
        <p:txBody>
          <a:bodyPr/>
          <a:lstStyle/>
          <a:p>
            <a:r>
              <a:rPr lang="en-US"/>
              <a:t>The </a:t>
            </a:r>
            <a:r>
              <a:rPr lang="en-US" b="1"/>
              <a:t>utilitarian approach</a:t>
            </a:r>
            <a:r>
              <a:rPr lang="en-US"/>
              <a:t>, focuses on consequences of an action. A manager using this approach would make a decision that results in the greatest good for the greatest number of people.</a:t>
            </a:r>
          </a:p>
          <a:p>
            <a:r>
              <a:rPr lang="en-US"/>
              <a:t>Example: If your firm were shipping grain to a country with mass starvation, and you find that you must “bribe” the customs agent to allow the grain to enter the country, you might pay the bribe in order to get the grain to starving people. Though paying bribes is generally considered unethical by U.S. standards, your decision to pay it results in the greatest good for the greatest number of people.</a:t>
            </a:r>
          </a:p>
          <a:p>
            <a:r>
              <a:rPr lang="en-US"/>
              <a:t>However, different people may see the outcome differently. For instance, relief organizations might think that your bribe has just reinforced unethical behavior on the part of the customs agent such that it becomes even more difficult for other firms to ship grain without having to pay a bribe.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8BCF2-7F14-4038-AD76-A4B940FFE3B3}" type="slidenum">
              <a:rPr lang="en-US"/>
              <a:pPr/>
              <a:t>15</a:t>
            </a:fld>
            <a:endParaRPr lang="en-US"/>
          </a:p>
        </p:txBody>
      </p:sp>
      <p:sp>
        <p:nvSpPr>
          <p:cNvPr id="646146" name="Rectangle 2"/>
          <p:cNvSpPr>
            <a:spLocks noRot="1" noChangeArrowheads="1" noTextEdit="1"/>
          </p:cNvSpPr>
          <p:nvPr>
            <p:ph type="sldImg"/>
          </p:nvPr>
        </p:nvSpPr>
        <p:spPr>
          <a:ln/>
        </p:spPr>
      </p:sp>
      <p:sp>
        <p:nvSpPr>
          <p:cNvPr id="646147" name="Rectangle 3"/>
          <p:cNvSpPr>
            <a:spLocks noGrp="1" noChangeArrowheads="1"/>
          </p:cNvSpPr>
          <p:nvPr>
            <p:ph type="body" idx="1"/>
          </p:nvPr>
        </p:nvSpPr>
        <p:spPr>
          <a:xfrm>
            <a:off x="914400" y="4343400"/>
            <a:ext cx="5029200" cy="4114800"/>
          </a:xfrm>
        </p:spPr>
        <p:txBody>
          <a:bodyPr/>
          <a:lstStyle/>
          <a:p>
            <a:r>
              <a:rPr lang="en-US"/>
              <a:t>The </a:t>
            </a:r>
            <a:r>
              <a:rPr lang="en-US" b="1"/>
              <a:t>moral rights approach </a:t>
            </a:r>
            <a:r>
              <a:rPr lang="en-US"/>
              <a:t>focuses on an examination of the moral standing of actions independent of their consequences. </a:t>
            </a:r>
          </a:p>
          <a:p>
            <a:r>
              <a:rPr lang="en-US"/>
              <a:t>In this approach, some things are just “right” or “wrong,” independent of consequences. </a:t>
            </a:r>
          </a:p>
          <a:p>
            <a:r>
              <a:rPr lang="en-US"/>
              <a:t>When two courses of action both have moral standing, then the positive and negative consequences of each should determine which course is more ethical. </a:t>
            </a:r>
          </a:p>
          <a:p>
            <a:r>
              <a:rPr lang="en-US"/>
              <a:t>Using this approach, you should choose the action that is in conformance with moral principles and provides positive consequences.</a:t>
            </a:r>
          </a:p>
          <a:p>
            <a:r>
              <a:rPr lang="en-US"/>
              <a:t>Example: You have an ongoing relationship with a individual consultant but no written contract stating the terms or duration of the relationship. You are the consultant’s major client, and your firm represents 75% of his business. Because of cost issues, your boss insists that you use another consultant who has a good reputation and who is considerably less expensive. Would you cut off the original relationship? In the moral rights approach, you would not, as it is not the “right thing to do,” regardless of the fact that you are not legally obligated to honor the relationship.</a:t>
            </a:r>
          </a:p>
          <a:p>
            <a:r>
              <a:rPr lang="en-US"/>
              <a:t>The major issue with this approach is that people will certainly disagree about what is “right.”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8157F0-28E0-46A2-9BD8-AED13E00E4CB}" type="slidenum">
              <a:rPr lang="en-US"/>
              <a:pPr/>
              <a:t>16</a:t>
            </a:fld>
            <a:endParaRPr lang="en-US"/>
          </a:p>
        </p:txBody>
      </p:sp>
      <p:sp>
        <p:nvSpPr>
          <p:cNvPr id="648194" name="Rectangle 2"/>
          <p:cNvSpPr>
            <a:spLocks noRot="1" noChangeArrowheads="1" noTextEdit="1"/>
          </p:cNvSpPr>
          <p:nvPr>
            <p:ph type="sldImg"/>
          </p:nvPr>
        </p:nvSpPr>
        <p:spPr>
          <a:ln/>
        </p:spPr>
      </p:sp>
      <p:sp>
        <p:nvSpPr>
          <p:cNvPr id="648195" name="Rectangle 3"/>
          <p:cNvSpPr>
            <a:spLocks noGrp="1" noChangeArrowheads="1"/>
          </p:cNvSpPr>
          <p:nvPr>
            <p:ph type="body" idx="1"/>
          </p:nvPr>
        </p:nvSpPr>
        <p:spPr>
          <a:xfrm>
            <a:off x="914400" y="4343400"/>
            <a:ext cx="5029200" cy="4114800"/>
          </a:xfrm>
        </p:spPr>
        <p:txBody>
          <a:bodyPr/>
          <a:lstStyle/>
          <a:p>
            <a:r>
              <a:rPr lang="en-US"/>
              <a:t>The </a:t>
            </a:r>
            <a:r>
              <a:rPr lang="en-US" b="1"/>
              <a:t>universal approach </a:t>
            </a:r>
            <a:r>
              <a:rPr lang="en-US"/>
              <a:t>is best described by the saying, “do unto others as you would have them do unto everyone, including yourself.”</a:t>
            </a:r>
          </a:p>
          <a:p>
            <a:r>
              <a:rPr lang="en-US"/>
              <a:t>Under this approach, you would choose an action that would apply to all people under all situations. This approach considers the importance of individual rights, which stem from individual freedom and autonomy. Any actions that limit that freedom or autonomy are simply wrong.</a:t>
            </a:r>
          </a:p>
          <a:p>
            <a:r>
              <a:rPr lang="en-US"/>
              <a:t>Example: A history professor does not like it when students are late for class. However, one student indicates that he has only five minutes from get from one side of the campus to another, and the English professor in the previous class won’t let him out early. So, the history professor allows that student, and any other student in a similar situation, to be a little late.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A84139-6EBE-4258-8F9E-8E289E8F9843}" type="slidenum">
              <a:rPr lang="en-US"/>
              <a:pPr/>
              <a:t>17</a:t>
            </a:fld>
            <a:endParaRPr lang="en-US"/>
          </a:p>
        </p:txBody>
      </p:sp>
      <p:sp>
        <p:nvSpPr>
          <p:cNvPr id="650242" name="Rectangle 2"/>
          <p:cNvSpPr>
            <a:spLocks noRot="1" noChangeArrowheads="1" noTextEdit="1"/>
          </p:cNvSpPr>
          <p:nvPr>
            <p:ph type="sldImg"/>
          </p:nvPr>
        </p:nvSpPr>
        <p:spPr>
          <a:ln/>
        </p:spPr>
      </p:sp>
      <p:sp>
        <p:nvSpPr>
          <p:cNvPr id="650243" name="Rectangle 3"/>
          <p:cNvSpPr>
            <a:spLocks noGrp="1" noChangeArrowheads="1"/>
          </p:cNvSpPr>
          <p:nvPr>
            <p:ph type="body" idx="1"/>
          </p:nvPr>
        </p:nvSpPr>
        <p:spPr>
          <a:xfrm>
            <a:off x="914400" y="4343400"/>
            <a:ext cx="5029200" cy="4114800"/>
          </a:xfrm>
        </p:spPr>
        <p:txBody>
          <a:bodyPr/>
          <a:lstStyle/>
          <a:p>
            <a:r>
              <a:rPr lang="en-US"/>
              <a:t>The </a:t>
            </a:r>
            <a:r>
              <a:rPr lang="en-US" b="1"/>
              <a:t>justice approach </a:t>
            </a:r>
            <a:r>
              <a:rPr lang="en-US"/>
              <a:t>focuses on how equitably the costs and benefits of actions are distributed as the principal means of judging ethical behavior. Costs and benefits should be equitably distributed, rules should be impartially applied, and those damaged because of inequity or discrimination should be compensated.</a:t>
            </a:r>
          </a:p>
          <a:p>
            <a:r>
              <a:rPr lang="en-US"/>
              <a:t>There are three types of justice approaches that may be used (described in this slide and the next one):</a:t>
            </a:r>
          </a:p>
          <a:p>
            <a:pPr>
              <a:buFontTx/>
              <a:buChar char="•"/>
            </a:pPr>
            <a:r>
              <a:rPr lang="en-US" b="1"/>
              <a:t>Distributive justice: </a:t>
            </a:r>
            <a:r>
              <a:rPr lang="en-US"/>
              <a:t>Managers distribute rewards and punishments equitably based on performance. Thus, managers would not discriminate among employees based on any other criteria, such as race, gender, etc.</a:t>
            </a:r>
          </a:p>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4DEF-D412-4DB2-B2FE-2542B8D45785}" type="slidenum">
              <a:rPr lang="en-US"/>
              <a:pPr/>
              <a:t>18</a:t>
            </a:fld>
            <a:endParaRPr lang="en-US"/>
          </a:p>
        </p:txBody>
      </p:sp>
      <p:sp>
        <p:nvSpPr>
          <p:cNvPr id="652290" name="Rectangle 2"/>
          <p:cNvSpPr>
            <a:spLocks noRot="1" noChangeArrowheads="1" noTextEdit="1"/>
          </p:cNvSpPr>
          <p:nvPr>
            <p:ph type="sldImg"/>
          </p:nvPr>
        </p:nvSpPr>
        <p:spPr>
          <a:ln/>
        </p:spPr>
      </p:sp>
      <p:sp>
        <p:nvSpPr>
          <p:cNvPr id="652291" name="Rectangle 3"/>
          <p:cNvSpPr>
            <a:spLocks noGrp="1" noChangeArrowheads="1"/>
          </p:cNvSpPr>
          <p:nvPr>
            <p:ph type="body" idx="1"/>
          </p:nvPr>
        </p:nvSpPr>
        <p:spPr>
          <a:xfrm>
            <a:off x="914400" y="4343400"/>
            <a:ext cx="5029200" cy="4114800"/>
          </a:xfrm>
        </p:spPr>
        <p:txBody>
          <a:bodyPr/>
          <a:lstStyle/>
          <a:p>
            <a:pPr>
              <a:buFontTx/>
              <a:buChar char="•"/>
            </a:pPr>
            <a:r>
              <a:rPr lang="en-US" b="1"/>
              <a:t>Procedural justice:  </a:t>
            </a:r>
            <a:r>
              <a:rPr lang="en-US"/>
              <a:t>Managers make sure that people affected by managerial decisions consent to the decision‑making process and that the process is administered impartially. This type of approach is often used with performance reviews, whereby the employee knows what is expected and consents to the criteria used to judge performance.</a:t>
            </a:r>
          </a:p>
          <a:p>
            <a:pPr>
              <a:buFontTx/>
              <a:buChar char="•"/>
            </a:pPr>
            <a:r>
              <a:rPr lang="en-US" b="1"/>
              <a:t>Compensatory justice: </a:t>
            </a:r>
            <a:r>
              <a:rPr lang="en-US"/>
              <a:t>If distributive justice and procedural justice fail or are not followed as they should be, then those hurt by the inequitable distribution of rewards should be compensated.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5A3797-A55E-415B-BD69-F5A6575A19CB}" type="slidenum">
              <a:rPr lang="en-US"/>
              <a:pPr/>
              <a:t>19</a:t>
            </a:fld>
            <a:endParaRPr lang="en-US"/>
          </a:p>
        </p:txBody>
      </p:sp>
      <p:sp>
        <p:nvSpPr>
          <p:cNvPr id="489474" name="Rectangle 2"/>
          <p:cNvSpPr>
            <a:spLocks noRot="1" noChangeArrowheads="1" noTextEdit="1"/>
          </p:cNvSpPr>
          <p:nvPr>
            <p:ph type="sldImg"/>
          </p:nvPr>
        </p:nvSpPr>
        <p:spPr>
          <a:ln/>
        </p:spPr>
      </p:sp>
      <p:sp>
        <p:nvSpPr>
          <p:cNvPr id="489475" name="Rectangle 3"/>
          <p:cNvSpPr>
            <a:spLocks noGrp="1" noChangeArrowheads="1"/>
          </p:cNvSpPr>
          <p:nvPr>
            <p:ph type="body" idx="1"/>
          </p:nvPr>
        </p:nvSpPr>
        <p:spPr>
          <a:xfrm>
            <a:off x="914400" y="4343400"/>
            <a:ext cx="5029200" cy="4114800"/>
          </a:xfrm>
        </p:spPr>
        <p:txBody>
          <a:bodyPr/>
          <a:lstStyle/>
          <a:p>
            <a:r>
              <a:rPr lang="en-US"/>
              <a:t>Another issue regarding ethics is the degree to which people see an issue as an ethical one. This is called </a:t>
            </a:r>
            <a:r>
              <a:rPr lang="en-US" b="1"/>
              <a:t>moral intensity.</a:t>
            </a:r>
          </a:p>
          <a:p>
            <a:r>
              <a:rPr lang="en-US"/>
              <a:t>There are six components of moral intensity, and these are explored in greater detail in the following slides.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AE6A9-FC6F-4B28-AC31-3B2571D6435D}" type="slidenum">
              <a:rPr lang="en-US"/>
              <a:pPr/>
              <a:t>2</a:t>
            </a:fld>
            <a:endParaRPr lang="en-US"/>
          </a:p>
        </p:txBody>
      </p:sp>
      <p:sp>
        <p:nvSpPr>
          <p:cNvPr id="340994" name="Rectangle 2"/>
          <p:cNvSpPr>
            <a:spLocks noRot="1" noChangeArrowheads="1" noTextEdit="1"/>
          </p:cNvSpPr>
          <p:nvPr>
            <p:ph type="sldImg"/>
          </p:nvPr>
        </p:nvSpPr>
        <p:spPr>
          <a:ln/>
        </p:spPr>
      </p:sp>
      <p:sp>
        <p:nvSpPr>
          <p:cNvPr id="3409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3B986-70E9-4FF2-8EE4-EBE18BD8E5DF}" type="slidenum">
              <a:rPr lang="en-US"/>
              <a:pPr/>
              <a:t>20</a:t>
            </a:fld>
            <a:endParaRPr lang="en-US"/>
          </a:p>
        </p:txBody>
      </p:sp>
      <p:sp>
        <p:nvSpPr>
          <p:cNvPr id="592898" name="Rectangle 2"/>
          <p:cNvSpPr>
            <a:spLocks noRot="1" noChangeArrowheads="1" noTextEdit="1"/>
          </p:cNvSpPr>
          <p:nvPr>
            <p:ph type="sldImg"/>
          </p:nvPr>
        </p:nvSpPr>
        <p:spPr>
          <a:ln/>
        </p:spPr>
      </p:sp>
      <p:sp>
        <p:nvSpPr>
          <p:cNvPr id="592899" name="Rectangle 3"/>
          <p:cNvSpPr>
            <a:spLocks noGrp="1" noChangeArrowheads="1"/>
          </p:cNvSpPr>
          <p:nvPr>
            <p:ph type="body" idx="1"/>
          </p:nvPr>
        </p:nvSpPr>
        <p:spPr>
          <a:xfrm>
            <a:off x="914400" y="4343400"/>
            <a:ext cx="5029200" cy="4114800"/>
          </a:xfrm>
        </p:spPr>
        <p:txBody>
          <a:bodyPr/>
          <a:lstStyle/>
          <a:p>
            <a:r>
              <a:rPr lang="en-US"/>
              <a:t>The </a:t>
            </a:r>
            <a:r>
              <a:rPr lang="en-US" b="1"/>
              <a:t>magnitude of the consequences </a:t>
            </a:r>
            <a:r>
              <a:rPr lang="en-US"/>
              <a:t>associated with the outcome of a given action is the level of impact anticipated.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D93E8-72CB-4429-99AD-0D0CC8072B28}" type="slidenum">
              <a:rPr lang="en-US"/>
              <a:pPr/>
              <a:t>21</a:t>
            </a:fld>
            <a:endParaRPr lang="en-US"/>
          </a:p>
        </p:txBody>
      </p:sp>
      <p:sp>
        <p:nvSpPr>
          <p:cNvPr id="594946" name="Rectangle 2"/>
          <p:cNvSpPr>
            <a:spLocks noRot="1" noChangeArrowheads="1" noTextEdit="1"/>
          </p:cNvSpPr>
          <p:nvPr>
            <p:ph type="sldImg"/>
          </p:nvPr>
        </p:nvSpPr>
        <p:spPr>
          <a:ln/>
        </p:spPr>
      </p:sp>
      <p:sp>
        <p:nvSpPr>
          <p:cNvPr id="594947" name="Rectangle 3"/>
          <p:cNvSpPr>
            <a:spLocks noGrp="1" noChangeArrowheads="1"/>
          </p:cNvSpPr>
          <p:nvPr>
            <p:ph type="body" idx="1"/>
          </p:nvPr>
        </p:nvSpPr>
        <p:spPr>
          <a:xfrm>
            <a:off x="914400" y="4343400"/>
            <a:ext cx="5029200" cy="4114800"/>
          </a:xfrm>
        </p:spPr>
        <p:txBody>
          <a:bodyPr/>
          <a:lstStyle/>
          <a:p>
            <a:r>
              <a:rPr lang="en-US" b="1"/>
              <a:t>Social consensus </a:t>
            </a:r>
            <a:r>
              <a:rPr lang="en-US"/>
              <a:t>involves the extent to which members of a society agree that an act is either good or bad. </a:t>
            </a:r>
          </a:p>
          <a:p>
            <a:r>
              <a:rPr lang="en-US"/>
              <a:t>Example: in the United States, there is greater social consensus concerning the wrongness of driving drunk than speeding on the highway.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50E60A-A49B-41B3-B480-10EA595BC4D5}" type="slidenum">
              <a:rPr lang="en-US"/>
              <a:pPr/>
              <a:t>22</a:t>
            </a:fld>
            <a:endParaRPr lang="en-US"/>
          </a:p>
        </p:txBody>
      </p:sp>
      <p:sp>
        <p:nvSpPr>
          <p:cNvPr id="596994" name="Rectangle 2"/>
          <p:cNvSpPr>
            <a:spLocks noRot="1" noChangeArrowheads="1" noTextEdit="1"/>
          </p:cNvSpPr>
          <p:nvPr>
            <p:ph type="sldImg"/>
          </p:nvPr>
        </p:nvSpPr>
        <p:spPr>
          <a:ln/>
        </p:spPr>
      </p:sp>
      <p:sp>
        <p:nvSpPr>
          <p:cNvPr id="596995" name="Rectangle 3"/>
          <p:cNvSpPr>
            <a:spLocks noGrp="1" noChangeArrowheads="1"/>
          </p:cNvSpPr>
          <p:nvPr>
            <p:ph type="body" idx="1"/>
          </p:nvPr>
        </p:nvSpPr>
        <p:spPr>
          <a:xfrm>
            <a:off x="914400" y="4343400"/>
            <a:ext cx="5029200" cy="4114800"/>
          </a:xfrm>
        </p:spPr>
        <p:txBody>
          <a:bodyPr/>
          <a:lstStyle/>
          <a:p>
            <a:r>
              <a:rPr lang="en-US" b="1"/>
              <a:t>Probability of effect </a:t>
            </a:r>
            <a:r>
              <a:rPr lang="en-US"/>
              <a:t>concerns the likelihood that a given consequence will in fact happen. The higher the probability of the consequence, the higher the moral intensity.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0FDA88-2F2E-499C-98AE-DC555308E4B0}" type="slidenum">
              <a:rPr lang="en-US"/>
              <a:pPr/>
              <a:t>23</a:t>
            </a:fld>
            <a:endParaRPr lang="en-US"/>
          </a:p>
        </p:txBody>
      </p:sp>
      <p:sp>
        <p:nvSpPr>
          <p:cNvPr id="599042" name="Rectangle 2"/>
          <p:cNvSpPr>
            <a:spLocks noRot="1" noChangeArrowheads="1" noTextEdit="1"/>
          </p:cNvSpPr>
          <p:nvPr>
            <p:ph type="sldImg"/>
          </p:nvPr>
        </p:nvSpPr>
        <p:spPr>
          <a:ln/>
        </p:spPr>
      </p:sp>
      <p:sp>
        <p:nvSpPr>
          <p:cNvPr id="599043" name="Rectangle 3"/>
          <p:cNvSpPr>
            <a:spLocks noGrp="1" noChangeArrowheads="1"/>
          </p:cNvSpPr>
          <p:nvPr>
            <p:ph type="body" idx="1"/>
          </p:nvPr>
        </p:nvSpPr>
        <p:spPr>
          <a:xfrm>
            <a:off x="914400" y="4343400"/>
            <a:ext cx="5029200" cy="4114800"/>
          </a:xfrm>
        </p:spPr>
        <p:txBody>
          <a:bodyPr/>
          <a:lstStyle/>
          <a:p>
            <a:r>
              <a:rPr lang="en-US" b="1"/>
              <a:t>Temporal immediacy </a:t>
            </a:r>
            <a:r>
              <a:rPr lang="en-US"/>
              <a:t>is a function of the interval between the time an action occurs and the onset of its consequences. The greater the time interval between the action and its consequences, the less intensity people typically feel toward the issue.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16D64-B306-4BFF-AF18-41B9CFAF6B96}" type="slidenum">
              <a:rPr lang="en-US"/>
              <a:pPr/>
              <a:t>24</a:t>
            </a:fld>
            <a:endParaRPr lang="en-US"/>
          </a:p>
        </p:txBody>
      </p:sp>
      <p:sp>
        <p:nvSpPr>
          <p:cNvPr id="601090" name="Rectangle 2"/>
          <p:cNvSpPr>
            <a:spLocks noRot="1" noChangeArrowheads="1" noTextEdit="1"/>
          </p:cNvSpPr>
          <p:nvPr>
            <p:ph type="sldImg"/>
          </p:nvPr>
        </p:nvSpPr>
        <p:spPr>
          <a:ln/>
        </p:spPr>
      </p:sp>
      <p:sp>
        <p:nvSpPr>
          <p:cNvPr id="601091" name="Rectangle 3"/>
          <p:cNvSpPr>
            <a:spLocks noGrp="1" noChangeArrowheads="1"/>
          </p:cNvSpPr>
          <p:nvPr>
            <p:ph type="body" idx="1"/>
          </p:nvPr>
        </p:nvSpPr>
        <p:spPr>
          <a:xfrm>
            <a:off x="914400" y="4343400"/>
            <a:ext cx="5029200" cy="4114800"/>
          </a:xfrm>
        </p:spPr>
        <p:txBody>
          <a:bodyPr/>
          <a:lstStyle/>
          <a:p>
            <a:r>
              <a:rPr lang="en-US" b="1"/>
              <a:t>Proximity </a:t>
            </a:r>
            <a:r>
              <a:rPr lang="en-US"/>
              <a:t>is concerned with the individual’s physical and psychological closeness to the outcome. The closer the decision maker is or feels to those affected by the decision, the more the decision maker will</a:t>
            </a:r>
            <a:r>
              <a:rPr lang="en-US" b="1"/>
              <a:t> </a:t>
            </a:r>
            <a:r>
              <a:rPr lang="en-US"/>
              <a:t>consider the consequences of the action and feel it has ethical implications.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6103E-017B-43EE-80FC-517EFA767FF8}" type="slidenum">
              <a:rPr lang="en-US"/>
              <a:pPr/>
              <a:t>25</a:t>
            </a:fld>
            <a:endParaRPr lang="en-US"/>
          </a:p>
        </p:txBody>
      </p:sp>
      <p:sp>
        <p:nvSpPr>
          <p:cNvPr id="603138" name="Rectangle 2"/>
          <p:cNvSpPr>
            <a:spLocks noRot="1" noChangeArrowheads="1" noTextEdit="1"/>
          </p:cNvSpPr>
          <p:nvPr>
            <p:ph type="sldImg"/>
          </p:nvPr>
        </p:nvSpPr>
        <p:spPr>
          <a:ln/>
        </p:spPr>
      </p:sp>
      <p:sp>
        <p:nvSpPr>
          <p:cNvPr id="603139" name="Rectangle 3"/>
          <p:cNvSpPr>
            <a:spLocks noGrp="1" noChangeArrowheads="1"/>
          </p:cNvSpPr>
          <p:nvPr>
            <p:ph type="body" idx="1"/>
          </p:nvPr>
        </p:nvSpPr>
        <p:spPr>
          <a:xfrm>
            <a:off x="914400" y="4343400"/>
            <a:ext cx="5029200" cy="4114800"/>
          </a:xfrm>
        </p:spPr>
        <p:txBody>
          <a:bodyPr/>
          <a:lstStyle/>
          <a:p>
            <a:r>
              <a:rPr lang="en-US"/>
              <a:t>The </a:t>
            </a:r>
            <a:r>
              <a:rPr lang="en-US" b="1"/>
              <a:t>concentration of effect </a:t>
            </a:r>
            <a:r>
              <a:rPr lang="en-US"/>
              <a:t>is the extent to which consequences are focused on a few individuals or dispersed across many. The higher the concentration of effect, the high the moral intensity.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B1A5E-DC6A-4A60-B74D-A2D0E6F4C404}" type="slidenum">
              <a:rPr lang="en-US"/>
              <a:pPr/>
              <a:t>26</a:t>
            </a:fld>
            <a:endParaRPr lang="en-US"/>
          </a:p>
        </p:txBody>
      </p:sp>
      <p:sp>
        <p:nvSpPr>
          <p:cNvPr id="666626" name="Rectangle 2"/>
          <p:cNvSpPr>
            <a:spLocks noRot="1" noChangeArrowheads="1" noTextEdit="1"/>
          </p:cNvSpPr>
          <p:nvPr>
            <p:ph type="sldImg"/>
          </p:nvPr>
        </p:nvSpPr>
        <p:spPr>
          <a:ln/>
        </p:spPr>
      </p:sp>
      <p:sp>
        <p:nvSpPr>
          <p:cNvPr id="666627" name="Rectangle 3"/>
          <p:cNvSpPr>
            <a:spLocks noGrp="1" noChangeArrowheads="1"/>
          </p:cNvSpPr>
          <p:nvPr>
            <p:ph type="body" idx="1"/>
          </p:nvPr>
        </p:nvSpPr>
        <p:spPr/>
        <p:txBody>
          <a:bodyPr/>
          <a:lstStyle/>
          <a:p>
            <a:r>
              <a:rPr lang="en-US"/>
              <a:t>One way in which firms can help employees make better decisions is to adopt a code of ethics. These codes are generally formal, 1-3 page statements that outline types of behavior that are and are not acceptable. The following four slides give an example of a famous code of ethics that belongs to health care giant, Johnson &amp; Johnson.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1FBD22-477B-4999-B2AA-F149E0055B9E}" type="slidenum">
              <a:rPr lang="en-US"/>
              <a:pPr/>
              <a:t>27</a:t>
            </a:fld>
            <a:endParaRPr lang="en-US"/>
          </a:p>
        </p:txBody>
      </p:sp>
      <p:sp>
        <p:nvSpPr>
          <p:cNvPr id="606210" name="Rectangle 2"/>
          <p:cNvSpPr>
            <a:spLocks noRot="1" noChangeArrowheads="1" noTextEdit="1"/>
          </p:cNvSpPr>
          <p:nvPr>
            <p:ph type="sldImg"/>
          </p:nvPr>
        </p:nvSpPr>
        <p:spPr>
          <a:ln/>
        </p:spPr>
      </p:sp>
      <p:sp>
        <p:nvSpPr>
          <p:cNvPr id="606211" name="Rectangle 3"/>
          <p:cNvSpPr>
            <a:spLocks noGrp="1" noChangeArrowheads="1"/>
          </p:cNvSpPr>
          <p:nvPr>
            <p:ph type="body" idx="1"/>
          </p:nvPr>
        </p:nvSpPr>
        <p:spPr/>
        <p:txBody>
          <a:bodyPr/>
          <a:lstStyle/>
          <a:p>
            <a:r>
              <a:rPr lang="en-US"/>
              <a:t>Johnson &amp; Johnson first adopted its “credo” in 1947, and it’s been revised four times to this current version. The credo (which appears on this slide as well as the next three) is organized around the company’s most important constituents: </a:t>
            </a:r>
          </a:p>
          <a:p>
            <a:pPr>
              <a:buFontTx/>
              <a:buChar char="•"/>
            </a:pPr>
            <a:r>
              <a:rPr lang="en-US"/>
              <a:t>Its customers (doctors, nurses, patients, parents, etc.), or the end users of its products;</a:t>
            </a:r>
          </a:p>
          <a:p>
            <a:pPr>
              <a:buFontTx/>
              <a:buChar char="•"/>
            </a:pPr>
            <a:r>
              <a:rPr lang="en-US"/>
              <a:t>Its employees</a:t>
            </a:r>
          </a:p>
          <a:p>
            <a:pPr>
              <a:buFontTx/>
              <a:buChar char="•"/>
            </a:pPr>
            <a:r>
              <a:rPr lang="en-US"/>
              <a:t>Its communities</a:t>
            </a:r>
          </a:p>
          <a:p>
            <a:pPr>
              <a:buFontTx/>
              <a:buChar char="•"/>
            </a:pPr>
            <a:r>
              <a:rPr lang="en-US"/>
              <a:t>And its shareholders/owners</a:t>
            </a:r>
          </a:p>
          <a:p>
            <a:r>
              <a:rPr lang="en-US"/>
              <a:t>Point out that the constituents are presented in the order of importance to the company, with customers being the most important.</a:t>
            </a:r>
          </a:p>
          <a:p>
            <a:pPr>
              <a:buFontTx/>
              <a:buChar char="•"/>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64C5D7-8313-4FE6-BF88-B662B8DE5229}" type="slidenum">
              <a:rPr lang="en-US"/>
              <a:pPr/>
              <a:t>28</a:t>
            </a:fld>
            <a:endParaRPr lang="en-US"/>
          </a:p>
        </p:txBody>
      </p:sp>
      <p:sp>
        <p:nvSpPr>
          <p:cNvPr id="608258" name="Rectangle 2"/>
          <p:cNvSpPr>
            <a:spLocks noRo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FFC80-5F2C-437C-8A4E-247ABD7FBB8F}" type="slidenum">
              <a:rPr lang="en-US"/>
              <a:pPr/>
              <a:t>29</a:t>
            </a:fld>
            <a:endParaRPr lang="en-US"/>
          </a:p>
        </p:txBody>
      </p:sp>
      <p:sp>
        <p:nvSpPr>
          <p:cNvPr id="611330" name="Rectangle 2"/>
          <p:cNvSpPr>
            <a:spLocks noRo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6B620-EF11-4C62-B34C-61A7E0BA4F56}" type="slidenum">
              <a:rPr lang="en-US"/>
              <a:pPr/>
              <a:t>3</a:t>
            </a:fld>
            <a:endParaRPr lang="en-US"/>
          </a:p>
        </p:txBody>
      </p:sp>
      <p:sp>
        <p:nvSpPr>
          <p:cNvPr id="345090" name="Rectangle 2"/>
          <p:cNvSpPr>
            <a:spLocks noRot="1" noChangeArrowheads="1" noTextEdit="1"/>
          </p:cNvSpPr>
          <p:nvPr>
            <p:ph type="sldImg"/>
          </p:nvPr>
        </p:nvSpPr>
        <p:spPr>
          <a:ln/>
        </p:spPr>
      </p:sp>
      <p:sp>
        <p:nvSpPr>
          <p:cNvPr id="3450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7A8BC-138D-4E7F-8870-AF7B902713EE}" type="slidenum">
              <a:rPr lang="en-US"/>
              <a:pPr/>
              <a:t>30</a:t>
            </a:fld>
            <a:endParaRPr lang="en-US"/>
          </a:p>
        </p:txBody>
      </p:sp>
      <p:sp>
        <p:nvSpPr>
          <p:cNvPr id="613378" name="Rectangle 2"/>
          <p:cNvSpPr>
            <a:spLocks noRo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020098-2757-46AF-A484-8BEDCAAABE42}" type="slidenum">
              <a:rPr lang="en-US"/>
              <a:pPr/>
              <a:t>31</a:t>
            </a:fld>
            <a:endParaRPr lang="en-US"/>
          </a:p>
        </p:txBody>
      </p:sp>
      <p:sp>
        <p:nvSpPr>
          <p:cNvPr id="615426" name="Rectangle 2"/>
          <p:cNvSpPr>
            <a:spLocks noRot="1" noChangeArrowheads="1" noTextEdit="1"/>
          </p:cNvSpPr>
          <p:nvPr>
            <p:ph type="sldImg"/>
          </p:nvPr>
        </p:nvSpPr>
        <p:spPr>
          <a:ln/>
        </p:spPr>
      </p:sp>
      <p:sp>
        <p:nvSpPr>
          <p:cNvPr id="615427" name="Rectangle 3"/>
          <p:cNvSpPr>
            <a:spLocks noGrp="1" noChangeArrowheads="1"/>
          </p:cNvSpPr>
          <p:nvPr>
            <p:ph type="body" idx="1"/>
          </p:nvPr>
        </p:nvSpPr>
        <p:spPr>
          <a:xfrm>
            <a:off x="914400" y="4343400"/>
            <a:ext cx="5029200" cy="4114800"/>
          </a:xfrm>
        </p:spPr>
        <p:txBody>
          <a:bodyPr/>
          <a:lstStyle/>
          <a:p>
            <a:r>
              <a:rPr lang="en-US"/>
              <a:t>Studies have found three distinct categories, or clusters, of topics in corporate codes of ethics.</a:t>
            </a:r>
          </a:p>
          <a:p>
            <a:pPr>
              <a:buFontTx/>
              <a:buChar char="•"/>
            </a:pPr>
            <a:r>
              <a:rPr lang="en-US"/>
              <a:t>The first main cluster included items that focused on being a good "organizational citizen.” </a:t>
            </a:r>
          </a:p>
          <a:p>
            <a:pPr>
              <a:buFontTx/>
              <a:buChar char="•"/>
            </a:pPr>
            <a:r>
              <a:rPr lang="en-US"/>
              <a:t>The second cluster included items that guided employees to restrain from unlawful or improper acts that would harm the organization. </a:t>
            </a:r>
          </a:p>
          <a:p>
            <a:pPr>
              <a:buFontTx/>
              <a:buChar char="•"/>
            </a:pPr>
            <a:r>
              <a:rPr lang="en-US"/>
              <a:t>The third cluster included items that addressed directives to be good to customers. </a:t>
            </a:r>
          </a:p>
          <a:p>
            <a:r>
              <a:rPr lang="en-US"/>
              <a:t>Some codes of ethics contained other information not categorized into clusters.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7DDAD-A3B0-4ECB-8E73-3ACB90B9451C}" type="slidenum">
              <a:rPr lang="en-US"/>
              <a:pPr/>
              <a:t>32</a:t>
            </a:fld>
            <a:endParaRPr lang="en-US"/>
          </a:p>
        </p:txBody>
      </p:sp>
      <p:sp>
        <p:nvSpPr>
          <p:cNvPr id="617474" name="Rectangle 2"/>
          <p:cNvSpPr>
            <a:spLocks noRot="1" noChangeArrowheads="1" noTextEdit="1"/>
          </p:cNvSpPr>
          <p:nvPr>
            <p:ph type="sldImg"/>
          </p:nvPr>
        </p:nvSpPr>
        <p:spPr>
          <a:ln/>
        </p:spPr>
      </p:sp>
      <p:sp>
        <p:nvSpPr>
          <p:cNvPr id="617475" name="Rectangle 3"/>
          <p:cNvSpPr>
            <a:spLocks noGrp="1" noChangeArrowheads="1"/>
          </p:cNvSpPr>
          <p:nvPr>
            <p:ph type="body" idx="1"/>
          </p:nvPr>
        </p:nvSpPr>
        <p:spPr/>
        <p:txBody>
          <a:bodyPr/>
          <a:lstStyle/>
          <a:p>
            <a:r>
              <a:rPr lang="en-US"/>
              <a:t>There are also cultural and national differences regarding codes of ethics.</a:t>
            </a:r>
          </a:p>
          <a:p>
            <a:r>
              <a:rPr lang="en-US"/>
              <a:t>In a study of codes of ethics for firms in the United Kingdom, France, and Germany, it was found that a higher percentage of German firms had codes of ethics than British or French firms. In addition, only about one‑third of the European firms in this study had codes of ethics, whereas approximately 85 percent of U.S. firms have formal codes.</a:t>
            </a:r>
          </a:p>
          <a:p>
            <a:r>
              <a:rPr lang="en-US"/>
              <a:t/>
            </a:r>
            <a:br>
              <a:rPr lang="en-US"/>
            </a:b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EF4B89-9A8A-43DC-8C39-236D503FB501}" type="slidenum">
              <a:rPr lang="en-US"/>
              <a:pPr/>
              <a:t>33</a:t>
            </a:fld>
            <a:endParaRPr lang="en-US"/>
          </a:p>
        </p:txBody>
      </p:sp>
      <p:sp>
        <p:nvSpPr>
          <p:cNvPr id="623618" name="Rectangle 2"/>
          <p:cNvSpPr>
            <a:spLocks noRot="1" noChangeArrowheads="1" noTextEdit="1"/>
          </p:cNvSpPr>
          <p:nvPr>
            <p:ph type="sldImg"/>
          </p:nvPr>
        </p:nvSpPr>
        <p:spPr>
          <a:ln/>
        </p:spPr>
      </p:sp>
      <p:sp>
        <p:nvSpPr>
          <p:cNvPr id="623619" name="Rectangle 3"/>
          <p:cNvSpPr>
            <a:spLocks noGrp="1" noChangeArrowheads="1"/>
          </p:cNvSpPr>
          <p:nvPr>
            <p:ph type="body" idx="1"/>
          </p:nvPr>
        </p:nvSpPr>
        <p:spPr/>
        <p:txBody>
          <a:bodyPr/>
          <a:lstStyle/>
          <a:p>
            <a:r>
              <a:rPr lang="en-US"/>
              <a:t>This slides shows differences in what U.S. and European firms include in their codes of ethics.</a:t>
            </a:r>
          </a:p>
          <a:p>
            <a:r>
              <a:rPr lang="en-US"/>
              <a:t>Some interesting differences are:</a:t>
            </a:r>
          </a:p>
          <a:p>
            <a:pPr>
              <a:buFontTx/>
              <a:buChar char="•"/>
            </a:pPr>
            <a:r>
              <a:rPr lang="en-US"/>
              <a:t>100 percent of the European firms covered issues of acceptable and unacceptable employee behavior in their codes, while only 55 percent of U.S. firms covered these issues</a:t>
            </a:r>
          </a:p>
          <a:p>
            <a:pPr>
              <a:buFontTx/>
              <a:buChar char="•"/>
            </a:pPr>
            <a:r>
              <a:rPr lang="en-US"/>
              <a:t>Only 15 percent of the European firms covered issues of political interests (i.e., business/government relations), while 96 percent of U.S. firms covered these issues in their codes.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73FB88-B6D8-4239-9B09-13485043394E}" type="slidenum">
              <a:rPr lang="en-US"/>
              <a:pPr/>
              <a:t>34</a:t>
            </a:fld>
            <a:endParaRPr lang="en-US"/>
          </a:p>
        </p:txBody>
      </p:sp>
      <p:sp>
        <p:nvSpPr>
          <p:cNvPr id="568322" name="Rectangle 2"/>
          <p:cNvSpPr>
            <a:spLocks noRot="1" noChangeArrowheads="1" noTextEdit="1"/>
          </p:cNvSpPr>
          <p:nvPr>
            <p:ph type="sldImg"/>
          </p:nvPr>
        </p:nvSpPr>
        <p:spPr>
          <a:ln/>
        </p:spPr>
      </p:sp>
      <p:sp>
        <p:nvSpPr>
          <p:cNvPr id="568323" name="Rectangle 3"/>
          <p:cNvSpPr>
            <a:spLocks noGrp="1" noChangeArrowheads="1"/>
          </p:cNvSpPr>
          <p:nvPr>
            <p:ph type="body" idx="1"/>
          </p:nvPr>
        </p:nvSpPr>
        <p:spPr/>
        <p:txBody>
          <a:bodyPr/>
          <a:lstStyle/>
          <a:p>
            <a:r>
              <a:rPr lang="en-US"/>
              <a:t>In addition to having a code of ethics, firms need to be able to implement their codes. Following are ideas that will help firms successfully implement their codes:</a:t>
            </a:r>
          </a:p>
          <a:p>
            <a:pPr>
              <a:buFontTx/>
              <a:buChar char="•"/>
            </a:pPr>
            <a:r>
              <a:rPr lang="en-US"/>
              <a:t>Communication of a company’s ethical standards needs to take a variety of forms and be repeated.</a:t>
            </a:r>
          </a:p>
          <a:p>
            <a:pPr>
              <a:buFontTx/>
              <a:buChar char="•"/>
            </a:pPr>
            <a:r>
              <a:rPr lang="en-US"/>
              <a:t>Training of employees in the ethical code is important so that they understand how to use the code.</a:t>
            </a:r>
          </a:p>
          <a:p>
            <a:pPr>
              <a:buFontTx/>
              <a:buChar char="•"/>
            </a:pPr>
            <a:r>
              <a:rPr lang="en-US"/>
              <a:t>Rewards and recognition should be given to employees who follow the code.</a:t>
            </a:r>
          </a:p>
          <a:p>
            <a:pPr>
              <a:buFontTx/>
              <a:buChar char="•"/>
            </a:pPr>
            <a:r>
              <a:rPr lang="en-US"/>
              <a:t>Whistle-blowing should be encouraged, though most firms don’t really have a formal program to implement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31571A-74B3-4EF0-910A-88CF3C089FBF}" type="slidenum">
              <a:rPr lang="en-US"/>
              <a:pPr/>
              <a:t>35</a:t>
            </a:fld>
            <a:endParaRPr lang="en-US"/>
          </a:p>
        </p:txBody>
      </p:sp>
      <p:sp>
        <p:nvSpPr>
          <p:cNvPr id="514050" name="Rectangle 2"/>
          <p:cNvSpPr>
            <a:spLocks noRot="1" noChangeArrowheads="1" noTextEdit="1"/>
          </p:cNvSpPr>
          <p:nvPr>
            <p:ph type="sldImg"/>
          </p:nvPr>
        </p:nvSpPr>
        <p:spPr>
          <a:ln/>
        </p:spPr>
      </p:sp>
      <p:sp>
        <p:nvSpPr>
          <p:cNvPr id="514051" name="Rectangle 3"/>
          <p:cNvSpPr>
            <a:spLocks noGrp="1" noChangeArrowheads="1"/>
          </p:cNvSpPr>
          <p:nvPr>
            <p:ph type="body" idx="1"/>
          </p:nvPr>
        </p:nvSpPr>
        <p:spPr>
          <a:xfrm>
            <a:off x="914400" y="4343400"/>
            <a:ext cx="5029200" cy="4114800"/>
          </a:xfrm>
        </p:spPr>
        <p:txBody>
          <a:bodyPr/>
          <a:lstStyle/>
          <a:p>
            <a:r>
              <a:rPr lang="en-US"/>
              <a:t>The most important legislation regarding ethical conduct in global business is the Foreign Corrupt Practices Act. The act was passed in 1977 primarily because U.S. firms were making payments to foreign government officials to win government contracts and receive preferential treatment.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CD7F9F-8242-4D01-A961-D9547FA3DF3F}" type="slidenum">
              <a:rPr lang="en-US"/>
              <a:pPr/>
              <a:t>4</a:t>
            </a:fld>
            <a:endParaRPr lang="en-US"/>
          </a:p>
        </p:txBody>
      </p:sp>
      <p:sp>
        <p:nvSpPr>
          <p:cNvPr id="635906" name="Rectangle 2"/>
          <p:cNvSpPr>
            <a:spLocks noRot="1" noChangeArrowheads="1" noTextEdit="1"/>
          </p:cNvSpPr>
          <p:nvPr>
            <p:ph type="sldImg"/>
          </p:nvPr>
        </p:nvSpPr>
        <p:spPr>
          <a:ln/>
        </p:spPr>
      </p:sp>
      <p:sp>
        <p:nvSpPr>
          <p:cNvPr id="635907" name="Rectangle 3"/>
          <p:cNvSpPr>
            <a:spLocks noGrp="1" noChangeArrowheads="1"/>
          </p:cNvSpPr>
          <p:nvPr>
            <p:ph type="body" idx="1"/>
          </p:nvPr>
        </p:nvSpPr>
        <p:spPr/>
        <p:txBody>
          <a:bodyPr/>
          <a:lstStyle/>
          <a:p>
            <a:r>
              <a:rPr lang="en-US"/>
              <a:t>Corporate social responsibility is concerned with the obligation that corporations have to constituencies. These constituencies may include shareholders, customers, employees, the communities in which the firm operates, society, and different levels of government.</a:t>
            </a:r>
          </a:p>
          <a:p>
            <a:r>
              <a:rPr lang="en-US"/>
              <a:t>However, these constituencies may have different values and expectations that cause conflicts which the firms must resolve.</a:t>
            </a:r>
          </a:p>
          <a:p>
            <a:r>
              <a:rPr lang="en-US"/>
              <a:t>There are different perspectives of social responsibilities: the efficiency perspective, the social responsibility perspective, and strategic social responsibility perspective. The next few slides will focus on each view.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46218-EF7A-4229-8B9A-30487FBF4038}" type="slidenum">
              <a:rPr lang="en-US"/>
              <a:pPr/>
              <a:t>5</a:t>
            </a:fld>
            <a:endParaRPr lang="en-US"/>
          </a:p>
        </p:txBody>
      </p:sp>
      <p:sp>
        <p:nvSpPr>
          <p:cNvPr id="636930" name="Rectangle 2"/>
          <p:cNvSpPr>
            <a:spLocks noRot="1" noChangeArrowheads="1" noTextEdit="1"/>
          </p:cNvSpPr>
          <p:nvPr>
            <p:ph type="sldImg"/>
          </p:nvPr>
        </p:nvSpPr>
        <p:spPr>
          <a:ln/>
        </p:spPr>
      </p:sp>
      <p:sp>
        <p:nvSpPr>
          <p:cNvPr id="636931" name="Rectangle 3"/>
          <p:cNvSpPr>
            <a:spLocks noGrp="1" noChangeArrowheads="1"/>
          </p:cNvSpPr>
          <p:nvPr>
            <p:ph type="body" idx="1"/>
          </p:nvPr>
        </p:nvSpPr>
        <p:spPr/>
        <p:txBody>
          <a:bodyPr/>
          <a:lstStyle/>
          <a:p>
            <a:pPr>
              <a:lnSpc>
                <a:spcPct val="90000"/>
              </a:lnSpc>
            </a:pPr>
            <a:r>
              <a:rPr lang="en-US"/>
              <a:t>Economist Milton Friedman believed that the “business of business is business.” This “efficiency” perspective proposes that the only obligation of a firm is to maximize profits for shareholders and/or owners.</a:t>
            </a:r>
          </a:p>
          <a:p>
            <a:pPr>
              <a:lnSpc>
                <a:spcPct val="90000"/>
              </a:lnSpc>
            </a:pPr>
            <a:r>
              <a:rPr lang="en-US"/>
              <a:t>This perspective has two premises:</a:t>
            </a:r>
          </a:p>
          <a:p>
            <a:pPr>
              <a:lnSpc>
                <a:spcPct val="90000"/>
              </a:lnSpc>
              <a:buFontTx/>
              <a:buChar char="•"/>
            </a:pPr>
            <a:r>
              <a:rPr lang="en-US"/>
              <a:t>Managers as owners: when the managers of a business are also its owners, the self-interests of the manager are best achieved by serving the needs of society. In other words, by giving society and customers what they want, the firm will maximize profits.</a:t>
            </a:r>
          </a:p>
          <a:p>
            <a:pPr>
              <a:lnSpc>
                <a:spcPct val="90000"/>
              </a:lnSpc>
              <a:buFontTx/>
              <a:buChar char="•"/>
            </a:pPr>
            <a:r>
              <a:rPr lang="en-US"/>
              <a:t>Managers as agents: when the managers are NOT the owners, they are agents of the company. In this role, managers should have no obligation to act on behalf of society if it does not maximize profits for the shareholders.</a:t>
            </a:r>
          </a:p>
          <a:p>
            <a:pPr>
              <a:lnSpc>
                <a:spcPct val="90000"/>
              </a:lnSpc>
            </a:pPr>
            <a:r>
              <a:rPr lang="en-US"/>
              <a:t>The efficiency perspective maintains the assumption that competition will force a firm to do the right thing, not necessarily because it wants to but because it has to in order to stay competitive. However, there are some flaws in this assumption:</a:t>
            </a:r>
          </a:p>
          <a:p>
            <a:pPr>
              <a:lnSpc>
                <a:spcPct val="90000"/>
              </a:lnSpc>
              <a:buFontTx/>
              <a:buChar char="•"/>
            </a:pPr>
            <a:r>
              <a:rPr lang="en-US"/>
              <a:t>Sometimes something bad happens before changes are made. For instance, if a fast-food restaurant is responsible for massive food poisoning, it might not do anything until hundreds of people become very ill. Only then is corrective action taken.</a:t>
            </a:r>
          </a:p>
          <a:p>
            <a:pPr>
              <a:lnSpc>
                <a:spcPct val="90000"/>
              </a:lnSpc>
              <a:buFontTx/>
              <a:buChar char="•"/>
            </a:pPr>
            <a:r>
              <a:rPr lang="en-US"/>
              <a:t>Unintended consequences called “externalities” can occur that were not planned or anticipated by the firm.</a:t>
            </a:r>
          </a:p>
          <a:p>
            <a:pPr>
              <a:lnSpc>
                <a:spcPct val="90000"/>
              </a:lnSpc>
              <a:buFontTx/>
              <a:buChar cha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F20C-37E1-4105-B49F-7FE7364F35D7}" type="slidenum">
              <a:rPr lang="en-US"/>
              <a:pPr/>
              <a:t>6</a:t>
            </a:fld>
            <a:endParaRPr lang="en-US"/>
          </a:p>
        </p:txBody>
      </p:sp>
      <p:sp>
        <p:nvSpPr>
          <p:cNvPr id="637954" name="Rectangle 2"/>
          <p:cNvSpPr>
            <a:spLocks noRot="1" noChangeArrowheads="1" noTextEdit="1"/>
          </p:cNvSpPr>
          <p:nvPr>
            <p:ph type="sldImg"/>
          </p:nvPr>
        </p:nvSpPr>
        <p:spPr>
          <a:ln/>
        </p:spPr>
      </p:sp>
      <p:sp>
        <p:nvSpPr>
          <p:cNvPr id="637955" name="Rectangle 3"/>
          <p:cNvSpPr>
            <a:spLocks noGrp="1" noChangeArrowheads="1"/>
          </p:cNvSpPr>
          <p:nvPr>
            <p:ph type="body" idx="1"/>
          </p:nvPr>
        </p:nvSpPr>
        <p:spPr/>
        <p:txBody>
          <a:bodyPr/>
          <a:lstStyle/>
          <a:p>
            <a:r>
              <a:rPr lang="en-US"/>
              <a:t>The social responsibility perspective argues that society grants existence to firms.  Shareholders simply supply risk capital.  Therefore, firms have responsibilities and obligations to society as a whole, not just to shareholders.</a:t>
            </a:r>
          </a:p>
          <a:p>
            <a:r>
              <a:rPr lang="en-US"/>
              <a:t>This perspective provides that the firm is responsible for certain stakeholders.</a:t>
            </a:r>
          </a:p>
          <a:p>
            <a:r>
              <a:rPr lang="en-US" b="1"/>
              <a:t>Stakeholders</a:t>
            </a:r>
            <a:r>
              <a:rPr lang="en-US"/>
              <a:t> are individuals or groups that have an interest in and are affected by the actions of an organization.  They include customers, employees, financiers, suppliers, communities, and society at large as well as shareholders.</a:t>
            </a:r>
          </a:p>
          <a:p>
            <a:r>
              <a:rPr lang="en-US"/>
              <a:t>The major problem with this perspective is that stakeholders are bound to have conflicting interests, and the firm may have difficulties making decisions to please everyone.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2F37E-8DB2-4E5B-AD9C-E1753607E9C0}" type="slidenum">
              <a:rPr lang="en-US"/>
              <a:pPr/>
              <a:t>7</a:t>
            </a:fld>
            <a:endParaRPr lang="en-US"/>
          </a:p>
        </p:txBody>
      </p:sp>
      <p:sp>
        <p:nvSpPr>
          <p:cNvPr id="581634" name="Rectangle 2"/>
          <p:cNvSpPr>
            <a:spLocks noRot="1" noChangeArrowheads="1" noTextEdit="1"/>
          </p:cNvSpPr>
          <p:nvPr>
            <p:ph type="sldImg"/>
          </p:nvPr>
        </p:nvSpPr>
        <p:spPr>
          <a:ln/>
        </p:spPr>
      </p:sp>
      <p:sp>
        <p:nvSpPr>
          <p:cNvPr id="581635" name="Rectangle 3"/>
          <p:cNvSpPr>
            <a:spLocks noGrp="1" noChangeArrowheads="1"/>
          </p:cNvSpPr>
          <p:nvPr>
            <p:ph type="body" idx="1"/>
          </p:nvPr>
        </p:nvSpPr>
        <p:spPr>
          <a:xfrm>
            <a:off x="914400" y="4343400"/>
            <a:ext cx="5029200" cy="4114800"/>
          </a:xfrm>
        </p:spPr>
        <p:txBody>
          <a:bodyPr/>
          <a:lstStyle/>
          <a:p>
            <a:r>
              <a:rPr lang="en-US"/>
              <a:t>The key difference between the efficiency and social responsibility perspectives is the stakeholders to which the firms has an obligation. The efficiency perspective focuses solely on shareholders or managers, while the social responsibility focuses on various stakeholders.</a:t>
            </a:r>
          </a:p>
          <a:p>
            <a:r>
              <a:rPr lang="en-US"/>
              <a:t>However, the two perspectives differ very little in terms of how to evaluate actions that benefit shareholders and/or society.</a:t>
            </a:r>
          </a:p>
          <a:p>
            <a:pPr>
              <a:buFontTx/>
              <a:buChar char="•"/>
            </a:pPr>
            <a:r>
              <a:rPr lang="en-US"/>
              <a:t>Actions that benefit shareholders but harm the other stakeholders would be viewed as managerially responsible from the efficiency perspective, but socially irresponsible from the social responsibility perspective.  </a:t>
            </a:r>
          </a:p>
          <a:p>
            <a:pPr>
              <a:buFontTx/>
              <a:buChar char="•"/>
            </a:pPr>
            <a:r>
              <a:rPr lang="en-US"/>
              <a:t>Actions that harm shareholders but benefit the other legitimate stakeholders would be viewed as managerially irresponsible from the efficiency perspective, but socially responsible from the social responsibility perspective.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8C5BF-4F41-47C0-A50A-8B8ED81F904E}" type="slidenum">
              <a:rPr lang="en-US"/>
              <a:pPr/>
              <a:t>8</a:t>
            </a:fld>
            <a:endParaRPr lang="en-US"/>
          </a:p>
        </p:txBody>
      </p:sp>
      <p:sp>
        <p:nvSpPr>
          <p:cNvPr id="583682" name="Rectangle 2"/>
          <p:cNvSpPr>
            <a:spLocks noRot="1" noChangeArrowheads="1" noTextEdit="1"/>
          </p:cNvSpPr>
          <p:nvPr>
            <p:ph type="sldImg"/>
          </p:nvPr>
        </p:nvSpPr>
        <p:spPr>
          <a:ln/>
        </p:spPr>
      </p:sp>
      <p:sp>
        <p:nvSpPr>
          <p:cNvPr id="583683" name="Rectangle 3"/>
          <p:cNvSpPr>
            <a:spLocks noGrp="1" noChangeArrowheads="1"/>
          </p:cNvSpPr>
          <p:nvPr>
            <p:ph type="body" idx="1"/>
          </p:nvPr>
        </p:nvSpPr>
        <p:spPr/>
        <p:txBody>
          <a:bodyPr/>
          <a:lstStyle/>
          <a:p>
            <a:r>
              <a:rPr lang="en-US"/>
              <a:t>How corporations react to the various pressures and constituencies connected to the topic of social responsibility varies widely. [These corporate responses are illustrated on this slide and the next.]</a:t>
            </a:r>
          </a:p>
          <a:p>
            <a:pPr>
              <a:buFontTx/>
              <a:buChar char="•"/>
            </a:pPr>
            <a:r>
              <a:rPr lang="en-US" b="1"/>
              <a:t>Defenders </a:t>
            </a:r>
            <a:r>
              <a:rPr lang="en-US"/>
              <a:t>tend to fight efforts that they see as resulting in greater restriction and regulation of their ability to maximize profits. These firms often operate at the edge of the law and actively seek legal loopholes in conducting their business. Typically they change only when legally compelled to do so.</a:t>
            </a:r>
          </a:p>
          <a:p>
            <a:pPr>
              <a:buFontTx/>
              <a:buChar char="•"/>
            </a:pPr>
            <a:r>
              <a:rPr lang="en-US" b="1"/>
              <a:t>Accommodators </a:t>
            </a:r>
            <a:r>
              <a:rPr lang="en-US"/>
              <a:t>are less aggressive in fighting restrictions and regulations, but they change only when legally compelled to do so. This type of firm tends to obey the letter of the law but does not make changes that might restrict profits if they are not required 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96CC9-EEDE-4E8B-8926-A45B56286A24}" type="slidenum">
              <a:rPr lang="en-US"/>
              <a:pPr/>
              <a:t>9</a:t>
            </a:fld>
            <a:endParaRPr lang="en-US"/>
          </a:p>
        </p:txBody>
      </p:sp>
      <p:sp>
        <p:nvSpPr>
          <p:cNvPr id="585730" name="Rectangle 2"/>
          <p:cNvSpPr>
            <a:spLocks noRot="1" noChangeArrowheads="1" noTextEdit="1"/>
          </p:cNvSpPr>
          <p:nvPr>
            <p:ph type="sldImg"/>
          </p:nvPr>
        </p:nvSpPr>
        <p:spPr>
          <a:ln/>
        </p:spPr>
      </p:sp>
      <p:sp>
        <p:nvSpPr>
          <p:cNvPr id="585731" name="Rectangle 3"/>
          <p:cNvSpPr>
            <a:spLocks noGrp="1" noChangeArrowheads="1"/>
          </p:cNvSpPr>
          <p:nvPr>
            <p:ph type="body" idx="1"/>
          </p:nvPr>
        </p:nvSpPr>
        <p:spPr/>
        <p:txBody>
          <a:bodyPr/>
          <a:lstStyle/>
          <a:p>
            <a:pPr>
              <a:buFontTx/>
              <a:buChar char="•"/>
            </a:pPr>
            <a:r>
              <a:rPr lang="en-US" b="1"/>
              <a:t>Reactors </a:t>
            </a:r>
            <a:r>
              <a:rPr lang="en-US"/>
              <a:t>make changes when they feel that pressure from constituencies is sufficient such that nonresponsiveness could have a negative economic impact on the firm. </a:t>
            </a:r>
          </a:p>
          <a:p>
            <a:pPr>
              <a:buFontTx/>
              <a:buChar char="•"/>
            </a:pPr>
            <a:r>
              <a:rPr lang="en-US" b="1"/>
              <a:t>Anticipators </a:t>
            </a:r>
            <a:r>
              <a:rPr lang="en-US"/>
              <a:t>believe that they are obligated to a variety of stakeholders‑customers, employees, shareholders, general citizens, and so on‑--not to harm them independent of laws or pressures that restrict or regulate their actions. Firms in this category not only abide by the law, but they might take action to avoid harming constituencies, even when the constituencies might not be aware of the potential danger.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0" y="2895600"/>
            <a:ext cx="9144000" cy="3962400"/>
          </a:xfrm>
          <a:prstGeom prst="rect">
            <a:avLst/>
          </a:prstGeom>
          <a:gradFill rotWithShape="1">
            <a:gsLst>
              <a:gs pos="0">
                <a:srgbClr val="000000"/>
              </a:gs>
              <a:gs pos="50000">
                <a:srgbClr val="777777"/>
              </a:gs>
              <a:gs pos="100000">
                <a:srgbClr val="000000"/>
              </a:gs>
            </a:gsLst>
            <a:lin ang="5400000" scaled="1"/>
          </a:gradFill>
          <a:ln w="9525">
            <a:noFill/>
            <a:miter lim="800000"/>
            <a:headEnd/>
            <a:tailEnd/>
          </a:ln>
          <a:effectLst/>
        </p:spPr>
        <p:txBody>
          <a:bodyPr wrap="none" anchor="ctr"/>
          <a:lstStyle/>
          <a:p>
            <a:endParaRPr lang="en-GB"/>
          </a:p>
        </p:txBody>
      </p:sp>
      <p:sp>
        <p:nvSpPr>
          <p:cNvPr id="245827" name="Rectangle 67"/>
          <p:cNvSpPr>
            <a:spLocks noGrp="1" noChangeArrowheads="1"/>
          </p:cNvSpPr>
          <p:nvPr>
            <p:ph type="subTitle" idx="1"/>
          </p:nvPr>
        </p:nvSpPr>
        <p:spPr>
          <a:xfrm>
            <a:off x="1371600" y="3581400"/>
            <a:ext cx="6400800" cy="1752600"/>
          </a:xfrm>
          <a:effectLst>
            <a:outerShdw dist="35921" dir="2700000" algn="ctr" rotWithShape="0">
              <a:schemeClr val="tx1"/>
            </a:outerShdw>
          </a:effectLst>
        </p:spPr>
        <p:txBody>
          <a:bodyPr/>
          <a:lstStyle>
            <a:lvl1pPr marL="0" indent="0">
              <a:buFont typeface="Wingdings" pitchFamily="2" charset="2"/>
              <a:buNone/>
              <a:defRPr sz="900"/>
            </a:lvl1pPr>
          </a:lstStyle>
          <a:p>
            <a:endParaRPr lang="en-US"/>
          </a:p>
        </p:txBody>
      </p:sp>
      <p:sp>
        <p:nvSpPr>
          <p:cNvPr id="245828" name="Rectangle 68"/>
          <p:cNvSpPr>
            <a:spLocks noGrp="1" noChangeArrowheads="1"/>
          </p:cNvSpPr>
          <p:nvPr>
            <p:ph type="sldNum" sz="quarter" idx="4"/>
          </p:nvPr>
        </p:nvSpPr>
        <p:spPr>
          <a:xfrm>
            <a:off x="6629400" y="6381750"/>
            <a:ext cx="2133600" cy="476250"/>
          </a:xfrm>
        </p:spPr>
        <p:txBody>
          <a:bodyPr/>
          <a:lstStyle>
            <a:lvl1pPr>
              <a:defRPr sz="1400" b="0"/>
            </a:lvl1pPr>
          </a:lstStyle>
          <a:p>
            <a:r>
              <a:rPr lang="en-US"/>
              <a:t># </a:t>
            </a:r>
            <a:fld id="{A4DB6B5D-9921-488A-8E12-D183CDD26B47}" type="slidenum">
              <a:rPr lang="en-US"/>
              <a:pPr/>
              <a:t>‹#›</a:t>
            </a:fld>
            <a:endParaRPr lang="en-US"/>
          </a:p>
        </p:txBody>
      </p:sp>
      <p:sp>
        <p:nvSpPr>
          <p:cNvPr id="245829" name="Rectangle 69"/>
          <p:cNvSpPr>
            <a:spLocks noGrp="1" noChangeArrowheads="1"/>
          </p:cNvSpPr>
          <p:nvPr>
            <p:ph type="ctrTitle"/>
          </p:nvPr>
        </p:nvSpPr>
        <p:spPr>
          <a:xfrm>
            <a:off x="457200" y="1371600"/>
            <a:ext cx="8077200" cy="1470025"/>
          </a:xfrm>
        </p:spPr>
        <p:txBody>
          <a:bodyPr/>
          <a:lstStyle>
            <a:lvl1pPr>
              <a:defRPr/>
            </a:lvl1pPr>
          </a:lstStyle>
          <a:p>
            <a:endParaRPr lang="en-US"/>
          </a:p>
        </p:txBody>
      </p:sp>
      <p:sp>
        <p:nvSpPr>
          <p:cNvPr id="245831" name="Rectangle 71"/>
          <p:cNvSpPr>
            <a:spLocks noChangeArrowheads="1"/>
          </p:cNvSpPr>
          <p:nvPr/>
        </p:nvSpPr>
        <p:spPr bwMode="auto">
          <a:xfrm>
            <a:off x="0" y="0"/>
            <a:ext cx="9144000" cy="2895600"/>
          </a:xfrm>
          <a:prstGeom prst="rect">
            <a:avLst/>
          </a:prstGeom>
          <a:gradFill rotWithShape="1">
            <a:gsLst>
              <a:gs pos="0">
                <a:srgbClr val="5F5F5F">
                  <a:gamma/>
                  <a:shade val="0"/>
                  <a:invGamma/>
                </a:srgbClr>
              </a:gs>
              <a:gs pos="100000">
                <a:srgbClr val="5F5F5F"/>
              </a:gs>
            </a:gsLst>
            <a:lin ang="5400000" scaled="1"/>
          </a:gradFill>
          <a:ln w="9525">
            <a:noFill/>
            <a:miter lim="800000"/>
            <a:headEnd/>
            <a:tailEnd/>
          </a:ln>
          <a:effectLst/>
        </p:spPr>
        <p:txBody>
          <a:bodyPr wrap="none" anchor="ctr"/>
          <a:lstStyle/>
          <a:p>
            <a:endParaRPr lang="en-GB"/>
          </a:p>
        </p:txBody>
      </p:sp>
      <p:sp>
        <p:nvSpPr>
          <p:cNvPr id="245833" name="Rectangle 73"/>
          <p:cNvSpPr>
            <a:spLocks noChangeArrowheads="1"/>
          </p:cNvSpPr>
          <p:nvPr/>
        </p:nvSpPr>
        <p:spPr bwMode="auto">
          <a:xfrm>
            <a:off x="228600" y="6324600"/>
            <a:ext cx="4114800" cy="381000"/>
          </a:xfrm>
          <a:prstGeom prst="rect">
            <a:avLst/>
          </a:prstGeom>
          <a:noFill/>
          <a:ln w="9525">
            <a:noFill/>
            <a:miter lim="800000"/>
            <a:headEnd/>
            <a:tailEnd/>
          </a:ln>
          <a:effectLst>
            <a:outerShdw dist="35921" dir="2700000" algn="ctr" rotWithShape="0">
              <a:schemeClr val="tx1"/>
            </a:outerShdw>
          </a:effectLst>
        </p:spPr>
        <p:txBody>
          <a:bodyPr/>
          <a:lstStyle/>
          <a:p>
            <a:pPr>
              <a:spcBef>
                <a:spcPct val="20000"/>
              </a:spcBef>
              <a:buClr>
                <a:srgbClr val="CC3300"/>
              </a:buClr>
              <a:buSzPct val="55000"/>
              <a:buFont typeface="Wingdings" pitchFamily="2" charset="2"/>
              <a:buNone/>
            </a:pPr>
            <a:r>
              <a:rPr lang="en-US" sz="900" b="1">
                <a:solidFill>
                  <a:schemeClr val="bg1"/>
                </a:solidFill>
              </a:rPr>
              <a:t>PowerPoint slides by </a:t>
            </a:r>
          </a:p>
          <a:p>
            <a:pPr>
              <a:spcBef>
                <a:spcPct val="20000"/>
              </a:spcBef>
              <a:buClr>
                <a:srgbClr val="CC3300"/>
              </a:buClr>
              <a:buSzPct val="55000"/>
              <a:buFont typeface="Wingdings" pitchFamily="2" charset="2"/>
              <a:buNone/>
            </a:pPr>
            <a:r>
              <a:rPr lang="en-US" sz="900" b="1">
                <a:solidFill>
                  <a:schemeClr val="bg1"/>
                </a:solidFill>
              </a:rPr>
              <a:t>Susan A. Peterson, Scottsdale Community College</a:t>
            </a:r>
          </a:p>
        </p:txBody>
      </p:sp>
      <p:sp>
        <p:nvSpPr>
          <p:cNvPr id="245871" name="Rectangle 111"/>
          <p:cNvSpPr>
            <a:spLocks noChangeArrowheads="1"/>
          </p:cNvSpPr>
          <p:nvPr/>
        </p:nvSpPr>
        <p:spPr bwMode="auto">
          <a:xfrm>
            <a:off x="533400" y="26670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245872" name="Rectangle 112"/>
          <p:cNvSpPr>
            <a:spLocks noChangeArrowheads="1"/>
          </p:cNvSpPr>
          <p:nvPr/>
        </p:nvSpPr>
        <p:spPr bwMode="auto">
          <a:xfrm>
            <a:off x="838200" y="26670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245873" name="Rectangle 113"/>
          <p:cNvSpPr>
            <a:spLocks noChangeArrowheads="1"/>
          </p:cNvSpPr>
          <p:nvPr/>
        </p:nvSpPr>
        <p:spPr bwMode="auto">
          <a:xfrm>
            <a:off x="1143000" y="26670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245874" name="Rectangle 114"/>
          <p:cNvSpPr>
            <a:spLocks noChangeArrowheads="1"/>
          </p:cNvSpPr>
          <p:nvPr/>
        </p:nvSpPr>
        <p:spPr bwMode="auto">
          <a:xfrm>
            <a:off x="1752600" y="26670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245875" name="Rectangle 115"/>
          <p:cNvSpPr>
            <a:spLocks noChangeArrowheads="1"/>
          </p:cNvSpPr>
          <p:nvPr/>
        </p:nvSpPr>
        <p:spPr bwMode="auto">
          <a:xfrm>
            <a:off x="1447800" y="26670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245876" name="Rectangle 116"/>
          <p:cNvSpPr>
            <a:spLocks noChangeArrowheads="1"/>
          </p:cNvSpPr>
          <p:nvPr/>
        </p:nvSpPr>
        <p:spPr bwMode="auto">
          <a:xfrm>
            <a:off x="2057400" y="26670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245877" name="Rectangle 117"/>
          <p:cNvSpPr>
            <a:spLocks noChangeArrowheads="1"/>
          </p:cNvSpPr>
          <p:nvPr/>
        </p:nvSpPr>
        <p:spPr bwMode="auto">
          <a:xfrm>
            <a:off x="2362200" y="26670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245878" name="Rectangle 118"/>
          <p:cNvSpPr>
            <a:spLocks noChangeArrowheads="1"/>
          </p:cNvSpPr>
          <p:nvPr/>
        </p:nvSpPr>
        <p:spPr bwMode="auto">
          <a:xfrm>
            <a:off x="2667000" y="26670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245879" name="Rectangle 119"/>
          <p:cNvSpPr>
            <a:spLocks noChangeArrowheads="1"/>
          </p:cNvSpPr>
          <p:nvPr/>
        </p:nvSpPr>
        <p:spPr bwMode="auto">
          <a:xfrm>
            <a:off x="3276600" y="26670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245880" name="Rectangle 120"/>
          <p:cNvSpPr>
            <a:spLocks noChangeArrowheads="1"/>
          </p:cNvSpPr>
          <p:nvPr/>
        </p:nvSpPr>
        <p:spPr bwMode="auto">
          <a:xfrm>
            <a:off x="2971800" y="26670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245881" name="Rectangle 121"/>
          <p:cNvSpPr>
            <a:spLocks noChangeArrowheads="1"/>
          </p:cNvSpPr>
          <p:nvPr/>
        </p:nvSpPr>
        <p:spPr bwMode="auto">
          <a:xfrm>
            <a:off x="3581400" y="2667000"/>
            <a:ext cx="228600" cy="228600"/>
          </a:xfrm>
          <a:prstGeom prst="rect">
            <a:avLst/>
          </a:prstGeom>
          <a:solidFill>
            <a:srgbClr val="292929">
              <a:alpha val="50000"/>
            </a:srgbClr>
          </a:solidFill>
          <a:ln w="9525">
            <a:noFill/>
            <a:miter lim="800000"/>
            <a:headEnd/>
            <a:tailEnd/>
          </a:ln>
          <a:effectLst/>
        </p:spPr>
        <p:txBody>
          <a:bodyPr wrap="none" anchor="ctr"/>
          <a:lstStyle/>
          <a:p>
            <a:endParaRPr lang="en-GB"/>
          </a:p>
        </p:txBody>
      </p:sp>
      <p:sp>
        <p:nvSpPr>
          <p:cNvPr id="245899" name="Rectangle 139"/>
          <p:cNvSpPr>
            <a:spLocks noChangeArrowheads="1"/>
          </p:cNvSpPr>
          <p:nvPr/>
        </p:nvSpPr>
        <p:spPr bwMode="auto">
          <a:xfrm>
            <a:off x="6629400" y="65532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245900" name="Rectangle 140"/>
          <p:cNvSpPr>
            <a:spLocks noChangeArrowheads="1"/>
          </p:cNvSpPr>
          <p:nvPr/>
        </p:nvSpPr>
        <p:spPr bwMode="auto">
          <a:xfrm>
            <a:off x="6324600" y="65532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245901" name="Rectangle 141"/>
          <p:cNvSpPr>
            <a:spLocks noChangeArrowheads="1"/>
          </p:cNvSpPr>
          <p:nvPr/>
        </p:nvSpPr>
        <p:spPr bwMode="auto">
          <a:xfrm>
            <a:off x="5715000" y="65532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245902" name="Rectangle 142"/>
          <p:cNvSpPr>
            <a:spLocks noChangeArrowheads="1"/>
          </p:cNvSpPr>
          <p:nvPr/>
        </p:nvSpPr>
        <p:spPr bwMode="auto">
          <a:xfrm>
            <a:off x="6019800" y="65532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245903" name="Rectangle 143"/>
          <p:cNvSpPr>
            <a:spLocks noChangeArrowheads="1"/>
          </p:cNvSpPr>
          <p:nvPr/>
        </p:nvSpPr>
        <p:spPr bwMode="auto">
          <a:xfrm>
            <a:off x="6934200" y="65532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245904" name="Rectangle 144"/>
          <p:cNvSpPr>
            <a:spLocks noChangeArrowheads="1"/>
          </p:cNvSpPr>
          <p:nvPr/>
        </p:nvSpPr>
        <p:spPr bwMode="auto">
          <a:xfrm>
            <a:off x="8153400" y="65532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245905" name="Rectangle 145"/>
          <p:cNvSpPr>
            <a:spLocks noChangeArrowheads="1"/>
          </p:cNvSpPr>
          <p:nvPr/>
        </p:nvSpPr>
        <p:spPr bwMode="auto">
          <a:xfrm>
            <a:off x="7848600" y="65532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245906" name="Rectangle 146"/>
          <p:cNvSpPr>
            <a:spLocks noChangeArrowheads="1"/>
          </p:cNvSpPr>
          <p:nvPr/>
        </p:nvSpPr>
        <p:spPr bwMode="auto">
          <a:xfrm>
            <a:off x="7239000" y="65532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245907" name="Rectangle 147"/>
          <p:cNvSpPr>
            <a:spLocks noChangeArrowheads="1"/>
          </p:cNvSpPr>
          <p:nvPr/>
        </p:nvSpPr>
        <p:spPr bwMode="auto">
          <a:xfrm>
            <a:off x="7543800" y="65532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245910" name="Rectangle 150"/>
          <p:cNvSpPr>
            <a:spLocks noChangeArrowheads="1"/>
          </p:cNvSpPr>
          <p:nvPr/>
        </p:nvSpPr>
        <p:spPr bwMode="auto">
          <a:xfrm>
            <a:off x="8458200" y="6553200"/>
            <a:ext cx="228600" cy="228600"/>
          </a:xfrm>
          <a:prstGeom prst="rect">
            <a:avLst/>
          </a:prstGeom>
          <a:solidFill>
            <a:srgbClr val="FF0000"/>
          </a:solidFill>
          <a:ln w="9525">
            <a:noFill/>
            <a:miter lim="800000"/>
            <a:headEnd/>
            <a:tailEnd/>
          </a:ln>
          <a:effectLst/>
        </p:spPr>
        <p:txBody>
          <a:bodyPr wrap="none" anchor="ctr"/>
          <a:lstStyle/>
          <a:p>
            <a:pPr algn="ctr"/>
            <a:endParaRPr lang="en-US"/>
          </a:p>
        </p:txBody>
      </p:sp>
      <p:sp>
        <p:nvSpPr>
          <p:cNvPr id="245911" name="Rectangle 151"/>
          <p:cNvSpPr>
            <a:spLocks noChangeArrowheads="1"/>
          </p:cNvSpPr>
          <p:nvPr userDrawn="1"/>
        </p:nvSpPr>
        <p:spPr bwMode="auto">
          <a:xfrm>
            <a:off x="3886200" y="2667000"/>
            <a:ext cx="228600" cy="228600"/>
          </a:xfrm>
          <a:prstGeom prst="rect">
            <a:avLst/>
          </a:prstGeom>
          <a:solidFill>
            <a:srgbClr val="292929">
              <a:alpha val="35001"/>
            </a:srgbClr>
          </a:solidFill>
          <a:ln w="9525">
            <a:noFill/>
            <a:miter lim="800000"/>
            <a:headEnd/>
            <a:tailEnd/>
          </a:ln>
          <a:effectLst/>
        </p:spPr>
        <p:txBody>
          <a:bodyPr wrap="none" anchor="ctr"/>
          <a:lstStyle/>
          <a:p>
            <a:endParaRPr lang="en-GB"/>
          </a:p>
        </p:txBody>
      </p:sp>
      <p:sp>
        <p:nvSpPr>
          <p:cNvPr id="245912" name="Rectangle 152"/>
          <p:cNvSpPr>
            <a:spLocks noChangeArrowheads="1"/>
          </p:cNvSpPr>
          <p:nvPr userDrawn="1"/>
        </p:nvSpPr>
        <p:spPr bwMode="auto">
          <a:xfrm>
            <a:off x="4191000" y="2667000"/>
            <a:ext cx="228600" cy="228600"/>
          </a:xfrm>
          <a:prstGeom prst="rect">
            <a:avLst/>
          </a:prstGeom>
          <a:solidFill>
            <a:srgbClr val="292929">
              <a:alpha val="30000"/>
            </a:srgbClr>
          </a:solidFill>
          <a:ln w="9525">
            <a:noFill/>
            <a:miter lim="800000"/>
            <a:headEnd/>
            <a:tailEnd/>
          </a:ln>
          <a:effectLst/>
        </p:spPr>
        <p:txBody>
          <a:bodyPr wrap="none" anchor="ctr"/>
          <a:lstStyle/>
          <a:p>
            <a:endParaRPr lang="en-GB"/>
          </a:p>
        </p:txBody>
      </p:sp>
      <p:sp>
        <p:nvSpPr>
          <p:cNvPr id="245913" name="Rectangle 153"/>
          <p:cNvSpPr>
            <a:spLocks noChangeArrowheads="1"/>
          </p:cNvSpPr>
          <p:nvPr userDrawn="1"/>
        </p:nvSpPr>
        <p:spPr bwMode="auto">
          <a:xfrm>
            <a:off x="4495800" y="2667000"/>
            <a:ext cx="228600" cy="228600"/>
          </a:xfrm>
          <a:prstGeom prst="rect">
            <a:avLst/>
          </a:prstGeom>
          <a:solidFill>
            <a:srgbClr val="292929">
              <a:alpha val="14999"/>
            </a:srgbClr>
          </a:solidFill>
          <a:ln w="9525">
            <a:noFill/>
            <a:miter lim="800000"/>
            <a:headEnd/>
            <a:tailEnd/>
          </a:ln>
          <a:effectLst/>
        </p:spPr>
        <p:txBody>
          <a:bodyPr wrap="none" anchor="ctr"/>
          <a:lstStyle/>
          <a:p>
            <a:endParaRPr lang="en-GB"/>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5E86FF78-E133-4D16-92EB-BC4C5133FC90}"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28600"/>
            <a:ext cx="2076450" cy="6096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81000" y="228600"/>
            <a:ext cx="60769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C0251069-23A8-4EAD-8295-B889EAD0F3D5}"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82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81000" y="1524000"/>
            <a:ext cx="40767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10100" y="1524000"/>
            <a:ext cx="4076700" cy="4800600"/>
          </a:xfrm>
        </p:spPr>
        <p:txBody>
          <a:bodyPr/>
          <a:lstStyle/>
          <a:p>
            <a:endParaRPr lang="en-GB"/>
          </a:p>
        </p:txBody>
      </p:sp>
      <p:sp>
        <p:nvSpPr>
          <p:cNvPr id="5" name="Slide Number Placeholder 4"/>
          <p:cNvSpPr>
            <a:spLocks noGrp="1"/>
          </p:cNvSpPr>
          <p:nvPr>
            <p:ph type="sldNum" sz="quarter" idx="10"/>
          </p:nvPr>
        </p:nvSpPr>
        <p:spPr>
          <a:xfrm>
            <a:off x="8610600" y="6477000"/>
            <a:ext cx="457200" cy="152400"/>
          </a:xfrm>
        </p:spPr>
        <p:txBody>
          <a:bodyPr/>
          <a:lstStyle>
            <a:lvl1pPr>
              <a:defRPr/>
            </a:lvl1pPr>
          </a:lstStyle>
          <a:p>
            <a:fld id="{24F75BB8-C645-4520-82E6-EBF7162195B7}" type="slidenum">
              <a:rPr lang="en-US"/>
              <a:pPr/>
              <a:t>‹#›</a:t>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82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381000" y="1524000"/>
            <a:ext cx="8305800" cy="4800600"/>
          </a:xfrm>
        </p:spPr>
        <p:txBody>
          <a:bodyPr/>
          <a:lstStyle/>
          <a:p>
            <a:endParaRPr lang="en-GB"/>
          </a:p>
        </p:txBody>
      </p:sp>
      <p:sp>
        <p:nvSpPr>
          <p:cNvPr id="4" name="Slide Number Placeholder 3"/>
          <p:cNvSpPr>
            <a:spLocks noGrp="1"/>
          </p:cNvSpPr>
          <p:nvPr>
            <p:ph type="sldNum" sz="quarter" idx="10"/>
          </p:nvPr>
        </p:nvSpPr>
        <p:spPr>
          <a:xfrm>
            <a:off x="8610600" y="6477000"/>
            <a:ext cx="457200" cy="152400"/>
          </a:xfrm>
        </p:spPr>
        <p:txBody>
          <a:bodyPr/>
          <a:lstStyle>
            <a:lvl1pPr>
              <a:defRPr/>
            </a:lvl1pPr>
          </a:lstStyle>
          <a:p>
            <a:fld id="{A9EBC732-6DBB-422C-BAD9-BAF6D68B4671}" type="slidenum">
              <a:rPr lang="en-US"/>
              <a:pPr/>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82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81000" y="1524000"/>
            <a:ext cx="8305800" cy="4800600"/>
          </a:xfrm>
        </p:spPr>
        <p:txBody>
          <a:bodyPr/>
          <a:lstStyle/>
          <a:p>
            <a:endParaRPr lang="en-GB"/>
          </a:p>
        </p:txBody>
      </p:sp>
      <p:sp>
        <p:nvSpPr>
          <p:cNvPr id="4" name="Slide Number Placeholder 3"/>
          <p:cNvSpPr>
            <a:spLocks noGrp="1"/>
          </p:cNvSpPr>
          <p:nvPr>
            <p:ph type="sldNum" sz="quarter" idx="10"/>
          </p:nvPr>
        </p:nvSpPr>
        <p:spPr>
          <a:xfrm>
            <a:off x="8610600" y="6477000"/>
            <a:ext cx="457200" cy="152400"/>
          </a:xfrm>
        </p:spPr>
        <p:txBody>
          <a:bodyPr/>
          <a:lstStyle>
            <a:lvl1pPr>
              <a:defRPr/>
            </a:lvl1pPr>
          </a:lstStyle>
          <a:p>
            <a:fld id="{18B5075D-A44F-4CE2-AD43-69305A43D452}" type="slidenum">
              <a:rPr lang="en-US"/>
              <a:pPr/>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8382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381000" y="1524000"/>
            <a:ext cx="8305800" cy="4800600"/>
          </a:xfrm>
        </p:spPr>
        <p:txBody>
          <a:bodyPr/>
          <a:lstStyle/>
          <a:p>
            <a:endParaRPr lang="en-GB"/>
          </a:p>
        </p:txBody>
      </p:sp>
      <p:sp>
        <p:nvSpPr>
          <p:cNvPr id="4" name="Slide Number Placeholder 3"/>
          <p:cNvSpPr>
            <a:spLocks noGrp="1"/>
          </p:cNvSpPr>
          <p:nvPr>
            <p:ph type="sldNum" sz="quarter" idx="10"/>
          </p:nvPr>
        </p:nvSpPr>
        <p:spPr>
          <a:xfrm>
            <a:off x="8610600" y="6477000"/>
            <a:ext cx="457200" cy="152400"/>
          </a:xfrm>
        </p:spPr>
        <p:txBody>
          <a:bodyPr/>
          <a:lstStyle>
            <a:lvl1pPr>
              <a:defRPr/>
            </a:lvl1pPr>
          </a:lstStyle>
          <a:p>
            <a:fld id="{7D129090-DF55-4FEB-943E-2A8D32C840DA}"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3DE0C695-CF6F-40F4-8E8A-B95988D404F1}"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278B8E1-EE42-4ED9-850C-25E9B218A793}"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81000" y="15240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0100" y="15240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EE1B11EE-F71D-4419-AFC8-6C92AFFE9C38}"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F246621E-7DEB-47D4-82AA-CA0FDEE8DD17}"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49458A64-BF9B-4E0B-AECB-974795795ECB}"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35F1DB5-AEC1-44F6-B4CD-8F35B237810F}"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C2FB5E98-7A6B-473A-A305-8314D1B7FA48}"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FD2A0E7-A87C-43DE-A0C3-560B79F42BBD}"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1" name="Rectangle 117"/>
          <p:cNvSpPr>
            <a:spLocks noChangeArrowheads="1"/>
          </p:cNvSpPr>
          <p:nvPr userDrawn="1"/>
        </p:nvSpPr>
        <p:spPr bwMode="auto">
          <a:xfrm>
            <a:off x="0" y="0"/>
            <a:ext cx="9144000" cy="1447800"/>
          </a:xfrm>
          <a:prstGeom prst="rect">
            <a:avLst/>
          </a:prstGeom>
          <a:gradFill rotWithShape="1">
            <a:gsLst>
              <a:gs pos="0">
                <a:srgbClr val="000000"/>
              </a:gs>
              <a:gs pos="100000">
                <a:srgbClr val="777777"/>
              </a:gs>
            </a:gsLst>
            <a:lin ang="5400000" scaled="1"/>
          </a:gradFill>
          <a:ln w="9525">
            <a:solidFill>
              <a:schemeClr val="tx1"/>
            </a:solidFill>
            <a:miter lim="800000"/>
            <a:headEnd/>
            <a:tailEnd/>
          </a:ln>
          <a:effectLst/>
        </p:spPr>
        <p:txBody>
          <a:bodyPr wrap="none" anchor="ctr"/>
          <a:lstStyle/>
          <a:p>
            <a:endParaRPr lang="en-GB"/>
          </a:p>
        </p:txBody>
      </p:sp>
      <p:sp>
        <p:nvSpPr>
          <p:cNvPr id="1031" name="Rectangle 7"/>
          <p:cNvSpPr>
            <a:spLocks noChangeArrowheads="1"/>
          </p:cNvSpPr>
          <p:nvPr/>
        </p:nvSpPr>
        <p:spPr bwMode="auto">
          <a:xfrm>
            <a:off x="0" y="1447800"/>
            <a:ext cx="9144000" cy="5410200"/>
          </a:xfrm>
          <a:prstGeom prst="rect">
            <a:avLst/>
          </a:prstGeom>
          <a:gradFill rotWithShape="1">
            <a:gsLst>
              <a:gs pos="0">
                <a:srgbClr val="000000"/>
              </a:gs>
              <a:gs pos="50000">
                <a:srgbClr val="777777"/>
              </a:gs>
              <a:gs pos="100000">
                <a:srgbClr val="000000"/>
              </a:gs>
            </a:gsLst>
            <a:lin ang="5400000" scaled="1"/>
          </a:gradFill>
          <a:ln w="9525">
            <a:solidFill>
              <a:schemeClr val="tx1"/>
            </a:solidFill>
            <a:miter lim="800000"/>
            <a:headEnd/>
            <a:tailEnd/>
          </a:ln>
          <a:effectLst/>
        </p:spPr>
        <p:txBody>
          <a:bodyPr wrap="none" anchor="ctr"/>
          <a:lstStyle/>
          <a:p>
            <a:endParaRPr lang="en-GB"/>
          </a:p>
        </p:txBody>
      </p:sp>
      <p:sp>
        <p:nvSpPr>
          <p:cNvPr id="1027" name="Rectangle 3"/>
          <p:cNvSpPr>
            <a:spLocks noGrp="1" noChangeArrowheads="1"/>
          </p:cNvSpPr>
          <p:nvPr>
            <p:ph type="body" idx="1"/>
          </p:nvPr>
        </p:nvSpPr>
        <p:spPr bwMode="auto">
          <a:xfrm>
            <a:off x="381000" y="1524000"/>
            <a:ext cx="8305800" cy="4800600"/>
          </a:xfrm>
          <a:prstGeom prst="rect">
            <a:avLst/>
          </a:prstGeom>
          <a:noFill/>
          <a:ln w="9525">
            <a:noFill/>
            <a:miter lim="800000"/>
            <a:headEnd/>
            <a:tailEnd/>
          </a:ln>
          <a:effectLst>
            <a:outerShdw dist="28398" dir="1593903" algn="ctr" rotWithShape="0">
              <a:schemeClr val="tx2"/>
            </a:outerShdw>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610600" y="6477000"/>
            <a:ext cx="4572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solidFill>
                  <a:schemeClr val="bg1"/>
                </a:solidFill>
              </a:defRPr>
            </a:lvl1pPr>
          </a:lstStyle>
          <a:p>
            <a:fld id="{7D6278CB-A012-49EB-A300-5DA5B5CF1466}" type="slidenum">
              <a:rPr lang="en-US"/>
              <a:pPr/>
              <a:t>‹#›</a:t>
            </a:fld>
            <a:endParaRPr lang="en-US"/>
          </a:p>
        </p:txBody>
      </p:sp>
      <p:sp>
        <p:nvSpPr>
          <p:cNvPr id="1026" name="Rectangle 2"/>
          <p:cNvSpPr>
            <a:spLocks noGrp="1" noChangeArrowheads="1"/>
          </p:cNvSpPr>
          <p:nvPr>
            <p:ph type="title"/>
          </p:nvPr>
        </p:nvSpPr>
        <p:spPr bwMode="auto">
          <a:xfrm>
            <a:off x="381000" y="228600"/>
            <a:ext cx="8305800" cy="838200"/>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endParaRPr lang="en-US" smtClean="0"/>
          </a:p>
        </p:txBody>
      </p:sp>
      <p:sp>
        <p:nvSpPr>
          <p:cNvPr id="1140" name="Text Box 116"/>
          <p:cNvSpPr txBox="1">
            <a:spLocks noChangeArrowheads="1"/>
          </p:cNvSpPr>
          <p:nvPr/>
        </p:nvSpPr>
        <p:spPr bwMode="auto">
          <a:xfrm>
            <a:off x="2667000" y="6553200"/>
            <a:ext cx="2876550" cy="244475"/>
          </a:xfrm>
          <a:prstGeom prst="rect">
            <a:avLst/>
          </a:prstGeom>
          <a:noFill/>
          <a:ln w="9525">
            <a:noFill/>
            <a:miter lim="800000"/>
            <a:headEnd/>
            <a:tailEnd/>
          </a:ln>
          <a:effectLst/>
        </p:spPr>
        <p:txBody>
          <a:bodyPr>
            <a:spAutoFit/>
          </a:bodyPr>
          <a:lstStyle/>
          <a:p>
            <a:pPr algn="r"/>
            <a:r>
              <a:rPr lang="en-US" sz="1000">
                <a:solidFill>
                  <a:schemeClr val="bg1"/>
                </a:solidFill>
              </a:rPr>
              <a:t>© 2008 Prentice-Hall Business Publishing</a:t>
            </a:r>
          </a:p>
        </p:txBody>
      </p:sp>
      <p:sp>
        <p:nvSpPr>
          <p:cNvPr id="1142" name="Rectangle 118"/>
          <p:cNvSpPr>
            <a:spLocks noChangeArrowheads="1"/>
          </p:cNvSpPr>
          <p:nvPr userDrawn="1"/>
        </p:nvSpPr>
        <p:spPr bwMode="auto">
          <a:xfrm>
            <a:off x="457200" y="11430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1143" name="Rectangle 119"/>
          <p:cNvSpPr>
            <a:spLocks noChangeArrowheads="1"/>
          </p:cNvSpPr>
          <p:nvPr userDrawn="1"/>
        </p:nvSpPr>
        <p:spPr bwMode="auto">
          <a:xfrm>
            <a:off x="762000" y="11430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1144" name="Rectangle 120"/>
          <p:cNvSpPr>
            <a:spLocks noChangeArrowheads="1"/>
          </p:cNvSpPr>
          <p:nvPr userDrawn="1"/>
        </p:nvSpPr>
        <p:spPr bwMode="auto">
          <a:xfrm>
            <a:off x="1066800" y="11430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1145" name="Rectangle 121"/>
          <p:cNvSpPr>
            <a:spLocks noChangeArrowheads="1"/>
          </p:cNvSpPr>
          <p:nvPr userDrawn="1"/>
        </p:nvSpPr>
        <p:spPr bwMode="auto">
          <a:xfrm>
            <a:off x="1676400" y="11430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1146" name="Rectangle 122"/>
          <p:cNvSpPr>
            <a:spLocks noChangeArrowheads="1"/>
          </p:cNvSpPr>
          <p:nvPr userDrawn="1"/>
        </p:nvSpPr>
        <p:spPr bwMode="auto">
          <a:xfrm>
            <a:off x="1371600" y="11430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1147" name="Rectangle 123"/>
          <p:cNvSpPr>
            <a:spLocks noChangeArrowheads="1"/>
          </p:cNvSpPr>
          <p:nvPr userDrawn="1"/>
        </p:nvSpPr>
        <p:spPr bwMode="auto">
          <a:xfrm>
            <a:off x="1981200" y="11430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1148" name="Rectangle 124"/>
          <p:cNvSpPr>
            <a:spLocks noChangeArrowheads="1"/>
          </p:cNvSpPr>
          <p:nvPr userDrawn="1"/>
        </p:nvSpPr>
        <p:spPr bwMode="auto">
          <a:xfrm>
            <a:off x="2286000" y="11430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1149" name="Rectangle 125"/>
          <p:cNvSpPr>
            <a:spLocks noChangeArrowheads="1"/>
          </p:cNvSpPr>
          <p:nvPr userDrawn="1"/>
        </p:nvSpPr>
        <p:spPr bwMode="auto">
          <a:xfrm>
            <a:off x="2590800" y="11430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1150" name="Rectangle 126"/>
          <p:cNvSpPr>
            <a:spLocks noChangeArrowheads="1"/>
          </p:cNvSpPr>
          <p:nvPr userDrawn="1"/>
        </p:nvSpPr>
        <p:spPr bwMode="auto">
          <a:xfrm>
            <a:off x="3200400" y="11430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1151" name="Rectangle 127"/>
          <p:cNvSpPr>
            <a:spLocks noChangeArrowheads="1"/>
          </p:cNvSpPr>
          <p:nvPr userDrawn="1"/>
        </p:nvSpPr>
        <p:spPr bwMode="auto">
          <a:xfrm>
            <a:off x="2895600" y="11430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1152" name="Rectangle 128"/>
          <p:cNvSpPr>
            <a:spLocks noChangeArrowheads="1"/>
          </p:cNvSpPr>
          <p:nvPr userDrawn="1"/>
        </p:nvSpPr>
        <p:spPr bwMode="auto">
          <a:xfrm>
            <a:off x="3505200" y="1143000"/>
            <a:ext cx="228600" cy="228600"/>
          </a:xfrm>
          <a:prstGeom prst="rect">
            <a:avLst/>
          </a:prstGeom>
          <a:solidFill>
            <a:srgbClr val="292929">
              <a:alpha val="50000"/>
            </a:srgbClr>
          </a:solidFill>
          <a:ln w="9525">
            <a:noFill/>
            <a:miter lim="800000"/>
            <a:headEnd/>
            <a:tailEnd/>
          </a:ln>
          <a:effectLst/>
        </p:spPr>
        <p:txBody>
          <a:bodyPr wrap="none" anchor="ctr"/>
          <a:lstStyle/>
          <a:p>
            <a:endParaRPr lang="en-GB"/>
          </a:p>
        </p:txBody>
      </p:sp>
      <p:sp>
        <p:nvSpPr>
          <p:cNvPr id="1153" name="Rectangle 129"/>
          <p:cNvSpPr>
            <a:spLocks noChangeArrowheads="1"/>
          </p:cNvSpPr>
          <p:nvPr userDrawn="1"/>
        </p:nvSpPr>
        <p:spPr bwMode="auto">
          <a:xfrm>
            <a:off x="3810000" y="1143000"/>
            <a:ext cx="228600" cy="228600"/>
          </a:xfrm>
          <a:prstGeom prst="rect">
            <a:avLst/>
          </a:prstGeom>
          <a:solidFill>
            <a:srgbClr val="292929">
              <a:alpha val="35001"/>
            </a:srgbClr>
          </a:solidFill>
          <a:ln w="9525">
            <a:noFill/>
            <a:miter lim="800000"/>
            <a:headEnd/>
            <a:tailEnd/>
          </a:ln>
          <a:effectLst/>
        </p:spPr>
        <p:txBody>
          <a:bodyPr wrap="none" anchor="ctr"/>
          <a:lstStyle/>
          <a:p>
            <a:endParaRPr lang="en-GB"/>
          </a:p>
        </p:txBody>
      </p:sp>
      <p:sp>
        <p:nvSpPr>
          <p:cNvPr id="1154" name="Rectangle 130"/>
          <p:cNvSpPr>
            <a:spLocks noChangeArrowheads="1"/>
          </p:cNvSpPr>
          <p:nvPr userDrawn="1"/>
        </p:nvSpPr>
        <p:spPr bwMode="auto">
          <a:xfrm>
            <a:off x="4114800" y="1143000"/>
            <a:ext cx="228600" cy="228600"/>
          </a:xfrm>
          <a:prstGeom prst="rect">
            <a:avLst/>
          </a:prstGeom>
          <a:solidFill>
            <a:srgbClr val="292929">
              <a:alpha val="30000"/>
            </a:srgbClr>
          </a:solidFill>
          <a:ln w="9525">
            <a:noFill/>
            <a:miter lim="800000"/>
            <a:headEnd/>
            <a:tailEnd/>
          </a:ln>
          <a:effectLst/>
        </p:spPr>
        <p:txBody>
          <a:bodyPr wrap="none" anchor="ctr"/>
          <a:lstStyle/>
          <a:p>
            <a:endParaRPr lang="en-GB"/>
          </a:p>
        </p:txBody>
      </p:sp>
      <p:sp>
        <p:nvSpPr>
          <p:cNvPr id="1155" name="Rectangle 131"/>
          <p:cNvSpPr>
            <a:spLocks noChangeArrowheads="1"/>
          </p:cNvSpPr>
          <p:nvPr userDrawn="1"/>
        </p:nvSpPr>
        <p:spPr bwMode="auto">
          <a:xfrm>
            <a:off x="4419600" y="1143000"/>
            <a:ext cx="228600" cy="228600"/>
          </a:xfrm>
          <a:prstGeom prst="rect">
            <a:avLst/>
          </a:prstGeom>
          <a:solidFill>
            <a:srgbClr val="292929">
              <a:alpha val="14999"/>
            </a:srgbClr>
          </a:solidFill>
          <a:ln w="9525">
            <a:noFill/>
            <a:miter lim="800000"/>
            <a:headEnd/>
            <a:tailEnd/>
          </a:ln>
          <a:effectLst/>
        </p:spPr>
        <p:txBody>
          <a:bodyPr wrap="none" anchor="ctr"/>
          <a:lstStyle/>
          <a:p>
            <a:endParaRPr lang="en-GB"/>
          </a:p>
        </p:txBody>
      </p:sp>
      <p:sp>
        <p:nvSpPr>
          <p:cNvPr id="1156" name="Rectangle 132"/>
          <p:cNvSpPr>
            <a:spLocks noChangeArrowheads="1"/>
          </p:cNvSpPr>
          <p:nvPr userDrawn="1"/>
        </p:nvSpPr>
        <p:spPr bwMode="auto">
          <a:xfrm>
            <a:off x="6553200" y="65532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1157" name="Rectangle 133"/>
          <p:cNvSpPr>
            <a:spLocks noChangeArrowheads="1"/>
          </p:cNvSpPr>
          <p:nvPr userDrawn="1"/>
        </p:nvSpPr>
        <p:spPr bwMode="auto">
          <a:xfrm>
            <a:off x="6248400" y="65532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1158" name="Rectangle 134"/>
          <p:cNvSpPr>
            <a:spLocks noChangeArrowheads="1"/>
          </p:cNvSpPr>
          <p:nvPr userDrawn="1"/>
        </p:nvSpPr>
        <p:spPr bwMode="auto">
          <a:xfrm>
            <a:off x="5638800" y="65532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1159" name="Rectangle 135"/>
          <p:cNvSpPr>
            <a:spLocks noChangeArrowheads="1"/>
          </p:cNvSpPr>
          <p:nvPr userDrawn="1"/>
        </p:nvSpPr>
        <p:spPr bwMode="auto">
          <a:xfrm>
            <a:off x="5943600" y="65532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1160" name="Rectangle 136"/>
          <p:cNvSpPr>
            <a:spLocks noChangeArrowheads="1"/>
          </p:cNvSpPr>
          <p:nvPr userDrawn="1"/>
        </p:nvSpPr>
        <p:spPr bwMode="auto">
          <a:xfrm>
            <a:off x="6858000" y="6553200"/>
            <a:ext cx="228600" cy="228600"/>
          </a:xfrm>
          <a:prstGeom prst="rect">
            <a:avLst/>
          </a:prstGeom>
          <a:solidFill>
            <a:srgbClr val="FF3300"/>
          </a:solidFill>
          <a:ln w="9525">
            <a:noFill/>
            <a:miter lim="800000"/>
            <a:headEnd/>
            <a:tailEnd/>
          </a:ln>
          <a:effectLst/>
        </p:spPr>
        <p:txBody>
          <a:bodyPr wrap="none" anchor="ctr"/>
          <a:lstStyle/>
          <a:p>
            <a:endParaRPr lang="en-GB"/>
          </a:p>
        </p:txBody>
      </p:sp>
      <p:sp>
        <p:nvSpPr>
          <p:cNvPr id="1161" name="Rectangle 137"/>
          <p:cNvSpPr>
            <a:spLocks noChangeArrowheads="1"/>
          </p:cNvSpPr>
          <p:nvPr userDrawn="1"/>
        </p:nvSpPr>
        <p:spPr bwMode="auto">
          <a:xfrm>
            <a:off x="8077200" y="6553200"/>
            <a:ext cx="228600" cy="228600"/>
          </a:xfrm>
          <a:prstGeom prst="rect">
            <a:avLst/>
          </a:prstGeom>
          <a:solidFill>
            <a:srgbClr val="0000FF"/>
          </a:solidFill>
          <a:ln w="9525">
            <a:noFill/>
            <a:miter lim="800000"/>
            <a:headEnd/>
            <a:tailEnd/>
          </a:ln>
          <a:effectLst/>
        </p:spPr>
        <p:txBody>
          <a:bodyPr wrap="none" anchor="ctr"/>
          <a:lstStyle/>
          <a:p>
            <a:endParaRPr lang="en-GB"/>
          </a:p>
        </p:txBody>
      </p:sp>
      <p:sp>
        <p:nvSpPr>
          <p:cNvPr id="1162" name="Rectangle 138"/>
          <p:cNvSpPr>
            <a:spLocks noChangeArrowheads="1"/>
          </p:cNvSpPr>
          <p:nvPr userDrawn="1"/>
        </p:nvSpPr>
        <p:spPr bwMode="auto">
          <a:xfrm>
            <a:off x="7772400" y="6553200"/>
            <a:ext cx="228600" cy="228600"/>
          </a:xfrm>
          <a:prstGeom prst="rect">
            <a:avLst/>
          </a:prstGeom>
          <a:solidFill>
            <a:srgbClr val="33CC33"/>
          </a:solidFill>
          <a:ln w="9525">
            <a:noFill/>
            <a:miter lim="800000"/>
            <a:headEnd/>
            <a:tailEnd/>
          </a:ln>
          <a:effectLst/>
        </p:spPr>
        <p:txBody>
          <a:bodyPr wrap="none" anchor="ctr"/>
          <a:lstStyle/>
          <a:p>
            <a:endParaRPr lang="en-GB"/>
          </a:p>
        </p:txBody>
      </p:sp>
      <p:sp>
        <p:nvSpPr>
          <p:cNvPr id="1163" name="Rectangle 139"/>
          <p:cNvSpPr>
            <a:spLocks noChangeArrowheads="1"/>
          </p:cNvSpPr>
          <p:nvPr userDrawn="1"/>
        </p:nvSpPr>
        <p:spPr bwMode="auto">
          <a:xfrm>
            <a:off x="7162800" y="6553200"/>
            <a:ext cx="228600" cy="228600"/>
          </a:xfrm>
          <a:prstGeom prst="rect">
            <a:avLst/>
          </a:prstGeom>
          <a:solidFill>
            <a:srgbClr val="9933FF"/>
          </a:solidFill>
          <a:ln w="9525">
            <a:noFill/>
            <a:miter lim="800000"/>
            <a:headEnd/>
            <a:tailEnd/>
          </a:ln>
          <a:effectLst/>
        </p:spPr>
        <p:txBody>
          <a:bodyPr wrap="none" anchor="ctr"/>
          <a:lstStyle/>
          <a:p>
            <a:endParaRPr lang="en-GB"/>
          </a:p>
        </p:txBody>
      </p:sp>
      <p:sp>
        <p:nvSpPr>
          <p:cNvPr id="1164" name="Rectangle 140"/>
          <p:cNvSpPr>
            <a:spLocks noChangeArrowheads="1"/>
          </p:cNvSpPr>
          <p:nvPr userDrawn="1"/>
        </p:nvSpPr>
        <p:spPr bwMode="auto">
          <a:xfrm>
            <a:off x="7467600" y="6553200"/>
            <a:ext cx="228600" cy="228600"/>
          </a:xfrm>
          <a:prstGeom prst="rect">
            <a:avLst/>
          </a:prstGeom>
          <a:solidFill>
            <a:srgbClr val="FF6600"/>
          </a:solidFill>
          <a:ln w="9525">
            <a:noFill/>
            <a:miter lim="800000"/>
            <a:headEnd/>
            <a:tailEnd/>
          </a:ln>
          <a:effectLst/>
        </p:spPr>
        <p:txBody>
          <a:bodyPr wrap="none" anchor="ctr"/>
          <a:lstStyle/>
          <a:p>
            <a:endParaRPr lang="en-GB"/>
          </a:p>
        </p:txBody>
      </p:sp>
      <p:sp>
        <p:nvSpPr>
          <p:cNvPr id="1165" name="Rectangle 141"/>
          <p:cNvSpPr>
            <a:spLocks noChangeArrowheads="1"/>
          </p:cNvSpPr>
          <p:nvPr userDrawn="1"/>
        </p:nvSpPr>
        <p:spPr bwMode="auto">
          <a:xfrm>
            <a:off x="8382000" y="6553200"/>
            <a:ext cx="228600" cy="228600"/>
          </a:xfrm>
          <a:prstGeom prst="rect">
            <a:avLst/>
          </a:prstGeom>
          <a:solidFill>
            <a:srgbClr val="FF0000"/>
          </a:solidFill>
          <a:ln w="9525">
            <a:noFill/>
            <a:miter lim="800000"/>
            <a:headEnd/>
            <a:tailEnd/>
          </a:ln>
          <a:effectLst/>
        </p:spPr>
        <p:txBody>
          <a:bodyPr wrap="none"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p:transition>
  <p:hf hdr="0" ftr="0" dt="0"/>
  <p:txStyles>
    <p:titleStyle>
      <a:lvl1pPr algn="l" rtl="0" fontAlgn="base">
        <a:spcBef>
          <a:spcPct val="0"/>
        </a:spcBef>
        <a:spcAft>
          <a:spcPct val="0"/>
        </a:spcAft>
        <a:defRPr sz="4000" b="1">
          <a:solidFill>
            <a:srgbClr val="FFFF00"/>
          </a:solidFill>
          <a:latin typeface="+mj-lt"/>
          <a:ea typeface="+mj-ea"/>
          <a:cs typeface="+mj-cs"/>
        </a:defRPr>
      </a:lvl1pPr>
      <a:lvl2pPr algn="l" rtl="0" fontAlgn="base">
        <a:spcBef>
          <a:spcPct val="0"/>
        </a:spcBef>
        <a:spcAft>
          <a:spcPct val="0"/>
        </a:spcAft>
        <a:defRPr sz="4000" b="1">
          <a:solidFill>
            <a:srgbClr val="FFFF00"/>
          </a:solidFill>
          <a:latin typeface="Arial" pitchFamily="34" charset="0"/>
        </a:defRPr>
      </a:lvl2pPr>
      <a:lvl3pPr algn="l" rtl="0" fontAlgn="base">
        <a:spcBef>
          <a:spcPct val="0"/>
        </a:spcBef>
        <a:spcAft>
          <a:spcPct val="0"/>
        </a:spcAft>
        <a:defRPr sz="4000" b="1">
          <a:solidFill>
            <a:srgbClr val="FFFF00"/>
          </a:solidFill>
          <a:latin typeface="Arial" pitchFamily="34" charset="0"/>
        </a:defRPr>
      </a:lvl3pPr>
      <a:lvl4pPr algn="l" rtl="0" fontAlgn="base">
        <a:spcBef>
          <a:spcPct val="0"/>
        </a:spcBef>
        <a:spcAft>
          <a:spcPct val="0"/>
        </a:spcAft>
        <a:defRPr sz="4000" b="1">
          <a:solidFill>
            <a:srgbClr val="FFFF00"/>
          </a:solidFill>
          <a:latin typeface="Arial" pitchFamily="34" charset="0"/>
        </a:defRPr>
      </a:lvl4pPr>
      <a:lvl5pPr algn="l" rtl="0" fontAlgn="base">
        <a:spcBef>
          <a:spcPct val="0"/>
        </a:spcBef>
        <a:spcAft>
          <a:spcPct val="0"/>
        </a:spcAft>
        <a:defRPr sz="4000" b="1">
          <a:solidFill>
            <a:srgbClr val="FFFF00"/>
          </a:solidFill>
          <a:latin typeface="Arial" pitchFamily="34" charset="0"/>
        </a:defRPr>
      </a:lvl5pPr>
      <a:lvl6pPr marL="457200" algn="l" rtl="0" fontAlgn="base">
        <a:spcBef>
          <a:spcPct val="0"/>
        </a:spcBef>
        <a:spcAft>
          <a:spcPct val="0"/>
        </a:spcAft>
        <a:defRPr sz="4000" b="1">
          <a:solidFill>
            <a:srgbClr val="FFFF00"/>
          </a:solidFill>
          <a:latin typeface="Arial" pitchFamily="34" charset="0"/>
        </a:defRPr>
      </a:lvl6pPr>
      <a:lvl7pPr marL="914400" algn="l" rtl="0" fontAlgn="base">
        <a:spcBef>
          <a:spcPct val="0"/>
        </a:spcBef>
        <a:spcAft>
          <a:spcPct val="0"/>
        </a:spcAft>
        <a:defRPr sz="4000" b="1">
          <a:solidFill>
            <a:srgbClr val="FFFF00"/>
          </a:solidFill>
          <a:latin typeface="Arial" pitchFamily="34" charset="0"/>
        </a:defRPr>
      </a:lvl7pPr>
      <a:lvl8pPr marL="1371600" algn="l" rtl="0" fontAlgn="base">
        <a:spcBef>
          <a:spcPct val="0"/>
        </a:spcBef>
        <a:spcAft>
          <a:spcPct val="0"/>
        </a:spcAft>
        <a:defRPr sz="4000" b="1">
          <a:solidFill>
            <a:srgbClr val="FFFF00"/>
          </a:solidFill>
          <a:latin typeface="Arial" pitchFamily="34" charset="0"/>
        </a:defRPr>
      </a:lvl8pPr>
      <a:lvl9pPr marL="1828800" algn="l" rtl="0" fontAlgn="base">
        <a:spcBef>
          <a:spcPct val="0"/>
        </a:spcBef>
        <a:spcAft>
          <a:spcPct val="0"/>
        </a:spcAft>
        <a:defRPr sz="4000" b="1">
          <a:solidFill>
            <a:srgbClr val="FFFF00"/>
          </a:solidFill>
          <a:latin typeface="Arial" pitchFamily="34" charset="0"/>
        </a:defRPr>
      </a:lvl9pPr>
    </p:titleStyle>
    <p:bodyStyle>
      <a:lvl1pPr marL="342900" indent="-342900" algn="l" rtl="0" fontAlgn="base">
        <a:spcBef>
          <a:spcPct val="20000"/>
        </a:spcBef>
        <a:spcAft>
          <a:spcPct val="0"/>
        </a:spcAft>
        <a:buClr>
          <a:srgbClr val="CC3300"/>
        </a:buClr>
        <a:buSzPct val="55000"/>
        <a:buFont typeface="Wingdings" pitchFamily="2" charset="2"/>
        <a:buBlip>
          <a:blip r:embed="rId17"/>
        </a:buBlip>
        <a:defRPr sz="2400" b="1">
          <a:solidFill>
            <a:schemeClr val="bg1"/>
          </a:solidFill>
          <a:latin typeface="+mn-lt"/>
          <a:ea typeface="+mn-ea"/>
          <a:cs typeface="+mn-cs"/>
        </a:defRPr>
      </a:lvl1pPr>
      <a:lvl2pPr marL="742950" indent="-285750" algn="l" rtl="0" fontAlgn="base">
        <a:spcBef>
          <a:spcPct val="20000"/>
        </a:spcBef>
        <a:spcAft>
          <a:spcPct val="0"/>
        </a:spcAft>
        <a:buFont typeface="Arial" pitchFamily="34" charset="0"/>
        <a:buChar char="-"/>
        <a:defRPr sz="2400" b="1">
          <a:solidFill>
            <a:schemeClr val="bg1"/>
          </a:solidFill>
          <a:latin typeface="+mn-lt"/>
        </a:defRPr>
      </a:lvl2pPr>
      <a:lvl3pPr marL="1143000" indent="-228600" algn="l" rtl="0" fontAlgn="base">
        <a:spcBef>
          <a:spcPct val="20000"/>
        </a:spcBef>
        <a:spcAft>
          <a:spcPct val="0"/>
        </a:spcAft>
        <a:buFont typeface="Arial" pitchFamily="34" charset="0"/>
        <a:buChar char="-"/>
        <a:defRPr sz="2400" b="1">
          <a:solidFill>
            <a:schemeClr val="bg1"/>
          </a:solidFill>
          <a:latin typeface="+mn-lt"/>
        </a:defRPr>
      </a:lvl3pPr>
      <a:lvl4pPr marL="1600200" indent="-228600" algn="l" rtl="0" fontAlgn="base">
        <a:spcBef>
          <a:spcPct val="20000"/>
        </a:spcBef>
        <a:spcAft>
          <a:spcPct val="0"/>
        </a:spcAft>
        <a:buFont typeface="Arial" pitchFamily="34" charset="0"/>
        <a:buChar char="-"/>
        <a:defRPr sz="2400" b="1">
          <a:solidFill>
            <a:schemeClr val="bg1"/>
          </a:solidFill>
          <a:latin typeface="+mn-lt"/>
        </a:defRPr>
      </a:lvl4pPr>
      <a:lvl5pPr marL="2057400" indent="-228600" algn="l" rtl="0" fontAlgn="base">
        <a:spcBef>
          <a:spcPct val="20000"/>
        </a:spcBef>
        <a:spcAft>
          <a:spcPct val="0"/>
        </a:spcAft>
        <a:buFont typeface="Arial" pitchFamily="34" charset="0"/>
        <a:buChar char="-"/>
        <a:defRPr sz="2400" b="1">
          <a:solidFill>
            <a:schemeClr val="bg1"/>
          </a:solidFill>
          <a:latin typeface="+mn-lt"/>
        </a:defRPr>
      </a:lvl5pPr>
      <a:lvl6pPr marL="2514600" indent="-228600" algn="l" rtl="0" fontAlgn="base">
        <a:spcBef>
          <a:spcPct val="20000"/>
        </a:spcBef>
        <a:spcAft>
          <a:spcPct val="0"/>
        </a:spcAft>
        <a:buFont typeface="Arial" pitchFamily="34" charset="0"/>
        <a:buChar char="-"/>
        <a:defRPr sz="2400" b="1">
          <a:solidFill>
            <a:schemeClr val="bg1"/>
          </a:solidFill>
          <a:latin typeface="+mn-lt"/>
        </a:defRPr>
      </a:lvl6pPr>
      <a:lvl7pPr marL="2971800" indent="-228600" algn="l" rtl="0" fontAlgn="base">
        <a:spcBef>
          <a:spcPct val="20000"/>
        </a:spcBef>
        <a:spcAft>
          <a:spcPct val="0"/>
        </a:spcAft>
        <a:buFont typeface="Arial" pitchFamily="34" charset="0"/>
        <a:buChar char="-"/>
        <a:defRPr sz="2400" b="1">
          <a:solidFill>
            <a:schemeClr val="bg1"/>
          </a:solidFill>
          <a:latin typeface="+mn-lt"/>
        </a:defRPr>
      </a:lvl7pPr>
      <a:lvl8pPr marL="3429000" indent="-228600" algn="l" rtl="0" fontAlgn="base">
        <a:spcBef>
          <a:spcPct val="20000"/>
        </a:spcBef>
        <a:spcAft>
          <a:spcPct val="0"/>
        </a:spcAft>
        <a:buFont typeface="Arial" pitchFamily="34" charset="0"/>
        <a:buChar char="-"/>
        <a:defRPr sz="2400" b="1">
          <a:solidFill>
            <a:schemeClr val="bg1"/>
          </a:solidFill>
          <a:latin typeface="+mn-lt"/>
        </a:defRPr>
      </a:lvl8pPr>
      <a:lvl9pPr marL="3886200" indent="-228600" algn="l" rtl="0" fontAlgn="base">
        <a:spcBef>
          <a:spcPct val="20000"/>
        </a:spcBef>
        <a:spcAft>
          <a:spcPct val="0"/>
        </a:spcAft>
        <a:buFont typeface="Arial" pitchFamily="34" charset="0"/>
        <a:buChar char="-"/>
        <a:defRPr sz="24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5.xml"/><Relationship Id="rId1" Type="http://schemas.openxmlformats.org/officeDocument/2006/relationships/vmlDrawing" Target="../drawings/vmlDrawing3.vml"/><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Grp="1" noChangeArrowheads="1"/>
          </p:cNvSpPr>
          <p:nvPr>
            <p:ph type="subTitle" idx="1"/>
          </p:nvPr>
        </p:nvSpPr>
        <p:spPr/>
        <p:txBody>
          <a:bodyPr/>
          <a:lstStyle/>
          <a:p>
            <a:pPr>
              <a:lnSpc>
                <a:spcPct val="90000"/>
              </a:lnSpc>
            </a:pPr>
            <a:r>
              <a:rPr lang="en-US" sz="3600"/>
              <a:t>Chapter 2:</a:t>
            </a:r>
          </a:p>
          <a:p>
            <a:pPr>
              <a:lnSpc>
                <a:spcPct val="90000"/>
              </a:lnSpc>
            </a:pPr>
            <a:r>
              <a:rPr lang="en-US" sz="3600">
                <a:solidFill>
                  <a:srgbClr val="FFFF00"/>
                </a:solidFill>
              </a:rPr>
              <a:t>Ethics and Social Responsibility</a:t>
            </a:r>
          </a:p>
        </p:txBody>
      </p:sp>
      <p:sp>
        <p:nvSpPr>
          <p:cNvPr id="280583" name="Rectangle 7"/>
          <p:cNvSpPr>
            <a:spLocks noGrp="1" noChangeArrowheads="1"/>
          </p:cNvSpPr>
          <p:nvPr>
            <p:ph type="ctrTitle"/>
          </p:nvPr>
        </p:nvSpPr>
        <p:spPr>
          <a:xfrm>
            <a:off x="457200" y="1295400"/>
            <a:ext cx="8077200" cy="1524000"/>
          </a:xfrm>
        </p:spPr>
        <p:txBody>
          <a:bodyPr/>
          <a:lstStyle/>
          <a:p>
            <a:r>
              <a:rPr lang="en-US"/>
              <a:t>m a n a g e m e n t   2e</a:t>
            </a:r>
            <a:br>
              <a:rPr lang="en-US"/>
            </a:br>
            <a:r>
              <a:rPr lang="en-US" sz="2000"/>
              <a:t>H i t t / B l a c k / P o r t e 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3A9150E7-9673-4471-AD1C-AB7D8DCAD333}" type="slidenum">
              <a:rPr lang="en-US"/>
              <a:pPr/>
              <a:t>10</a:t>
            </a:fld>
            <a:endParaRPr lang="en-US"/>
          </a:p>
        </p:txBody>
      </p:sp>
      <p:sp>
        <p:nvSpPr>
          <p:cNvPr id="638978" name="Rectangle 2"/>
          <p:cNvSpPr>
            <a:spLocks noGrp="1" noChangeArrowheads="1"/>
          </p:cNvSpPr>
          <p:nvPr>
            <p:ph type="title"/>
          </p:nvPr>
        </p:nvSpPr>
        <p:spPr>
          <a:xfrm>
            <a:off x="381000" y="0"/>
            <a:ext cx="8305800" cy="1066800"/>
          </a:xfrm>
        </p:spPr>
        <p:txBody>
          <a:bodyPr/>
          <a:lstStyle/>
          <a:p>
            <a:r>
              <a:rPr lang="en-US" sz="3200"/>
              <a:t>Strategic Corporate Social Responsibility Perspective </a:t>
            </a:r>
          </a:p>
        </p:txBody>
      </p:sp>
      <p:sp>
        <p:nvSpPr>
          <p:cNvPr id="638979" name="Rectangle 3"/>
          <p:cNvSpPr>
            <a:spLocks noGrp="1" noChangeArrowheads="1"/>
          </p:cNvSpPr>
          <p:nvPr>
            <p:ph type="body" idx="1"/>
          </p:nvPr>
        </p:nvSpPr>
        <p:spPr/>
        <p:txBody>
          <a:bodyPr/>
          <a:lstStyle/>
          <a:p>
            <a:r>
              <a:rPr lang="en-US"/>
              <a:t>Three fundamental criteria guide managers:</a:t>
            </a:r>
          </a:p>
        </p:txBody>
      </p:sp>
      <p:sp>
        <p:nvSpPr>
          <p:cNvPr id="638980" name="Oval 4"/>
          <p:cNvSpPr>
            <a:spLocks noChangeArrowheads="1"/>
          </p:cNvSpPr>
          <p:nvPr/>
        </p:nvSpPr>
        <p:spPr bwMode="auto">
          <a:xfrm>
            <a:off x="457200" y="2286000"/>
            <a:ext cx="2133600" cy="1295400"/>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w="9525">
            <a:solidFill>
              <a:schemeClr val="tx1"/>
            </a:solidFill>
            <a:round/>
            <a:headEnd/>
            <a:tailEnd/>
          </a:ln>
          <a:effectLst/>
        </p:spPr>
        <p:txBody>
          <a:bodyPr wrap="none" anchor="ctr"/>
          <a:lstStyle/>
          <a:p>
            <a:pPr algn="ctr"/>
            <a:r>
              <a:rPr lang="en-US" sz="2400" b="1">
                <a:solidFill>
                  <a:schemeClr val="bg1"/>
                </a:solidFill>
                <a:effectLst>
                  <a:outerShdw blurRad="38100" dist="38100" dir="2700000" algn="tl">
                    <a:srgbClr val="000000"/>
                  </a:outerShdw>
                </a:effectLst>
              </a:rPr>
              <a:t>Inside-Out</a:t>
            </a:r>
          </a:p>
          <a:p>
            <a:pPr algn="ctr"/>
            <a:r>
              <a:rPr lang="en-US" sz="2400" b="1">
                <a:solidFill>
                  <a:schemeClr val="bg1"/>
                </a:solidFill>
                <a:effectLst>
                  <a:outerShdw blurRad="38100" dist="38100" dir="2700000" algn="tl">
                    <a:srgbClr val="000000"/>
                  </a:outerShdw>
                </a:effectLst>
              </a:rPr>
              <a:t>Approach</a:t>
            </a:r>
          </a:p>
        </p:txBody>
      </p:sp>
      <p:sp>
        <p:nvSpPr>
          <p:cNvPr id="638984" name="Oval 8"/>
          <p:cNvSpPr>
            <a:spLocks noChangeArrowheads="1"/>
          </p:cNvSpPr>
          <p:nvPr/>
        </p:nvSpPr>
        <p:spPr bwMode="auto">
          <a:xfrm>
            <a:off x="3200400" y="2286000"/>
            <a:ext cx="2133600" cy="1295400"/>
          </a:xfrm>
          <a:prstGeom prst="ellips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chemeClr val="tx1"/>
            </a:solidFill>
            <a:round/>
            <a:headEnd/>
            <a:tailEnd/>
          </a:ln>
          <a:effectLst/>
        </p:spPr>
        <p:txBody>
          <a:bodyPr wrap="none" anchor="ctr"/>
          <a:lstStyle/>
          <a:p>
            <a:pPr algn="ctr"/>
            <a:r>
              <a:rPr lang="en-US" sz="2400" b="1">
                <a:solidFill>
                  <a:schemeClr val="bg1"/>
                </a:solidFill>
                <a:effectLst>
                  <a:outerShdw blurRad="38100" dist="38100" dir="2700000" algn="tl">
                    <a:srgbClr val="000000"/>
                  </a:outerShdw>
                </a:effectLst>
              </a:rPr>
              <a:t>Outside-In</a:t>
            </a:r>
          </a:p>
          <a:p>
            <a:pPr algn="ctr"/>
            <a:r>
              <a:rPr lang="en-US" sz="2400" b="1">
                <a:solidFill>
                  <a:schemeClr val="bg1"/>
                </a:solidFill>
                <a:effectLst>
                  <a:outerShdw blurRad="38100" dist="38100" dir="2700000" algn="tl">
                    <a:srgbClr val="000000"/>
                  </a:outerShdw>
                </a:effectLst>
              </a:rPr>
              <a:t>Approach</a:t>
            </a:r>
          </a:p>
        </p:txBody>
      </p:sp>
      <p:sp>
        <p:nvSpPr>
          <p:cNvPr id="638985" name="Oval 9"/>
          <p:cNvSpPr>
            <a:spLocks noChangeArrowheads="1"/>
          </p:cNvSpPr>
          <p:nvPr/>
        </p:nvSpPr>
        <p:spPr bwMode="auto">
          <a:xfrm>
            <a:off x="6248400" y="2286000"/>
            <a:ext cx="2133600" cy="1295400"/>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round/>
            <a:headEnd/>
            <a:tailEnd/>
          </a:ln>
          <a:effectLst/>
        </p:spPr>
        <p:txBody>
          <a:bodyPr wrap="none" anchor="ctr"/>
          <a:lstStyle/>
          <a:p>
            <a:pPr algn="ctr"/>
            <a:r>
              <a:rPr lang="en-US" sz="2400" b="1">
                <a:solidFill>
                  <a:schemeClr val="bg1"/>
                </a:solidFill>
                <a:effectLst>
                  <a:outerShdw blurRad="38100" dist="38100" dir="2700000" algn="tl">
                    <a:srgbClr val="000000"/>
                  </a:outerShdw>
                </a:effectLst>
              </a:rPr>
              <a:t>Outside-Out</a:t>
            </a:r>
          </a:p>
          <a:p>
            <a:pPr algn="ctr"/>
            <a:r>
              <a:rPr lang="en-US" sz="2400" b="1">
                <a:solidFill>
                  <a:schemeClr val="bg1"/>
                </a:solidFill>
                <a:effectLst>
                  <a:outerShdw blurRad="38100" dist="38100" dir="2700000" algn="tl">
                    <a:srgbClr val="000000"/>
                  </a:outerShdw>
                </a:effectLst>
              </a:rPr>
              <a:t>Approach</a:t>
            </a:r>
          </a:p>
        </p:txBody>
      </p:sp>
      <p:sp>
        <p:nvSpPr>
          <p:cNvPr id="638986" name="Rectangle 10"/>
          <p:cNvSpPr>
            <a:spLocks noChangeArrowheads="1"/>
          </p:cNvSpPr>
          <p:nvPr/>
        </p:nvSpPr>
        <p:spPr bwMode="auto">
          <a:xfrm>
            <a:off x="381000" y="3733800"/>
            <a:ext cx="2133600" cy="2514600"/>
          </a:xfrm>
          <a:prstGeom prst="rect">
            <a:avLst/>
          </a:prstGeom>
          <a:noFill/>
          <a:ln w="9525">
            <a:noFill/>
            <a:miter lim="800000"/>
            <a:headEnd/>
            <a:tailEnd/>
          </a:ln>
          <a:effectLst/>
        </p:spPr>
        <p:txBody>
          <a:bodyPr wrap="none" anchor="ctr"/>
          <a:lstStyle/>
          <a:p>
            <a:pPr algn="ctr"/>
            <a:r>
              <a:rPr lang="en-US" sz="2000" b="1">
                <a:solidFill>
                  <a:schemeClr val="bg1"/>
                </a:solidFill>
              </a:rPr>
              <a:t>Look inside</a:t>
            </a:r>
          </a:p>
          <a:p>
            <a:pPr algn="ctr"/>
            <a:r>
              <a:rPr lang="en-US" sz="2000" b="1">
                <a:solidFill>
                  <a:schemeClr val="bg1"/>
                </a:solidFill>
              </a:rPr>
              <a:t>company at </a:t>
            </a:r>
          </a:p>
          <a:p>
            <a:pPr algn="ctr"/>
            <a:r>
              <a:rPr lang="en-US" sz="2000" b="1">
                <a:solidFill>
                  <a:schemeClr val="bg1"/>
                </a:solidFill>
              </a:rPr>
              <a:t>issues</a:t>
            </a:r>
          </a:p>
          <a:p>
            <a:pPr algn="ctr"/>
            <a:r>
              <a:rPr lang="en-US" sz="2000" b="1">
                <a:solidFill>
                  <a:schemeClr val="bg1"/>
                </a:solidFill>
              </a:rPr>
              <a:t>that are </a:t>
            </a:r>
          </a:p>
          <a:p>
            <a:pPr algn="ctr"/>
            <a:r>
              <a:rPr lang="en-US" sz="2000" b="1">
                <a:solidFill>
                  <a:schemeClr val="bg1"/>
                </a:solidFill>
              </a:rPr>
              <a:t>important</a:t>
            </a:r>
          </a:p>
          <a:p>
            <a:pPr algn="ctr"/>
            <a:r>
              <a:rPr lang="en-US" sz="2000" b="1">
                <a:solidFill>
                  <a:schemeClr val="bg1"/>
                </a:solidFill>
              </a:rPr>
              <a:t>to the </a:t>
            </a:r>
          </a:p>
          <a:p>
            <a:pPr algn="ctr"/>
            <a:r>
              <a:rPr lang="en-US" sz="2000" b="1">
                <a:solidFill>
                  <a:schemeClr val="bg1"/>
                </a:solidFill>
              </a:rPr>
              <a:t>company</a:t>
            </a:r>
          </a:p>
          <a:p>
            <a:pPr algn="ctr"/>
            <a:endParaRPr lang="en-US" sz="2000" b="1">
              <a:solidFill>
                <a:schemeClr val="bg1"/>
              </a:solidFill>
            </a:endParaRPr>
          </a:p>
        </p:txBody>
      </p:sp>
      <p:sp>
        <p:nvSpPr>
          <p:cNvPr id="638987" name="Rectangle 11"/>
          <p:cNvSpPr>
            <a:spLocks noChangeArrowheads="1"/>
          </p:cNvSpPr>
          <p:nvPr/>
        </p:nvSpPr>
        <p:spPr bwMode="auto">
          <a:xfrm>
            <a:off x="3200400" y="3733800"/>
            <a:ext cx="2133600" cy="2514600"/>
          </a:xfrm>
          <a:prstGeom prst="rect">
            <a:avLst/>
          </a:prstGeom>
          <a:noFill/>
          <a:ln w="9525">
            <a:noFill/>
            <a:miter lim="800000"/>
            <a:headEnd/>
            <a:tailEnd/>
          </a:ln>
          <a:effectLst/>
        </p:spPr>
        <p:txBody>
          <a:bodyPr wrap="none" anchor="ctr"/>
          <a:lstStyle/>
          <a:p>
            <a:pPr algn="ctr"/>
            <a:r>
              <a:rPr lang="en-US" sz="2000" b="1">
                <a:solidFill>
                  <a:schemeClr val="bg1"/>
                </a:solidFill>
              </a:rPr>
              <a:t>Look outside</a:t>
            </a:r>
          </a:p>
          <a:p>
            <a:pPr algn="ctr"/>
            <a:r>
              <a:rPr lang="en-US" sz="2000" b="1">
                <a:solidFill>
                  <a:schemeClr val="bg1"/>
                </a:solidFill>
              </a:rPr>
              <a:t>company at </a:t>
            </a:r>
          </a:p>
          <a:p>
            <a:pPr algn="ctr"/>
            <a:r>
              <a:rPr lang="en-US" sz="2000" b="1">
                <a:solidFill>
                  <a:schemeClr val="bg1"/>
                </a:solidFill>
              </a:rPr>
              <a:t>issues </a:t>
            </a:r>
          </a:p>
          <a:p>
            <a:pPr algn="ctr"/>
            <a:r>
              <a:rPr lang="en-US" sz="2000" b="1">
                <a:solidFill>
                  <a:schemeClr val="bg1"/>
                </a:solidFill>
              </a:rPr>
              <a:t>that </a:t>
            </a:r>
          </a:p>
          <a:p>
            <a:pPr algn="ctr"/>
            <a:r>
              <a:rPr lang="en-US" sz="2000" b="1">
                <a:solidFill>
                  <a:schemeClr val="bg1"/>
                </a:solidFill>
              </a:rPr>
              <a:t>company has </a:t>
            </a:r>
          </a:p>
          <a:p>
            <a:pPr algn="ctr"/>
            <a:r>
              <a:rPr lang="en-US" sz="2000" b="1">
                <a:solidFill>
                  <a:schemeClr val="bg1"/>
                </a:solidFill>
              </a:rPr>
              <a:t>an impact </a:t>
            </a:r>
          </a:p>
          <a:p>
            <a:pPr algn="ctr"/>
            <a:r>
              <a:rPr lang="en-US" sz="2000" b="1">
                <a:solidFill>
                  <a:schemeClr val="bg1"/>
                </a:solidFill>
              </a:rPr>
              <a:t>upon</a:t>
            </a:r>
            <a:r>
              <a:rPr lang="en-US" sz="2000">
                <a:solidFill>
                  <a:schemeClr val="bg1"/>
                </a:solidFill>
              </a:rPr>
              <a:t> </a:t>
            </a:r>
          </a:p>
          <a:p>
            <a:pPr algn="ctr"/>
            <a:endParaRPr lang="en-US" sz="2000">
              <a:solidFill>
                <a:schemeClr val="bg1"/>
              </a:solidFill>
            </a:endParaRPr>
          </a:p>
        </p:txBody>
      </p:sp>
      <p:sp>
        <p:nvSpPr>
          <p:cNvPr id="638988" name="Rectangle 12"/>
          <p:cNvSpPr>
            <a:spLocks noChangeArrowheads="1"/>
          </p:cNvSpPr>
          <p:nvPr/>
        </p:nvSpPr>
        <p:spPr bwMode="auto">
          <a:xfrm>
            <a:off x="6324600" y="3733800"/>
            <a:ext cx="2133600" cy="2514600"/>
          </a:xfrm>
          <a:prstGeom prst="rect">
            <a:avLst/>
          </a:prstGeom>
          <a:noFill/>
          <a:ln w="9525">
            <a:noFill/>
            <a:miter lim="800000"/>
            <a:headEnd/>
            <a:tailEnd/>
          </a:ln>
          <a:effectLst/>
        </p:spPr>
        <p:txBody>
          <a:bodyPr wrap="none" anchor="ctr"/>
          <a:lstStyle/>
          <a:p>
            <a:pPr algn="ctr"/>
            <a:r>
              <a:rPr lang="en-US" sz="2000" b="1">
                <a:solidFill>
                  <a:schemeClr val="bg1"/>
                </a:solidFill>
              </a:rPr>
              <a:t>Look at social </a:t>
            </a:r>
          </a:p>
          <a:p>
            <a:pPr algn="ctr"/>
            <a:r>
              <a:rPr lang="en-US" sz="2000" b="1">
                <a:solidFill>
                  <a:schemeClr val="bg1"/>
                </a:solidFill>
              </a:rPr>
              <a:t>issues in </a:t>
            </a:r>
          </a:p>
          <a:p>
            <a:pPr algn="ctr"/>
            <a:r>
              <a:rPr lang="en-US" sz="2000" b="1">
                <a:solidFill>
                  <a:schemeClr val="bg1"/>
                </a:solidFill>
              </a:rPr>
              <a:t>general in </a:t>
            </a:r>
          </a:p>
          <a:p>
            <a:pPr algn="ctr"/>
            <a:r>
              <a:rPr lang="en-US" sz="2000" b="1">
                <a:solidFill>
                  <a:schemeClr val="bg1"/>
                </a:solidFill>
              </a:rPr>
              <a:t>terms of the </a:t>
            </a:r>
          </a:p>
          <a:p>
            <a:pPr algn="ctr"/>
            <a:r>
              <a:rPr lang="en-US" sz="2000" b="1">
                <a:solidFill>
                  <a:schemeClr val="bg1"/>
                </a:solidFill>
              </a:rPr>
              <a:t>extent to </a:t>
            </a:r>
          </a:p>
          <a:p>
            <a:pPr algn="ctr"/>
            <a:r>
              <a:rPr lang="en-US" sz="2000" b="1">
                <a:solidFill>
                  <a:schemeClr val="bg1"/>
                </a:solidFill>
              </a:rPr>
              <a:t>which they </a:t>
            </a:r>
          </a:p>
          <a:p>
            <a:pPr algn="ctr"/>
            <a:r>
              <a:rPr lang="en-US" sz="2000" b="1">
                <a:solidFill>
                  <a:schemeClr val="bg1"/>
                </a:solidFill>
              </a:rPr>
              <a:t>are </a:t>
            </a:r>
          </a:p>
          <a:p>
            <a:pPr algn="ctr"/>
            <a:r>
              <a:rPr lang="en-US" sz="2000" b="1">
                <a:solidFill>
                  <a:schemeClr val="bg1"/>
                </a:solidFill>
              </a:rPr>
              <a:t>problematic</a:t>
            </a:r>
            <a:r>
              <a:rPr lang="en-US" sz="2000">
                <a:solidFill>
                  <a:schemeClr val="bg1"/>
                </a:solidFill>
              </a:rPr>
              <a:t> </a:t>
            </a:r>
          </a:p>
        </p:txBody>
      </p:sp>
      <p:sp>
        <p:nvSpPr>
          <p:cNvPr id="638989" name="Line 13"/>
          <p:cNvSpPr>
            <a:spLocks noChangeShapeType="1"/>
          </p:cNvSpPr>
          <p:nvPr/>
        </p:nvSpPr>
        <p:spPr bwMode="auto">
          <a:xfrm flipV="1">
            <a:off x="1524000" y="20574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0" name="Line 14"/>
          <p:cNvSpPr>
            <a:spLocks noChangeShapeType="1"/>
          </p:cNvSpPr>
          <p:nvPr/>
        </p:nvSpPr>
        <p:spPr bwMode="auto">
          <a:xfrm rot="5400000" flipV="1">
            <a:off x="2628900" y="27051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1" name="Line 15"/>
          <p:cNvSpPr>
            <a:spLocks noChangeShapeType="1"/>
          </p:cNvSpPr>
          <p:nvPr/>
        </p:nvSpPr>
        <p:spPr bwMode="auto">
          <a:xfrm rot="-5400000" flipH="1" flipV="1">
            <a:off x="419100" y="27051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2" name="Line 16"/>
          <p:cNvSpPr>
            <a:spLocks noChangeShapeType="1"/>
          </p:cNvSpPr>
          <p:nvPr/>
        </p:nvSpPr>
        <p:spPr bwMode="auto">
          <a:xfrm>
            <a:off x="4267200" y="20574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3" name="Line 17"/>
          <p:cNvSpPr>
            <a:spLocks noChangeShapeType="1"/>
          </p:cNvSpPr>
          <p:nvPr/>
        </p:nvSpPr>
        <p:spPr bwMode="auto">
          <a:xfrm rot="-5400000" flipH="1" flipV="1">
            <a:off x="5372100" y="27051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4" name="Line 18"/>
          <p:cNvSpPr>
            <a:spLocks noChangeShapeType="1"/>
          </p:cNvSpPr>
          <p:nvPr/>
        </p:nvSpPr>
        <p:spPr bwMode="auto">
          <a:xfrm rot="5400000" flipV="1">
            <a:off x="3162300" y="27051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5" name="Line 19"/>
          <p:cNvSpPr>
            <a:spLocks noChangeShapeType="1"/>
          </p:cNvSpPr>
          <p:nvPr/>
        </p:nvSpPr>
        <p:spPr bwMode="auto">
          <a:xfrm flipV="1">
            <a:off x="7315200" y="17526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6" name="Line 20"/>
          <p:cNvSpPr>
            <a:spLocks noChangeShapeType="1"/>
          </p:cNvSpPr>
          <p:nvPr/>
        </p:nvSpPr>
        <p:spPr bwMode="auto">
          <a:xfrm rot="5400000" flipV="1">
            <a:off x="8953500" y="2705100"/>
            <a:ext cx="0" cy="381000"/>
          </a:xfrm>
          <a:prstGeom prst="line">
            <a:avLst/>
          </a:prstGeom>
          <a:noFill/>
          <a:ln w="38100">
            <a:solidFill>
              <a:schemeClr val="bg1"/>
            </a:solidFill>
            <a:round/>
            <a:headEnd/>
            <a:tailEnd type="triangle" w="med" len="med"/>
          </a:ln>
          <a:effectLst/>
        </p:spPr>
        <p:txBody>
          <a:bodyPr/>
          <a:lstStyle/>
          <a:p>
            <a:endParaRPr lang="en-GB"/>
          </a:p>
        </p:txBody>
      </p:sp>
      <p:sp>
        <p:nvSpPr>
          <p:cNvPr id="638997" name="Line 21"/>
          <p:cNvSpPr>
            <a:spLocks noChangeShapeType="1"/>
          </p:cNvSpPr>
          <p:nvPr/>
        </p:nvSpPr>
        <p:spPr bwMode="auto">
          <a:xfrm rot="-5400000" flipH="1" flipV="1">
            <a:off x="5905500" y="2705100"/>
            <a:ext cx="0" cy="381000"/>
          </a:xfrm>
          <a:prstGeom prst="line">
            <a:avLst/>
          </a:prstGeom>
          <a:noFill/>
          <a:ln w="38100">
            <a:solidFill>
              <a:schemeClr val="bg1"/>
            </a:solidFill>
            <a:round/>
            <a:headEnd/>
            <a:tailEnd type="triangle" w="med" len="med"/>
          </a:ln>
          <a:effectLst/>
        </p:spPr>
        <p:txBody>
          <a:bodyPr/>
          <a:lstStyle/>
          <a:p>
            <a:endParaRPr lang="en-GB"/>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9156CA28-2944-484C-99A5-F36EE4C8C402}" type="slidenum">
              <a:rPr lang="en-US"/>
              <a:pPr/>
              <a:t>11</a:t>
            </a:fld>
            <a:endParaRPr lang="en-US"/>
          </a:p>
        </p:txBody>
      </p:sp>
      <p:sp>
        <p:nvSpPr>
          <p:cNvPr id="590946" name="Rectangle 98"/>
          <p:cNvSpPr>
            <a:spLocks noChangeArrowheads="1"/>
          </p:cNvSpPr>
          <p:nvPr/>
        </p:nvSpPr>
        <p:spPr bwMode="auto">
          <a:xfrm>
            <a:off x="5105400" y="3810000"/>
            <a:ext cx="1752600" cy="1295400"/>
          </a:xfrm>
          <a:prstGeom prst="rect">
            <a:avLst/>
          </a:prstGeom>
          <a:solidFill>
            <a:schemeClr val="accent1"/>
          </a:solidFill>
          <a:ln w="9525">
            <a:miter lim="800000"/>
            <a:headEnd/>
            <a:tailEnd/>
          </a:ln>
          <a:effectLst/>
          <a:scene3d>
            <a:camera prst="legacyObliqueTopRight"/>
            <a:lightRig rig="legacyFlat2" dir="t"/>
          </a:scene3d>
          <a:sp3d extrusionH="887400" prstMaterial="legacyWireframe">
            <a:bevelT w="13500" h="13500" prst="angle"/>
            <a:bevelB w="13500" h="13500" prst="angle"/>
            <a:extrusionClr>
              <a:schemeClr val="accent1"/>
            </a:extrusionClr>
          </a:sp3d>
        </p:spPr>
        <p:txBody>
          <a:bodyPr wrap="none" anchor="ctr">
            <a:flatTx/>
          </a:bodyPr>
          <a:lstStyle/>
          <a:p>
            <a:endParaRPr lang="en-GB"/>
          </a:p>
        </p:txBody>
      </p:sp>
      <p:sp>
        <p:nvSpPr>
          <p:cNvPr id="590949" name="Rectangle 101"/>
          <p:cNvSpPr>
            <a:spLocks noChangeArrowheads="1"/>
          </p:cNvSpPr>
          <p:nvPr/>
        </p:nvSpPr>
        <p:spPr bwMode="auto">
          <a:xfrm>
            <a:off x="3352800" y="2514600"/>
            <a:ext cx="1752600" cy="1295400"/>
          </a:xfrm>
          <a:prstGeom prst="rect">
            <a:avLst/>
          </a:prstGeom>
          <a:solidFill>
            <a:schemeClr val="accent1"/>
          </a:solidFill>
          <a:ln w="9525">
            <a:miter lim="800000"/>
            <a:headEnd/>
            <a:tailEnd/>
          </a:ln>
          <a:effectLst/>
          <a:scene3d>
            <a:camera prst="legacyObliqueTopRight"/>
            <a:lightRig rig="legacyFlat2" dir="t"/>
          </a:scene3d>
          <a:sp3d extrusionH="887400" prstMaterial="legacyWireframe">
            <a:bevelT w="13500" h="13500" prst="angle"/>
            <a:bevelB w="13500" h="13500" prst="angle"/>
            <a:extrusionClr>
              <a:schemeClr val="accent1"/>
            </a:extrusionClr>
          </a:sp3d>
        </p:spPr>
        <p:txBody>
          <a:bodyPr wrap="none" anchor="ctr">
            <a:flatTx/>
          </a:bodyPr>
          <a:lstStyle/>
          <a:p>
            <a:endParaRPr lang="en-GB"/>
          </a:p>
        </p:txBody>
      </p:sp>
      <p:sp>
        <p:nvSpPr>
          <p:cNvPr id="590947" name="Rectangle 99"/>
          <p:cNvSpPr>
            <a:spLocks noChangeArrowheads="1"/>
          </p:cNvSpPr>
          <p:nvPr/>
        </p:nvSpPr>
        <p:spPr bwMode="auto">
          <a:xfrm>
            <a:off x="5105400" y="2514600"/>
            <a:ext cx="1752600" cy="1295400"/>
          </a:xfrm>
          <a:prstGeom prst="rect">
            <a:avLst/>
          </a:prstGeom>
          <a:solidFill>
            <a:schemeClr val="accent1"/>
          </a:solidFill>
          <a:ln w="9525">
            <a:miter lim="800000"/>
            <a:headEnd/>
            <a:tailEnd/>
          </a:ln>
          <a:effectLst/>
          <a:scene3d>
            <a:camera prst="legacyObliqueTopRight"/>
            <a:lightRig rig="legacyFlat2" dir="t"/>
          </a:scene3d>
          <a:sp3d extrusionH="887400" prstMaterial="legacyWireframe">
            <a:bevelT w="13500" h="13500" prst="angle"/>
            <a:bevelB w="13500" h="13500" prst="angle"/>
            <a:extrusionClr>
              <a:schemeClr val="accent1"/>
            </a:extrusionClr>
          </a:sp3d>
        </p:spPr>
        <p:txBody>
          <a:bodyPr wrap="none" anchor="ctr">
            <a:flatTx/>
          </a:bodyPr>
          <a:lstStyle/>
          <a:p>
            <a:endParaRPr lang="en-GB"/>
          </a:p>
        </p:txBody>
      </p:sp>
      <p:sp>
        <p:nvSpPr>
          <p:cNvPr id="590850" name="Rectangle 2"/>
          <p:cNvSpPr>
            <a:spLocks noGrp="1" noChangeArrowheads="1"/>
          </p:cNvSpPr>
          <p:nvPr>
            <p:ph type="title"/>
          </p:nvPr>
        </p:nvSpPr>
        <p:spPr/>
        <p:txBody>
          <a:bodyPr/>
          <a:lstStyle/>
          <a:p>
            <a:r>
              <a:rPr lang="en-US" sz="3200"/>
              <a:t>Strategic Corporate Social Responsibility </a:t>
            </a:r>
          </a:p>
        </p:txBody>
      </p:sp>
      <p:sp>
        <p:nvSpPr>
          <p:cNvPr id="590854" name="Text Box 6"/>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2.3</a:t>
            </a:r>
          </a:p>
        </p:txBody>
      </p:sp>
      <p:sp>
        <p:nvSpPr>
          <p:cNvPr id="590936" name="Rectangle 88"/>
          <p:cNvSpPr>
            <a:spLocks noChangeArrowheads="1"/>
          </p:cNvSpPr>
          <p:nvPr/>
        </p:nvSpPr>
        <p:spPr bwMode="auto">
          <a:xfrm>
            <a:off x="3048000" y="2819400"/>
            <a:ext cx="1752600" cy="1295400"/>
          </a:xfrm>
          <a:prstGeom prst="rect">
            <a:avLst/>
          </a:prstGeom>
          <a:solidFill>
            <a:schemeClr val="accent1"/>
          </a:solidFill>
          <a:ln w="9525">
            <a:miter lim="800000"/>
            <a:headEnd/>
            <a:tailEnd/>
          </a:ln>
          <a:effectLst/>
          <a:scene3d>
            <a:camera prst="legacyObliqueTopRight"/>
            <a:lightRig rig="legacyFlat2" dir="t"/>
          </a:scene3d>
          <a:sp3d extrusionH="887400" prstMaterial="legacyWireframe">
            <a:bevelT w="13500" h="13500" prst="angle"/>
            <a:bevelB w="13500" h="13500" prst="angle"/>
            <a:extrusionClr>
              <a:schemeClr val="accent1"/>
            </a:extrusionClr>
          </a:sp3d>
        </p:spPr>
        <p:txBody>
          <a:bodyPr wrap="none" anchor="ctr">
            <a:flatTx/>
          </a:bodyPr>
          <a:lstStyle/>
          <a:p>
            <a:endParaRPr lang="en-GB"/>
          </a:p>
        </p:txBody>
      </p:sp>
      <p:sp>
        <p:nvSpPr>
          <p:cNvPr id="590939" name="Rectangle 91"/>
          <p:cNvSpPr>
            <a:spLocks noChangeArrowheads="1"/>
          </p:cNvSpPr>
          <p:nvPr/>
        </p:nvSpPr>
        <p:spPr bwMode="auto">
          <a:xfrm>
            <a:off x="4800600" y="4114800"/>
            <a:ext cx="1752600" cy="1295400"/>
          </a:xfrm>
          <a:prstGeom prst="rect">
            <a:avLst/>
          </a:prstGeom>
          <a:solidFill>
            <a:schemeClr val="accent1"/>
          </a:solidFill>
          <a:ln w="9525">
            <a:miter lim="800000"/>
            <a:headEnd/>
            <a:tailEnd/>
          </a:ln>
          <a:effectLst/>
          <a:scene3d>
            <a:camera prst="legacyObliqueTopRight"/>
            <a:lightRig rig="legacyFlat2" dir="t"/>
          </a:scene3d>
          <a:sp3d extrusionH="887400" prstMaterial="legacyWireframe">
            <a:bevelT w="13500" h="13500" prst="angle"/>
            <a:bevelB w="13500" h="13500" prst="angle"/>
            <a:extrusionClr>
              <a:schemeClr val="accent1"/>
            </a:extrusionClr>
          </a:sp3d>
        </p:spPr>
        <p:txBody>
          <a:bodyPr wrap="none" anchor="ctr">
            <a:flatTx/>
          </a:bodyPr>
          <a:lstStyle/>
          <a:p>
            <a:endParaRPr lang="en-GB"/>
          </a:p>
        </p:txBody>
      </p:sp>
      <p:sp>
        <p:nvSpPr>
          <p:cNvPr id="590937" name="Rectangle 89"/>
          <p:cNvSpPr>
            <a:spLocks noChangeArrowheads="1"/>
          </p:cNvSpPr>
          <p:nvPr/>
        </p:nvSpPr>
        <p:spPr bwMode="auto">
          <a:xfrm>
            <a:off x="3048000" y="4114800"/>
            <a:ext cx="1752600" cy="1295400"/>
          </a:xfrm>
          <a:prstGeom prst="rect">
            <a:avLst/>
          </a:prstGeom>
          <a:solidFill>
            <a:srgbClr val="0000FF"/>
          </a:solidFill>
          <a:ln w="9525">
            <a:miter lim="800000"/>
            <a:headEnd/>
            <a:tailEnd/>
          </a:ln>
          <a:effectLst/>
          <a:scene3d>
            <a:camera prst="legacyObliqueTopRight"/>
            <a:lightRig rig="legacyFlat2" dir="t"/>
          </a:scene3d>
          <a:sp3d extrusionH="887400" prstMaterial="legacyMatte">
            <a:bevelT w="13500" h="13500" prst="angle"/>
            <a:bevelB w="13500" h="13500" prst="angle"/>
            <a:extrusionClr>
              <a:srgbClr val="0000FF"/>
            </a:extrusionClr>
          </a:sp3d>
        </p:spPr>
        <p:txBody>
          <a:bodyPr wrap="none" anchor="ctr">
            <a:flatTx/>
          </a:bodyPr>
          <a:lstStyle/>
          <a:p>
            <a:pPr algn="ctr"/>
            <a:r>
              <a:rPr lang="en-US" sz="1800" b="1">
                <a:solidFill>
                  <a:schemeClr val="bg1"/>
                </a:solidFill>
              </a:rPr>
              <a:t>Worthy</a:t>
            </a:r>
          </a:p>
          <a:p>
            <a:pPr algn="ctr"/>
            <a:r>
              <a:rPr lang="en-US" sz="1800" b="1">
                <a:solidFill>
                  <a:schemeClr val="bg1"/>
                </a:solidFill>
              </a:rPr>
              <a:t>Cause</a:t>
            </a:r>
          </a:p>
          <a:p>
            <a:pPr algn="ctr"/>
            <a:r>
              <a:rPr lang="en-US" sz="1800" b="1">
                <a:solidFill>
                  <a:schemeClr val="bg1"/>
                </a:solidFill>
              </a:rPr>
              <a:t>(for someone</a:t>
            </a:r>
          </a:p>
          <a:p>
            <a:pPr algn="ctr"/>
            <a:r>
              <a:rPr lang="en-US" sz="1800" b="1">
                <a:solidFill>
                  <a:schemeClr val="bg1"/>
                </a:solidFill>
              </a:rPr>
              <a:t>else)</a:t>
            </a:r>
          </a:p>
        </p:txBody>
      </p:sp>
      <p:sp>
        <p:nvSpPr>
          <p:cNvPr id="590938" name="Rectangle 90"/>
          <p:cNvSpPr>
            <a:spLocks noChangeArrowheads="1"/>
          </p:cNvSpPr>
          <p:nvPr/>
        </p:nvSpPr>
        <p:spPr bwMode="auto">
          <a:xfrm>
            <a:off x="4800600" y="2819400"/>
            <a:ext cx="1752600" cy="129540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miter lim="800000"/>
            <a:headEnd/>
            <a:tailEnd/>
          </a:ln>
          <a:effectLst/>
          <a:scene3d>
            <a:camera prst="legacyObliqueTopRight"/>
            <a:lightRig rig="legacyFlat2" dir="t"/>
          </a:scene3d>
          <a:sp3d extrusionH="887400" prstMaterial="legacyMatte">
            <a:bevelT w="13500" h="13500" prst="angle"/>
            <a:bevelB w="13500" h="13500" prst="angle"/>
            <a:extrusionClr>
              <a:srgbClr val="FF0000"/>
            </a:extrusionClr>
          </a:sp3d>
        </p:spPr>
        <p:txBody>
          <a:bodyPr wrap="none" anchor="ctr">
            <a:flatTx/>
          </a:bodyPr>
          <a:lstStyle/>
          <a:p>
            <a:pPr algn="ctr"/>
            <a:r>
              <a:rPr lang="en-US" sz="1800" b="1">
                <a:solidFill>
                  <a:schemeClr val="bg1"/>
                </a:solidFill>
              </a:rPr>
              <a:t>Prime</a:t>
            </a:r>
          </a:p>
          <a:p>
            <a:pPr algn="ctr"/>
            <a:r>
              <a:rPr lang="en-US" sz="1800" b="1">
                <a:solidFill>
                  <a:schemeClr val="bg1"/>
                </a:solidFill>
              </a:rPr>
              <a:t>Focus</a:t>
            </a:r>
          </a:p>
        </p:txBody>
      </p:sp>
      <p:sp>
        <p:nvSpPr>
          <p:cNvPr id="590940" name="Text Box 92"/>
          <p:cNvSpPr txBox="1">
            <a:spLocks noChangeArrowheads="1"/>
          </p:cNvSpPr>
          <p:nvPr/>
        </p:nvSpPr>
        <p:spPr bwMode="auto">
          <a:xfrm>
            <a:off x="3352800" y="5486400"/>
            <a:ext cx="641350" cy="366713"/>
          </a:xfrm>
          <a:prstGeom prst="rect">
            <a:avLst/>
          </a:prstGeom>
          <a:noFill/>
          <a:ln w="9525">
            <a:noFill/>
            <a:miter lim="800000"/>
            <a:headEnd/>
            <a:tailEnd/>
          </a:ln>
          <a:effectLst/>
        </p:spPr>
        <p:txBody>
          <a:bodyPr wrap="none">
            <a:spAutoFit/>
          </a:bodyPr>
          <a:lstStyle/>
          <a:p>
            <a:r>
              <a:rPr lang="en-US" sz="1800" b="1">
                <a:solidFill>
                  <a:schemeClr val="bg1"/>
                </a:solidFill>
              </a:rPr>
              <a:t>Low</a:t>
            </a:r>
          </a:p>
        </p:txBody>
      </p:sp>
      <p:sp>
        <p:nvSpPr>
          <p:cNvPr id="590941" name="Text Box 93"/>
          <p:cNvSpPr txBox="1">
            <a:spLocks noChangeArrowheads="1"/>
          </p:cNvSpPr>
          <p:nvPr/>
        </p:nvSpPr>
        <p:spPr bwMode="auto">
          <a:xfrm>
            <a:off x="5257800" y="5486400"/>
            <a:ext cx="692150" cy="366713"/>
          </a:xfrm>
          <a:prstGeom prst="rect">
            <a:avLst/>
          </a:prstGeom>
          <a:noFill/>
          <a:ln w="9525">
            <a:noFill/>
            <a:miter lim="800000"/>
            <a:headEnd/>
            <a:tailEnd/>
          </a:ln>
          <a:effectLst/>
        </p:spPr>
        <p:txBody>
          <a:bodyPr wrap="none">
            <a:spAutoFit/>
          </a:bodyPr>
          <a:lstStyle/>
          <a:p>
            <a:r>
              <a:rPr lang="en-US" sz="1800" b="1">
                <a:solidFill>
                  <a:schemeClr val="bg1"/>
                </a:solidFill>
              </a:rPr>
              <a:t>High</a:t>
            </a:r>
          </a:p>
        </p:txBody>
      </p:sp>
      <p:sp>
        <p:nvSpPr>
          <p:cNvPr id="590942" name="Text Box 94"/>
          <p:cNvSpPr txBox="1">
            <a:spLocks noChangeArrowheads="1"/>
          </p:cNvSpPr>
          <p:nvPr/>
        </p:nvSpPr>
        <p:spPr bwMode="auto">
          <a:xfrm>
            <a:off x="3352800" y="5943600"/>
            <a:ext cx="2749550" cy="366713"/>
          </a:xfrm>
          <a:prstGeom prst="rect">
            <a:avLst/>
          </a:prstGeom>
          <a:noFill/>
          <a:ln w="9525">
            <a:noFill/>
            <a:miter lim="800000"/>
            <a:headEnd/>
            <a:tailEnd/>
          </a:ln>
          <a:effectLst/>
        </p:spPr>
        <p:txBody>
          <a:bodyPr wrap="none">
            <a:spAutoFit/>
          </a:bodyPr>
          <a:lstStyle/>
          <a:p>
            <a:r>
              <a:rPr lang="en-US" sz="1800" b="1">
                <a:solidFill>
                  <a:schemeClr val="bg1"/>
                </a:solidFill>
              </a:rPr>
              <a:t>Critical to the Company</a:t>
            </a:r>
          </a:p>
        </p:txBody>
      </p:sp>
      <p:sp>
        <p:nvSpPr>
          <p:cNvPr id="590943" name="Text Box 95"/>
          <p:cNvSpPr txBox="1">
            <a:spLocks noChangeArrowheads="1"/>
          </p:cNvSpPr>
          <p:nvPr/>
        </p:nvSpPr>
        <p:spPr bwMode="auto">
          <a:xfrm>
            <a:off x="2209800" y="4495800"/>
            <a:ext cx="641350" cy="366713"/>
          </a:xfrm>
          <a:prstGeom prst="rect">
            <a:avLst/>
          </a:prstGeom>
          <a:noFill/>
          <a:ln w="9525">
            <a:noFill/>
            <a:miter lim="800000"/>
            <a:headEnd/>
            <a:tailEnd/>
          </a:ln>
          <a:effectLst/>
        </p:spPr>
        <p:txBody>
          <a:bodyPr wrap="none">
            <a:spAutoFit/>
          </a:bodyPr>
          <a:lstStyle/>
          <a:p>
            <a:r>
              <a:rPr lang="en-US" sz="1800" b="1">
                <a:solidFill>
                  <a:schemeClr val="bg1"/>
                </a:solidFill>
              </a:rPr>
              <a:t>Low</a:t>
            </a:r>
          </a:p>
        </p:txBody>
      </p:sp>
      <p:sp>
        <p:nvSpPr>
          <p:cNvPr id="590950" name="Text Box 102"/>
          <p:cNvSpPr txBox="1">
            <a:spLocks noChangeArrowheads="1"/>
          </p:cNvSpPr>
          <p:nvPr/>
        </p:nvSpPr>
        <p:spPr bwMode="auto">
          <a:xfrm>
            <a:off x="2743200" y="1905000"/>
            <a:ext cx="641350" cy="366713"/>
          </a:xfrm>
          <a:prstGeom prst="rect">
            <a:avLst/>
          </a:prstGeom>
          <a:noFill/>
          <a:ln w="9525">
            <a:noFill/>
            <a:miter lim="800000"/>
            <a:headEnd/>
            <a:tailEnd/>
          </a:ln>
          <a:effectLst/>
        </p:spPr>
        <p:txBody>
          <a:bodyPr wrap="none">
            <a:spAutoFit/>
          </a:bodyPr>
          <a:lstStyle/>
          <a:p>
            <a:r>
              <a:rPr lang="en-US" sz="1800" b="1">
                <a:solidFill>
                  <a:schemeClr val="bg1"/>
                </a:solidFill>
              </a:rPr>
              <a:t>Low</a:t>
            </a:r>
          </a:p>
        </p:txBody>
      </p:sp>
      <p:sp>
        <p:nvSpPr>
          <p:cNvPr id="590951" name="Text Box 103"/>
          <p:cNvSpPr txBox="1">
            <a:spLocks noChangeArrowheads="1"/>
          </p:cNvSpPr>
          <p:nvPr/>
        </p:nvSpPr>
        <p:spPr bwMode="auto">
          <a:xfrm>
            <a:off x="2159000" y="3200400"/>
            <a:ext cx="692150" cy="366713"/>
          </a:xfrm>
          <a:prstGeom prst="rect">
            <a:avLst/>
          </a:prstGeom>
          <a:noFill/>
          <a:ln w="9525">
            <a:noFill/>
            <a:miter lim="800000"/>
            <a:headEnd/>
            <a:tailEnd/>
          </a:ln>
          <a:effectLst/>
        </p:spPr>
        <p:txBody>
          <a:bodyPr wrap="none">
            <a:spAutoFit/>
          </a:bodyPr>
          <a:lstStyle/>
          <a:p>
            <a:r>
              <a:rPr lang="en-US" sz="1800" b="1">
                <a:solidFill>
                  <a:schemeClr val="bg1"/>
                </a:solidFill>
              </a:rPr>
              <a:t>High</a:t>
            </a:r>
          </a:p>
        </p:txBody>
      </p:sp>
      <p:sp>
        <p:nvSpPr>
          <p:cNvPr id="590952" name="Text Box 104"/>
          <p:cNvSpPr txBox="1">
            <a:spLocks noChangeArrowheads="1"/>
          </p:cNvSpPr>
          <p:nvPr/>
        </p:nvSpPr>
        <p:spPr bwMode="auto">
          <a:xfrm>
            <a:off x="2362200" y="2362200"/>
            <a:ext cx="692150" cy="366713"/>
          </a:xfrm>
          <a:prstGeom prst="rect">
            <a:avLst/>
          </a:prstGeom>
          <a:noFill/>
          <a:ln w="9525">
            <a:noFill/>
            <a:miter lim="800000"/>
            <a:headEnd/>
            <a:tailEnd/>
          </a:ln>
          <a:effectLst/>
        </p:spPr>
        <p:txBody>
          <a:bodyPr wrap="none">
            <a:spAutoFit/>
          </a:bodyPr>
          <a:lstStyle/>
          <a:p>
            <a:r>
              <a:rPr lang="en-US" sz="1800" b="1">
                <a:solidFill>
                  <a:schemeClr val="bg1"/>
                </a:solidFill>
              </a:rPr>
              <a:t>High</a:t>
            </a:r>
          </a:p>
        </p:txBody>
      </p:sp>
      <p:sp>
        <p:nvSpPr>
          <p:cNvPr id="590953" name="Text Box 105"/>
          <p:cNvSpPr txBox="1">
            <a:spLocks noChangeArrowheads="1"/>
          </p:cNvSpPr>
          <p:nvPr/>
        </p:nvSpPr>
        <p:spPr bwMode="auto">
          <a:xfrm>
            <a:off x="1143000" y="3581400"/>
            <a:ext cx="1225550" cy="915988"/>
          </a:xfrm>
          <a:prstGeom prst="rect">
            <a:avLst/>
          </a:prstGeom>
          <a:noFill/>
          <a:ln w="9525">
            <a:noFill/>
            <a:miter lim="800000"/>
            <a:headEnd/>
            <a:tailEnd/>
          </a:ln>
          <a:effectLst/>
        </p:spPr>
        <p:txBody>
          <a:bodyPr wrap="none">
            <a:spAutoFit/>
          </a:bodyPr>
          <a:lstStyle/>
          <a:p>
            <a:r>
              <a:rPr lang="en-US" sz="1800" b="1">
                <a:solidFill>
                  <a:schemeClr val="bg1"/>
                </a:solidFill>
              </a:rPr>
              <a:t>Affected</a:t>
            </a:r>
          </a:p>
          <a:p>
            <a:r>
              <a:rPr lang="en-US" sz="1800" b="1">
                <a:solidFill>
                  <a:schemeClr val="bg1"/>
                </a:solidFill>
              </a:rPr>
              <a:t>by the</a:t>
            </a:r>
          </a:p>
          <a:p>
            <a:r>
              <a:rPr lang="en-US" sz="1800" b="1">
                <a:solidFill>
                  <a:schemeClr val="bg1"/>
                </a:solidFill>
              </a:rPr>
              <a:t>Company</a:t>
            </a:r>
          </a:p>
        </p:txBody>
      </p:sp>
      <p:sp>
        <p:nvSpPr>
          <p:cNvPr id="590954" name="Text Box 106"/>
          <p:cNvSpPr txBox="1">
            <a:spLocks noChangeArrowheads="1"/>
          </p:cNvSpPr>
          <p:nvPr/>
        </p:nvSpPr>
        <p:spPr bwMode="auto">
          <a:xfrm>
            <a:off x="1066800" y="1676400"/>
            <a:ext cx="1263650" cy="641350"/>
          </a:xfrm>
          <a:prstGeom prst="rect">
            <a:avLst/>
          </a:prstGeom>
          <a:noFill/>
          <a:ln w="9525">
            <a:noFill/>
            <a:miter lim="800000"/>
            <a:headEnd/>
            <a:tailEnd/>
          </a:ln>
          <a:effectLst/>
        </p:spPr>
        <p:txBody>
          <a:bodyPr wrap="none">
            <a:spAutoFit/>
          </a:bodyPr>
          <a:lstStyle/>
          <a:p>
            <a:r>
              <a:rPr lang="en-US" sz="1800" b="1">
                <a:solidFill>
                  <a:schemeClr val="bg1"/>
                </a:solidFill>
              </a:rPr>
              <a:t>Problem</a:t>
            </a:r>
          </a:p>
          <a:p>
            <a:r>
              <a:rPr lang="en-US" sz="1800" b="1">
                <a:solidFill>
                  <a:schemeClr val="bg1"/>
                </a:solidFill>
              </a:rPr>
              <a:t>in Society</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137BD31-9FA7-46E6-A1A2-F64457BD097E}" type="slidenum">
              <a:rPr lang="en-US"/>
              <a:pPr/>
              <a:t>12</a:t>
            </a:fld>
            <a:endParaRPr lang="en-US"/>
          </a:p>
        </p:txBody>
      </p:sp>
      <p:sp>
        <p:nvSpPr>
          <p:cNvPr id="668674" name="Rectangle 2"/>
          <p:cNvSpPr>
            <a:spLocks noGrp="1" noChangeArrowheads="1"/>
          </p:cNvSpPr>
          <p:nvPr>
            <p:ph type="title"/>
          </p:nvPr>
        </p:nvSpPr>
        <p:spPr>
          <a:xfrm>
            <a:off x="381000" y="228600"/>
            <a:ext cx="8763000" cy="838200"/>
          </a:xfrm>
        </p:spPr>
        <p:txBody>
          <a:bodyPr/>
          <a:lstStyle/>
          <a:p>
            <a:r>
              <a:rPr lang="en-US" sz="3600"/>
              <a:t>The Development of Individual Ethics</a:t>
            </a:r>
          </a:p>
        </p:txBody>
      </p:sp>
      <p:graphicFrame>
        <p:nvGraphicFramePr>
          <p:cNvPr id="668675" name="Diagram 3"/>
          <p:cNvGraphicFramePr>
            <a:graphicFrameLocks/>
          </p:cNvGraphicFramePr>
          <p:nvPr>
            <p:ph type="dgm" idx="1"/>
          </p:nvPr>
        </p:nvGraphicFramePr>
        <p:xfrm>
          <a:off x="990600" y="1828800"/>
          <a:ext cx="7086600" cy="4443413"/>
        </p:xfrm>
        <a:graphic>
          <a:graphicData uri="http://schemas.openxmlformats.org/drawingml/2006/compatibility">
            <com:legacyDrawing xmlns:com="http://schemas.openxmlformats.org/drawingml/2006/compatibility" spid="_x0000_s668675"/>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26B53A0-F534-45E9-B192-E9EF9FDD3ED3}" type="slidenum">
              <a:rPr lang="en-US"/>
              <a:pPr/>
              <a:t>13</a:t>
            </a:fld>
            <a:endParaRPr lang="en-US"/>
          </a:p>
        </p:txBody>
      </p:sp>
      <p:sp>
        <p:nvSpPr>
          <p:cNvPr id="641026" name="Rectangle 2"/>
          <p:cNvSpPr>
            <a:spLocks noGrp="1" noChangeArrowheads="1"/>
          </p:cNvSpPr>
          <p:nvPr>
            <p:ph type="title"/>
          </p:nvPr>
        </p:nvSpPr>
        <p:spPr>
          <a:xfrm>
            <a:off x="381000" y="304800"/>
            <a:ext cx="8153400" cy="762000"/>
          </a:xfrm>
        </p:spPr>
        <p:txBody>
          <a:bodyPr/>
          <a:lstStyle/>
          <a:p>
            <a:r>
              <a:rPr lang="en-US"/>
              <a:t>Basic Approaches to Ethics</a:t>
            </a:r>
          </a:p>
        </p:txBody>
      </p:sp>
      <p:sp>
        <p:nvSpPr>
          <p:cNvPr id="641027" name="Rectangle 3"/>
          <p:cNvSpPr>
            <a:spLocks noGrp="1" noChangeArrowheads="1"/>
          </p:cNvSpPr>
          <p:nvPr>
            <p:ph type="body" idx="1"/>
          </p:nvPr>
        </p:nvSpPr>
        <p:spPr>
          <a:xfrm>
            <a:off x="533400" y="1752600"/>
            <a:ext cx="4800600" cy="4660900"/>
          </a:xfrm>
        </p:spPr>
        <p:txBody>
          <a:bodyPr/>
          <a:lstStyle/>
          <a:p>
            <a:pPr>
              <a:lnSpc>
                <a:spcPct val="90000"/>
              </a:lnSpc>
              <a:spcBef>
                <a:spcPct val="40000"/>
              </a:spcBef>
              <a:buFont typeface="Wingdings" pitchFamily="2" charset="2"/>
              <a:buNone/>
            </a:pPr>
            <a:r>
              <a:rPr lang="en-US"/>
              <a:t>Ethical dilemmas</a:t>
            </a:r>
          </a:p>
          <a:p>
            <a:pPr>
              <a:lnSpc>
                <a:spcPct val="90000"/>
              </a:lnSpc>
              <a:spcBef>
                <a:spcPct val="40000"/>
              </a:spcBef>
            </a:pPr>
            <a:r>
              <a:rPr lang="en-US"/>
              <a:t>The choice between two competing but arguably valid options</a:t>
            </a:r>
          </a:p>
          <a:p>
            <a:pPr>
              <a:lnSpc>
                <a:spcPct val="90000"/>
              </a:lnSpc>
              <a:spcBef>
                <a:spcPct val="60000"/>
              </a:spcBef>
              <a:buFont typeface="Wingdings" pitchFamily="2" charset="2"/>
              <a:buNone/>
            </a:pPr>
            <a:r>
              <a:rPr lang="en-US"/>
              <a:t>Frameworks for ethical decision making:</a:t>
            </a:r>
          </a:p>
          <a:p>
            <a:pPr>
              <a:lnSpc>
                <a:spcPct val="90000"/>
              </a:lnSpc>
              <a:spcBef>
                <a:spcPct val="40000"/>
              </a:spcBef>
            </a:pPr>
            <a:r>
              <a:rPr lang="en-US"/>
              <a:t>Utilitarian approach</a:t>
            </a:r>
          </a:p>
          <a:p>
            <a:pPr>
              <a:lnSpc>
                <a:spcPct val="90000"/>
              </a:lnSpc>
              <a:spcBef>
                <a:spcPct val="40000"/>
              </a:spcBef>
            </a:pPr>
            <a:r>
              <a:rPr lang="en-US"/>
              <a:t>Moral rights approach</a:t>
            </a:r>
          </a:p>
          <a:p>
            <a:pPr>
              <a:lnSpc>
                <a:spcPct val="90000"/>
              </a:lnSpc>
              <a:spcBef>
                <a:spcPct val="40000"/>
              </a:spcBef>
            </a:pPr>
            <a:r>
              <a:rPr lang="en-US"/>
              <a:t>Universalism approach</a:t>
            </a:r>
          </a:p>
          <a:p>
            <a:pPr>
              <a:lnSpc>
                <a:spcPct val="90000"/>
              </a:lnSpc>
              <a:spcBef>
                <a:spcPct val="40000"/>
              </a:spcBef>
            </a:pPr>
            <a:r>
              <a:rPr lang="en-US"/>
              <a:t>Justice approach</a:t>
            </a:r>
          </a:p>
        </p:txBody>
      </p:sp>
      <p:pic>
        <p:nvPicPr>
          <p:cNvPr id="641028" name="Picture 4"/>
          <p:cNvPicPr>
            <a:picLocks noChangeAspect="1" noChangeArrowheads="1"/>
          </p:cNvPicPr>
          <p:nvPr/>
        </p:nvPicPr>
        <p:blipFill>
          <a:blip r:embed="rId3" cstate="print"/>
          <a:srcRect/>
          <a:stretch>
            <a:fillRect/>
          </a:stretch>
        </p:blipFill>
        <p:spPr bwMode="auto">
          <a:xfrm>
            <a:off x="5791200" y="2133600"/>
            <a:ext cx="2755900" cy="4113213"/>
          </a:xfrm>
          <a:prstGeom prst="rect">
            <a:avLst/>
          </a:prstGeom>
          <a:noFill/>
          <a:ln w="38100">
            <a:solidFill>
              <a:schemeClr val="tx1"/>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781A150-73A5-4B80-B709-BA8A414257FE}" type="slidenum">
              <a:rPr lang="en-US"/>
              <a:pPr/>
              <a:t>14</a:t>
            </a:fld>
            <a:endParaRPr lang="en-US"/>
          </a:p>
        </p:txBody>
      </p:sp>
      <p:sp>
        <p:nvSpPr>
          <p:cNvPr id="643074" name="Rectangle 2"/>
          <p:cNvSpPr>
            <a:spLocks noGrp="1" noChangeArrowheads="1"/>
          </p:cNvSpPr>
          <p:nvPr>
            <p:ph type="title"/>
          </p:nvPr>
        </p:nvSpPr>
        <p:spPr>
          <a:xfrm>
            <a:off x="381000" y="0"/>
            <a:ext cx="8305800" cy="1066800"/>
          </a:xfrm>
        </p:spPr>
        <p:txBody>
          <a:bodyPr/>
          <a:lstStyle/>
          <a:p>
            <a:r>
              <a:rPr lang="en-US" sz="3200"/>
              <a:t>Basic Approaches to Ethics:</a:t>
            </a:r>
            <a:br>
              <a:rPr lang="en-US" sz="3200"/>
            </a:br>
            <a:r>
              <a:rPr lang="en-US" sz="3200"/>
              <a:t>Utilitarian Approach</a:t>
            </a:r>
          </a:p>
        </p:txBody>
      </p:sp>
      <p:sp>
        <p:nvSpPr>
          <p:cNvPr id="643075" name="Rectangle 3"/>
          <p:cNvSpPr>
            <a:spLocks noGrp="1" noChangeArrowheads="1"/>
          </p:cNvSpPr>
          <p:nvPr>
            <p:ph type="body" sz="half" idx="1"/>
          </p:nvPr>
        </p:nvSpPr>
        <p:spPr>
          <a:xfrm>
            <a:off x="457200" y="2057400"/>
            <a:ext cx="4267200" cy="4267200"/>
          </a:xfrm>
        </p:spPr>
        <p:txBody>
          <a:bodyPr/>
          <a:lstStyle/>
          <a:p>
            <a:pPr>
              <a:spcBef>
                <a:spcPct val="40000"/>
              </a:spcBef>
            </a:pPr>
            <a:r>
              <a:rPr lang="en-US"/>
              <a:t>Focused on the consequences of an action</a:t>
            </a:r>
          </a:p>
          <a:p>
            <a:pPr>
              <a:spcBef>
                <a:spcPct val="40000"/>
              </a:spcBef>
            </a:pPr>
            <a:r>
              <a:rPr lang="en-US"/>
              <a:t>What is the “greatest good?”</a:t>
            </a:r>
          </a:p>
          <a:p>
            <a:pPr>
              <a:spcBef>
                <a:spcPct val="40000"/>
              </a:spcBef>
            </a:pPr>
            <a:r>
              <a:rPr lang="en-US"/>
              <a:t>Different people may see the outcome differently in terms of good or bad</a:t>
            </a:r>
          </a:p>
        </p:txBody>
      </p:sp>
      <p:pic>
        <p:nvPicPr>
          <p:cNvPr id="643078" name="Picture 6"/>
          <p:cNvPicPr>
            <a:picLocks noChangeAspect="1" noChangeArrowheads="1"/>
          </p:cNvPicPr>
          <p:nvPr/>
        </p:nvPicPr>
        <p:blipFill>
          <a:blip r:embed="rId3" cstate="print"/>
          <a:srcRect/>
          <a:stretch>
            <a:fillRect/>
          </a:stretch>
        </p:blipFill>
        <p:spPr bwMode="auto">
          <a:xfrm>
            <a:off x="5638800" y="2133600"/>
            <a:ext cx="2865438" cy="3578225"/>
          </a:xfrm>
          <a:prstGeom prst="rect">
            <a:avLst/>
          </a:prstGeom>
          <a:noFill/>
          <a:ln w="38100">
            <a:solidFill>
              <a:schemeClr val="tx1"/>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0CC3D20-CB24-438A-8DB4-07D770F83F85}" type="slidenum">
              <a:rPr lang="en-US"/>
              <a:pPr/>
              <a:t>15</a:t>
            </a:fld>
            <a:endParaRPr lang="en-US"/>
          </a:p>
        </p:txBody>
      </p:sp>
      <p:sp>
        <p:nvSpPr>
          <p:cNvPr id="645122" name="Rectangle 2"/>
          <p:cNvSpPr>
            <a:spLocks noGrp="1" noChangeArrowheads="1"/>
          </p:cNvSpPr>
          <p:nvPr>
            <p:ph type="title"/>
          </p:nvPr>
        </p:nvSpPr>
        <p:spPr>
          <a:xfrm>
            <a:off x="381000" y="0"/>
            <a:ext cx="8305800" cy="1066800"/>
          </a:xfrm>
        </p:spPr>
        <p:txBody>
          <a:bodyPr/>
          <a:lstStyle/>
          <a:p>
            <a:r>
              <a:rPr lang="en-US" sz="3200"/>
              <a:t>Basic Approaches to Ethics:</a:t>
            </a:r>
            <a:br>
              <a:rPr lang="en-US" sz="3200"/>
            </a:br>
            <a:r>
              <a:rPr lang="en-US" sz="3200"/>
              <a:t>Moral Rights Approach</a:t>
            </a:r>
          </a:p>
        </p:txBody>
      </p:sp>
      <p:sp>
        <p:nvSpPr>
          <p:cNvPr id="645123" name="Rectangle 3"/>
          <p:cNvSpPr>
            <a:spLocks noGrp="1" noChangeArrowheads="1"/>
          </p:cNvSpPr>
          <p:nvPr>
            <p:ph type="body" sz="half" idx="1"/>
          </p:nvPr>
        </p:nvSpPr>
        <p:spPr>
          <a:xfrm>
            <a:off x="381000" y="1752600"/>
            <a:ext cx="5105400" cy="4267200"/>
          </a:xfrm>
        </p:spPr>
        <p:txBody>
          <a:bodyPr/>
          <a:lstStyle/>
          <a:p>
            <a:pPr>
              <a:spcBef>
                <a:spcPct val="40000"/>
              </a:spcBef>
              <a:buFont typeface="Wingdings" pitchFamily="2" charset="2"/>
              <a:buNone/>
            </a:pPr>
            <a:r>
              <a:rPr lang="en-US"/>
              <a:t>Focused on moral standing of actions, independent of their consequences</a:t>
            </a:r>
          </a:p>
          <a:p>
            <a:pPr>
              <a:spcBef>
                <a:spcPct val="40000"/>
              </a:spcBef>
            </a:pPr>
            <a:r>
              <a:rPr lang="en-US"/>
              <a:t>Some things are simply “right” or “wrong”</a:t>
            </a:r>
          </a:p>
          <a:p>
            <a:pPr>
              <a:spcBef>
                <a:spcPct val="40000"/>
              </a:spcBef>
            </a:pPr>
            <a:r>
              <a:rPr lang="en-US"/>
              <a:t>When two actions have moral standing, then the positive or negative consequences of each will determine the more ethical</a:t>
            </a:r>
          </a:p>
        </p:txBody>
      </p:sp>
      <p:pic>
        <p:nvPicPr>
          <p:cNvPr id="645124" name="Picture 4" descr="MPj04014100000[1]"/>
          <p:cNvPicPr>
            <a:picLocks noChangeAspect="1" noChangeArrowheads="1"/>
          </p:cNvPicPr>
          <p:nvPr/>
        </p:nvPicPr>
        <p:blipFill>
          <a:blip r:embed="rId3" cstate="print"/>
          <a:srcRect/>
          <a:stretch>
            <a:fillRect/>
          </a:stretch>
        </p:blipFill>
        <p:spPr bwMode="auto">
          <a:xfrm>
            <a:off x="5715000" y="1905000"/>
            <a:ext cx="2800350" cy="3883025"/>
          </a:xfrm>
          <a:prstGeom prst="rect">
            <a:avLst/>
          </a:prstGeom>
          <a:noFill/>
          <a:ln w="38100">
            <a:solidFill>
              <a:srgbClr val="000000"/>
            </a:solid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660F3F-CDAC-4893-A052-CA26099AE0CD}" type="slidenum">
              <a:rPr lang="en-US"/>
              <a:pPr/>
              <a:t>16</a:t>
            </a:fld>
            <a:endParaRPr lang="en-US"/>
          </a:p>
        </p:txBody>
      </p:sp>
      <p:sp>
        <p:nvSpPr>
          <p:cNvPr id="647170" name="Rectangle 2"/>
          <p:cNvSpPr>
            <a:spLocks noGrp="1" noChangeArrowheads="1"/>
          </p:cNvSpPr>
          <p:nvPr>
            <p:ph type="title"/>
          </p:nvPr>
        </p:nvSpPr>
        <p:spPr>
          <a:xfrm>
            <a:off x="381000" y="0"/>
            <a:ext cx="8153400" cy="1066800"/>
          </a:xfrm>
        </p:spPr>
        <p:txBody>
          <a:bodyPr/>
          <a:lstStyle/>
          <a:p>
            <a:r>
              <a:rPr lang="en-US" sz="3200"/>
              <a:t>Basic Approaches to Ethics:</a:t>
            </a:r>
            <a:br>
              <a:rPr lang="en-US" sz="3200"/>
            </a:br>
            <a:r>
              <a:rPr lang="en-US" sz="3200"/>
              <a:t>Universal Approach</a:t>
            </a:r>
          </a:p>
        </p:txBody>
      </p:sp>
      <p:sp>
        <p:nvSpPr>
          <p:cNvPr id="647171" name="Rectangle 3"/>
          <p:cNvSpPr>
            <a:spLocks noGrp="1" noChangeArrowheads="1"/>
          </p:cNvSpPr>
          <p:nvPr>
            <p:ph type="body" idx="1"/>
          </p:nvPr>
        </p:nvSpPr>
        <p:spPr>
          <a:xfrm>
            <a:off x="533400" y="2005013"/>
            <a:ext cx="8004175" cy="4114800"/>
          </a:xfrm>
        </p:spPr>
        <p:txBody>
          <a:bodyPr/>
          <a:lstStyle/>
          <a:p>
            <a:pPr>
              <a:spcBef>
                <a:spcPct val="40000"/>
              </a:spcBef>
              <a:buFont typeface="Wingdings" pitchFamily="2" charset="2"/>
              <a:buNone/>
            </a:pPr>
            <a:r>
              <a:rPr lang="en-US"/>
              <a:t>“Do unto others as you would have them do unto everyone, including yourself.”</a:t>
            </a:r>
          </a:p>
          <a:p>
            <a:pPr>
              <a:spcBef>
                <a:spcPct val="40000"/>
              </a:spcBef>
            </a:pPr>
            <a:r>
              <a:rPr lang="en-US"/>
              <a:t>Choose  a course of action you believe can apply to all people under all situations</a:t>
            </a:r>
          </a:p>
          <a:p>
            <a:pPr>
              <a:spcBef>
                <a:spcPct val="40000"/>
              </a:spcBef>
            </a:pPr>
            <a:r>
              <a:rPr lang="en-US"/>
              <a:t>The issue of rights</a:t>
            </a:r>
          </a:p>
          <a:p>
            <a:pPr>
              <a:spcBef>
                <a:spcPct val="40000"/>
              </a:spcBef>
            </a:pPr>
            <a:r>
              <a:rPr lang="en-US"/>
              <a:t>Rights stem from freedom and autonomy</a:t>
            </a:r>
          </a:p>
          <a:p>
            <a:pPr>
              <a:spcBef>
                <a:spcPct val="40000"/>
              </a:spcBef>
            </a:pPr>
            <a:r>
              <a:rPr lang="en-US"/>
              <a:t>Actions that limit freedom and autonomy generally lack moral justification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ED90382-9AD2-4AAE-A631-F9453BD8C0BC}" type="slidenum">
              <a:rPr lang="en-US"/>
              <a:pPr/>
              <a:t>17</a:t>
            </a:fld>
            <a:endParaRPr lang="en-US"/>
          </a:p>
        </p:txBody>
      </p:sp>
      <p:sp>
        <p:nvSpPr>
          <p:cNvPr id="649218" name="Rectangle 2"/>
          <p:cNvSpPr>
            <a:spLocks noGrp="1" noChangeArrowheads="1"/>
          </p:cNvSpPr>
          <p:nvPr>
            <p:ph type="title"/>
          </p:nvPr>
        </p:nvSpPr>
        <p:spPr>
          <a:xfrm>
            <a:off x="381000" y="0"/>
            <a:ext cx="8305800" cy="1066800"/>
          </a:xfrm>
        </p:spPr>
        <p:txBody>
          <a:bodyPr/>
          <a:lstStyle/>
          <a:p>
            <a:r>
              <a:rPr lang="en-US" sz="3200"/>
              <a:t>Basic Approaches to Ethics:</a:t>
            </a:r>
            <a:br>
              <a:rPr lang="en-US" sz="3200"/>
            </a:br>
            <a:r>
              <a:rPr lang="en-US" sz="3200"/>
              <a:t>Justice Approach</a:t>
            </a:r>
          </a:p>
        </p:txBody>
      </p:sp>
      <p:sp>
        <p:nvSpPr>
          <p:cNvPr id="649219" name="Rectangle 3"/>
          <p:cNvSpPr>
            <a:spLocks noGrp="1" noChangeArrowheads="1"/>
          </p:cNvSpPr>
          <p:nvPr>
            <p:ph type="body" sz="half" idx="1"/>
          </p:nvPr>
        </p:nvSpPr>
        <p:spPr>
          <a:xfrm>
            <a:off x="457200" y="1752600"/>
            <a:ext cx="5257800" cy="4572000"/>
          </a:xfrm>
        </p:spPr>
        <p:txBody>
          <a:bodyPr/>
          <a:lstStyle/>
          <a:p>
            <a:pPr>
              <a:lnSpc>
                <a:spcPct val="90000"/>
              </a:lnSpc>
              <a:spcBef>
                <a:spcPct val="40000"/>
              </a:spcBef>
              <a:buFont typeface="Wingdings" pitchFamily="2" charset="2"/>
              <a:buNone/>
            </a:pPr>
            <a:r>
              <a:rPr lang="en-US"/>
              <a:t>Costs and benefits of actions:</a:t>
            </a:r>
          </a:p>
          <a:p>
            <a:pPr>
              <a:lnSpc>
                <a:spcPct val="90000"/>
              </a:lnSpc>
              <a:spcBef>
                <a:spcPct val="40000"/>
              </a:spcBef>
            </a:pPr>
            <a:r>
              <a:rPr lang="en-US"/>
              <a:t>Costs and benefits should be equitably distributed</a:t>
            </a:r>
          </a:p>
          <a:p>
            <a:pPr>
              <a:lnSpc>
                <a:spcPct val="90000"/>
              </a:lnSpc>
              <a:spcBef>
                <a:spcPct val="40000"/>
              </a:spcBef>
            </a:pPr>
            <a:r>
              <a:rPr lang="en-US"/>
              <a:t>Rules should be impartially applied</a:t>
            </a:r>
          </a:p>
          <a:p>
            <a:pPr>
              <a:lnSpc>
                <a:spcPct val="90000"/>
              </a:lnSpc>
              <a:spcBef>
                <a:spcPct val="40000"/>
              </a:spcBef>
            </a:pPr>
            <a:r>
              <a:rPr lang="en-US"/>
              <a:t>Those damaged should be compensated</a:t>
            </a:r>
          </a:p>
          <a:p>
            <a:pPr>
              <a:lnSpc>
                <a:spcPct val="90000"/>
              </a:lnSpc>
              <a:spcBef>
                <a:spcPct val="40000"/>
              </a:spcBef>
              <a:buFont typeface="Wingdings" pitchFamily="2" charset="2"/>
              <a:buNone/>
            </a:pPr>
            <a:r>
              <a:rPr lang="en-US"/>
              <a:t>Distributive justice</a:t>
            </a:r>
          </a:p>
          <a:p>
            <a:pPr>
              <a:lnSpc>
                <a:spcPct val="90000"/>
              </a:lnSpc>
              <a:spcBef>
                <a:spcPct val="40000"/>
              </a:spcBef>
            </a:pPr>
            <a:r>
              <a:rPr lang="en-US"/>
              <a:t>Equitable distribution is based on performance</a:t>
            </a:r>
          </a:p>
        </p:txBody>
      </p:sp>
      <p:pic>
        <p:nvPicPr>
          <p:cNvPr id="649220" name="Picture 4" descr="MPj03058930000[1]"/>
          <p:cNvPicPr>
            <a:picLocks noChangeAspect="1" noChangeArrowheads="1"/>
          </p:cNvPicPr>
          <p:nvPr/>
        </p:nvPicPr>
        <p:blipFill>
          <a:blip r:embed="rId3" cstate="print"/>
          <a:srcRect/>
          <a:stretch>
            <a:fillRect/>
          </a:stretch>
        </p:blipFill>
        <p:spPr bwMode="auto">
          <a:xfrm>
            <a:off x="5943600" y="2209800"/>
            <a:ext cx="2609850" cy="3657600"/>
          </a:xfrm>
          <a:prstGeom prst="rect">
            <a:avLst/>
          </a:prstGeom>
          <a:noFill/>
          <a:ln w="38100">
            <a:solidFill>
              <a:srgbClr val="000000"/>
            </a:solid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DB34BCC2-9D13-47F3-9260-45532E581431}" type="slidenum">
              <a:rPr lang="en-US"/>
              <a:pPr/>
              <a:t>18</a:t>
            </a:fld>
            <a:endParaRPr lang="en-US"/>
          </a:p>
        </p:txBody>
      </p:sp>
      <p:sp>
        <p:nvSpPr>
          <p:cNvPr id="651266" name="Rectangle 2"/>
          <p:cNvSpPr>
            <a:spLocks noGrp="1" noChangeArrowheads="1"/>
          </p:cNvSpPr>
          <p:nvPr>
            <p:ph type="title"/>
          </p:nvPr>
        </p:nvSpPr>
        <p:spPr>
          <a:xfrm>
            <a:off x="381000" y="0"/>
            <a:ext cx="8305800" cy="1066800"/>
          </a:xfrm>
        </p:spPr>
        <p:txBody>
          <a:bodyPr/>
          <a:lstStyle/>
          <a:p>
            <a:r>
              <a:rPr lang="en-US" sz="3200"/>
              <a:t>Basic Approaches to Ethics:</a:t>
            </a:r>
            <a:br>
              <a:rPr lang="en-US" sz="3200"/>
            </a:br>
            <a:r>
              <a:rPr lang="en-US" sz="3200"/>
              <a:t>Justice Approach</a:t>
            </a:r>
          </a:p>
        </p:txBody>
      </p:sp>
      <p:sp>
        <p:nvSpPr>
          <p:cNvPr id="651267" name="Rectangle 3"/>
          <p:cNvSpPr>
            <a:spLocks noGrp="1" noChangeArrowheads="1"/>
          </p:cNvSpPr>
          <p:nvPr>
            <p:ph type="body" sz="half" idx="1"/>
          </p:nvPr>
        </p:nvSpPr>
        <p:spPr>
          <a:xfrm>
            <a:off x="457200" y="1828800"/>
            <a:ext cx="5334000" cy="4495800"/>
          </a:xfrm>
        </p:spPr>
        <p:txBody>
          <a:bodyPr/>
          <a:lstStyle/>
          <a:p>
            <a:pPr>
              <a:lnSpc>
                <a:spcPct val="90000"/>
              </a:lnSpc>
              <a:spcBef>
                <a:spcPct val="40000"/>
              </a:spcBef>
              <a:buFont typeface="Wingdings" pitchFamily="2" charset="2"/>
              <a:buNone/>
            </a:pPr>
            <a:r>
              <a:rPr lang="en-US"/>
              <a:t>Procedural justice</a:t>
            </a:r>
          </a:p>
          <a:p>
            <a:pPr>
              <a:lnSpc>
                <a:spcPct val="90000"/>
              </a:lnSpc>
              <a:spcBef>
                <a:spcPct val="40000"/>
              </a:spcBef>
            </a:pPr>
            <a:r>
              <a:rPr lang="en-US"/>
              <a:t>Ensure that people consent to the decision-making process </a:t>
            </a:r>
          </a:p>
          <a:p>
            <a:pPr>
              <a:lnSpc>
                <a:spcPct val="90000"/>
              </a:lnSpc>
              <a:spcBef>
                <a:spcPct val="40000"/>
              </a:spcBef>
            </a:pPr>
            <a:r>
              <a:rPr lang="en-US"/>
              <a:t>Ensure that the process is administered impartially</a:t>
            </a:r>
          </a:p>
          <a:p>
            <a:pPr>
              <a:lnSpc>
                <a:spcPct val="90000"/>
              </a:lnSpc>
              <a:spcBef>
                <a:spcPct val="40000"/>
              </a:spcBef>
              <a:buFont typeface="Wingdings" pitchFamily="2" charset="2"/>
              <a:buNone/>
            </a:pPr>
            <a:r>
              <a:rPr lang="en-US"/>
              <a:t>Compensatory justice</a:t>
            </a:r>
          </a:p>
          <a:p>
            <a:pPr>
              <a:lnSpc>
                <a:spcPct val="90000"/>
              </a:lnSpc>
              <a:spcBef>
                <a:spcPct val="40000"/>
              </a:spcBef>
            </a:pPr>
            <a:r>
              <a:rPr lang="en-US"/>
              <a:t>If distributive and procedural justice fail, those hurt by inequitable distribution of rewards are compensated</a:t>
            </a:r>
          </a:p>
        </p:txBody>
      </p:sp>
      <p:pic>
        <p:nvPicPr>
          <p:cNvPr id="651268" name="Picture 4" descr="MPj03058930000[1]"/>
          <p:cNvPicPr>
            <a:picLocks noChangeAspect="1" noChangeArrowheads="1"/>
          </p:cNvPicPr>
          <p:nvPr/>
        </p:nvPicPr>
        <p:blipFill>
          <a:blip r:embed="rId3" cstate="print"/>
          <a:srcRect/>
          <a:stretch>
            <a:fillRect/>
          </a:stretch>
        </p:blipFill>
        <p:spPr bwMode="auto">
          <a:xfrm>
            <a:off x="5943600" y="2209800"/>
            <a:ext cx="2609850" cy="3657600"/>
          </a:xfrm>
          <a:prstGeom prst="rect">
            <a:avLst/>
          </a:prstGeom>
          <a:noFill/>
          <a:ln w="38100">
            <a:solidFill>
              <a:srgbClr val="000000"/>
            </a:solidFill>
            <a:miter lim="800000"/>
            <a:headEnd/>
            <a:tailEnd/>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3FE12607-7DCB-4186-BDD5-4505544AC6E7}" type="slidenum">
              <a:rPr lang="en-US"/>
              <a:pPr/>
              <a:t>19</a:t>
            </a:fld>
            <a:endParaRPr lang="en-US"/>
          </a:p>
        </p:txBody>
      </p:sp>
      <p:sp>
        <p:nvSpPr>
          <p:cNvPr id="488450" name="Rectangle 2"/>
          <p:cNvSpPr>
            <a:spLocks noGrp="1" noChangeArrowheads="1"/>
          </p:cNvSpPr>
          <p:nvPr>
            <p:ph type="title"/>
          </p:nvPr>
        </p:nvSpPr>
        <p:spPr/>
        <p:txBody>
          <a:bodyPr/>
          <a:lstStyle/>
          <a:p>
            <a:r>
              <a:rPr lang="en-US" sz="3200"/>
              <a:t>Moral Intensity in Ethical Decision Making</a:t>
            </a:r>
          </a:p>
        </p:txBody>
      </p:sp>
      <p:sp>
        <p:nvSpPr>
          <p:cNvPr id="488451" name="Rectangle 3"/>
          <p:cNvSpPr>
            <a:spLocks noGrp="1" noChangeArrowheads="1"/>
          </p:cNvSpPr>
          <p:nvPr>
            <p:ph type="body" idx="1"/>
          </p:nvPr>
        </p:nvSpPr>
        <p:spPr>
          <a:xfrm>
            <a:off x="381000" y="2362200"/>
            <a:ext cx="3581400" cy="1981200"/>
          </a:xfrm>
        </p:spPr>
        <p:txBody>
          <a:bodyPr/>
          <a:lstStyle/>
          <a:p>
            <a:pPr>
              <a:buFont typeface="Wingdings" pitchFamily="2" charset="2"/>
              <a:buNone/>
            </a:pPr>
            <a:r>
              <a:rPr lang="en-US"/>
              <a:t>Moral intensity</a:t>
            </a:r>
          </a:p>
          <a:p>
            <a:r>
              <a:rPr lang="en-US"/>
              <a:t>The degree to which people see an issue as an ethical one</a:t>
            </a:r>
          </a:p>
        </p:txBody>
      </p:sp>
      <p:grpSp>
        <p:nvGrpSpPr>
          <p:cNvPr id="488465" name="Group 17"/>
          <p:cNvGrpSpPr>
            <a:grpSpLocks/>
          </p:cNvGrpSpPr>
          <p:nvPr/>
        </p:nvGrpSpPr>
        <p:grpSpPr bwMode="auto">
          <a:xfrm>
            <a:off x="6096000" y="3352800"/>
            <a:ext cx="1409700" cy="1411288"/>
            <a:chOff x="4137" y="2252"/>
            <a:chExt cx="888" cy="889"/>
          </a:xfrm>
        </p:grpSpPr>
        <p:sp>
          <p:nvSpPr>
            <p:cNvPr id="488466" name="Oval 18"/>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488467" name="Group 19"/>
            <p:cNvGrpSpPr>
              <a:grpSpLocks/>
            </p:cNvGrpSpPr>
            <p:nvPr/>
          </p:nvGrpSpPr>
          <p:grpSpPr bwMode="auto">
            <a:xfrm>
              <a:off x="4167" y="2283"/>
              <a:ext cx="858" cy="858"/>
              <a:chOff x="3141" y="3462"/>
              <a:chExt cx="858" cy="858"/>
            </a:xfrm>
          </p:grpSpPr>
          <p:sp>
            <p:nvSpPr>
              <p:cNvPr id="488468" name="Oval 20"/>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488469" name="Text Box 21"/>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grpSp>
        <p:nvGrpSpPr>
          <p:cNvPr id="488470" name="Group 22"/>
          <p:cNvGrpSpPr>
            <a:grpSpLocks/>
          </p:cNvGrpSpPr>
          <p:nvPr/>
        </p:nvGrpSpPr>
        <p:grpSpPr bwMode="auto">
          <a:xfrm rot="-3600000">
            <a:off x="4914106" y="2439195"/>
            <a:ext cx="1152525" cy="1700212"/>
            <a:chOff x="3441" y="3249"/>
            <a:chExt cx="726" cy="1071"/>
          </a:xfrm>
        </p:grpSpPr>
        <p:sp>
          <p:nvSpPr>
            <p:cNvPr id="488471" name="AutoShape 23"/>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488472" name="AutoShape 24"/>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488473" name="Text Box 25"/>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488474" name="Group 26"/>
          <p:cNvGrpSpPr>
            <a:grpSpLocks/>
          </p:cNvGrpSpPr>
          <p:nvPr/>
        </p:nvGrpSpPr>
        <p:grpSpPr bwMode="auto">
          <a:xfrm rot="14400000">
            <a:off x="4949825" y="3997326"/>
            <a:ext cx="1152525" cy="1619250"/>
            <a:chOff x="3441" y="3300"/>
            <a:chExt cx="726" cy="1020"/>
          </a:xfrm>
        </p:grpSpPr>
        <p:sp>
          <p:nvSpPr>
            <p:cNvPr id="488475" name="AutoShape 27"/>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488476" name="AutoShape 28"/>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488477" name="Text Box 29"/>
            <p:cNvSpPr txBox="1">
              <a:spLocks noChangeArrowheads="1"/>
            </p:cNvSpPr>
            <p:nvPr/>
          </p:nvSpPr>
          <p:spPr bwMode="auto">
            <a:xfrm rot="5400000">
              <a:off x="3379" y="3592"/>
              <a:ext cx="903" cy="326"/>
            </a:xfrm>
            <a:prstGeom prst="rect">
              <a:avLst/>
            </a:prstGeom>
            <a:noFill/>
            <a:ln w="9525">
              <a:noFill/>
              <a:miter lim="800000"/>
              <a:headEnd/>
              <a:tailEnd/>
            </a:ln>
            <a:effectLst/>
          </p:spPr>
          <p:txBody>
            <a:bodyPr wrap="none">
              <a:spAutoFit/>
            </a:bodyPr>
            <a:lstStyle/>
            <a:p>
              <a:pPr algn="ctr"/>
              <a:r>
                <a:rPr lang="en-US" sz="1400" b="1">
                  <a:solidFill>
                    <a:schemeClr val="bg1"/>
                  </a:solidFill>
                </a:rPr>
                <a:t>Concentration </a:t>
              </a:r>
            </a:p>
            <a:p>
              <a:pPr algn="ctr"/>
              <a:r>
                <a:rPr lang="en-US" sz="1400" b="1">
                  <a:solidFill>
                    <a:schemeClr val="bg1"/>
                  </a:solidFill>
                </a:rPr>
                <a:t>of Effect</a:t>
              </a:r>
            </a:p>
          </p:txBody>
        </p:sp>
      </p:grpSp>
      <p:grpSp>
        <p:nvGrpSpPr>
          <p:cNvPr id="488478" name="Group 30"/>
          <p:cNvGrpSpPr>
            <a:grpSpLocks/>
          </p:cNvGrpSpPr>
          <p:nvPr/>
        </p:nvGrpSpPr>
        <p:grpSpPr bwMode="auto">
          <a:xfrm>
            <a:off x="6240463" y="1762125"/>
            <a:ext cx="1152525" cy="1624013"/>
            <a:chOff x="3441" y="3297"/>
            <a:chExt cx="726" cy="1023"/>
          </a:xfrm>
        </p:grpSpPr>
        <p:sp>
          <p:nvSpPr>
            <p:cNvPr id="488479" name="AutoShape 31"/>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488480" name="AutoShape 32"/>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488481" name="Text Box 33"/>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grpSp>
        <p:nvGrpSpPr>
          <p:cNvPr id="488482" name="Group 34"/>
          <p:cNvGrpSpPr>
            <a:grpSpLocks/>
          </p:cNvGrpSpPr>
          <p:nvPr/>
        </p:nvGrpSpPr>
        <p:grpSpPr bwMode="auto">
          <a:xfrm>
            <a:off x="6240463" y="4697413"/>
            <a:ext cx="1152525" cy="1619250"/>
            <a:chOff x="3681" y="3136"/>
            <a:chExt cx="726" cy="1020"/>
          </a:xfrm>
        </p:grpSpPr>
        <p:sp>
          <p:nvSpPr>
            <p:cNvPr id="488483" name="AutoShape 35"/>
            <p:cNvSpPr>
              <a:spLocks noChangeArrowheads="1"/>
            </p:cNvSpPr>
            <p:nvPr/>
          </p:nvSpPr>
          <p:spPr bwMode="auto">
            <a:xfrm rot="10800000">
              <a:off x="3725" y="3181"/>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488484" name="AutoShape 36"/>
            <p:cNvSpPr>
              <a:spLocks noChangeArrowheads="1"/>
            </p:cNvSpPr>
            <p:nvPr/>
          </p:nvSpPr>
          <p:spPr bwMode="auto">
            <a:xfrm rot="10800000">
              <a:off x="3681" y="3136"/>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488485" name="Text Box 37"/>
            <p:cNvSpPr txBox="1">
              <a:spLocks noChangeArrowheads="1"/>
            </p:cNvSpPr>
            <p:nvPr/>
          </p:nvSpPr>
          <p:spPr bwMode="auto">
            <a:xfrm rot="16200000">
              <a:off x="3717" y="3604"/>
              <a:ext cx="626" cy="192"/>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grpSp>
        <p:nvGrpSpPr>
          <p:cNvPr id="488486" name="Group 38"/>
          <p:cNvGrpSpPr>
            <a:grpSpLocks/>
          </p:cNvGrpSpPr>
          <p:nvPr/>
        </p:nvGrpSpPr>
        <p:grpSpPr bwMode="auto">
          <a:xfrm>
            <a:off x="7297738" y="4268788"/>
            <a:ext cx="1644650" cy="1108075"/>
            <a:chOff x="4877" y="2795"/>
            <a:chExt cx="1036" cy="698"/>
          </a:xfrm>
        </p:grpSpPr>
        <p:sp>
          <p:nvSpPr>
            <p:cNvPr id="488487" name="AutoShape 39"/>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488488" name="AutoShape 40"/>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488489" name="Text Box 41"/>
            <p:cNvSpPr txBox="1">
              <a:spLocks noChangeArrowheads="1"/>
            </p:cNvSpPr>
            <p:nvPr/>
          </p:nvSpPr>
          <p:spPr bwMode="auto">
            <a:xfrm rot="1800000">
              <a:off x="5094" y="3002"/>
              <a:ext cx="694" cy="326"/>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488490" name="Group 42"/>
          <p:cNvGrpSpPr>
            <a:grpSpLocks/>
          </p:cNvGrpSpPr>
          <p:nvPr/>
        </p:nvGrpSpPr>
        <p:grpSpPr bwMode="auto">
          <a:xfrm>
            <a:off x="7297738" y="2738438"/>
            <a:ext cx="1574800" cy="1177925"/>
            <a:chOff x="4914" y="1831"/>
            <a:chExt cx="992" cy="742"/>
          </a:xfrm>
        </p:grpSpPr>
        <p:sp>
          <p:nvSpPr>
            <p:cNvPr id="488491" name="AutoShape 43"/>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488492" name="AutoShape 44"/>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488493" name="Text Box 45"/>
            <p:cNvSpPr txBox="1">
              <a:spLocks noChangeArrowheads="1"/>
            </p:cNvSpPr>
            <p:nvPr/>
          </p:nvSpPr>
          <p:spPr bwMode="auto">
            <a:xfrm rot="-1800000">
              <a:off x="5135" y="1980"/>
              <a:ext cx="693" cy="326"/>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C7D5AAA-D0B4-4F67-BC5B-410EF4EAE661}" type="slidenum">
              <a:rPr lang="en-US"/>
              <a:pPr/>
              <a:t>2</a:t>
            </a:fld>
            <a:endParaRPr lang="en-US"/>
          </a:p>
        </p:txBody>
      </p:sp>
      <p:sp>
        <p:nvSpPr>
          <p:cNvPr id="339970" name="Rectangle 2"/>
          <p:cNvSpPr>
            <a:spLocks noGrp="1" noChangeArrowheads="1"/>
          </p:cNvSpPr>
          <p:nvPr>
            <p:ph type="title"/>
          </p:nvPr>
        </p:nvSpPr>
        <p:spPr/>
        <p:txBody>
          <a:bodyPr/>
          <a:lstStyle/>
          <a:p>
            <a:r>
              <a:rPr lang="en-US"/>
              <a:t>Learning Objectives</a:t>
            </a:r>
          </a:p>
        </p:txBody>
      </p:sp>
      <p:sp>
        <p:nvSpPr>
          <p:cNvPr id="339971" name="Rectangle 3"/>
          <p:cNvSpPr>
            <a:spLocks noGrp="1" noChangeArrowheads="1"/>
          </p:cNvSpPr>
          <p:nvPr>
            <p:ph type="body" idx="1"/>
          </p:nvPr>
        </p:nvSpPr>
        <p:spPr>
          <a:xfrm>
            <a:off x="533400" y="1905000"/>
            <a:ext cx="8077200" cy="4419600"/>
          </a:xfrm>
        </p:spPr>
        <p:txBody>
          <a:bodyPr/>
          <a:lstStyle/>
          <a:p>
            <a:pPr marL="350838" indent="-350838">
              <a:lnSpc>
                <a:spcPct val="90000"/>
              </a:lnSpc>
              <a:spcBef>
                <a:spcPct val="40000"/>
              </a:spcBef>
              <a:buClr>
                <a:schemeClr val="folHlink"/>
              </a:buClr>
              <a:buSzPct val="60000"/>
              <a:buFont typeface="Wingdings" pitchFamily="2" charset="2"/>
              <a:buNone/>
            </a:pPr>
            <a:r>
              <a:rPr lang="en-US"/>
              <a:t>After studying this chapter, you should be able to:</a:t>
            </a:r>
          </a:p>
          <a:p>
            <a:pPr marL="350838" indent="-350838">
              <a:spcBef>
                <a:spcPct val="40000"/>
              </a:spcBef>
            </a:pPr>
            <a:r>
              <a:rPr lang="en-US"/>
              <a:t>Describe why an understanding of basic approaches to ethical decision making and corporate social responsibility is important</a:t>
            </a:r>
          </a:p>
          <a:p>
            <a:pPr marL="350838" indent="-350838">
              <a:spcBef>
                <a:spcPct val="40000"/>
              </a:spcBef>
            </a:pPr>
            <a:r>
              <a:rPr lang="en-US"/>
              <a:t>Compare and contrast the efficiency and social responsibility perspectives</a:t>
            </a:r>
          </a:p>
          <a:p>
            <a:pPr marL="350838" indent="-350838">
              <a:spcBef>
                <a:spcPct val="40000"/>
              </a:spcBef>
            </a:pPr>
            <a:r>
              <a:rPr lang="en-US"/>
              <a:t>Explain the strategic corporate social responsibility approach</a:t>
            </a:r>
          </a:p>
          <a:p>
            <a:pPr marL="350838" indent="-350838">
              <a:spcBef>
                <a:spcPct val="40000"/>
              </a:spcBef>
            </a:pPr>
            <a:r>
              <a:rPr lang="en-US"/>
              <a:t>Explain the basic approaches to ethical decision making </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C58F0D2D-800B-4D94-9A84-9B28B1D8B06C}" type="slidenum">
              <a:rPr lang="en-US"/>
              <a:pPr/>
              <a:t>20</a:t>
            </a:fld>
            <a:endParaRPr lang="en-US"/>
          </a:p>
        </p:txBody>
      </p:sp>
      <p:grpSp>
        <p:nvGrpSpPr>
          <p:cNvPr id="591874" name="Group 2"/>
          <p:cNvGrpSpPr>
            <a:grpSpLocks/>
          </p:cNvGrpSpPr>
          <p:nvPr/>
        </p:nvGrpSpPr>
        <p:grpSpPr bwMode="auto">
          <a:xfrm>
            <a:off x="6096000" y="3352800"/>
            <a:ext cx="1409700" cy="1411288"/>
            <a:chOff x="4137" y="2252"/>
            <a:chExt cx="888" cy="889"/>
          </a:xfrm>
        </p:grpSpPr>
        <p:sp>
          <p:nvSpPr>
            <p:cNvPr id="59187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1876" name="Group 4"/>
            <p:cNvGrpSpPr>
              <a:grpSpLocks/>
            </p:cNvGrpSpPr>
            <p:nvPr/>
          </p:nvGrpSpPr>
          <p:grpSpPr bwMode="auto">
            <a:xfrm>
              <a:off x="4167" y="2283"/>
              <a:ext cx="858" cy="858"/>
              <a:chOff x="3141" y="3462"/>
              <a:chExt cx="858" cy="858"/>
            </a:xfrm>
          </p:grpSpPr>
          <p:sp>
            <p:nvSpPr>
              <p:cNvPr id="59187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1878"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1879" name="Rectangle 7"/>
          <p:cNvSpPr>
            <a:spLocks noGrp="1" noChangeArrowheads="1"/>
          </p:cNvSpPr>
          <p:nvPr>
            <p:ph type="title"/>
          </p:nvPr>
        </p:nvSpPr>
        <p:spPr>
          <a:xfrm>
            <a:off x="381000" y="0"/>
            <a:ext cx="8458200" cy="1179513"/>
          </a:xfrm>
        </p:spPr>
        <p:txBody>
          <a:bodyPr/>
          <a:lstStyle/>
          <a:p>
            <a:r>
              <a:rPr lang="en-US" sz="3200"/>
              <a:t>Moral Intensity in Ethical Decision Making</a:t>
            </a:r>
          </a:p>
        </p:txBody>
      </p:sp>
      <p:sp>
        <p:nvSpPr>
          <p:cNvPr id="591880" name="Rectangle 8"/>
          <p:cNvSpPr>
            <a:spLocks noGrp="1" noChangeArrowheads="1"/>
          </p:cNvSpPr>
          <p:nvPr>
            <p:ph type="body" idx="1"/>
          </p:nvPr>
        </p:nvSpPr>
        <p:spPr>
          <a:xfrm>
            <a:off x="533400" y="1828800"/>
            <a:ext cx="3733800" cy="4330700"/>
          </a:xfrm>
        </p:spPr>
        <p:txBody>
          <a:bodyPr/>
          <a:lstStyle/>
          <a:p>
            <a:pPr marL="533400" indent="-533400">
              <a:lnSpc>
                <a:spcPct val="80000"/>
              </a:lnSpc>
              <a:spcBef>
                <a:spcPct val="40000"/>
              </a:spcBef>
              <a:buFont typeface="Wingdings" pitchFamily="2" charset="2"/>
              <a:buNone/>
            </a:pPr>
            <a:r>
              <a:rPr lang="en-US"/>
              <a:t>Magnitude of the consequences</a:t>
            </a:r>
          </a:p>
          <a:p>
            <a:pPr marL="533400" indent="-533400">
              <a:lnSpc>
                <a:spcPct val="80000"/>
              </a:lnSpc>
              <a:spcBef>
                <a:spcPct val="40000"/>
              </a:spcBef>
            </a:pPr>
            <a:r>
              <a:rPr lang="en-US"/>
              <a:t>Level of impact anticipated</a:t>
            </a:r>
          </a:p>
          <a:p>
            <a:pPr marL="533400" indent="-533400">
              <a:lnSpc>
                <a:spcPct val="80000"/>
              </a:lnSpc>
              <a:spcBef>
                <a:spcPct val="40000"/>
              </a:spcBef>
            </a:pPr>
            <a:r>
              <a:rPr lang="en-US"/>
              <a:t>Impact is independent of whether consequences are positive or negative</a:t>
            </a:r>
          </a:p>
        </p:txBody>
      </p:sp>
      <p:grpSp>
        <p:nvGrpSpPr>
          <p:cNvPr id="591881" name="Group 9"/>
          <p:cNvGrpSpPr>
            <a:grpSpLocks/>
          </p:cNvGrpSpPr>
          <p:nvPr/>
        </p:nvGrpSpPr>
        <p:grpSpPr bwMode="auto">
          <a:xfrm rot="-3600000">
            <a:off x="4914106" y="2439195"/>
            <a:ext cx="1152525" cy="1700212"/>
            <a:chOff x="3441" y="3249"/>
            <a:chExt cx="726" cy="1071"/>
          </a:xfrm>
        </p:grpSpPr>
        <p:sp>
          <p:nvSpPr>
            <p:cNvPr id="591882"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1883"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1884"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sp>
        <p:nvSpPr>
          <p:cNvPr id="591885" name="Text Box 13"/>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591886" name="Text Box 1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E8C15D7-3C86-43EE-B0CB-99A7D7C7381A}" type="slidenum">
              <a:rPr lang="en-US"/>
              <a:pPr/>
              <a:t>21</a:t>
            </a:fld>
            <a:endParaRPr lang="en-US"/>
          </a:p>
        </p:txBody>
      </p:sp>
      <p:grpSp>
        <p:nvGrpSpPr>
          <p:cNvPr id="593922" name="Group 2"/>
          <p:cNvGrpSpPr>
            <a:grpSpLocks/>
          </p:cNvGrpSpPr>
          <p:nvPr/>
        </p:nvGrpSpPr>
        <p:grpSpPr bwMode="auto">
          <a:xfrm>
            <a:off x="6096000" y="3352800"/>
            <a:ext cx="1409700" cy="1411288"/>
            <a:chOff x="4137" y="2252"/>
            <a:chExt cx="888" cy="889"/>
          </a:xfrm>
        </p:grpSpPr>
        <p:sp>
          <p:nvSpPr>
            <p:cNvPr id="593923"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3924" name="Group 4"/>
            <p:cNvGrpSpPr>
              <a:grpSpLocks/>
            </p:cNvGrpSpPr>
            <p:nvPr/>
          </p:nvGrpSpPr>
          <p:grpSpPr bwMode="auto">
            <a:xfrm>
              <a:off x="4167" y="2283"/>
              <a:ext cx="858" cy="858"/>
              <a:chOff x="3141" y="3462"/>
              <a:chExt cx="858" cy="858"/>
            </a:xfrm>
          </p:grpSpPr>
          <p:sp>
            <p:nvSpPr>
              <p:cNvPr id="593925"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3926"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3927" name="Rectangle 7"/>
          <p:cNvSpPr>
            <a:spLocks noGrp="1" noChangeArrowheads="1"/>
          </p:cNvSpPr>
          <p:nvPr>
            <p:ph type="title"/>
          </p:nvPr>
        </p:nvSpPr>
        <p:spPr>
          <a:xfrm>
            <a:off x="381000" y="0"/>
            <a:ext cx="8153400" cy="1179513"/>
          </a:xfrm>
        </p:spPr>
        <p:txBody>
          <a:bodyPr/>
          <a:lstStyle/>
          <a:p>
            <a:r>
              <a:rPr lang="en-US" sz="3200"/>
              <a:t>Moral Intensity in Ethical Decision Making</a:t>
            </a:r>
          </a:p>
        </p:txBody>
      </p:sp>
      <p:sp>
        <p:nvSpPr>
          <p:cNvPr id="593928" name="Rectangle 8"/>
          <p:cNvSpPr>
            <a:spLocks noGrp="1" noChangeArrowheads="1"/>
          </p:cNvSpPr>
          <p:nvPr>
            <p:ph type="body" idx="1"/>
          </p:nvPr>
        </p:nvSpPr>
        <p:spPr>
          <a:xfrm>
            <a:off x="533400" y="1828800"/>
            <a:ext cx="3733800" cy="4330700"/>
          </a:xfrm>
        </p:spPr>
        <p:txBody>
          <a:bodyPr/>
          <a:lstStyle/>
          <a:p>
            <a:pPr marL="533400" indent="-533400">
              <a:lnSpc>
                <a:spcPct val="80000"/>
              </a:lnSpc>
              <a:spcBef>
                <a:spcPct val="40000"/>
              </a:spcBef>
              <a:buFont typeface="Wingdings" pitchFamily="2" charset="2"/>
              <a:buNone/>
            </a:pPr>
            <a:r>
              <a:rPr lang="en-US"/>
              <a:t>Social consequences</a:t>
            </a:r>
          </a:p>
          <a:p>
            <a:pPr marL="533400" indent="-533400">
              <a:lnSpc>
                <a:spcPct val="80000"/>
              </a:lnSpc>
              <a:spcBef>
                <a:spcPct val="40000"/>
              </a:spcBef>
            </a:pPr>
            <a:r>
              <a:rPr lang="en-US"/>
              <a:t>The extent to which members of a society agree that an act is either good or bad</a:t>
            </a:r>
          </a:p>
          <a:p>
            <a:pPr marL="533400" indent="-533400">
              <a:lnSpc>
                <a:spcPct val="80000"/>
              </a:lnSpc>
              <a:spcBef>
                <a:spcPct val="40000"/>
              </a:spcBef>
            </a:pPr>
            <a:r>
              <a:rPr lang="en-US"/>
              <a:t>Population diversity weakens social consensus</a:t>
            </a:r>
          </a:p>
        </p:txBody>
      </p:sp>
      <p:grpSp>
        <p:nvGrpSpPr>
          <p:cNvPr id="593929" name="Group 9"/>
          <p:cNvGrpSpPr>
            <a:grpSpLocks/>
          </p:cNvGrpSpPr>
          <p:nvPr/>
        </p:nvGrpSpPr>
        <p:grpSpPr bwMode="auto">
          <a:xfrm rot="-3600000">
            <a:off x="4914106" y="2439195"/>
            <a:ext cx="1152525" cy="1700212"/>
            <a:chOff x="3441" y="3249"/>
            <a:chExt cx="726" cy="1071"/>
          </a:xfrm>
        </p:grpSpPr>
        <p:sp>
          <p:nvSpPr>
            <p:cNvPr id="593930"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1"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3932"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3933" name="Group 13"/>
          <p:cNvGrpSpPr>
            <a:grpSpLocks/>
          </p:cNvGrpSpPr>
          <p:nvPr/>
        </p:nvGrpSpPr>
        <p:grpSpPr bwMode="auto">
          <a:xfrm>
            <a:off x="6240463" y="1762125"/>
            <a:ext cx="1152525" cy="1624013"/>
            <a:chOff x="3441" y="3297"/>
            <a:chExt cx="726" cy="1023"/>
          </a:xfrm>
        </p:grpSpPr>
        <p:sp>
          <p:nvSpPr>
            <p:cNvPr id="593934"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3935"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3936" name="Text Box 16"/>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sp>
        <p:nvSpPr>
          <p:cNvPr id="593937" name="Text Box 17"/>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593938" name="Text Box 18"/>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p:cNvSpPr>
            <a:spLocks noGrp="1"/>
          </p:cNvSpPr>
          <p:nvPr>
            <p:ph type="sldNum" sz="quarter" idx="10"/>
          </p:nvPr>
        </p:nvSpPr>
        <p:spPr/>
        <p:txBody>
          <a:bodyPr/>
          <a:lstStyle/>
          <a:p>
            <a:fld id="{72F117D8-BD63-49AB-AD24-24E2F4DBB007}" type="slidenum">
              <a:rPr lang="en-US"/>
              <a:pPr/>
              <a:t>22</a:t>
            </a:fld>
            <a:endParaRPr lang="en-US"/>
          </a:p>
        </p:txBody>
      </p:sp>
      <p:grpSp>
        <p:nvGrpSpPr>
          <p:cNvPr id="595970" name="Group 2"/>
          <p:cNvGrpSpPr>
            <a:grpSpLocks/>
          </p:cNvGrpSpPr>
          <p:nvPr/>
        </p:nvGrpSpPr>
        <p:grpSpPr bwMode="auto">
          <a:xfrm>
            <a:off x="6096000" y="3352800"/>
            <a:ext cx="1409700" cy="1411288"/>
            <a:chOff x="4137" y="2252"/>
            <a:chExt cx="888" cy="889"/>
          </a:xfrm>
        </p:grpSpPr>
        <p:sp>
          <p:nvSpPr>
            <p:cNvPr id="595971"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5972" name="Group 4"/>
            <p:cNvGrpSpPr>
              <a:grpSpLocks/>
            </p:cNvGrpSpPr>
            <p:nvPr/>
          </p:nvGrpSpPr>
          <p:grpSpPr bwMode="auto">
            <a:xfrm>
              <a:off x="4167" y="2283"/>
              <a:ext cx="858" cy="858"/>
              <a:chOff x="3141" y="3462"/>
              <a:chExt cx="858" cy="858"/>
            </a:xfrm>
          </p:grpSpPr>
          <p:sp>
            <p:nvSpPr>
              <p:cNvPr id="595973"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5974"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5975" name="Rectangle 7"/>
          <p:cNvSpPr>
            <a:spLocks noGrp="1" noChangeArrowheads="1"/>
          </p:cNvSpPr>
          <p:nvPr>
            <p:ph type="title"/>
          </p:nvPr>
        </p:nvSpPr>
        <p:spPr>
          <a:xfrm>
            <a:off x="381000" y="152400"/>
            <a:ext cx="8153400" cy="1027113"/>
          </a:xfrm>
        </p:spPr>
        <p:txBody>
          <a:bodyPr/>
          <a:lstStyle/>
          <a:p>
            <a:r>
              <a:rPr lang="en-US" sz="3200"/>
              <a:t>Moral Intensity in Ethical Decision Making</a:t>
            </a:r>
          </a:p>
        </p:txBody>
      </p:sp>
      <p:sp>
        <p:nvSpPr>
          <p:cNvPr id="595976" name="Rectangle 8"/>
          <p:cNvSpPr>
            <a:spLocks noGrp="1" noChangeArrowheads="1"/>
          </p:cNvSpPr>
          <p:nvPr>
            <p:ph type="body" idx="1"/>
          </p:nvPr>
        </p:nvSpPr>
        <p:spPr>
          <a:xfrm>
            <a:off x="533400" y="1905000"/>
            <a:ext cx="3733800" cy="4483100"/>
          </a:xfrm>
        </p:spPr>
        <p:txBody>
          <a:bodyPr/>
          <a:lstStyle/>
          <a:p>
            <a:pPr marL="533400" indent="-533400">
              <a:lnSpc>
                <a:spcPct val="90000"/>
              </a:lnSpc>
              <a:spcBef>
                <a:spcPct val="40000"/>
              </a:spcBef>
              <a:buFont typeface="Wingdings" pitchFamily="2" charset="2"/>
              <a:buNone/>
            </a:pPr>
            <a:r>
              <a:rPr lang="en-US"/>
              <a:t>Probability of effect</a:t>
            </a:r>
          </a:p>
          <a:p>
            <a:pPr marL="533400" indent="-533400">
              <a:lnSpc>
                <a:spcPct val="90000"/>
              </a:lnSpc>
              <a:spcBef>
                <a:spcPct val="40000"/>
              </a:spcBef>
            </a:pPr>
            <a:r>
              <a:rPr lang="en-US"/>
              <a:t>How likely people think the consequences are</a:t>
            </a:r>
          </a:p>
          <a:p>
            <a:pPr marL="533400" indent="-533400">
              <a:lnSpc>
                <a:spcPct val="90000"/>
              </a:lnSpc>
              <a:spcBef>
                <a:spcPct val="40000"/>
              </a:spcBef>
            </a:pPr>
            <a:r>
              <a:rPr lang="en-US"/>
              <a:t>The higher the probability of the consequence, the more intense the sense of ethical obligation</a:t>
            </a:r>
          </a:p>
        </p:txBody>
      </p:sp>
      <p:grpSp>
        <p:nvGrpSpPr>
          <p:cNvPr id="595977" name="Group 9"/>
          <p:cNvGrpSpPr>
            <a:grpSpLocks/>
          </p:cNvGrpSpPr>
          <p:nvPr/>
        </p:nvGrpSpPr>
        <p:grpSpPr bwMode="auto">
          <a:xfrm rot="-3600000">
            <a:off x="4914106" y="2439195"/>
            <a:ext cx="1152525" cy="1700212"/>
            <a:chOff x="3441" y="3249"/>
            <a:chExt cx="726" cy="1071"/>
          </a:xfrm>
        </p:grpSpPr>
        <p:sp>
          <p:nvSpPr>
            <p:cNvPr id="595978"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79"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5980"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5981" name="Group 13"/>
          <p:cNvGrpSpPr>
            <a:grpSpLocks/>
          </p:cNvGrpSpPr>
          <p:nvPr/>
        </p:nvGrpSpPr>
        <p:grpSpPr bwMode="auto">
          <a:xfrm>
            <a:off x="6240463" y="1762125"/>
            <a:ext cx="1152525" cy="1624013"/>
            <a:chOff x="3441" y="3297"/>
            <a:chExt cx="726" cy="1023"/>
          </a:xfrm>
        </p:grpSpPr>
        <p:sp>
          <p:nvSpPr>
            <p:cNvPr id="595982"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3"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5984" name="Text Box 16"/>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grpSp>
        <p:nvGrpSpPr>
          <p:cNvPr id="595985" name="Group 17"/>
          <p:cNvGrpSpPr>
            <a:grpSpLocks/>
          </p:cNvGrpSpPr>
          <p:nvPr/>
        </p:nvGrpSpPr>
        <p:grpSpPr bwMode="auto">
          <a:xfrm>
            <a:off x="7297738" y="2738438"/>
            <a:ext cx="1574800" cy="1177925"/>
            <a:chOff x="4914" y="1831"/>
            <a:chExt cx="992" cy="742"/>
          </a:xfrm>
        </p:grpSpPr>
        <p:sp>
          <p:nvSpPr>
            <p:cNvPr id="595986" name="AutoShape 18"/>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5987" name="AutoShape 19"/>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5988" name="Text Box 20"/>
            <p:cNvSpPr txBox="1">
              <a:spLocks noChangeArrowheads="1"/>
            </p:cNvSpPr>
            <p:nvPr/>
          </p:nvSpPr>
          <p:spPr bwMode="auto">
            <a:xfrm rot="-1800000">
              <a:off x="5135" y="1980"/>
              <a:ext cx="693" cy="326"/>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595989" name="Text Box 21"/>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595990" name="Text Box 22"/>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28A018F5-0989-4ED7-9DC7-B243B1EF968F}" type="slidenum">
              <a:rPr lang="en-US"/>
              <a:pPr/>
              <a:t>23</a:t>
            </a:fld>
            <a:endParaRPr lang="en-US"/>
          </a:p>
        </p:txBody>
      </p:sp>
      <p:grpSp>
        <p:nvGrpSpPr>
          <p:cNvPr id="598018" name="Group 2"/>
          <p:cNvGrpSpPr>
            <a:grpSpLocks/>
          </p:cNvGrpSpPr>
          <p:nvPr/>
        </p:nvGrpSpPr>
        <p:grpSpPr bwMode="auto">
          <a:xfrm>
            <a:off x="6096000" y="3352800"/>
            <a:ext cx="1409700" cy="1411288"/>
            <a:chOff x="4137" y="2252"/>
            <a:chExt cx="888" cy="889"/>
          </a:xfrm>
        </p:grpSpPr>
        <p:sp>
          <p:nvSpPr>
            <p:cNvPr id="598019"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598020" name="Group 4"/>
            <p:cNvGrpSpPr>
              <a:grpSpLocks/>
            </p:cNvGrpSpPr>
            <p:nvPr/>
          </p:nvGrpSpPr>
          <p:grpSpPr bwMode="auto">
            <a:xfrm>
              <a:off x="4167" y="2283"/>
              <a:ext cx="858" cy="858"/>
              <a:chOff x="3141" y="3462"/>
              <a:chExt cx="858" cy="858"/>
            </a:xfrm>
          </p:grpSpPr>
          <p:sp>
            <p:nvSpPr>
              <p:cNvPr id="598021"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598022"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598023" name="Rectangle 7"/>
          <p:cNvSpPr>
            <a:spLocks noGrp="1" noChangeArrowheads="1"/>
          </p:cNvSpPr>
          <p:nvPr>
            <p:ph type="title"/>
          </p:nvPr>
        </p:nvSpPr>
        <p:spPr>
          <a:xfrm>
            <a:off x="381000" y="0"/>
            <a:ext cx="8153400" cy="1179513"/>
          </a:xfrm>
        </p:spPr>
        <p:txBody>
          <a:bodyPr/>
          <a:lstStyle/>
          <a:p>
            <a:r>
              <a:rPr lang="en-US" sz="3200"/>
              <a:t>Moral Intensity in Ethical Decision Making</a:t>
            </a:r>
          </a:p>
        </p:txBody>
      </p:sp>
      <p:sp>
        <p:nvSpPr>
          <p:cNvPr id="598024" name="Rectangle 8"/>
          <p:cNvSpPr>
            <a:spLocks noGrp="1" noChangeArrowheads="1"/>
          </p:cNvSpPr>
          <p:nvPr>
            <p:ph type="body" idx="1"/>
          </p:nvPr>
        </p:nvSpPr>
        <p:spPr>
          <a:xfrm>
            <a:off x="533400" y="1828800"/>
            <a:ext cx="3733800" cy="4559300"/>
          </a:xfrm>
        </p:spPr>
        <p:txBody>
          <a:bodyPr/>
          <a:lstStyle/>
          <a:p>
            <a:pPr>
              <a:lnSpc>
                <a:spcPct val="90000"/>
              </a:lnSpc>
              <a:buFont typeface="Wingdings" pitchFamily="2" charset="2"/>
              <a:buNone/>
            </a:pPr>
            <a:r>
              <a:rPr lang="en-US"/>
              <a:t>Temporal immediacy</a:t>
            </a:r>
          </a:p>
          <a:p>
            <a:pPr>
              <a:lnSpc>
                <a:spcPct val="90000"/>
              </a:lnSpc>
              <a:spcBef>
                <a:spcPct val="40000"/>
              </a:spcBef>
            </a:pPr>
            <a:r>
              <a:rPr lang="en-US"/>
              <a:t>Interval between the time the action occurs and the onset of its consequences</a:t>
            </a:r>
          </a:p>
          <a:p>
            <a:pPr>
              <a:lnSpc>
                <a:spcPct val="90000"/>
              </a:lnSpc>
              <a:spcBef>
                <a:spcPct val="40000"/>
              </a:spcBef>
            </a:pPr>
            <a:r>
              <a:rPr lang="en-US"/>
              <a:t>The greater the time interval, the less intensity people typically feel toward the issue</a:t>
            </a:r>
          </a:p>
        </p:txBody>
      </p:sp>
      <p:grpSp>
        <p:nvGrpSpPr>
          <p:cNvPr id="598025" name="Group 9"/>
          <p:cNvGrpSpPr>
            <a:grpSpLocks/>
          </p:cNvGrpSpPr>
          <p:nvPr/>
        </p:nvGrpSpPr>
        <p:grpSpPr bwMode="auto">
          <a:xfrm rot="-3600000">
            <a:off x="4914106" y="2439195"/>
            <a:ext cx="1152525" cy="1700212"/>
            <a:chOff x="3441" y="3249"/>
            <a:chExt cx="726" cy="1071"/>
          </a:xfrm>
        </p:grpSpPr>
        <p:sp>
          <p:nvSpPr>
            <p:cNvPr id="598026"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7"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598028"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598029" name="Group 13"/>
          <p:cNvGrpSpPr>
            <a:grpSpLocks/>
          </p:cNvGrpSpPr>
          <p:nvPr/>
        </p:nvGrpSpPr>
        <p:grpSpPr bwMode="auto">
          <a:xfrm>
            <a:off x="6240463" y="1762125"/>
            <a:ext cx="1152525" cy="1624013"/>
            <a:chOff x="3441" y="3297"/>
            <a:chExt cx="726" cy="1023"/>
          </a:xfrm>
        </p:grpSpPr>
        <p:sp>
          <p:nvSpPr>
            <p:cNvPr id="598030"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1"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598032" name="Text Box 16"/>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grpSp>
        <p:nvGrpSpPr>
          <p:cNvPr id="598033" name="Group 17"/>
          <p:cNvGrpSpPr>
            <a:grpSpLocks/>
          </p:cNvGrpSpPr>
          <p:nvPr/>
        </p:nvGrpSpPr>
        <p:grpSpPr bwMode="auto">
          <a:xfrm>
            <a:off x="7297738" y="4268788"/>
            <a:ext cx="1644650" cy="1108075"/>
            <a:chOff x="4877" y="2795"/>
            <a:chExt cx="1036" cy="698"/>
          </a:xfrm>
        </p:grpSpPr>
        <p:sp>
          <p:nvSpPr>
            <p:cNvPr id="598034" name="AutoShape 18"/>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5" name="AutoShape 19"/>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6" name="Text Box 20"/>
            <p:cNvSpPr txBox="1">
              <a:spLocks noChangeArrowheads="1"/>
            </p:cNvSpPr>
            <p:nvPr/>
          </p:nvSpPr>
          <p:spPr bwMode="auto">
            <a:xfrm rot="1800000">
              <a:off x="5094" y="3002"/>
              <a:ext cx="694" cy="326"/>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598037" name="Group 21"/>
          <p:cNvGrpSpPr>
            <a:grpSpLocks/>
          </p:cNvGrpSpPr>
          <p:nvPr/>
        </p:nvGrpSpPr>
        <p:grpSpPr bwMode="auto">
          <a:xfrm>
            <a:off x="7297738" y="2738438"/>
            <a:ext cx="1574800" cy="1177925"/>
            <a:chOff x="4914" y="1831"/>
            <a:chExt cx="992" cy="742"/>
          </a:xfrm>
        </p:grpSpPr>
        <p:sp>
          <p:nvSpPr>
            <p:cNvPr id="598038" name="AutoShape 22"/>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39" name="AutoShape 23"/>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598040" name="Text Box 24"/>
            <p:cNvSpPr txBox="1">
              <a:spLocks noChangeArrowheads="1"/>
            </p:cNvSpPr>
            <p:nvPr/>
          </p:nvSpPr>
          <p:spPr bwMode="auto">
            <a:xfrm rot="-1800000">
              <a:off x="5135" y="1980"/>
              <a:ext cx="693" cy="326"/>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598041" name="Text Box 25"/>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598042" name="Text Box 26"/>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3"/>
          <p:cNvSpPr>
            <a:spLocks noGrp="1"/>
          </p:cNvSpPr>
          <p:nvPr>
            <p:ph type="sldNum" sz="quarter" idx="10"/>
          </p:nvPr>
        </p:nvSpPr>
        <p:spPr/>
        <p:txBody>
          <a:bodyPr/>
          <a:lstStyle/>
          <a:p>
            <a:fld id="{B9240558-2E81-42C2-9A02-392763231A9C}" type="slidenum">
              <a:rPr lang="en-US"/>
              <a:pPr/>
              <a:t>24</a:t>
            </a:fld>
            <a:endParaRPr lang="en-US"/>
          </a:p>
        </p:txBody>
      </p:sp>
      <p:grpSp>
        <p:nvGrpSpPr>
          <p:cNvPr id="600066" name="Group 2"/>
          <p:cNvGrpSpPr>
            <a:grpSpLocks/>
          </p:cNvGrpSpPr>
          <p:nvPr/>
        </p:nvGrpSpPr>
        <p:grpSpPr bwMode="auto">
          <a:xfrm>
            <a:off x="6096000" y="3352800"/>
            <a:ext cx="1409700" cy="1411288"/>
            <a:chOff x="4137" y="2252"/>
            <a:chExt cx="888" cy="889"/>
          </a:xfrm>
        </p:grpSpPr>
        <p:sp>
          <p:nvSpPr>
            <p:cNvPr id="600067"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0068" name="Group 4"/>
            <p:cNvGrpSpPr>
              <a:grpSpLocks/>
            </p:cNvGrpSpPr>
            <p:nvPr/>
          </p:nvGrpSpPr>
          <p:grpSpPr bwMode="auto">
            <a:xfrm>
              <a:off x="4167" y="2283"/>
              <a:ext cx="858" cy="858"/>
              <a:chOff x="3141" y="3462"/>
              <a:chExt cx="858" cy="858"/>
            </a:xfrm>
          </p:grpSpPr>
          <p:sp>
            <p:nvSpPr>
              <p:cNvPr id="600069"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0070"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0071" name="Rectangle 7"/>
          <p:cNvSpPr>
            <a:spLocks noGrp="1" noChangeArrowheads="1"/>
          </p:cNvSpPr>
          <p:nvPr>
            <p:ph type="title"/>
          </p:nvPr>
        </p:nvSpPr>
        <p:spPr>
          <a:xfrm>
            <a:off x="381000" y="0"/>
            <a:ext cx="8153400" cy="1179513"/>
          </a:xfrm>
        </p:spPr>
        <p:txBody>
          <a:bodyPr/>
          <a:lstStyle/>
          <a:p>
            <a:r>
              <a:rPr lang="en-US" sz="3200"/>
              <a:t>Moral Intensity in Ethical Decision Making</a:t>
            </a:r>
          </a:p>
        </p:txBody>
      </p:sp>
      <p:sp>
        <p:nvSpPr>
          <p:cNvPr id="600072" name="Rectangle 8"/>
          <p:cNvSpPr>
            <a:spLocks noGrp="1" noChangeArrowheads="1"/>
          </p:cNvSpPr>
          <p:nvPr>
            <p:ph type="body" idx="1"/>
          </p:nvPr>
        </p:nvSpPr>
        <p:spPr>
          <a:xfrm>
            <a:off x="533400" y="1905000"/>
            <a:ext cx="3733800" cy="4254500"/>
          </a:xfrm>
        </p:spPr>
        <p:txBody>
          <a:bodyPr/>
          <a:lstStyle/>
          <a:p>
            <a:pPr>
              <a:lnSpc>
                <a:spcPct val="90000"/>
              </a:lnSpc>
              <a:buFont typeface="Wingdings" pitchFamily="2" charset="2"/>
              <a:buNone/>
            </a:pPr>
            <a:r>
              <a:rPr lang="en-US"/>
              <a:t>Proximity</a:t>
            </a:r>
          </a:p>
          <a:p>
            <a:pPr>
              <a:lnSpc>
                <a:spcPct val="90000"/>
              </a:lnSpc>
              <a:spcBef>
                <a:spcPct val="40000"/>
              </a:spcBef>
            </a:pPr>
            <a:r>
              <a:rPr lang="en-US"/>
              <a:t>The closeness the decision maker feels to those affected</a:t>
            </a:r>
          </a:p>
          <a:p>
            <a:pPr>
              <a:lnSpc>
                <a:spcPct val="90000"/>
              </a:lnSpc>
              <a:spcBef>
                <a:spcPct val="40000"/>
              </a:spcBef>
            </a:pPr>
            <a:r>
              <a:rPr lang="en-US"/>
              <a:t>Closeness leads to more consideration of the consequences</a:t>
            </a:r>
          </a:p>
          <a:p>
            <a:pPr>
              <a:lnSpc>
                <a:spcPct val="90000"/>
              </a:lnSpc>
              <a:spcBef>
                <a:spcPct val="40000"/>
              </a:spcBef>
            </a:pPr>
            <a:r>
              <a:rPr lang="en-US"/>
              <a:t>Closeness increases feeling that it has ethical implications</a:t>
            </a:r>
          </a:p>
        </p:txBody>
      </p:sp>
      <p:grpSp>
        <p:nvGrpSpPr>
          <p:cNvPr id="600073" name="Group 9"/>
          <p:cNvGrpSpPr>
            <a:grpSpLocks/>
          </p:cNvGrpSpPr>
          <p:nvPr/>
        </p:nvGrpSpPr>
        <p:grpSpPr bwMode="auto">
          <a:xfrm rot="-3600000">
            <a:off x="4914106" y="2439195"/>
            <a:ext cx="1152525" cy="1700212"/>
            <a:chOff x="3441" y="3249"/>
            <a:chExt cx="726" cy="1071"/>
          </a:xfrm>
        </p:grpSpPr>
        <p:sp>
          <p:nvSpPr>
            <p:cNvPr id="600074"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5"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0076"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600077" name="Group 13"/>
          <p:cNvGrpSpPr>
            <a:grpSpLocks/>
          </p:cNvGrpSpPr>
          <p:nvPr/>
        </p:nvGrpSpPr>
        <p:grpSpPr bwMode="auto">
          <a:xfrm>
            <a:off x="6240463" y="1762125"/>
            <a:ext cx="1152525" cy="1624013"/>
            <a:chOff x="3441" y="3297"/>
            <a:chExt cx="726" cy="1023"/>
          </a:xfrm>
        </p:grpSpPr>
        <p:sp>
          <p:nvSpPr>
            <p:cNvPr id="600078"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79"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0080" name="Text Box 16"/>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grpSp>
        <p:nvGrpSpPr>
          <p:cNvPr id="600081" name="Group 17"/>
          <p:cNvGrpSpPr>
            <a:grpSpLocks/>
          </p:cNvGrpSpPr>
          <p:nvPr/>
        </p:nvGrpSpPr>
        <p:grpSpPr bwMode="auto">
          <a:xfrm>
            <a:off x="6240463" y="4697413"/>
            <a:ext cx="1152525" cy="1619250"/>
            <a:chOff x="3681" y="3136"/>
            <a:chExt cx="726" cy="1020"/>
          </a:xfrm>
        </p:grpSpPr>
        <p:sp>
          <p:nvSpPr>
            <p:cNvPr id="600082" name="AutoShape 18"/>
            <p:cNvSpPr>
              <a:spLocks noChangeArrowheads="1"/>
            </p:cNvSpPr>
            <p:nvPr/>
          </p:nvSpPr>
          <p:spPr bwMode="auto">
            <a:xfrm rot="10800000">
              <a:off x="3725" y="3181"/>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0083" name="AutoShape 19"/>
            <p:cNvSpPr>
              <a:spLocks noChangeArrowheads="1"/>
            </p:cNvSpPr>
            <p:nvPr/>
          </p:nvSpPr>
          <p:spPr bwMode="auto">
            <a:xfrm rot="10800000">
              <a:off x="3681" y="3136"/>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0084" name="Text Box 20"/>
            <p:cNvSpPr txBox="1">
              <a:spLocks noChangeArrowheads="1"/>
            </p:cNvSpPr>
            <p:nvPr/>
          </p:nvSpPr>
          <p:spPr bwMode="auto">
            <a:xfrm rot="16200000">
              <a:off x="3717" y="3604"/>
              <a:ext cx="626" cy="192"/>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grpSp>
        <p:nvGrpSpPr>
          <p:cNvPr id="600085" name="Group 21"/>
          <p:cNvGrpSpPr>
            <a:grpSpLocks/>
          </p:cNvGrpSpPr>
          <p:nvPr/>
        </p:nvGrpSpPr>
        <p:grpSpPr bwMode="auto">
          <a:xfrm>
            <a:off x="7297738" y="4268788"/>
            <a:ext cx="1644650" cy="1108075"/>
            <a:chOff x="4877" y="2795"/>
            <a:chExt cx="1036" cy="698"/>
          </a:xfrm>
        </p:grpSpPr>
        <p:sp>
          <p:nvSpPr>
            <p:cNvPr id="600086" name="AutoShape 22"/>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7" name="AutoShape 23"/>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88" name="Text Box 24"/>
            <p:cNvSpPr txBox="1">
              <a:spLocks noChangeArrowheads="1"/>
            </p:cNvSpPr>
            <p:nvPr/>
          </p:nvSpPr>
          <p:spPr bwMode="auto">
            <a:xfrm rot="1800000">
              <a:off x="5094" y="3002"/>
              <a:ext cx="694" cy="326"/>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600089" name="Group 25"/>
          <p:cNvGrpSpPr>
            <a:grpSpLocks/>
          </p:cNvGrpSpPr>
          <p:nvPr/>
        </p:nvGrpSpPr>
        <p:grpSpPr bwMode="auto">
          <a:xfrm>
            <a:off x="7297738" y="2738438"/>
            <a:ext cx="1574800" cy="1177925"/>
            <a:chOff x="4914" y="1831"/>
            <a:chExt cx="992" cy="742"/>
          </a:xfrm>
        </p:grpSpPr>
        <p:sp>
          <p:nvSpPr>
            <p:cNvPr id="600090" name="AutoShape 26"/>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1" name="AutoShape 27"/>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0092" name="Text Box 28"/>
            <p:cNvSpPr txBox="1">
              <a:spLocks noChangeArrowheads="1"/>
            </p:cNvSpPr>
            <p:nvPr/>
          </p:nvSpPr>
          <p:spPr bwMode="auto">
            <a:xfrm rot="-1800000">
              <a:off x="5135" y="1980"/>
              <a:ext cx="693" cy="326"/>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600093" name="Text Box 29"/>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600094" name="Text Box 30"/>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0"/>
          </p:nvPr>
        </p:nvSpPr>
        <p:spPr/>
        <p:txBody>
          <a:bodyPr/>
          <a:lstStyle/>
          <a:p>
            <a:fld id="{2760CB01-FBDC-4158-9E8A-481A08B3F173}" type="slidenum">
              <a:rPr lang="en-US"/>
              <a:pPr/>
              <a:t>25</a:t>
            </a:fld>
            <a:endParaRPr lang="en-US"/>
          </a:p>
        </p:txBody>
      </p:sp>
      <p:grpSp>
        <p:nvGrpSpPr>
          <p:cNvPr id="602114" name="Group 2"/>
          <p:cNvGrpSpPr>
            <a:grpSpLocks/>
          </p:cNvGrpSpPr>
          <p:nvPr/>
        </p:nvGrpSpPr>
        <p:grpSpPr bwMode="auto">
          <a:xfrm>
            <a:off x="6096000" y="3352800"/>
            <a:ext cx="1409700" cy="1411288"/>
            <a:chOff x="4137" y="2252"/>
            <a:chExt cx="888" cy="889"/>
          </a:xfrm>
        </p:grpSpPr>
        <p:sp>
          <p:nvSpPr>
            <p:cNvPr id="602115" name="Oval 3"/>
            <p:cNvSpPr>
              <a:spLocks noChangeArrowheads="1"/>
            </p:cNvSpPr>
            <p:nvPr/>
          </p:nvSpPr>
          <p:spPr bwMode="auto">
            <a:xfrm>
              <a:off x="4137" y="225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grpSp>
          <p:nvGrpSpPr>
            <p:cNvPr id="602116" name="Group 4"/>
            <p:cNvGrpSpPr>
              <a:grpSpLocks/>
            </p:cNvGrpSpPr>
            <p:nvPr/>
          </p:nvGrpSpPr>
          <p:grpSpPr bwMode="auto">
            <a:xfrm>
              <a:off x="4167" y="2283"/>
              <a:ext cx="858" cy="858"/>
              <a:chOff x="3141" y="3462"/>
              <a:chExt cx="858" cy="858"/>
            </a:xfrm>
          </p:grpSpPr>
          <p:sp>
            <p:nvSpPr>
              <p:cNvPr id="602117" name="Oval 5"/>
              <p:cNvSpPr>
                <a:spLocks noChangeArrowheads="1"/>
              </p:cNvSpPr>
              <p:nvPr/>
            </p:nvSpPr>
            <p:spPr bwMode="auto">
              <a:xfrm>
                <a:off x="3141" y="3462"/>
                <a:ext cx="858" cy="858"/>
              </a:xfrm>
              <a:prstGeom prst="ellipse">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noFill/>
                <a:round/>
                <a:headEnd/>
                <a:tailEnd/>
              </a:ln>
              <a:effectLst/>
            </p:spPr>
            <p:txBody>
              <a:bodyPr wrap="none" anchor="ctr"/>
              <a:lstStyle/>
              <a:p>
                <a:endParaRPr lang="en-GB"/>
              </a:p>
            </p:txBody>
          </p:sp>
          <p:sp>
            <p:nvSpPr>
              <p:cNvPr id="602118" name="Text Box 6"/>
              <p:cNvSpPr txBox="1">
                <a:spLocks noChangeArrowheads="1"/>
              </p:cNvSpPr>
              <p:nvPr/>
            </p:nvSpPr>
            <p:spPr bwMode="auto">
              <a:xfrm>
                <a:off x="3249" y="3711"/>
                <a:ext cx="643" cy="366"/>
              </a:xfrm>
              <a:prstGeom prst="rect">
                <a:avLst/>
              </a:prstGeom>
              <a:noFill/>
              <a:ln w="9525">
                <a:noFill/>
                <a:miter lim="800000"/>
                <a:headEnd/>
                <a:tailEnd/>
              </a:ln>
              <a:effectLst/>
            </p:spPr>
            <p:txBody>
              <a:bodyPr wrap="none">
                <a:spAutoFit/>
              </a:bodyPr>
              <a:lstStyle/>
              <a:p>
                <a:pPr algn="ctr"/>
                <a:r>
                  <a:rPr lang="en-US" b="1">
                    <a:solidFill>
                      <a:schemeClr val="bg1"/>
                    </a:solidFill>
                  </a:rPr>
                  <a:t>Moral</a:t>
                </a:r>
              </a:p>
              <a:p>
                <a:pPr algn="ctr"/>
                <a:r>
                  <a:rPr lang="en-US" b="1">
                    <a:solidFill>
                      <a:schemeClr val="bg1"/>
                    </a:solidFill>
                  </a:rPr>
                  <a:t>Intensity</a:t>
                </a:r>
              </a:p>
            </p:txBody>
          </p:sp>
        </p:grpSp>
      </p:grpSp>
      <p:sp>
        <p:nvSpPr>
          <p:cNvPr id="602119" name="Rectangle 7"/>
          <p:cNvSpPr>
            <a:spLocks noGrp="1" noChangeArrowheads="1"/>
          </p:cNvSpPr>
          <p:nvPr>
            <p:ph type="title"/>
          </p:nvPr>
        </p:nvSpPr>
        <p:spPr>
          <a:xfrm>
            <a:off x="381000" y="0"/>
            <a:ext cx="8153400" cy="1179513"/>
          </a:xfrm>
        </p:spPr>
        <p:txBody>
          <a:bodyPr/>
          <a:lstStyle/>
          <a:p>
            <a:r>
              <a:rPr lang="en-US" sz="3200"/>
              <a:t>Moral Intensity in Ethical Decision Making</a:t>
            </a:r>
          </a:p>
        </p:txBody>
      </p:sp>
      <p:sp>
        <p:nvSpPr>
          <p:cNvPr id="602120" name="Rectangle 8"/>
          <p:cNvSpPr>
            <a:spLocks noGrp="1" noChangeArrowheads="1"/>
          </p:cNvSpPr>
          <p:nvPr>
            <p:ph type="body" idx="1"/>
          </p:nvPr>
        </p:nvSpPr>
        <p:spPr>
          <a:xfrm>
            <a:off x="533400" y="1828800"/>
            <a:ext cx="3733800" cy="4559300"/>
          </a:xfrm>
        </p:spPr>
        <p:txBody>
          <a:bodyPr/>
          <a:lstStyle/>
          <a:p>
            <a:pPr>
              <a:lnSpc>
                <a:spcPct val="90000"/>
              </a:lnSpc>
              <a:spcBef>
                <a:spcPct val="40000"/>
              </a:spcBef>
              <a:buFont typeface="Wingdings" pitchFamily="2" charset="2"/>
              <a:buNone/>
            </a:pPr>
            <a:r>
              <a:rPr lang="en-US"/>
              <a:t>Concentration of effect</a:t>
            </a:r>
          </a:p>
          <a:p>
            <a:pPr>
              <a:lnSpc>
                <a:spcPct val="90000"/>
              </a:lnSpc>
              <a:spcBef>
                <a:spcPct val="40000"/>
              </a:spcBef>
            </a:pPr>
            <a:r>
              <a:rPr lang="en-US"/>
              <a:t>Focus of effect on only a few or disbursed across many individuals</a:t>
            </a:r>
          </a:p>
          <a:p>
            <a:pPr>
              <a:lnSpc>
                <a:spcPct val="90000"/>
              </a:lnSpc>
              <a:spcBef>
                <a:spcPct val="40000"/>
              </a:spcBef>
            </a:pPr>
            <a:r>
              <a:rPr lang="en-US"/>
              <a:t>Higher concentration leads to feelings of greater ethical responsibility</a:t>
            </a:r>
          </a:p>
        </p:txBody>
      </p:sp>
      <p:grpSp>
        <p:nvGrpSpPr>
          <p:cNvPr id="602121" name="Group 9"/>
          <p:cNvGrpSpPr>
            <a:grpSpLocks/>
          </p:cNvGrpSpPr>
          <p:nvPr/>
        </p:nvGrpSpPr>
        <p:grpSpPr bwMode="auto">
          <a:xfrm rot="-3600000">
            <a:off x="4914106" y="2439195"/>
            <a:ext cx="1152525" cy="1700212"/>
            <a:chOff x="3441" y="3249"/>
            <a:chExt cx="726" cy="1071"/>
          </a:xfrm>
        </p:grpSpPr>
        <p:sp>
          <p:nvSpPr>
            <p:cNvPr id="602122" name="AutoShape 10"/>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3" name="AutoShape 11"/>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4" name="Text Box 12"/>
            <p:cNvSpPr txBox="1">
              <a:spLocks noChangeArrowheads="1"/>
            </p:cNvSpPr>
            <p:nvPr/>
          </p:nvSpPr>
          <p:spPr bwMode="auto">
            <a:xfrm rot="5400000">
              <a:off x="3328" y="3590"/>
              <a:ext cx="1007" cy="326"/>
            </a:xfrm>
            <a:prstGeom prst="rect">
              <a:avLst/>
            </a:prstGeom>
            <a:noFill/>
            <a:ln w="9525">
              <a:noFill/>
              <a:miter lim="800000"/>
              <a:headEnd/>
              <a:tailEnd/>
            </a:ln>
            <a:effectLst/>
          </p:spPr>
          <p:txBody>
            <a:bodyPr wrap="none">
              <a:spAutoFit/>
            </a:bodyPr>
            <a:lstStyle/>
            <a:p>
              <a:pPr algn="ctr"/>
              <a:r>
                <a:rPr lang="en-US" sz="1400" b="1">
                  <a:solidFill>
                    <a:schemeClr val="bg1"/>
                  </a:solidFill>
                </a:rPr>
                <a:t>Magnitude of the</a:t>
              </a:r>
            </a:p>
            <a:p>
              <a:pPr algn="ctr"/>
              <a:r>
                <a:rPr lang="en-US" sz="1400" b="1">
                  <a:solidFill>
                    <a:schemeClr val="bg1"/>
                  </a:solidFill>
                </a:rPr>
                <a:t>Consequences</a:t>
              </a:r>
            </a:p>
          </p:txBody>
        </p:sp>
      </p:grpSp>
      <p:grpSp>
        <p:nvGrpSpPr>
          <p:cNvPr id="602125" name="Group 13"/>
          <p:cNvGrpSpPr>
            <a:grpSpLocks/>
          </p:cNvGrpSpPr>
          <p:nvPr/>
        </p:nvGrpSpPr>
        <p:grpSpPr bwMode="auto">
          <a:xfrm rot="14400000">
            <a:off x="4949825" y="3997326"/>
            <a:ext cx="1152525" cy="1619250"/>
            <a:chOff x="3441" y="3300"/>
            <a:chExt cx="726" cy="1020"/>
          </a:xfrm>
        </p:grpSpPr>
        <p:sp>
          <p:nvSpPr>
            <p:cNvPr id="602126" name="AutoShape 14"/>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7" name="AutoShape 15"/>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vert="eaVert" wrap="none" anchor="ctr"/>
            <a:lstStyle/>
            <a:p>
              <a:pPr algn="ctr"/>
              <a:endParaRPr lang="en-US" sz="1400" b="1">
                <a:solidFill>
                  <a:schemeClr val="bg1"/>
                </a:solidFill>
                <a:latin typeface="Times New Roman" pitchFamily="18" charset="0"/>
              </a:endParaRPr>
            </a:p>
          </p:txBody>
        </p:sp>
        <p:sp>
          <p:nvSpPr>
            <p:cNvPr id="602128" name="Text Box 16"/>
            <p:cNvSpPr txBox="1">
              <a:spLocks noChangeArrowheads="1"/>
            </p:cNvSpPr>
            <p:nvPr/>
          </p:nvSpPr>
          <p:spPr bwMode="auto">
            <a:xfrm rot="5400000">
              <a:off x="3379" y="3592"/>
              <a:ext cx="903" cy="326"/>
            </a:xfrm>
            <a:prstGeom prst="rect">
              <a:avLst/>
            </a:prstGeom>
            <a:noFill/>
            <a:ln w="9525">
              <a:noFill/>
              <a:miter lim="800000"/>
              <a:headEnd/>
              <a:tailEnd/>
            </a:ln>
            <a:effectLst/>
          </p:spPr>
          <p:txBody>
            <a:bodyPr wrap="none">
              <a:spAutoFit/>
            </a:bodyPr>
            <a:lstStyle/>
            <a:p>
              <a:pPr algn="ctr"/>
              <a:r>
                <a:rPr lang="en-US" sz="1400" b="1">
                  <a:solidFill>
                    <a:schemeClr val="bg1"/>
                  </a:solidFill>
                </a:rPr>
                <a:t>Concentration </a:t>
              </a:r>
            </a:p>
            <a:p>
              <a:pPr algn="ctr"/>
              <a:r>
                <a:rPr lang="en-US" sz="1400" b="1">
                  <a:solidFill>
                    <a:schemeClr val="bg1"/>
                  </a:solidFill>
                </a:rPr>
                <a:t>of Effect</a:t>
              </a:r>
            </a:p>
          </p:txBody>
        </p:sp>
      </p:grpSp>
      <p:grpSp>
        <p:nvGrpSpPr>
          <p:cNvPr id="602129" name="Group 17"/>
          <p:cNvGrpSpPr>
            <a:grpSpLocks/>
          </p:cNvGrpSpPr>
          <p:nvPr/>
        </p:nvGrpSpPr>
        <p:grpSpPr bwMode="auto">
          <a:xfrm>
            <a:off x="6240463" y="1762125"/>
            <a:ext cx="1152525" cy="1624013"/>
            <a:chOff x="3441" y="3297"/>
            <a:chExt cx="726" cy="1023"/>
          </a:xfrm>
        </p:grpSpPr>
        <p:sp>
          <p:nvSpPr>
            <p:cNvPr id="602130" name="AutoShape 18"/>
            <p:cNvSpPr>
              <a:spLocks noChangeArrowheads="1"/>
            </p:cNvSpPr>
            <p:nvPr/>
          </p:nvSpPr>
          <p:spPr bwMode="auto">
            <a:xfrm>
              <a:off x="3441" y="3300"/>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1" name="AutoShape 19"/>
            <p:cNvSpPr>
              <a:spLocks noChangeArrowheads="1"/>
            </p:cNvSpPr>
            <p:nvPr/>
          </p:nvSpPr>
          <p:spPr bwMode="auto">
            <a:xfrm>
              <a:off x="3485" y="3345"/>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wrap="none" anchor="ctr"/>
            <a:lstStyle/>
            <a:p>
              <a:pPr algn="ctr"/>
              <a:endParaRPr lang="en-US" sz="1400" b="1">
                <a:solidFill>
                  <a:schemeClr val="bg1"/>
                </a:solidFill>
                <a:latin typeface="Times New Roman" pitchFamily="18" charset="0"/>
              </a:endParaRPr>
            </a:p>
          </p:txBody>
        </p:sp>
        <p:sp>
          <p:nvSpPr>
            <p:cNvPr id="602132" name="Text Box 20"/>
            <p:cNvSpPr txBox="1">
              <a:spLocks noChangeArrowheads="1"/>
            </p:cNvSpPr>
            <p:nvPr/>
          </p:nvSpPr>
          <p:spPr bwMode="auto">
            <a:xfrm rot="5400000">
              <a:off x="3374" y="3589"/>
              <a:ext cx="909" cy="326"/>
            </a:xfrm>
            <a:prstGeom prst="rect">
              <a:avLst/>
            </a:prstGeom>
            <a:noFill/>
            <a:ln w="9525">
              <a:noFill/>
              <a:miter lim="800000"/>
              <a:headEnd/>
              <a:tailEnd/>
            </a:ln>
            <a:effectLst/>
          </p:spPr>
          <p:txBody>
            <a:bodyPr wrap="none">
              <a:spAutoFit/>
            </a:bodyPr>
            <a:lstStyle/>
            <a:p>
              <a:pPr algn="ctr"/>
              <a:r>
                <a:rPr lang="en-US" sz="1400" b="1">
                  <a:solidFill>
                    <a:schemeClr val="bg1"/>
                  </a:solidFill>
                </a:rPr>
                <a:t>Social</a:t>
              </a:r>
            </a:p>
            <a:p>
              <a:pPr algn="ctr"/>
              <a:r>
                <a:rPr lang="en-US" sz="1400" b="1">
                  <a:solidFill>
                    <a:schemeClr val="bg1"/>
                  </a:solidFill>
                </a:rPr>
                <a:t>Consequences</a:t>
              </a:r>
            </a:p>
          </p:txBody>
        </p:sp>
      </p:grpSp>
      <p:grpSp>
        <p:nvGrpSpPr>
          <p:cNvPr id="602133" name="Group 21"/>
          <p:cNvGrpSpPr>
            <a:grpSpLocks/>
          </p:cNvGrpSpPr>
          <p:nvPr/>
        </p:nvGrpSpPr>
        <p:grpSpPr bwMode="auto">
          <a:xfrm>
            <a:off x="6240463" y="4697413"/>
            <a:ext cx="1152525" cy="1619250"/>
            <a:chOff x="3681" y="3136"/>
            <a:chExt cx="726" cy="1020"/>
          </a:xfrm>
        </p:grpSpPr>
        <p:sp>
          <p:nvSpPr>
            <p:cNvPr id="602134" name="AutoShape 22"/>
            <p:cNvSpPr>
              <a:spLocks noChangeArrowheads="1"/>
            </p:cNvSpPr>
            <p:nvPr/>
          </p:nvSpPr>
          <p:spPr bwMode="auto">
            <a:xfrm rot="10800000">
              <a:off x="3725" y="3181"/>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5" name="AutoShape 23"/>
            <p:cNvSpPr>
              <a:spLocks noChangeArrowheads="1"/>
            </p:cNvSpPr>
            <p:nvPr/>
          </p:nvSpPr>
          <p:spPr bwMode="auto">
            <a:xfrm rot="10800000">
              <a:off x="3681" y="3136"/>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wrap="none" anchor="ctr"/>
            <a:lstStyle/>
            <a:p>
              <a:pPr algn="ctr"/>
              <a:endParaRPr lang="en-US" sz="1400" b="1">
                <a:solidFill>
                  <a:schemeClr val="bg1"/>
                </a:solidFill>
                <a:latin typeface="Times New Roman" pitchFamily="18" charset="0"/>
              </a:endParaRPr>
            </a:p>
          </p:txBody>
        </p:sp>
        <p:sp>
          <p:nvSpPr>
            <p:cNvPr id="602136" name="Text Box 24"/>
            <p:cNvSpPr txBox="1">
              <a:spLocks noChangeArrowheads="1"/>
            </p:cNvSpPr>
            <p:nvPr/>
          </p:nvSpPr>
          <p:spPr bwMode="auto">
            <a:xfrm rot="16200000">
              <a:off x="3717" y="3604"/>
              <a:ext cx="626" cy="192"/>
            </a:xfrm>
            <a:prstGeom prst="rect">
              <a:avLst/>
            </a:prstGeom>
            <a:noFill/>
            <a:ln w="9525">
              <a:noFill/>
              <a:miter lim="800000"/>
              <a:headEnd/>
              <a:tailEnd/>
            </a:ln>
            <a:effectLst/>
          </p:spPr>
          <p:txBody>
            <a:bodyPr wrap="none">
              <a:spAutoFit/>
            </a:bodyPr>
            <a:lstStyle/>
            <a:p>
              <a:pPr algn="ctr"/>
              <a:r>
                <a:rPr lang="en-US" sz="1400" b="1">
                  <a:solidFill>
                    <a:schemeClr val="bg1"/>
                  </a:solidFill>
                </a:rPr>
                <a:t>Proximity</a:t>
              </a:r>
            </a:p>
          </p:txBody>
        </p:sp>
      </p:grpSp>
      <p:grpSp>
        <p:nvGrpSpPr>
          <p:cNvPr id="602137" name="Group 25"/>
          <p:cNvGrpSpPr>
            <a:grpSpLocks/>
          </p:cNvGrpSpPr>
          <p:nvPr/>
        </p:nvGrpSpPr>
        <p:grpSpPr bwMode="auto">
          <a:xfrm>
            <a:off x="7297738" y="4268788"/>
            <a:ext cx="1644650" cy="1108075"/>
            <a:chOff x="4877" y="2795"/>
            <a:chExt cx="1036" cy="698"/>
          </a:xfrm>
        </p:grpSpPr>
        <p:sp>
          <p:nvSpPr>
            <p:cNvPr id="602138" name="AutoShape 26"/>
            <p:cNvSpPr>
              <a:spLocks noChangeArrowheads="1"/>
            </p:cNvSpPr>
            <p:nvPr/>
          </p:nvSpPr>
          <p:spPr bwMode="auto">
            <a:xfrm rot="7200000">
              <a:off x="5085" y="2648"/>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39" name="AutoShape 27"/>
            <p:cNvSpPr>
              <a:spLocks noChangeArrowheads="1"/>
            </p:cNvSpPr>
            <p:nvPr/>
          </p:nvSpPr>
          <p:spPr bwMode="auto">
            <a:xfrm rot="7200000">
              <a:off x="5024" y="266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0" name="Text Box 28"/>
            <p:cNvSpPr txBox="1">
              <a:spLocks noChangeArrowheads="1"/>
            </p:cNvSpPr>
            <p:nvPr/>
          </p:nvSpPr>
          <p:spPr bwMode="auto">
            <a:xfrm rot="1800000">
              <a:off x="5094" y="3002"/>
              <a:ext cx="694" cy="326"/>
            </a:xfrm>
            <a:prstGeom prst="rect">
              <a:avLst/>
            </a:prstGeom>
            <a:noFill/>
            <a:ln w="9525">
              <a:noFill/>
              <a:miter lim="800000"/>
              <a:headEnd/>
              <a:tailEnd/>
            </a:ln>
            <a:effectLst/>
          </p:spPr>
          <p:txBody>
            <a:bodyPr wrap="none">
              <a:spAutoFit/>
            </a:bodyPr>
            <a:lstStyle/>
            <a:p>
              <a:pPr algn="ctr"/>
              <a:r>
                <a:rPr lang="en-US" sz="1400" b="1">
                  <a:solidFill>
                    <a:schemeClr val="bg1"/>
                  </a:solidFill>
                </a:rPr>
                <a:t>Temporal</a:t>
              </a:r>
            </a:p>
            <a:p>
              <a:pPr algn="ctr"/>
              <a:r>
                <a:rPr lang="en-US" sz="1400" b="1">
                  <a:solidFill>
                    <a:schemeClr val="bg1"/>
                  </a:solidFill>
                </a:rPr>
                <a:t>Immediacy</a:t>
              </a:r>
            </a:p>
          </p:txBody>
        </p:sp>
      </p:grpSp>
      <p:grpSp>
        <p:nvGrpSpPr>
          <p:cNvPr id="602141" name="Group 29"/>
          <p:cNvGrpSpPr>
            <a:grpSpLocks/>
          </p:cNvGrpSpPr>
          <p:nvPr/>
        </p:nvGrpSpPr>
        <p:grpSpPr bwMode="auto">
          <a:xfrm>
            <a:off x="7297738" y="2738438"/>
            <a:ext cx="1574800" cy="1177925"/>
            <a:chOff x="4914" y="1831"/>
            <a:chExt cx="992" cy="742"/>
          </a:xfrm>
        </p:grpSpPr>
        <p:sp>
          <p:nvSpPr>
            <p:cNvPr id="602142" name="AutoShape 30"/>
            <p:cNvSpPr>
              <a:spLocks noChangeArrowheads="1"/>
            </p:cNvSpPr>
            <p:nvPr/>
          </p:nvSpPr>
          <p:spPr bwMode="auto">
            <a:xfrm rot="3600000">
              <a:off x="5078" y="168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3" name="AutoShape 31"/>
            <p:cNvSpPr>
              <a:spLocks noChangeArrowheads="1"/>
            </p:cNvSpPr>
            <p:nvPr/>
          </p:nvSpPr>
          <p:spPr bwMode="auto">
            <a:xfrm rot="3600000">
              <a:off x="5061" y="1744"/>
              <a:ext cx="682" cy="975"/>
            </a:xfrm>
            <a:prstGeom prst="downArrow">
              <a:avLst>
                <a:gd name="adj1" fmla="val 65102"/>
                <a:gd name="adj2" fmla="val 40777"/>
              </a:avLst>
            </a:prstGeom>
            <a:gradFill rotWithShape="1">
              <a:gsLst>
                <a:gs pos="0">
                  <a:srgbClr val="FF6600"/>
                </a:gs>
                <a:gs pos="100000">
                  <a:srgbClr val="FF6600">
                    <a:gamma/>
                    <a:shade val="46275"/>
                    <a:invGamma/>
                  </a:srgbClr>
                </a:gs>
              </a:gsLst>
              <a:lin ang="0" scaled="1"/>
            </a:gradFill>
            <a:ln w="9525">
              <a:noFill/>
              <a:miter lim="800000"/>
              <a:headEnd/>
              <a:tailEnd/>
            </a:ln>
            <a:effectLst/>
          </p:spPr>
          <p:txBody>
            <a:bodyPr rot="10800000" vert="eaVert" wrap="none" anchor="ctr"/>
            <a:lstStyle/>
            <a:p>
              <a:pPr algn="ctr"/>
              <a:endParaRPr lang="en-US" sz="1400" b="1">
                <a:solidFill>
                  <a:schemeClr val="bg1"/>
                </a:solidFill>
                <a:latin typeface="Times New Roman" pitchFamily="18" charset="0"/>
              </a:endParaRPr>
            </a:p>
          </p:txBody>
        </p:sp>
        <p:sp>
          <p:nvSpPr>
            <p:cNvPr id="602144" name="Text Box 32"/>
            <p:cNvSpPr txBox="1">
              <a:spLocks noChangeArrowheads="1"/>
            </p:cNvSpPr>
            <p:nvPr/>
          </p:nvSpPr>
          <p:spPr bwMode="auto">
            <a:xfrm rot="-1800000">
              <a:off x="5135" y="1980"/>
              <a:ext cx="693" cy="326"/>
            </a:xfrm>
            <a:prstGeom prst="rect">
              <a:avLst/>
            </a:prstGeom>
            <a:noFill/>
            <a:ln w="9525">
              <a:noFill/>
              <a:miter lim="800000"/>
              <a:headEnd/>
              <a:tailEnd/>
            </a:ln>
            <a:effectLst/>
          </p:spPr>
          <p:txBody>
            <a:bodyPr wrap="none">
              <a:spAutoFit/>
            </a:bodyPr>
            <a:lstStyle/>
            <a:p>
              <a:pPr algn="ctr"/>
              <a:r>
                <a:rPr lang="en-US" sz="1400" b="1">
                  <a:solidFill>
                    <a:schemeClr val="bg1"/>
                  </a:solidFill>
                </a:rPr>
                <a:t>Probability</a:t>
              </a:r>
            </a:p>
            <a:p>
              <a:pPr algn="ctr"/>
              <a:r>
                <a:rPr lang="en-US" sz="1400" b="1">
                  <a:solidFill>
                    <a:schemeClr val="bg1"/>
                  </a:solidFill>
                </a:rPr>
                <a:t>of Effect</a:t>
              </a:r>
            </a:p>
          </p:txBody>
        </p:sp>
      </p:grpSp>
      <p:sp>
        <p:nvSpPr>
          <p:cNvPr id="602145" name="Text Box 33"/>
          <p:cNvSpPr txBox="1">
            <a:spLocks noChangeArrowheads="1"/>
          </p:cNvSpPr>
          <p:nvPr/>
        </p:nvSpPr>
        <p:spPr bwMode="auto">
          <a:xfrm>
            <a:off x="2667000" y="6392863"/>
            <a:ext cx="6151563" cy="244475"/>
          </a:xfrm>
          <a:prstGeom prst="rect">
            <a:avLst/>
          </a:prstGeom>
          <a:noFill/>
          <a:ln w="9525">
            <a:noFill/>
            <a:miter lim="800000"/>
            <a:headEnd/>
            <a:tailEnd/>
          </a:ln>
          <a:effectLst/>
        </p:spPr>
        <p:txBody>
          <a:bodyPr>
            <a:spAutoFit/>
          </a:bodyPr>
          <a:lstStyle/>
          <a:p>
            <a:pPr algn="r">
              <a:spcBef>
                <a:spcPct val="50000"/>
              </a:spcBef>
            </a:pPr>
            <a:r>
              <a:rPr lang="en-US" sz="1000">
                <a:latin typeface="Times New Roman" pitchFamily="18" charset="0"/>
              </a:rPr>
              <a:t>Adapted from Exhibit 5.2: Factors of Moral Intensity</a:t>
            </a:r>
          </a:p>
        </p:txBody>
      </p:sp>
      <p:sp>
        <p:nvSpPr>
          <p:cNvPr id="602146" name="Text Box 3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2.4</a:t>
            </a: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2832D9D-8838-45DC-BA20-05B1196E1ED5}" type="slidenum">
              <a:rPr lang="en-US"/>
              <a:pPr/>
              <a:t>26</a:t>
            </a:fld>
            <a:endParaRPr lang="en-US"/>
          </a:p>
        </p:txBody>
      </p:sp>
      <p:sp>
        <p:nvSpPr>
          <p:cNvPr id="665602" name="Rectangle 2"/>
          <p:cNvSpPr>
            <a:spLocks noGrp="1" noChangeArrowheads="1"/>
          </p:cNvSpPr>
          <p:nvPr>
            <p:ph type="title"/>
          </p:nvPr>
        </p:nvSpPr>
        <p:spPr/>
        <p:txBody>
          <a:bodyPr/>
          <a:lstStyle/>
          <a:p>
            <a:r>
              <a:rPr lang="en-US" sz="3200"/>
              <a:t>How Firms Make Better Ethical Decisions</a:t>
            </a:r>
          </a:p>
        </p:txBody>
      </p:sp>
      <p:sp>
        <p:nvSpPr>
          <p:cNvPr id="665603" name="Rectangle 3"/>
          <p:cNvSpPr>
            <a:spLocks noGrp="1" noChangeArrowheads="1"/>
          </p:cNvSpPr>
          <p:nvPr>
            <p:ph type="body" idx="1"/>
          </p:nvPr>
        </p:nvSpPr>
        <p:spPr>
          <a:xfrm>
            <a:off x="3810000" y="1676400"/>
            <a:ext cx="4953000" cy="4724400"/>
          </a:xfrm>
        </p:spPr>
        <p:txBody>
          <a:bodyPr/>
          <a:lstStyle/>
          <a:p>
            <a:pPr>
              <a:lnSpc>
                <a:spcPct val="90000"/>
              </a:lnSpc>
              <a:spcBef>
                <a:spcPct val="40000"/>
              </a:spcBef>
              <a:buFont typeface="Wingdings" pitchFamily="2" charset="2"/>
              <a:buNone/>
            </a:pPr>
            <a:r>
              <a:rPr lang="en-US"/>
              <a:t>Code of ethics: a formal one-to-three page statement outlining the types of behavior that are and are not acceptable</a:t>
            </a:r>
          </a:p>
          <a:p>
            <a:pPr>
              <a:lnSpc>
                <a:spcPct val="90000"/>
              </a:lnSpc>
              <a:spcBef>
                <a:spcPct val="40000"/>
              </a:spcBef>
              <a:buFont typeface="Wingdings" pitchFamily="2" charset="2"/>
              <a:buNone/>
            </a:pPr>
            <a:r>
              <a:rPr lang="en-US"/>
              <a:t>Codes generally stress:</a:t>
            </a:r>
          </a:p>
          <a:p>
            <a:pPr>
              <a:lnSpc>
                <a:spcPct val="90000"/>
              </a:lnSpc>
              <a:spcBef>
                <a:spcPct val="40000"/>
              </a:spcBef>
            </a:pPr>
            <a:r>
              <a:rPr lang="en-US"/>
              <a:t>Being a good “organization citizen”</a:t>
            </a:r>
          </a:p>
          <a:p>
            <a:pPr>
              <a:lnSpc>
                <a:spcPct val="90000"/>
              </a:lnSpc>
              <a:spcBef>
                <a:spcPct val="40000"/>
              </a:spcBef>
            </a:pPr>
            <a:r>
              <a:rPr lang="en-US"/>
              <a:t>Guiding employee behavior away from unlawful or improper acts that could harm the organization</a:t>
            </a:r>
          </a:p>
          <a:p>
            <a:pPr>
              <a:lnSpc>
                <a:spcPct val="90000"/>
              </a:lnSpc>
              <a:spcBef>
                <a:spcPct val="40000"/>
              </a:spcBef>
              <a:buFont typeface="Wingdings" pitchFamily="2" charset="2"/>
              <a:buNone/>
            </a:pPr>
            <a:endParaRPr lang="en-US"/>
          </a:p>
        </p:txBody>
      </p:sp>
      <p:pic>
        <p:nvPicPr>
          <p:cNvPr id="665608" name="Picture 8"/>
          <p:cNvPicPr>
            <a:picLocks noChangeAspect="1" noChangeArrowheads="1"/>
          </p:cNvPicPr>
          <p:nvPr/>
        </p:nvPicPr>
        <p:blipFill>
          <a:blip r:embed="rId3" cstate="print"/>
          <a:srcRect/>
          <a:stretch>
            <a:fillRect/>
          </a:stretch>
        </p:blipFill>
        <p:spPr bwMode="auto">
          <a:xfrm>
            <a:off x="457200" y="1981200"/>
            <a:ext cx="3108325" cy="3886200"/>
          </a:xfrm>
          <a:prstGeom prst="rect">
            <a:avLst/>
          </a:prstGeom>
          <a:noFill/>
          <a:ln w="38100">
            <a:solidFill>
              <a:schemeClr val="tx1"/>
            </a:solidFill>
            <a:miter lim="800000"/>
            <a:headEnd/>
            <a:tailEnd/>
          </a:ln>
          <a:effec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B9B1B2E-928A-44DD-9728-CC68956C465B}" type="slidenum">
              <a:rPr lang="en-US"/>
              <a:pPr/>
              <a:t>27</a:t>
            </a:fld>
            <a:endParaRPr lang="en-US"/>
          </a:p>
        </p:txBody>
      </p:sp>
      <p:sp>
        <p:nvSpPr>
          <p:cNvPr id="604162" name="Rectangle 2"/>
          <p:cNvSpPr>
            <a:spLocks noGrp="1" noChangeArrowheads="1"/>
          </p:cNvSpPr>
          <p:nvPr>
            <p:ph type="title"/>
          </p:nvPr>
        </p:nvSpPr>
        <p:spPr/>
        <p:txBody>
          <a:bodyPr/>
          <a:lstStyle/>
          <a:p>
            <a:r>
              <a:rPr lang="en-US"/>
              <a:t>Johnson &amp; Johnson Credo</a:t>
            </a:r>
          </a:p>
        </p:txBody>
      </p:sp>
      <p:sp>
        <p:nvSpPr>
          <p:cNvPr id="604163" name="Rectangle 3"/>
          <p:cNvSpPr>
            <a:spLocks noGrp="1" noChangeArrowheads="1"/>
          </p:cNvSpPr>
          <p:nvPr>
            <p:ph type="body" idx="1"/>
          </p:nvPr>
        </p:nvSpPr>
        <p:spPr/>
        <p:txBody>
          <a:bodyPr/>
          <a:lstStyle/>
          <a:p>
            <a:pPr algn="ctr">
              <a:buFont typeface="Wingdings" pitchFamily="2" charset="2"/>
              <a:buNone/>
            </a:pPr>
            <a:r>
              <a:rPr lang="en-US" sz="3200"/>
              <a:t>Our Credo </a:t>
            </a:r>
          </a:p>
          <a:p>
            <a:pPr>
              <a:spcBef>
                <a:spcPct val="100000"/>
              </a:spcBef>
              <a:buFont typeface="Wingdings" pitchFamily="2" charset="2"/>
              <a:buNone/>
            </a:pPr>
            <a:r>
              <a:rPr lang="en-US" sz="2000"/>
              <a:t>     </a:t>
            </a:r>
            <a:r>
              <a:rPr lang="en-US" sz="2000">
                <a:cs typeface="Arial" pitchFamily="34" charset="0"/>
              </a:rPr>
              <a:t>• </a:t>
            </a:r>
            <a:r>
              <a:rPr lang="en-US" sz="2000"/>
              <a:t>We believe our first responsibility is to the doctors, nurses and patients, to mothers and fathers and all others who use our products and services.</a:t>
            </a:r>
            <a:br>
              <a:rPr lang="en-US" sz="2000"/>
            </a:br>
            <a:r>
              <a:rPr lang="en-US" sz="2000"/>
              <a:t> </a:t>
            </a:r>
            <a:r>
              <a:rPr lang="en-US" sz="2000">
                <a:cs typeface="Arial" pitchFamily="34" charset="0"/>
              </a:rPr>
              <a:t>• </a:t>
            </a:r>
            <a:r>
              <a:rPr lang="en-US" sz="2000"/>
              <a:t>In meeting their needs everything we do must be of high       quality.</a:t>
            </a:r>
            <a:br>
              <a:rPr lang="en-US" sz="2000"/>
            </a:br>
            <a:r>
              <a:rPr lang="en-US" sz="2000"/>
              <a:t> </a:t>
            </a:r>
            <a:r>
              <a:rPr lang="en-US" sz="2000">
                <a:cs typeface="Arial" pitchFamily="34" charset="0"/>
              </a:rPr>
              <a:t>• </a:t>
            </a:r>
            <a:r>
              <a:rPr lang="en-US" sz="2000"/>
              <a:t>We must constantly strive to reduce our costs in order to maintain reasonable prices.</a:t>
            </a:r>
            <a:br>
              <a:rPr lang="en-US" sz="2000"/>
            </a:br>
            <a:r>
              <a:rPr lang="en-US" sz="2000"/>
              <a:t> </a:t>
            </a:r>
            <a:r>
              <a:rPr lang="en-US" sz="2000">
                <a:cs typeface="Arial" pitchFamily="34" charset="0"/>
              </a:rPr>
              <a:t>• </a:t>
            </a:r>
            <a:r>
              <a:rPr lang="en-US" sz="2000"/>
              <a:t>Customers' orders must be serviced promptly and accurately.</a:t>
            </a:r>
            <a:br>
              <a:rPr lang="en-US" sz="2000"/>
            </a:br>
            <a:r>
              <a:rPr lang="en-US" sz="2000"/>
              <a:t> </a:t>
            </a:r>
            <a:r>
              <a:rPr lang="en-US" sz="2000">
                <a:cs typeface="Arial" pitchFamily="34" charset="0"/>
              </a:rPr>
              <a:t>• </a:t>
            </a:r>
            <a:r>
              <a:rPr lang="en-US" sz="2000"/>
              <a:t>Our suppliers and distributors must have an opportunity</a:t>
            </a:r>
            <a:br>
              <a:rPr lang="en-US" sz="2000"/>
            </a:br>
            <a:r>
              <a:rPr lang="en-US" sz="2000"/>
              <a:t>to make a fair profit. </a:t>
            </a:r>
          </a:p>
        </p:txBody>
      </p:sp>
      <p:sp>
        <p:nvSpPr>
          <p:cNvPr id="604164" name="Text Box 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2.5</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1151CE5-27DD-4218-9E84-15E1C268594E}" type="slidenum">
              <a:rPr lang="en-US"/>
              <a:pPr/>
              <a:t>28</a:t>
            </a:fld>
            <a:endParaRPr lang="en-US"/>
          </a:p>
        </p:txBody>
      </p:sp>
      <p:sp>
        <p:nvSpPr>
          <p:cNvPr id="607234" name="Rectangle 2"/>
          <p:cNvSpPr>
            <a:spLocks noGrp="1" noChangeArrowheads="1"/>
          </p:cNvSpPr>
          <p:nvPr>
            <p:ph type="title"/>
          </p:nvPr>
        </p:nvSpPr>
        <p:spPr/>
        <p:txBody>
          <a:bodyPr/>
          <a:lstStyle/>
          <a:p>
            <a:r>
              <a:rPr lang="en-US" sz="3600"/>
              <a:t>Johnson &amp; Johnson Credo (cont.)</a:t>
            </a:r>
          </a:p>
        </p:txBody>
      </p:sp>
      <p:sp>
        <p:nvSpPr>
          <p:cNvPr id="607235" name="Rectangle 3"/>
          <p:cNvSpPr>
            <a:spLocks noGrp="1" noChangeArrowheads="1"/>
          </p:cNvSpPr>
          <p:nvPr>
            <p:ph type="body" idx="1"/>
          </p:nvPr>
        </p:nvSpPr>
        <p:spPr>
          <a:xfrm>
            <a:off x="381000" y="1828800"/>
            <a:ext cx="8305800" cy="4495800"/>
          </a:xfrm>
        </p:spPr>
        <p:txBody>
          <a:bodyPr/>
          <a:lstStyle/>
          <a:p>
            <a:pPr>
              <a:lnSpc>
                <a:spcPct val="90000"/>
              </a:lnSpc>
              <a:buFont typeface="Wingdings" pitchFamily="2" charset="2"/>
              <a:buNone/>
            </a:pPr>
            <a:r>
              <a:rPr lang="en-US" sz="2000"/>
              <a:t>     </a:t>
            </a:r>
            <a:r>
              <a:rPr lang="en-US" sz="2000">
                <a:cs typeface="Arial" pitchFamily="34" charset="0"/>
              </a:rPr>
              <a:t>• </a:t>
            </a:r>
            <a:r>
              <a:rPr lang="en-US" sz="2000"/>
              <a:t>We are responsible to our employees, the men and women     who work with us throughout the world.</a:t>
            </a:r>
            <a:br>
              <a:rPr lang="en-US" sz="2000"/>
            </a:br>
            <a:r>
              <a:rPr lang="en-US" sz="2000"/>
              <a:t> </a:t>
            </a:r>
            <a:r>
              <a:rPr lang="en-US" sz="2000">
                <a:cs typeface="Arial" pitchFamily="34" charset="0"/>
              </a:rPr>
              <a:t>• </a:t>
            </a:r>
            <a:r>
              <a:rPr lang="en-US" sz="2000"/>
              <a:t>Everyone must be considered as an individual.</a:t>
            </a:r>
            <a:br>
              <a:rPr lang="en-US" sz="2000"/>
            </a:br>
            <a:r>
              <a:rPr lang="en-US" sz="2000"/>
              <a:t> </a:t>
            </a:r>
            <a:r>
              <a:rPr lang="en-US" sz="2000">
                <a:cs typeface="Arial" pitchFamily="34" charset="0"/>
              </a:rPr>
              <a:t>• </a:t>
            </a:r>
            <a:r>
              <a:rPr lang="en-US" sz="2000"/>
              <a:t>We must respect their dignity and recognize their merit.</a:t>
            </a:r>
            <a:br>
              <a:rPr lang="en-US" sz="2000"/>
            </a:br>
            <a:r>
              <a:rPr lang="en-US" sz="2000"/>
              <a:t> </a:t>
            </a:r>
            <a:r>
              <a:rPr lang="en-US" sz="2000">
                <a:cs typeface="Arial" pitchFamily="34" charset="0"/>
              </a:rPr>
              <a:t>• </a:t>
            </a:r>
            <a:r>
              <a:rPr lang="en-US" sz="2000"/>
              <a:t>They must have a sense of security in their jobs.</a:t>
            </a:r>
            <a:br>
              <a:rPr lang="en-US" sz="2000"/>
            </a:br>
            <a:r>
              <a:rPr lang="en-US" sz="2000"/>
              <a:t> </a:t>
            </a:r>
            <a:r>
              <a:rPr lang="en-US" sz="2000">
                <a:cs typeface="Arial" pitchFamily="34" charset="0"/>
              </a:rPr>
              <a:t>• </a:t>
            </a:r>
            <a:r>
              <a:rPr lang="en-US" sz="2000"/>
              <a:t>Compensation must be fair and adequate, and working conditions clean, orderly and safe.</a:t>
            </a:r>
            <a:br>
              <a:rPr lang="en-US" sz="2000"/>
            </a:br>
            <a:r>
              <a:rPr lang="en-US" sz="2000"/>
              <a:t> </a:t>
            </a:r>
            <a:r>
              <a:rPr lang="en-US" sz="2000">
                <a:cs typeface="Arial" pitchFamily="34" charset="0"/>
              </a:rPr>
              <a:t>• </a:t>
            </a:r>
            <a:r>
              <a:rPr lang="en-US" sz="2000"/>
              <a:t>We must be mindful of ways to help our employees fulfill</a:t>
            </a:r>
            <a:br>
              <a:rPr lang="en-US" sz="2000"/>
            </a:br>
            <a:r>
              <a:rPr lang="en-US" sz="2000"/>
              <a:t>their family responsibilities.</a:t>
            </a:r>
            <a:br>
              <a:rPr lang="en-US" sz="2000"/>
            </a:br>
            <a:r>
              <a:rPr lang="en-US" sz="2000"/>
              <a:t> </a:t>
            </a:r>
            <a:r>
              <a:rPr lang="en-US" sz="2000">
                <a:cs typeface="Arial" pitchFamily="34" charset="0"/>
              </a:rPr>
              <a:t>• </a:t>
            </a:r>
            <a:r>
              <a:rPr lang="en-US" sz="2000"/>
              <a:t>Employees must feel free to make suggestions and complaints.</a:t>
            </a:r>
            <a:br>
              <a:rPr lang="en-US" sz="2000"/>
            </a:br>
            <a:r>
              <a:rPr lang="en-US" sz="2000"/>
              <a:t> </a:t>
            </a:r>
            <a:r>
              <a:rPr lang="en-US" sz="2000">
                <a:cs typeface="Arial" pitchFamily="34" charset="0"/>
              </a:rPr>
              <a:t>• </a:t>
            </a:r>
            <a:r>
              <a:rPr lang="en-US" sz="2000"/>
              <a:t>There must be equal opportunity for employment, development and advancement for those qualified.</a:t>
            </a:r>
            <a:br>
              <a:rPr lang="en-US" sz="2000"/>
            </a:br>
            <a:r>
              <a:rPr lang="en-US" sz="2000"/>
              <a:t> </a:t>
            </a:r>
            <a:r>
              <a:rPr lang="en-US" sz="2000">
                <a:cs typeface="Arial" pitchFamily="34" charset="0"/>
              </a:rPr>
              <a:t>• </a:t>
            </a:r>
            <a:r>
              <a:rPr lang="en-US" sz="2000"/>
              <a:t>We must provide competent management, and their actions must be just and ethical. </a:t>
            </a:r>
          </a:p>
        </p:txBody>
      </p:sp>
      <p:sp>
        <p:nvSpPr>
          <p:cNvPr id="607236" name="Text Box 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2.5</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927945A-76F1-4E11-A412-512375926B0F}" type="slidenum">
              <a:rPr lang="en-US"/>
              <a:pPr/>
              <a:t>29</a:t>
            </a:fld>
            <a:endParaRPr lang="en-US"/>
          </a:p>
        </p:txBody>
      </p:sp>
      <p:sp>
        <p:nvSpPr>
          <p:cNvPr id="610306" name="Rectangle 2"/>
          <p:cNvSpPr>
            <a:spLocks noGrp="1" noChangeArrowheads="1"/>
          </p:cNvSpPr>
          <p:nvPr>
            <p:ph type="title"/>
          </p:nvPr>
        </p:nvSpPr>
        <p:spPr/>
        <p:txBody>
          <a:bodyPr/>
          <a:lstStyle/>
          <a:p>
            <a:r>
              <a:rPr lang="en-US" sz="3600"/>
              <a:t>Johnson &amp; Johnson Credo (cont.)</a:t>
            </a:r>
          </a:p>
        </p:txBody>
      </p:sp>
      <p:sp>
        <p:nvSpPr>
          <p:cNvPr id="610307" name="Rectangle 3"/>
          <p:cNvSpPr>
            <a:spLocks noGrp="1" noChangeArrowheads="1"/>
          </p:cNvSpPr>
          <p:nvPr>
            <p:ph type="body" idx="1"/>
          </p:nvPr>
        </p:nvSpPr>
        <p:spPr>
          <a:xfrm>
            <a:off x="381000" y="1828800"/>
            <a:ext cx="8305800" cy="4495800"/>
          </a:xfrm>
        </p:spPr>
        <p:txBody>
          <a:bodyPr/>
          <a:lstStyle/>
          <a:p>
            <a:pPr>
              <a:spcBef>
                <a:spcPct val="0"/>
              </a:spcBef>
              <a:buFont typeface="Wingdings" pitchFamily="2" charset="2"/>
              <a:buNone/>
            </a:pPr>
            <a:r>
              <a:rPr lang="en-US" sz="2000"/>
              <a:t>     </a:t>
            </a:r>
            <a:r>
              <a:rPr lang="en-US" sz="2000">
                <a:cs typeface="Arial" pitchFamily="34" charset="0"/>
              </a:rPr>
              <a:t>• </a:t>
            </a:r>
            <a:r>
              <a:rPr lang="en-US" sz="2000"/>
              <a:t>We are responsible to the communities in which we live and work and to the world community as well.</a:t>
            </a:r>
            <a:br>
              <a:rPr lang="en-US" sz="2000"/>
            </a:br>
            <a:r>
              <a:rPr lang="en-US" sz="2000"/>
              <a:t> </a:t>
            </a:r>
            <a:r>
              <a:rPr lang="en-US" sz="2000">
                <a:cs typeface="Arial" pitchFamily="34" charset="0"/>
              </a:rPr>
              <a:t>• </a:t>
            </a:r>
            <a:r>
              <a:rPr lang="en-US" sz="2000"/>
              <a:t>We must be good citizens – support good works and charities</a:t>
            </a:r>
            <a:br>
              <a:rPr lang="en-US" sz="2000"/>
            </a:br>
            <a:r>
              <a:rPr lang="en-US" sz="2000"/>
              <a:t>and bear our fair share of taxes.</a:t>
            </a:r>
            <a:br>
              <a:rPr lang="en-US" sz="2000"/>
            </a:br>
            <a:r>
              <a:rPr lang="en-US" sz="2000"/>
              <a:t> </a:t>
            </a:r>
            <a:r>
              <a:rPr lang="en-US" sz="2000">
                <a:cs typeface="Arial" pitchFamily="34" charset="0"/>
              </a:rPr>
              <a:t>• </a:t>
            </a:r>
            <a:r>
              <a:rPr lang="en-US" sz="2000"/>
              <a:t>We must encourage civic improvements and better health and education.</a:t>
            </a:r>
            <a:br>
              <a:rPr lang="en-US" sz="2000"/>
            </a:br>
            <a:r>
              <a:rPr lang="en-US" sz="2000"/>
              <a:t> </a:t>
            </a:r>
            <a:r>
              <a:rPr lang="en-US" sz="2000">
                <a:cs typeface="Arial" pitchFamily="34" charset="0"/>
              </a:rPr>
              <a:t>• </a:t>
            </a:r>
            <a:r>
              <a:rPr lang="en-US" sz="2000"/>
              <a:t>We must maintain in good order the property we are privileged to use, protecting the environment and natural resources. </a:t>
            </a:r>
          </a:p>
        </p:txBody>
      </p:sp>
      <p:sp>
        <p:nvSpPr>
          <p:cNvPr id="610308" name="Text Box 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2.5</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9D5D6A-C6A2-4DCF-9C49-8A9F7D5C938E}" type="slidenum">
              <a:rPr lang="en-US"/>
              <a:pPr/>
              <a:t>3</a:t>
            </a:fld>
            <a:endParaRPr lang="en-US"/>
          </a:p>
        </p:txBody>
      </p:sp>
      <p:sp>
        <p:nvSpPr>
          <p:cNvPr id="344066" name="Rectangle 2"/>
          <p:cNvSpPr>
            <a:spLocks noGrp="1" noChangeArrowheads="1"/>
          </p:cNvSpPr>
          <p:nvPr>
            <p:ph type="title"/>
          </p:nvPr>
        </p:nvSpPr>
        <p:spPr/>
        <p:txBody>
          <a:bodyPr/>
          <a:lstStyle/>
          <a:p>
            <a:r>
              <a:rPr lang="en-US"/>
              <a:t>Learning Objectives</a:t>
            </a:r>
          </a:p>
        </p:txBody>
      </p:sp>
      <p:sp>
        <p:nvSpPr>
          <p:cNvPr id="344067" name="Rectangle 3"/>
          <p:cNvSpPr>
            <a:spLocks noGrp="1" noChangeArrowheads="1"/>
          </p:cNvSpPr>
          <p:nvPr>
            <p:ph type="body" idx="1"/>
          </p:nvPr>
        </p:nvSpPr>
        <p:spPr>
          <a:xfrm>
            <a:off x="457200" y="1828800"/>
            <a:ext cx="7875588" cy="3678238"/>
          </a:xfrm>
        </p:spPr>
        <p:txBody>
          <a:bodyPr/>
          <a:lstStyle/>
          <a:p>
            <a:pPr marL="350838" indent="-350838">
              <a:spcBef>
                <a:spcPct val="40000"/>
              </a:spcBef>
            </a:pPr>
            <a:r>
              <a:rPr lang="en-US"/>
              <a:t>Explain the aspects of moral intensity</a:t>
            </a:r>
          </a:p>
          <a:p>
            <a:pPr marL="350838" indent="-350838">
              <a:spcBef>
                <a:spcPct val="40000"/>
              </a:spcBef>
            </a:pPr>
            <a:r>
              <a:rPr lang="en-US"/>
              <a:t>Describe the actions that can foster a high degree of ethical behavior in an organization</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5F2D1398-CBBB-4D43-96A4-F2442210E2B4}" type="slidenum">
              <a:rPr lang="en-US"/>
              <a:pPr/>
              <a:t>30</a:t>
            </a:fld>
            <a:endParaRPr lang="en-US"/>
          </a:p>
        </p:txBody>
      </p:sp>
      <p:sp>
        <p:nvSpPr>
          <p:cNvPr id="612354" name="Rectangle 2"/>
          <p:cNvSpPr>
            <a:spLocks noGrp="1" noChangeArrowheads="1"/>
          </p:cNvSpPr>
          <p:nvPr>
            <p:ph type="title"/>
          </p:nvPr>
        </p:nvSpPr>
        <p:spPr/>
        <p:txBody>
          <a:bodyPr/>
          <a:lstStyle/>
          <a:p>
            <a:r>
              <a:rPr lang="en-US" sz="3600"/>
              <a:t>Johnson &amp; Johnson Credo (cont.)</a:t>
            </a:r>
          </a:p>
        </p:txBody>
      </p:sp>
      <p:sp>
        <p:nvSpPr>
          <p:cNvPr id="612355" name="Rectangle 3"/>
          <p:cNvSpPr>
            <a:spLocks noGrp="1" noChangeArrowheads="1"/>
          </p:cNvSpPr>
          <p:nvPr>
            <p:ph type="body" idx="1"/>
          </p:nvPr>
        </p:nvSpPr>
        <p:spPr>
          <a:xfrm>
            <a:off x="381000" y="1828800"/>
            <a:ext cx="8305800" cy="4495800"/>
          </a:xfrm>
        </p:spPr>
        <p:txBody>
          <a:bodyPr/>
          <a:lstStyle/>
          <a:p>
            <a:pPr>
              <a:lnSpc>
                <a:spcPct val="90000"/>
              </a:lnSpc>
              <a:spcBef>
                <a:spcPct val="0"/>
              </a:spcBef>
              <a:buFont typeface="Wingdings" pitchFamily="2" charset="2"/>
              <a:buNone/>
            </a:pPr>
            <a:r>
              <a:rPr lang="en-US" sz="2000"/>
              <a:t>     </a:t>
            </a:r>
            <a:r>
              <a:rPr lang="en-US" sz="2000">
                <a:cs typeface="Arial" pitchFamily="34" charset="0"/>
              </a:rPr>
              <a:t>• </a:t>
            </a:r>
            <a:r>
              <a:rPr lang="en-US" sz="2000"/>
              <a:t>Our final responsibility is to our stockholders.</a:t>
            </a:r>
            <a:br>
              <a:rPr lang="en-US" sz="2000"/>
            </a:br>
            <a:r>
              <a:rPr lang="en-US" sz="2000"/>
              <a:t> </a:t>
            </a:r>
            <a:r>
              <a:rPr lang="en-US" sz="2000">
                <a:cs typeface="Arial" pitchFamily="34" charset="0"/>
              </a:rPr>
              <a:t>• </a:t>
            </a:r>
            <a:r>
              <a:rPr lang="en-US" sz="2000"/>
              <a:t>Business must make a sound profit.</a:t>
            </a:r>
            <a:br>
              <a:rPr lang="en-US" sz="2000"/>
            </a:br>
            <a:r>
              <a:rPr lang="en-US" sz="2000"/>
              <a:t> </a:t>
            </a:r>
            <a:r>
              <a:rPr lang="en-US" sz="2000">
                <a:cs typeface="Arial" pitchFamily="34" charset="0"/>
              </a:rPr>
              <a:t>• </a:t>
            </a:r>
            <a:r>
              <a:rPr lang="en-US" sz="2000"/>
              <a:t>We must experiment with new ideas.</a:t>
            </a:r>
            <a:br>
              <a:rPr lang="en-US" sz="2000"/>
            </a:br>
            <a:r>
              <a:rPr lang="en-US" sz="2000"/>
              <a:t> </a:t>
            </a:r>
            <a:r>
              <a:rPr lang="en-US" sz="2000">
                <a:cs typeface="Arial" pitchFamily="34" charset="0"/>
              </a:rPr>
              <a:t>• </a:t>
            </a:r>
            <a:r>
              <a:rPr lang="en-US" sz="2000"/>
              <a:t>Research must be carried on, innovative programs developed</a:t>
            </a:r>
            <a:br>
              <a:rPr lang="en-US" sz="2000"/>
            </a:br>
            <a:r>
              <a:rPr lang="en-US" sz="2000"/>
              <a:t>and mistakes paid for.</a:t>
            </a:r>
            <a:br>
              <a:rPr lang="en-US" sz="2000"/>
            </a:br>
            <a:r>
              <a:rPr lang="en-US" sz="2000"/>
              <a:t> </a:t>
            </a:r>
            <a:r>
              <a:rPr lang="en-US" sz="2000">
                <a:cs typeface="Arial" pitchFamily="34" charset="0"/>
              </a:rPr>
              <a:t>• </a:t>
            </a:r>
            <a:r>
              <a:rPr lang="en-US" sz="2000"/>
              <a:t>New equipment must be purchased, new facilities provided</a:t>
            </a:r>
            <a:br>
              <a:rPr lang="en-US" sz="2000"/>
            </a:br>
            <a:r>
              <a:rPr lang="en-US" sz="2000"/>
              <a:t>and new products launched.</a:t>
            </a:r>
            <a:br>
              <a:rPr lang="en-US" sz="2000"/>
            </a:br>
            <a:r>
              <a:rPr lang="en-US" sz="2000"/>
              <a:t> </a:t>
            </a:r>
            <a:r>
              <a:rPr lang="en-US" sz="2000">
                <a:cs typeface="Arial" pitchFamily="34" charset="0"/>
              </a:rPr>
              <a:t>• </a:t>
            </a:r>
            <a:r>
              <a:rPr lang="en-US" sz="2000"/>
              <a:t>Reserves must be created to provide for adverse times.</a:t>
            </a:r>
            <a:br>
              <a:rPr lang="en-US" sz="2000"/>
            </a:br>
            <a:r>
              <a:rPr lang="en-US" sz="2000"/>
              <a:t> </a:t>
            </a:r>
            <a:r>
              <a:rPr lang="en-US" sz="2000">
                <a:cs typeface="Arial" pitchFamily="34" charset="0"/>
              </a:rPr>
              <a:t>• </a:t>
            </a:r>
            <a:r>
              <a:rPr lang="en-US" sz="2000"/>
              <a:t>When we operate according to these principles,</a:t>
            </a:r>
            <a:br>
              <a:rPr lang="en-US" sz="2000"/>
            </a:br>
            <a:r>
              <a:rPr lang="en-US" sz="2000"/>
              <a:t>the stockholders should realize a fair return. </a:t>
            </a:r>
          </a:p>
          <a:p>
            <a:pPr>
              <a:lnSpc>
                <a:spcPct val="90000"/>
              </a:lnSpc>
              <a:spcBef>
                <a:spcPct val="0"/>
              </a:spcBef>
              <a:buFont typeface="Wingdings" pitchFamily="2" charset="2"/>
              <a:buNone/>
            </a:pPr>
            <a:r>
              <a:rPr lang="en-US" sz="2000"/>
              <a:t> </a:t>
            </a:r>
          </a:p>
        </p:txBody>
      </p:sp>
      <p:sp>
        <p:nvSpPr>
          <p:cNvPr id="612356" name="Text Box 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2.5</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4A6721C1-6C27-4C0E-9854-98904E1DB6D2}" type="slidenum">
              <a:rPr lang="en-US"/>
              <a:pPr/>
              <a:t>31</a:t>
            </a:fld>
            <a:endParaRPr lang="en-US"/>
          </a:p>
        </p:txBody>
      </p:sp>
      <p:sp>
        <p:nvSpPr>
          <p:cNvPr id="614402" name="Rectangle 2"/>
          <p:cNvSpPr>
            <a:spLocks noGrp="1" noChangeArrowheads="1"/>
          </p:cNvSpPr>
          <p:nvPr>
            <p:ph type="title"/>
          </p:nvPr>
        </p:nvSpPr>
        <p:spPr>
          <a:xfrm>
            <a:off x="381000" y="52388"/>
            <a:ext cx="8153400" cy="1090612"/>
          </a:xfrm>
        </p:spPr>
        <p:txBody>
          <a:bodyPr/>
          <a:lstStyle/>
          <a:p>
            <a:r>
              <a:rPr lang="en-US" sz="3200"/>
              <a:t>Categories Found in Corporate Codes of Ethics</a:t>
            </a:r>
          </a:p>
        </p:txBody>
      </p:sp>
      <p:sp>
        <p:nvSpPr>
          <p:cNvPr id="614403" name="Rectangle 3"/>
          <p:cNvSpPr>
            <a:spLocks noChangeArrowheads="1"/>
          </p:cNvSpPr>
          <p:nvPr/>
        </p:nvSpPr>
        <p:spPr bwMode="auto">
          <a:xfrm>
            <a:off x="1676400" y="1947863"/>
            <a:ext cx="2895600" cy="2090737"/>
          </a:xfrm>
          <a:prstGeom prst="rect">
            <a:avLst/>
          </a:prstGeom>
          <a:gradFill rotWithShape="1">
            <a:gsLst>
              <a:gs pos="0">
                <a:srgbClr val="FF3300">
                  <a:gamma/>
                  <a:shade val="46275"/>
                  <a:invGamma/>
                </a:srgbClr>
              </a:gs>
              <a:gs pos="50000">
                <a:srgbClr val="FF3300"/>
              </a:gs>
              <a:gs pos="100000">
                <a:srgbClr val="FF3300">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Cluster 1</a:t>
            </a:r>
          </a:p>
          <a:p>
            <a:pPr algn="ctr"/>
            <a:r>
              <a:rPr lang="en-US" sz="1800" b="1" i="1">
                <a:solidFill>
                  <a:schemeClr val="bg1"/>
                </a:solidFill>
              </a:rPr>
              <a:t>“Be a dependable </a:t>
            </a:r>
          </a:p>
          <a:p>
            <a:pPr algn="ctr"/>
            <a:r>
              <a:rPr lang="en-US" sz="1800" b="1" i="1">
                <a:solidFill>
                  <a:schemeClr val="bg1"/>
                </a:solidFill>
              </a:rPr>
              <a:t>organizational citizen”</a:t>
            </a:r>
          </a:p>
        </p:txBody>
      </p:sp>
      <p:sp>
        <p:nvSpPr>
          <p:cNvPr id="614404" name="Rectangle 4"/>
          <p:cNvSpPr>
            <a:spLocks noChangeArrowheads="1"/>
          </p:cNvSpPr>
          <p:nvPr/>
        </p:nvSpPr>
        <p:spPr bwMode="auto">
          <a:xfrm>
            <a:off x="4572000" y="1947863"/>
            <a:ext cx="2895600" cy="2090737"/>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Cluster 2</a:t>
            </a:r>
          </a:p>
          <a:p>
            <a:pPr algn="ctr"/>
            <a:r>
              <a:rPr lang="en-US" sz="1800" b="1" i="1">
                <a:solidFill>
                  <a:schemeClr val="bg1"/>
                </a:solidFill>
              </a:rPr>
              <a:t>“Don’t do anything </a:t>
            </a:r>
          </a:p>
          <a:p>
            <a:pPr algn="ctr"/>
            <a:r>
              <a:rPr lang="en-US" sz="1800" b="1" i="1">
                <a:solidFill>
                  <a:schemeClr val="bg1"/>
                </a:solidFill>
              </a:rPr>
              <a:t>unlawful or improper </a:t>
            </a:r>
          </a:p>
          <a:p>
            <a:pPr algn="ctr"/>
            <a:r>
              <a:rPr lang="en-US" sz="1800" b="1" i="1">
                <a:solidFill>
                  <a:schemeClr val="bg1"/>
                </a:solidFill>
              </a:rPr>
              <a:t>that will harm </a:t>
            </a:r>
          </a:p>
          <a:p>
            <a:pPr algn="ctr"/>
            <a:r>
              <a:rPr lang="en-US" sz="1800" b="1" i="1">
                <a:solidFill>
                  <a:schemeClr val="bg1"/>
                </a:solidFill>
              </a:rPr>
              <a:t>the organization.”</a:t>
            </a:r>
          </a:p>
        </p:txBody>
      </p:sp>
      <p:sp>
        <p:nvSpPr>
          <p:cNvPr id="614405" name="Rectangle 5"/>
          <p:cNvSpPr>
            <a:spLocks noChangeArrowheads="1"/>
          </p:cNvSpPr>
          <p:nvPr/>
        </p:nvSpPr>
        <p:spPr bwMode="auto">
          <a:xfrm>
            <a:off x="1676400" y="4038600"/>
            <a:ext cx="2895600" cy="1828800"/>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spcBef>
                <a:spcPct val="50000"/>
              </a:spcBef>
            </a:pPr>
            <a:r>
              <a:rPr lang="en-US" sz="1800" b="1">
                <a:solidFill>
                  <a:schemeClr val="bg1"/>
                </a:solidFill>
              </a:rPr>
              <a:t>Unclustered Items</a:t>
            </a:r>
            <a:endParaRPr lang="en-US" sz="1800" b="1" i="1">
              <a:solidFill>
                <a:schemeClr val="bg1"/>
              </a:solidFill>
            </a:endParaRPr>
          </a:p>
          <a:p>
            <a:pPr algn="ctr">
              <a:spcBef>
                <a:spcPct val="50000"/>
              </a:spcBef>
            </a:pPr>
            <a:endParaRPr lang="en-US" sz="1800" b="1">
              <a:solidFill>
                <a:schemeClr val="bg1"/>
              </a:solidFill>
            </a:endParaRPr>
          </a:p>
        </p:txBody>
      </p:sp>
      <p:sp>
        <p:nvSpPr>
          <p:cNvPr id="614406" name="Rectangle 6"/>
          <p:cNvSpPr>
            <a:spLocks noChangeArrowheads="1"/>
          </p:cNvSpPr>
          <p:nvPr/>
        </p:nvSpPr>
        <p:spPr bwMode="auto">
          <a:xfrm>
            <a:off x="4572000" y="4038600"/>
            <a:ext cx="2895600" cy="18288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Cluster 3</a:t>
            </a:r>
          </a:p>
          <a:p>
            <a:pPr algn="ctr"/>
            <a:r>
              <a:rPr lang="en-US" sz="1800" b="1" i="1">
                <a:solidFill>
                  <a:schemeClr val="bg1"/>
                </a:solidFill>
              </a:rPr>
              <a:t>“Be good to our </a:t>
            </a:r>
          </a:p>
          <a:p>
            <a:pPr algn="ctr"/>
            <a:r>
              <a:rPr lang="en-US" sz="1800" b="1" i="1">
                <a:solidFill>
                  <a:schemeClr val="bg1"/>
                </a:solidFill>
              </a:rPr>
              <a:t>customers.”</a:t>
            </a:r>
          </a:p>
          <a:p>
            <a:pPr algn="ctr">
              <a:spcBef>
                <a:spcPct val="50000"/>
              </a:spcBef>
            </a:pPr>
            <a:endParaRPr lang="en-US" sz="1800" b="1">
              <a:solidFill>
                <a:schemeClr val="bg1"/>
              </a:solidFill>
            </a:endParaRPr>
          </a:p>
        </p:txBody>
      </p:sp>
      <p:sp>
        <p:nvSpPr>
          <p:cNvPr id="614407" name="Text Box 7"/>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2.6</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627AB08A-660E-4590-9A12-3E69ABA1B83B}" type="slidenum">
              <a:rPr lang="en-US"/>
              <a:pPr/>
              <a:t>32</a:t>
            </a:fld>
            <a:endParaRPr lang="en-US"/>
          </a:p>
        </p:txBody>
      </p:sp>
      <p:sp>
        <p:nvSpPr>
          <p:cNvPr id="616450" name="Rectangle 2"/>
          <p:cNvSpPr>
            <a:spLocks noGrp="1" noChangeArrowheads="1"/>
          </p:cNvSpPr>
          <p:nvPr>
            <p:ph type="title"/>
          </p:nvPr>
        </p:nvSpPr>
        <p:spPr/>
        <p:txBody>
          <a:bodyPr/>
          <a:lstStyle/>
          <a:p>
            <a:r>
              <a:rPr lang="en-US"/>
              <a:t>Adoption of Codes of Ethics</a:t>
            </a:r>
          </a:p>
        </p:txBody>
      </p:sp>
      <p:graphicFrame>
        <p:nvGraphicFramePr>
          <p:cNvPr id="616451" name="Object 3"/>
          <p:cNvGraphicFramePr>
            <a:graphicFrameLocks noChangeAspect="1"/>
          </p:cNvGraphicFramePr>
          <p:nvPr>
            <p:ph type="chart" idx="1"/>
          </p:nvPr>
        </p:nvGraphicFramePr>
        <p:xfrm>
          <a:off x="381000" y="1752600"/>
          <a:ext cx="8305800" cy="4267200"/>
        </p:xfrm>
        <a:graphic>
          <a:graphicData uri="http://schemas.openxmlformats.org/presentationml/2006/ole">
            <p:oleObj spid="_x0000_s616451" name="Chart" r:id="rId4" imgW="8305800" imgH="4800600" progId="MSGraph.Chart.8">
              <p:embed followColorScheme="full"/>
            </p:oleObj>
          </a:graphicData>
        </a:graphic>
      </p:graphicFrame>
      <p:sp>
        <p:nvSpPr>
          <p:cNvPr id="616452" name="Text Box 4"/>
          <p:cNvSpPr txBox="1">
            <a:spLocks noChangeArrowheads="1"/>
          </p:cNvSpPr>
          <p:nvPr/>
        </p:nvSpPr>
        <p:spPr bwMode="auto">
          <a:xfrm>
            <a:off x="3886200" y="5943600"/>
            <a:ext cx="2381250" cy="366713"/>
          </a:xfrm>
          <a:prstGeom prst="rect">
            <a:avLst/>
          </a:prstGeom>
          <a:noFill/>
          <a:ln w="9525">
            <a:noFill/>
            <a:miter lim="800000"/>
            <a:headEnd/>
            <a:tailEnd/>
          </a:ln>
          <a:effectLst/>
        </p:spPr>
        <p:txBody>
          <a:bodyPr wrap="none">
            <a:spAutoFit/>
          </a:bodyPr>
          <a:lstStyle/>
          <a:p>
            <a:r>
              <a:rPr lang="en-US" sz="1800" b="1">
                <a:solidFill>
                  <a:schemeClr val="bg1"/>
                </a:solidFill>
              </a:rPr>
              <a:t>Percentage of Firms</a:t>
            </a:r>
          </a:p>
        </p:txBody>
      </p:sp>
      <p:sp>
        <p:nvSpPr>
          <p:cNvPr id="616453" name="Text Box 5"/>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2.7</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2"/>
          <p:cNvSpPr>
            <a:spLocks noGrp="1"/>
          </p:cNvSpPr>
          <p:nvPr>
            <p:ph type="sldNum" sz="quarter" idx="10"/>
          </p:nvPr>
        </p:nvSpPr>
        <p:spPr/>
        <p:txBody>
          <a:bodyPr/>
          <a:lstStyle/>
          <a:p>
            <a:fld id="{807E6B2F-3014-4261-A070-DA469EF823F1}" type="slidenum">
              <a:rPr lang="en-US"/>
              <a:pPr/>
              <a:t>33</a:t>
            </a:fld>
            <a:endParaRPr lang="en-US"/>
          </a:p>
        </p:txBody>
      </p:sp>
      <p:sp>
        <p:nvSpPr>
          <p:cNvPr id="621572" name="Rectangle 4"/>
          <p:cNvSpPr>
            <a:spLocks noGrp="1" noChangeArrowheads="1"/>
          </p:cNvSpPr>
          <p:nvPr>
            <p:ph type="title"/>
          </p:nvPr>
        </p:nvSpPr>
        <p:spPr>
          <a:xfrm>
            <a:off x="381000" y="0"/>
            <a:ext cx="8305800" cy="1066800"/>
          </a:xfrm>
        </p:spPr>
        <p:txBody>
          <a:bodyPr/>
          <a:lstStyle/>
          <a:p>
            <a:r>
              <a:rPr lang="en-US" sz="3200"/>
              <a:t>Subjects Addressed in Corporate Codes of Ethics</a:t>
            </a:r>
          </a:p>
        </p:txBody>
      </p:sp>
      <p:sp>
        <p:nvSpPr>
          <p:cNvPr id="621573" name="Text Box 5"/>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2.8</a:t>
            </a:r>
          </a:p>
        </p:txBody>
      </p:sp>
      <p:sp>
        <p:nvSpPr>
          <p:cNvPr id="621574" name="Rectangle 6"/>
          <p:cNvSpPr>
            <a:spLocks noChangeArrowheads="1"/>
          </p:cNvSpPr>
          <p:nvPr/>
        </p:nvSpPr>
        <p:spPr bwMode="auto">
          <a:xfrm>
            <a:off x="457200" y="19050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Employee conduct</a:t>
            </a:r>
          </a:p>
        </p:txBody>
      </p:sp>
      <p:sp>
        <p:nvSpPr>
          <p:cNvPr id="621581" name="Rectangle 13"/>
          <p:cNvSpPr>
            <a:spLocks noChangeArrowheads="1"/>
          </p:cNvSpPr>
          <p:nvPr/>
        </p:nvSpPr>
        <p:spPr bwMode="auto">
          <a:xfrm>
            <a:off x="457200" y="25273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Community and environment</a:t>
            </a:r>
          </a:p>
        </p:txBody>
      </p:sp>
      <p:sp>
        <p:nvSpPr>
          <p:cNvPr id="621582" name="Rectangle 14"/>
          <p:cNvSpPr>
            <a:spLocks noChangeArrowheads="1"/>
          </p:cNvSpPr>
          <p:nvPr/>
        </p:nvSpPr>
        <p:spPr bwMode="auto">
          <a:xfrm>
            <a:off x="457200" y="31496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Customers</a:t>
            </a:r>
          </a:p>
        </p:txBody>
      </p:sp>
      <p:sp>
        <p:nvSpPr>
          <p:cNvPr id="621583" name="Rectangle 15"/>
          <p:cNvSpPr>
            <a:spLocks noChangeArrowheads="1"/>
          </p:cNvSpPr>
          <p:nvPr/>
        </p:nvSpPr>
        <p:spPr bwMode="auto">
          <a:xfrm>
            <a:off x="457200" y="37719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Shareholders</a:t>
            </a:r>
          </a:p>
        </p:txBody>
      </p:sp>
      <p:sp>
        <p:nvSpPr>
          <p:cNvPr id="621584" name="Rectangle 16"/>
          <p:cNvSpPr>
            <a:spLocks noChangeArrowheads="1"/>
          </p:cNvSpPr>
          <p:nvPr/>
        </p:nvSpPr>
        <p:spPr bwMode="auto">
          <a:xfrm>
            <a:off x="457200" y="43942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Suppliers and contractors</a:t>
            </a:r>
          </a:p>
        </p:txBody>
      </p:sp>
      <p:sp>
        <p:nvSpPr>
          <p:cNvPr id="621585" name="Rectangle 17"/>
          <p:cNvSpPr>
            <a:spLocks noChangeArrowheads="1"/>
          </p:cNvSpPr>
          <p:nvPr/>
        </p:nvSpPr>
        <p:spPr bwMode="auto">
          <a:xfrm>
            <a:off x="457200" y="50165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Political interests</a:t>
            </a:r>
          </a:p>
        </p:txBody>
      </p:sp>
      <p:sp>
        <p:nvSpPr>
          <p:cNvPr id="621586" name="Rectangle 18"/>
          <p:cNvSpPr>
            <a:spLocks noChangeArrowheads="1"/>
          </p:cNvSpPr>
          <p:nvPr/>
        </p:nvSpPr>
        <p:spPr bwMode="auto">
          <a:xfrm>
            <a:off x="457200" y="5638800"/>
            <a:ext cx="3429000" cy="381000"/>
          </a:xfrm>
          <a:prstGeom prst="rect">
            <a:avLst/>
          </a:prstGeom>
          <a:gradFill rotWithShape="1">
            <a:gsLst>
              <a:gs pos="0">
                <a:srgbClr val="FF6600">
                  <a:gamma/>
                  <a:shade val="46275"/>
                  <a:invGamma/>
                </a:srgbClr>
              </a:gs>
              <a:gs pos="50000">
                <a:srgbClr val="FF6600"/>
              </a:gs>
              <a:gs pos="100000">
                <a:srgbClr val="FF6600">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Innovation and technology</a:t>
            </a:r>
          </a:p>
        </p:txBody>
      </p:sp>
      <p:sp>
        <p:nvSpPr>
          <p:cNvPr id="621587" name="Rectangle 19"/>
          <p:cNvSpPr>
            <a:spLocks noChangeArrowheads="1"/>
          </p:cNvSpPr>
          <p:nvPr/>
        </p:nvSpPr>
        <p:spPr bwMode="auto">
          <a:xfrm>
            <a:off x="5257800" y="1905000"/>
            <a:ext cx="3429000" cy="9144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Most often used for</a:t>
            </a:r>
          </a:p>
          <a:p>
            <a:pPr algn="ctr"/>
            <a:r>
              <a:rPr lang="en-US" sz="1800" b="1">
                <a:solidFill>
                  <a:schemeClr val="bg1"/>
                </a:solidFill>
              </a:rPr>
              <a:t>European firms</a:t>
            </a:r>
          </a:p>
        </p:txBody>
      </p:sp>
      <p:sp>
        <p:nvSpPr>
          <p:cNvPr id="621588" name="Rectangle 20"/>
          <p:cNvSpPr>
            <a:spLocks noChangeArrowheads="1"/>
          </p:cNvSpPr>
          <p:nvPr/>
        </p:nvSpPr>
        <p:spPr bwMode="auto">
          <a:xfrm>
            <a:off x="5257800" y="2971800"/>
            <a:ext cx="3429000" cy="9144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Most often used for</a:t>
            </a:r>
          </a:p>
          <a:p>
            <a:pPr algn="ctr"/>
            <a:r>
              <a:rPr lang="en-US" sz="1800" b="1">
                <a:solidFill>
                  <a:schemeClr val="bg1"/>
                </a:solidFill>
              </a:rPr>
              <a:t>United States firms</a:t>
            </a:r>
          </a:p>
        </p:txBody>
      </p:sp>
      <p:sp>
        <p:nvSpPr>
          <p:cNvPr id="621589" name="Rectangle 21"/>
          <p:cNvSpPr>
            <a:spLocks noChangeArrowheads="1"/>
          </p:cNvSpPr>
          <p:nvPr/>
        </p:nvSpPr>
        <p:spPr bwMode="auto">
          <a:xfrm>
            <a:off x="5257800" y="4038600"/>
            <a:ext cx="3429000" cy="9144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Least often used for</a:t>
            </a:r>
          </a:p>
          <a:p>
            <a:pPr algn="ctr"/>
            <a:r>
              <a:rPr lang="en-US" sz="1800" b="1">
                <a:solidFill>
                  <a:schemeClr val="bg1"/>
                </a:solidFill>
              </a:rPr>
              <a:t>European firms</a:t>
            </a:r>
          </a:p>
        </p:txBody>
      </p:sp>
      <p:sp>
        <p:nvSpPr>
          <p:cNvPr id="621590" name="Rectangle 22"/>
          <p:cNvSpPr>
            <a:spLocks noChangeArrowheads="1"/>
          </p:cNvSpPr>
          <p:nvPr/>
        </p:nvSpPr>
        <p:spPr bwMode="auto">
          <a:xfrm>
            <a:off x="5257800" y="5105400"/>
            <a:ext cx="3429000" cy="9144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1800" b="1">
                <a:solidFill>
                  <a:schemeClr val="bg1"/>
                </a:solidFill>
              </a:rPr>
              <a:t>Least often used for</a:t>
            </a:r>
          </a:p>
          <a:p>
            <a:pPr algn="ctr"/>
            <a:r>
              <a:rPr lang="en-US" sz="1800" b="1">
                <a:solidFill>
                  <a:schemeClr val="bg1"/>
                </a:solidFill>
              </a:rPr>
              <a:t>United States firms</a:t>
            </a:r>
          </a:p>
        </p:txBody>
      </p:sp>
      <p:sp>
        <p:nvSpPr>
          <p:cNvPr id="621591" name="Line 23"/>
          <p:cNvSpPr>
            <a:spLocks noChangeShapeType="1"/>
          </p:cNvSpPr>
          <p:nvPr/>
        </p:nvSpPr>
        <p:spPr bwMode="auto">
          <a:xfrm flipH="1" flipV="1">
            <a:off x="3886200" y="2057400"/>
            <a:ext cx="1295400" cy="228600"/>
          </a:xfrm>
          <a:prstGeom prst="line">
            <a:avLst/>
          </a:prstGeom>
          <a:noFill/>
          <a:ln w="38100">
            <a:solidFill>
              <a:schemeClr val="bg1"/>
            </a:solidFill>
            <a:round/>
            <a:headEnd/>
            <a:tailEnd type="triangle" w="med" len="med"/>
          </a:ln>
          <a:effectLst/>
        </p:spPr>
        <p:txBody>
          <a:bodyPr/>
          <a:lstStyle/>
          <a:p>
            <a:endParaRPr lang="en-GB"/>
          </a:p>
        </p:txBody>
      </p:sp>
      <p:sp>
        <p:nvSpPr>
          <p:cNvPr id="621592" name="Line 24"/>
          <p:cNvSpPr>
            <a:spLocks noChangeShapeType="1"/>
          </p:cNvSpPr>
          <p:nvPr/>
        </p:nvSpPr>
        <p:spPr bwMode="auto">
          <a:xfrm flipH="1">
            <a:off x="3962400" y="5562600"/>
            <a:ext cx="1295400" cy="304800"/>
          </a:xfrm>
          <a:prstGeom prst="line">
            <a:avLst/>
          </a:prstGeom>
          <a:noFill/>
          <a:ln w="38100">
            <a:solidFill>
              <a:schemeClr val="bg1"/>
            </a:solidFill>
            <a:round/>
            <a:headEnd/>
            <a:tailEnd type="triangle" w="med" len="med"/>
          </a:ln>
          <a:effectLst/>
        </p:spPr>
        <p:txBody>
          <a:bodyPr/>
          <a:lstStyle/>
          <a:p>
            <a:endParaRPr lang="en-GB"/>
          </a:p>
        </p:txBody>
      </p:sp>
      <p:sp>
        <p:nvSpPr>
          <p:cNvPr id="621593" name="Line 25"/>
          <p:cNvSpPr>
            <a:spLocks noChangeShapeType="1"/>
          </p:cNvSpPr>
          <p:nvPr/>
        </p:nvSpPr>
        <p:spPr bwMode="auto">
          <a:xfrm flipH="1">
            <a:off x="3886200" y="3429000"/>
            <a:ext cx="1371600" cy="1752600"/>
          </a:xfrm>
          <a:prstGeom prst="line">
            <a:avLst/>
          </a:prstGeom>
          <a:noFill/>
          <a:ln w="38100">
            <a:solidFill>
              <a:schemeClr val="bg1"/>
            </a:solidFill>
            <a:round/>
            <a:headEnd/>
            <a:tailEnd type="triangle" w="med" len="med"/>
          </a:ln>
          <a:effectLst/>
        </p:spPr>
        <p:txBody>
          <a:bodyPr/>
          <a:lstStyle/>
          <a:p>
            <a:endParaRPr lang="en-GB"/>
          </a:p>
        </p:txBody>
      </p:sp>
      <p:sp>
        <p:nvSpPr>
          <p:cNvPr id="621594" name="Line 26"/>
          <p:cNvSpPr>
            <a:spLocks noChangeShapeType="1"/>
          </p:cNvSpPr>
          <p:nvPr/>
        </p:nvSpPr>
        <p:spPr bwMode="auto">
          <a:xfrm flipH="1">
            <a:off x="3886200" y="4572000"/>
            <a:ext cx="1295400" cy="685800"/>
          </a:xfrm>
          <a:prstGeom prst="line">
            <a:avLst/>
          </a:prstGeom>
          <a:noFill/>
          <a:ln w="38100">
            <a:solidFill>
              <a:schemeClr val="bg1"/>
            </a:solidFill>
            <a:round/>
            <a:headEnd/>
            <a:tailEnd type="triangle" w="med" len="med"/>
          </a:ln>
          <a:effectLst/>
        </p:spPr>
        <p:txBody>
          <a:bodyPr/>
          <a:lstStyle/>
          <a:p>
            <a:endParaRPr lang="en-GB"/>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CC991BD-927A-4103-A475-A160FFE68A2E}" type="slidenum">
              <a:rPr lang="en-US"/>
              <a:pPr/>
              <a:t>34</a:t>
            </a:fld>
            <a:endParaRPr lang="en-US"/>
          </a:p>
        </p:txBody>
      </p:sp>
      <p:sp>
        <p:nvSpPr>
          <p:cNvPr id="566276" name="Rectangle 4"/>
          <p:cNvSpPr>
            <a:spLocks noGrp="1" noChangeArrowheads="1"/>
          </p:cNvSpPr>
          <p:nvPr>
            <p:ph type="title"/>
          </p:nvPr>
        </p:nvSpPr>
        <p:spPr>
          <a:xfrm>
            <a:off x="381000" y="0"/>
            <a:ext cx="8305800" cy="1066800"/>
          </a:xfrm>
        </p:spPr>
        <p:txBody>
          <a:bodyPr/>
          <a:lstStyle/>
          <a:p>
            <a:r>
              <a:rPr lang="en-US" sz="3200"/>
              <a:t>Successfully Implementing Codes of Ethics</a:t>
            </a:r>
          </a:p>
        </p:txBody>
      </p:sp>
      <p:graphicFrame>
        <p:nvGraphicFramePr>
          <p:cNvPr id="566279" name="Organization Chart 7"/>
          <p:cNvGraphicFramePr>
            <a:graphicFrameLocks/>
          </p:cNvGraphicFramePr>
          <p:nvPr>
            <p:ph type="dgm" idx="1"/>
          </p:nvPr>
        </p:nvGraphicFramePr>
        <p:xfrm>
          <a:off x="381000" y="1828800"/>
          <a:ext cx="8305800" cy="3505200"/>
        </p:xfrm>
        <a:graphic>
          <a:graphicData uri="http://schemas.openxmlformats.org/drawingml/2006/compatibility">
            <com:legacyDrawing xmlns:com="http://schemas.openxmlformats.org/drawingml/2006/compatibility" spid="_x0000_s566279"/>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08D1D82-DBE1-43E7-B7ED-A593AEF90DC4}" type="slidenum">
              <a:rPr lang="en-US"/>
              <a:pPr/>
              <a:t>35</a:t>
            </a:fld>
            <a:endParaRPr lang="en-US"/>
          </a:p>
        </p:txBody>
      </p:sp>
      <p:sp>
        <p:nvSpPr>
          <p:cNvPr id="513026" name="Rectangle 2"/>
          <p:cNvSpPr>
            <a:spLocks noGrp="1" noChangeArrowheads="1"/>
          </p:cNvSpPr>
          <p:nvPr>
            <p:ph type="title"/>
          </p:nvPr>
        </p:nvSpPr>
        <p:spPr>
          <a:xfrm>
            <a:off x="381000" y="0"/>
            <a:ext cx="8305800" cy="1066800"/>
          </a:xfrm>
        </p:spPr>
        <p:txBody>
          <a:bodyPr/>
          <a:lstStyle/>
          <a:p>
            <a:r>
              <a:rPr lang="en-US" sz="3200"/>
              <a:t>The Government: </a:t>
            </a:r>
            <a:br>
              <a:rPr lang="en-US" sz="3200"/>
            </a:br>
            <a:r>
              <a:rPr lang="en-US" sz="3200"/>
              <a:t>Foreign Corrupt Practices Act</a:t>
            </a:r>
          </a:p>
        </p:txBody>
      </p:sp>
      <p:sp>
        <p:nvSpPr>
          <p:cNvPr id="513027" name="Rectangle 3"/>
          <p:cNvSpPr>
            <a:spLocks noGrp="1" noChangeArrowheads="1"/>
          </p:cNvSpPr>
          <p:nvPr>
            <p:ph type="body" idx="1"/>
          </p:nvPr>
        </p:nvSpPr>
        <p:spPr>
          <a:xfrm>
            <a:off x="381000" y="1676400"/>
            <a:ext cx="5334000" cy="4648200"/>
          </a:xfrm>
        </p:spPr>
        <p:txBody>
          <a:bodyPr/>
          <a:lstStyle/>
          <a:p>
            <a:pPr>
              <a:lnSpc>
                <a:spcPct val="80000"/>
              </a:lnSpc>
              <a:spcBef>
                <a:spcPct val="40000"/>
              </a:spcBef>
            </a:pPr>
            <a:r>
              <a:rPr lang="en-US">
                <a:cs typeface="Times New Roman" pitchFamily="18" charset="0"/>
              </a:rPr>
              <a:t>Cannot corrupt actions of foreign officials, politicians, or candidates</a:t>
            </a:r>
          </a:p>
          <a:p>
            <a:pPr>
              <a:lnSpc>
                <a:spcPct val="80000"/>
              </a:lnSpc>
              <a:spcBef>
                <a:spcPct val="40000"/>
              </a:spcBef>
            </a:pPr>
            <a:r>
              <a:rPr lang="en-US">
                <a:cs typeface="Times New Roman" pitchFamily="18" charset="0"/>
              </a:rPr>
              <a:t>Cannot make payments to </a:t>
            </a:r>
            <a:r>
              <a:rPr lang="en-US" i="1">
                <a:cs typeface="Times New Roman" pitchFamily="18" charset="0"/>
              </a:rPr>
              <a:t>any </a:t>
            </a:r>
            <a:r>
              <a:rPr lang="en-US">
                <a:cs typeface="Times New Roman" pitchFamily="18" charset="0"/>
              </a:rPr>
              <a:t>person when they have "reason to know" that the payments might be used to corrupt the behavior of officials</a:t>
            </a:r>
          </a:p>
          <a:p>
            <a:pPr>
              <a:lnSpc>
                <a:spcPct val="80000"/>
              </a:lnSpc>
              <a:spcBef>
                <a:spcPct val="40000"/>
              </a:spcBef>
            </a:pPr>
            <a:r>
              <a:rPr lang="en-US">
                <a:cs typeface="Times New Roman" pitchFamily="18" charset="0"/>
              </a:rPr>
              <a:t>Must take steps to provide "reasonable assurance" that transactions are in compliance with the law and to keep detailed records of them</a:t>
            </a:r>
            <a:endParaRPr lang="en-US"/>
          </a:p>
        </p:txBody>
      </p:sp>
      <p:pic>
        <p:nvPicPr>
          <p:cNvPr id="513031" name="Picture 7"/>
          <p:cNvPicPr>
            <a:picLocks noChangeAspect="1" noChangeArrowheads="1"/>
          </p:cNvPicPr>
          <p:nvPr/>
        </p:nvPicPr>
        <p:blipFill>
          <a:blip r:embed="rId3" cstate="print"/>
          <a:srcRect/>
          <a:stretch>
            <a:fillRect/>
          </a:stretch>
        </p:blipFill>
        <p:spPr bwMode="auto">
          <a:xfrm>
            <a:off x="6019800" y="2057400"/>
            <a:ext cx="2571750" cy="3657600"/>
          </a:xfrm>
          <a:prstGeom prst="rect">
            <a:avLst/>
          </a:prstGeom>
          <a:noFill/>
          <a:ln w="38100">
            <a:solidFill>
              <a:schemeClr val="tx1"/>
            </a:solidFill>
            <a:miter lim="800000"/>
            <a:headEnd/>
            <a:tailEnd/>
          </a:ln>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3E3BD06A-40D9-4128-AD5D-833590990D15}" type="slidenum">
              <a:rPr lang="en-US"/>
              <a:pPr/>
              <a:t>4</a:t>
            </a:fld>
            <a:endParaRPr lang="en-US"/>
          </a:p>
        </p:txBody>
      </p:sp>
      <p:sp>
        <p:nvSpPr>
          <p:cNvPr id="628738" name="Rectangle 2"/>
          <p:cNvSpPr>
            <a:spLocks noGrp="1" noChangeArrowheads="1"/>
          </p:cNvSpPr>
          <p:nvPr>
            <p:ph type="title"/>
          </p:nvPr>
        </p:nvSpPr>
        <p:spPr/>
        <p:txBody>
          <a:bodyPr/>
          <a:lstStyle/>
          <a:p>
            <a:r>
              <a:rPr lang="en-US"/>
              <a:t>Corporate Social Responsibility</a:t>
            </a:r>
          </a:p>
        </p:txBody>
      </p:sp>
      <p:sp>
        <p:nvSpPr>
          <p:cNvPr id="628739" name="Rectangle 3"/>
          <p:cNvSpPr>
            <a:spLocks noGrp="1" noChangeArrowheads="1"/>
          </p:cNvSpPr>
          <p:nvPr>
            <p:ph type="body" sz="half" idx="1"/>
          </p:nvPr>
        </p:nvSpPr>
        <p:spPr>
          <a:xfrm>
            <a:off x="381000" y="1676400"/>
            <a:ext cx="5029200" cy="4648200"/>
          </a:xfrm>
        </p:spPr>
        <p:txBody>
          <a:bodyPr/>
          <a:lstStyle/>
          <a:p>
            <a:pPr>
              <a:spcBef>
                <a:spcPct val="40000"/>
              </a:spcBef>
            </a:pPr>
            <a:r>
              <a:rPr lang="en-US"/>
              <a:t>Obligation corporations have to constituencies and the nature and extent of those obligations</a:t>
            </a:r>
          </a:p>
          <a:p>
            <a:pPr>
              <a:spcBef>
                <a:spcPct val="40000"/>
              </a:spcBef>
            </a:pPr>
            <a:r>
              <a:rPr lang="en-US"/>
              <a:t>Constituencies include shareholders, customers, employees, specific communities, society at large, governments</a:t>
            </a:r>
          </a:p>
          <a:p>
            <a:pPr>
              <a:spcBef>
                <a:spcPct val="40000"/>
              </a:spcBef>
            </a:pPr>
            <a:r>
              <a:rPr lang="en-US"/>
              <a:t>Issue: constituencies may not share same expectations</a:t>
            </a:r>
          </a:p>
          <a:p>
            <a:pPr>
              <a:spcBef>
                <a:spcPct val="40000"/>
              </a:spcBef>
            </a:pPr>
            <a:endParaRPr lang="en-US"/>
          </a:p>
        </p:txBody>
      </p:sp>
      <p:pic>
        <p:nvPicPr>
          <p:cNvPr id="628741" name="Picture 5" descr="MPj02021630000[1]"/>
          <p:cNvPicPr>
            <a:picLocks noChangeAspect="1" noChangeArrowheads="1"/>
          </p:cNvPicPr>
          <p:nvPr>
            <p:ph sz="half" idx="2"/>
          </p:nvPr>
        </p:nvPicPr>
        <p:blipFill>
          <a:blip r:embed="rId3" cstate="print"/>
          <a:srcRect/>
          <a:stretch>
            <a:fillRect/>
          </a:stretch>
        </p:blipFill>
        <p:spPr>
          <a:xfrm>
            <a:off x="6096000" y="2057400"/>
            <a:ext cx="2408238" cy="3657600"/>
          </a:xfrm>
          <a:noFill/>
          <a:ln w="38100">
            <a:solidFill>
              <a:srgbClr val="000000"/>
            </a:solidFill>
          </a:ln>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14EA7A4E-CE4D-44BF-9F67-29B806D43493}" type="slidenum">
              <a:rPr lang="en-US"/>
              <a:pPr/>
              <a:t>5</a:t>
            </a:fld>
            <a:endParaRPr lang="en-US"/>
          </a:p>
        </p:txBody>
      </p:sp>
      <p:sp>
        <p:nvSpPr>
          <p:cNvPr id="630786" name="Rectangle 2"/>
          <p:cNvSpPr>
            <a:spLocks noGrp="1" noChangeArrowheads="1"/>
          </p:cNvSpPr>
          <p:nvPr>
            <p:ph type="title"/>
          </p:nvPr>
        </p:nvSpPr>
        <p:spPr/>
        <p:txBody>
          <a:bodyPr/>
          <a:lstStyle/>
          <a:p>
            <a:r>
              <a:rPr lang="en-US"/>
              <a:t>Efficiency Perspective</a:t>
            </a:r>
          </a:p>
        </p:txBody>
      </p:sp>
      <p:sp>
        <p:nvSpPr>
          <p:cNvPr id="630787" name="Rectangle 3"/>
          <p:cNvSpPr>
            <a:spLocks noGrp="1" noChangeArrowheads="1"/>
          </p:cNvSpPr>
          <p:nvPr>
            <p:ph type="body" idx="1"/>
          </p:nvPr>
        </p:nvSpPr>
        <p:spPr>
          <a:xfrm>
            <a:off x="381000" y="1524000"/>
            <a:ext cx="8305800" cy="1143000"/>
          </a:xfrm>
        </p:spPr>
        <p:txBody>
          <a:bodyPr/>
          <a:lstStyle/>
          <a:p>
            <a:pPr algn="ctr">
              <a:buFont typeface="Wingdings" pitchFamily="2" charset="2"/>
              <a:buNone/>
            </a:pPr>
            <a:r>
              <a:rPr lang="en-US"/>
              <a:t>Efficiency perspective: </a:t>
            </a:r>
          </a:p>
          <a:p>
            <a:pPr algn="ctr">
              <a:buFont typeface="Wingdings" pitchFamily="2" charset="2"/>
              <a:buNone/>
            </a:pPr>
            <a:r>
              <a:rPr lang="en-US">
                <a:cs typeface="Times New Roman" pitchFamily="18" charset="0"/>
              </a:rPr>
              <a:t>maximize profits for the owners of the business</a:t>
            </a:r>
            <a:endParaRPr lang="en-US"/>
          </a:p>
        </p:txBody>
      </p:sp>
      <p:sp>
        <p:nvSpPr>
          <p:cNvPr id="630788" name="Rectangle 4"/>
          <p:cNvSpPr>
            <a:spLocks noChangeArrowheads="1"/>
          </p:cNvSpPr>
          <p:nvPr/>
        </p:nvSpPr>
        <p:spPr bwMode="auto">
          <a:xfrm>
            <a:off x="762000" y="2971800"/>
            <a:ext cx="3505200" cy="289560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pPr algn="ctr"/>
            <a:r>
              <a:rPr lang="en-US" sz="2000" b="1">
                <a:solidFill>
                  <a:schemeClr val="bg1"/>
                </a:solidFill>
              </a:rPr>
              <a:t>MANAGERS AS OWNERS</a:t>
            </a:r>
          </a:p>
          <a:p>
            <a:pPr algn="ctr"/>
            <a:endParaRPr lang="en-US" sz="2000" b="1">
              <a:solidFill>
                <a:schemeClr val="bg1"/>
              </a:solidFill>
            </a:endParaRPr>
          </a:p>
          <a:p>
            <a:pPr lvl="1" algn="ctr"/>
            <a:r>
              <a:rPr lang="en-US" sz="2000" b="1">
                <a:solidFill>
                  <a:schemeClr val="bg1"/>
                </a:solidFill>
              </a:rPr>
              <a:t>Self-interests of the </a:t>
            </a:r>
          </a:p>
          <a:p>
            <a:pPr lvl="1" algn="ctr"/>
            <a:r>
              <a:rPr lang="en-US" sz="2000" b="1">
                <a:solidFill>
                  <a:schemeClr val="bg1"/>
                </a:solidFill>
              </a:rPr>
              <a:t>manager-owner are best</a:t>
            </a:r>
          </a:p>
          <a:p>
            <a:pPr lvl="1" algn="ctr"/>
            <a:r>
              <a:rPr lang="en-US" sz="2000" b="1">
                <a:solidFill>
                  <a:schemeClr val="bg1"/>
                </a:solidFill>
              </a:rPr>
              <a:t> achieved by serving the </a:t>
            </a:r>
          </a:p>
          <a:p>
            <a:pPr lvl="1" algn="ctr"/>
            <a:r>
              <a:rPr lang="en-US" sz="2000" b="1">
                <a:solidFill>
                  <a:schemeClr val="bg1"/>
                </a:solidFill>
              </a:rPr>
              <a:t>needs of society</a:t>
            </a:r>
          </a:p>
          <a:p>
            <a:pPr lvl="1" algn="ctr"/>
            <a:endParaRPr lang="en-US" sz="2000" b="1">
              <a:solidFill>
                <a:schemeClr val="bg1"/>
              </a:solidFill>
            </a:endParaRPr>
          </a:p>
          <a:p>
            <a:pPr lvl="1" algn="ctr"/>
            <a:endParaRPr lang="en-US" sz="2000" b="1">
              <a:solidFill>
                <a:schemeClr val="bg1"/>
              </a:solidFill>
            </a:endParaRPr>
          </a:p>
        </p:txBody>
      </p:sp>
      <p:sp>
        <p:nvSpPr>
          <p:cNvPr id="630789" name="Rectangle 5"/>
          <p:cNvSpPr>
            <a:spLocks noChangeArrowheads="1"/>
          </p:cNvSpPr>
          <p:nvPr/>
        </p:nvSpPr>
        <p:spPr bwMode="auto">
          <a:xfrm>
            <a:off x="4800600" y="2971800"/>
            <a:ext cx="3505200" cy="2895600"/>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chemeClr val="tx1"/>
            </a:solidFill>
            <a:miter lim="800000"/>
            <a:headEnd/>
            <a:tailEnd/>
          </a:ln>
          <a:effectLst/>
        </p:spPr>
        <p:txBody>
          <a:bodyPr wrap="none" anchor="ctr"/>
          <a:lstStyle/>
          <a:p>
            <a:pPr algn="ctr"/>
            <a:r>
              <a:rPr lang="en-US" sz="2000" b="1">
                <a:solidFill>
                  <a:schemeClr val="bg1"/>
                </a:solidFill>
              </a:rPr>
              <a:t>MANAGERS AS AGENTS</a:t>
            </a:r>
          </a:p>
          <a:p>
            <a:pPr lvl="1" algn="ctr"/>
            <a:endParaRPr lang="en-US" sz="2000" b="1">
              <a:solidFill>
                <a:schemeClr val="bg1"/>
              </a:solidFill>
            </a:endParaRPr>
          </a:p>
          <a:p>
            <a:pPr lvl="1" algn="ctr"/>
            <a:r>
              <a:rPr lang="en-US" sz="2000" b="1">
                <a:solidFill>
                  <a:schemeClr val="bg1"/>
                </a:solidFill>
              </a:rPr>
              <a:t>Managers have no </a:t>
            </a:r>
          </a:p>
          <a:p>
            <a:pPr lvl="1" algn="ctr"/>
            <a:r>
              <a:rPr lang="en-US" sz="2000" b="1">
                <a:solidFill>
                  <a:schemeClr val="bg1"/>
                </a:solidFill>
              </a:rPr>
              <a:t>obligation to act </a:t>
            </a:r>
          </a:p>
          <a:p>
            <a:pPr lvl="1" algn="ctr"/>
            <a:r>
              <a:rPr lang="en-US" sz="2000" b="1">
                <a:solidFill>
                  <a:schemeClr val="bg1"/>
                </a:solidFill>
              </a:rPr>
              <a:t>on behalf of society </a:t>
            </a:r>
          </a:p>
          <a:p>
            <a:pPr lvl="1" algn="ctr"/>
            <a:r>
              <a:rPr lang="en-US" sz="2000" b="1">
                <a:solidFill>
                  <a:schemeClr val="bg1"/>
                </a:solidFill>
              </a:rPr>
              <a:t>if it does not </a:t>
            </a:r>
          </a:p>
          <a:p>
            <a:pPr lvl="1" algn="ctr"/>
            <a:r>
              <a:rPr lang="en-US" sz="2000" b="1">
                <a:solidFill>
                  <a:schemeClr val="bg1"/>
                </a:solidFill>
              </a:rPr>
              <a:t>maximize value for </a:t>
            </a:r>
          </a:p>
          <a:p>
            <a:pPr lvl="1" algn="ctr"/>
            <a:r>
              <a:rPr lang="en-US" sz="2000" b="1">
                <a:solidFill>
                  <a:schemeClr val="bg1"/>
                </a:solidFill>
              </a:rPr>
              <a:t>the shareholders</a:t>
            </a:r>
            <a:r>
              <a:rPr lang="en-US" sz="2000"/>
              <a:t>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F3A1CF9-DBF5-4AC8-B3F9-5900F69871FA}" type="slidenum">
              <a:rPr lang="en-US"/>
              <a:pPr/>
              <a:t>6</a:t>
            </a:fld>
            <a:endParaRPr lang="en-US"/>
          </a:p>
        </p:txBody>
      </p:sp>
      <p:sp>
        <p:nvSpPr>
          <p:cNvPr id="631810" name="Rectangle 2"/>
          <p:cNvSpPr>
            <a:spLocks noGrp="1" noChangeArrowheads="1"/>
          </p:cNvSpPr>
          <p:nvPr>
            <p:ph type="title"/>
          </p:nvPr>
        </p:nvSpPr>
        <p:spPr/>
        <p:txBody>
          <a:bodyPr/>
          <a:lstStyle/>
          <a:p>
            <a:r>
              <a:rPr lang="en-US"/>
              <a:t>Social Responsibility Perspective</a:t>
            </a:r>
          </a:p>
        </p:txBody>
      </p:sp>
      <p:sp>
        <p:nvSpPr>
          <p:cNvPr id="631811" name="Rectangle 3"/>
          <p:cNvSpPr>
            <a:spLocks noGrp="1" noChangeArrowheads="1"/>
          </p:cNvSpPr>
          <p:nvPr>
            <p:ph type="body" idx="4294967295"/>
          </p:nvPr>
        </p:nvSpPr>
        <p:spPr>
          <a:xfrm>
            <a:off x="381000" y="1524000"/>
            <a:ext cx="8305800" cy="1143000"/>
          </a:xfrm>
        </p:spPr>
        <p:txBody>
          <a:bodyPr/>
          <a:lstStyle/>
          <a:p>
            <a:pPr algn="ctr">
              <a:spcBef>
                <a:spcPct val="0"/>
              </a:spcBef>
              <a:buFont typeface="Wingdings" pitchFamily="2" charset="2"/>
              <a:buNone/>
            </a:pPr>
            <a:r>
              <a:rPr lang="en-US"/>
              <a:t>Social responsibility perspective: </a:t>
            </a:r>
          </a:p>
          <a:p>
            <a:pPr algn="ctr">
              <a:spcBef>
                <a:spcPct val="0"/>
              </a:spcBef>
              <a:buFont typeface="Wingdings" pitchFamily="2" charset="2"/>
              <a:buNone/>
            </a:pPr>
            <a:r>
              <a:rPr lang="en-US">
                <a:cs typeface="Times New Roman" pitchFamily="18" charset="0"/>
              </a:rPr>
              <a:t>firms have responsibilities and obligations to society as a whole, not just shareholders</a:t>
            </a:r>
          </a:p>
        </p:txBody>
      </p:sp>
      <p:graphicFrame>
        <p:nvGraphicFramePr>
          <p:cNvPr id="631816" name="Diagram 8"/>
          <p:cNvGraphicFramePr>
            <a:graphicFrameLocks/>
          </p:cNvGraphicFramePr>
          <p:nvPr>
            <p:ph type="dgm" idx="1"/>
          </p:nvPr>
        </p:nvGraphicFramePr>
        <p:xfrm>
          <a:off x="533400" y="3124200"/>
          <a:ext cx="8229600" cy="3276600"/>
        </p:xfrm>
        <a:graphic>
          <a:graphicData uri="http://schemas.openxmlformats.org/drawingml/2006/compatibility">
            <com:legacyDrawing xmlns:com="http://schemas.openxmlformats.org/drawingml/2006/compatibility" spid="_x0000_s631816"/>
          </a:graphicData>
        </a:graphic>
      </p:graphicFrame>
      <p:sp>
        <p:nvSpPr>
          <p:cNvPr id="631830" name="Text Box 22"/>
          <p:cNvSpPr txBox="1">
            <a:spLocks noChangeArrowheads="1"/>
          </p:cNvSpPr>
          <p:nvPr/>
        </p:nvSpPr>
        <p:spPr bwMode="auto">
          <a:xfrm>
            <a:off x="533400" y="2971800"/>
            <a:ext cx="2743200" cy="457200"/>
          </a:xfrm>
          <a:prstGeom prst="rect">
            <a:avLst/>
          </a:prstGeom>
          <a:noFill/>
          <a:ln w="9525">
            <a:noFill/>
            <a:miter lim="800000"/>
            <a:headEnd/>
            <a:tailEnd/>
          </a:ln>
          <a:effectLst/>
        </p:spPr>
        <p:txBody>
          <a:bodyPr wrap="none">
            <a:spAutoFit/>
          </a:bodyPr>
          <a:lstStyle/>
          <a:p>
            <a:r>
              <a:rPr lang="en-US" sz="2400" b="1">
                <a:solidFill>
                  <a:schemeClr val="bg1"/>
                </a:solidFill>
              </a:rPr>
              <a:t>Key Stakeholders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fld id="{0C02BB93-1219-4037-B2F0-35150963C3D6}" type="slidenum">
              <a:rPr lang="en-US"/>
              <a:pPr/>
              <a:t>7</a:t>
            </a:fld>
            <a:endParaRPr lang="en-US"/>
          </a:p>
        </p:txBody>
      </p:sp>
      <p:sp>
        <p:nvSpPr>
          <p:cNvPr id="580610" name="Rectangle 2"/>
          <p:cNvSpPr>
            <a:spLocks noGrp="1" noChangeArrowheads="1"/>
          </p:cNvSpPr>
          <p:nvPr>
            <p:ph type="title"/>
          </p:nvPr>
        </p:nvSpPr>
        <p:spPr>
          <a:xfrm>
            <a:off x="381000" y="0"/>
            <a:ext cx="8153400" cy="1066800"/>
          </a:xfrm>
        </p:spPr>
        <p:txBody>
          <a:bodyPr/>
          <a:lstStyle/>
          <a:p>
            <a:r>
              <a:rPr lang="en-US" sz="3200"/>
              <a:t>Efficiency Versus Social Responsibility Perspective</a:t>
            </a:r>
          </a:p>
        </p:txBody>
      </p:sp>
      <p:sp>
        <p:nvSpPr>
          <p:cNvPr id="580611" name="Rectangle 3"/>
          <p:cNvSpPr>
            <a:spLocks noChangeArrowheads="1"/>
          </p:cNvSpPr>
          <p:nvPr/>
        </p:nvSpPr>
        <p:spPr bwMode="auto">
          <a:xfrm>
            <a:off x="2133600" y="1981200"/>
            <a:ext cx="3124200" cy="1676400"/>
          </a:xfrm>
          <a:prstGeom prst="rect">
            <a:avLst/>
          </a:prstGeom>
          <a:gradFill rotWithShape="1">
            <a:gsLst>
              <a:gs pos="0">
                <a:srgbClr val="FF3300">
                  <a:gamma/>
                  <a:shade val="46275"/>
                  <a:invGamma/>
                </a:srgbClr>
              </a:gs>
              <a:gs pos="50000">
                <a:srgbClr val="FF3300"/>
              </a:gs>
              <a:gs pos="100000">
                <a:srgbClr val="FF3300">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b="1" i="1">
                <a:solidFill>
                  <a:schemeClr val="bg1"/>
                </a:solidFill>
              </a:rPr>
              <a:t>Efficiency Perspective</a:t>
            </a:r>
          </a:p>
          <a:p>
            <a:pPr algn="ctr"/>
            <a:r>
              <a:rPr lang="en-US" b="1">
                <a:solidFill>
                  <a:schemeClr val="bg1"/>
                </a:solidFill>
              </a:rPr>
              <a:t>Managerially Irresponsible</a:t>
            </a:r>
          </a:p>
          <a:p>
            <a:pPr algn="ctr"/>
            <a:endParaRPr lang="en-US" b="1">
              <a:solidFill>
                <a:schemeClr val="bg1"/>
              </a:solidFill>
            </a:endParaRPr>
          </a:p>
          <a:p>
            <a:pPr algn="ctr"/>
            <a:r>
              <a:rPr lang="en-US" b="1" i="1">
                <a:solidFill>
                  <a:schemeClr val="bg1"/>
                </a:solidFill>
              </a:rPr>
              <a:t>Social Responsibility</a:t>
            </a:r>
          </a:p>
          <a:p>
            <a:pPr algn="ctr"/>
            <a:r>
              <a:rPr lang="en-US" b="1" i="1">
                <a:solidFill>
                  <a:schemeClr val="bg1"/>
                </a:solidFill>
              </a:rPr>
              <a:t>Perspective</a:t>
            </a:r>
          </a:p>
          <a:p>
            <a:pPr algn="ctr"/>
            <a:r>
              <a:rPr lang="en-US" b="1">
                <a:solidFill>
                  <a:schemeClr val="bg1"/>
                </a:solidFill>
              </a:rPr>
              <a:t>Managerially Responsible</a:t>
            </a:r>
            <a:endParaRPr lang="en-US" sz="1800" b="1" i="1">
              <a:solidFill>
                <a:schemeClr val="bg1"/>
              </a:solidFill>
            </a:endParaRPr>
          </a:p>
        </p:txBody>
      </p:sp>
      <p:sp>
        <p:nvSpPr>
          <p:cNvPr id="580612" name="Rectangle 4"/>
          <p:cNvSpPr>
            <a:spLocks noChangeArrowheads="1"/>
          </p:cNvSpPr>
          <p:nvPr/>
        </p:nvSpPr>
        <p:spPr bwMode="auto">
          <a:xfrm>
            <a:off x="5334000" y="1981200"/>
            <a:ext cx="3276600" cy="1676400"/>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b="1" i="1">
                <a:solidFill>
                  <a:schemeClr val="bg1"/>
                </a:solidFill>
              </a:rPr>
              <a:t>Efficiency Perspective</a:t>
            </a:r>
          </a:p>
          <a:p>
            <a:pPr algn="ctr"/>
            <a:r>
              <a:rPr lang="en-US" b="1">
                <a:solidFill>
                  <a:schemeClr val="bg1"/>
                </a:solidFill>
              </a:rPr>
              <a:t>Managerially Irresponsible</a:t>
            </a:r>
          </a:p>
          <a:p>
            <a:pPr algn="ctr"/>
            <a:endParaRPr lang="en-US" b="1">
              <a:solidFill>
                <a:schemeClr val="bg1"/>
              </a:solidFill>
            </a:endParaRPr>
          </a:p>
          <a:p>
            <a:pPr algn="ctr"/>
            <a:r>
              <a:rPr lang="en-US" b="1" i="1">
                <a:solidFill>
                  <a:schemeClr val="bg1"/>
                </a:solidFill>
              </a:rPr>
              <a:t>Social Responsibility</a:t>
            </a:r>
          </a:p>
          <a:p>
            <a:pPr algn="ctr"/>
            <a:r>
              <a:rPr lang="en-US" b="1" i="1">
                <a:solidFill>
                  <a:schemeClr val="bg1"/>
                </a:solidFill>
              </a:rPr>
              <a:t>Perspective</a:t>
            </a:r>
          </a:p>
          <a:p>
            <a:pPr algn="ctr"/>
            <a:r>
              <a:rPr lang="en-US" b="1">
                <a:solidFill>
                  <a:schemeClr val="bg1"/>
                </a:solidFill>
              </a:rPr>
              <a:t>Managerially Irresponsible</a:t>
            </a:r>
          </a:p>
        </p:txBody>
      </p:sp>
      <p:sp>
        <p:nvSpPr>
          <p:cNvPr id="580613" name="Rectangle 5"/>
          <p:cNvSpPr>
            <a:spLocks noChangeArrowheads="1"/>
          </p:cNvSpPr>
          <p:nvPr/>
        </p:nvSpPr>
        <p:spPr bwMode="auto">
          <a:xfrm>
            <a:off x="2133600" y="3743325"/>
            <a:ext cx="3124200" cy="1666875"/>
          </a:xfrm>
          <a:prstGeom prst="rect">
            <a:avLst/>
          </a:prstGeom>
          <a:gradFill rotWithShape="1">
            <a:gsLst>
              <a:gs pos="0">
                <a:srgbClr val="33CC33">
                  <a:gamma/>
                  <a:shade val="46275"/>
                  <a:invGamma/>
                </a:srgbClr>
              </a:gs>
              <a:gs pos="50000">
                <a:srgbClr val="33CC33"/>
              </a:gs>
              <a:gs pos="100000">
                <a:srgbClr val="33CC33">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b="1" i="1">
                <a:solidFill>
                  <a:schemeClr val="bg1"/>
                </a:solidFill>
              </a:rPr>
              <a:t>Efficiency Perspective</a:t>
            </a:r>
          </a:p>
          <a:p>
            <a:pPr algn="ctr"/>
            <a:r>
              <a:rPr lang="en-US" b="1">
                <a:solidFill>
                  <a:schemeClr val="bg1"/>
                </a:solidFill>
              </a:rPr>
              <a:t>Managerially Responsible</a:t>
            </a:r>
            <a:endParaRPr lang="en-US" sz="1800" b="1" i="1">
              <a:solidFill>
                <a:schemeClr val="bg1"/>
              </a:solidFill>
            </a:endParaRPr>
          </a:p>
          <a:p>
            <a:pPr algn="ctr"/>
            <a:endParaRPr lang="en-US" sz="1800" b="1" i="1">
              <a:solidFill>
                <a:schemeClr val="bg1"/>
              </a:solidFill>
            </a:endParaRPr>
          </a:p>
          <a:p>
            <a:pPr algn="ctr"/>
            <a:r>
              <a:rPr lang="en-US" b="1" i="1">
                <a:solidFill>
                  <a:schemeClr val="bg1"/>
                </a:solidFill>
              </a:rPr>
              <a:t>Social Responsibility</a:t>
            </a:r>
          </a:p>
          <a:p>
            <a:pPr algn="ctr"/>
            <a:r>
              <a:rPr lang="en-US" b="1" i="1">
                <a:solidFill>
                  <a:schemeClr val="bg1"/>
                </a:solidFill>
              </a:rPr>
              <a:t>Perspective</a:t>
            </a:r>
          </a:p>
          <a:p>
            <a:pPr algn="ctr"/>
            <a:r>
              <a:rPr lang="en-US" b="1">
                <a:solidFill>
                  <a:schemeClr val="bg1"/>
                </a:solidFill>
              </a:rPr>
              <a:t>Managerially Responsible</a:t>
            </a:r>
            <a:endParaRPr lang="en-US" sz="1800" b="1">
              <a:solidFill>
                <a:schemeClr val="bg1"/>
              </a:solidFill>
            </a:endParaRPr>
          </a:p>
        </p:txBody>
      </p:sp>
      <p:sp>
        <p:nvSpPr>
          <p:cNvPr id="580614" name="Rectangle 6"/>
          <p:cNvSpPr>
            <a:spLocks noChangeArrowheads="1"/>
          </p:cNvSpPr>
          <p:nvPr/>
        </p:nvSpPr>
        <p:spPr bwMode="auto">
          <a:xfrm>
            <a:off x="5334000" y="3743325"/>
            <a:ext cx="3276600" cy="1666875"/>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3175">
            <a:noFill/>
            <a:miter lim="800000"/>
            <a:headEnd/>
            <a:tailEnd/>
          </a:ln>
          <a:effectLst>
            <a:outerShdw dist="35921" dir="2700000" algn="ctr" rotWithShape="0">
              <a:schemeClr val="tx1"/>
            </a:outerShdw>
          </a:effectLst>
        </p:spPr>
        <p:txBody>
          <a:bodyPr wrap="none" tIns="0" bIns="0" anchor="ctr"/>
          <a:lstStyle/>
          <a:p>
            <a:pPr algn="ctr"/>
            <a:r>
              <a:rPr lang="en-US" b="1" i="1">
                <a:solidFill>
                  <a:schemeClr val="bg1"/>
                </a:solidFill>
              </a:rPr>
              <a:t>Efficiency Perspective</a:t>
            </a:r>
          </a:p>
          <a:p>
            <a:pPr algn="ctr"/>
            <a:r>
              <a:rPr lang="en-US" b="1">
                <a:solidFill>
                  <a:schemeClr val="bg1"/>
                </a:solidFill>
              </a:rPr>
              <a:t>Managerially Responsible</a:t>
            </a:r>
          </a:p>
          <a:p>
            <a:pPr algn="ctr"/>
            <a:endParaRPr lang="en-US" b="1">
              <a:solidFill>
                <a:schemeClr val="bg1"/>
              </a:solidFill>
            </a:endParaRPr>
          </a:p>
          <a:p>
            <a:pPr algn="ctr"/>
            <a:r>
              <a:rPr lang="en-US" b="1" i="1">
                <a:solidFill>
                  <a:schemeClr val="bg1"/>
                </a:solidFill>
              </a:rPr>
              <a:t>Social Responsibility</a:t>
            </a:r>
          </a:p>
          <a:p>
            <a:pPr algn="ctr"/>
            <a:r>
              <a:rPr lang="en-US" b="1" i="1">
                <a:solidFill>
                  <a:schemeClr val="bg1"/>
                </a:solidFill>
              </a:rPr>
              <a:t>Perspective</a:t>
            </a:r>
          </a:p>
          <a:p>
            <a:pPr algn="ctr"/>
            <a:r>
              <a:rPr lang="en-US" b="1">
                <a:solidFill>
                  <a:schemeClr val="bg1"/>
                </a:solidFill>
              </a:rPr>
              <a:t>Managerially Irresponsible</a:t>
            </a:r>
          </a:p>
        </p:txBody>
      </p:sp>
      <p:sp>
        <p:nvSpPr>
          <p:cNvPr id="580615" name="Rectangle 7"/>
          <p:cNvSpPr>
            <a:spLocks noChangeArrowheads="1"/>
          </p:cNvSpPr>
          <p:nvPr/>
        </p:nvSpPr>
        <p:spPr bwMode="auto">
          <a:xfrm>
            <a:off x="2133600" y="5867400"/>
            <a:ext cx="6477000" cy="3048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b="1">
                <a:solidFill>
                  <a:schemeClr val="bg1"/>
                </a:solidFill>
              </a:rPr>
              <a:t>Action harms other stakeholders</a:t>
            </a:r>
          </a:p>
        </p:txBody>
      </p:sp>
      <p:sp>
        <p:nvSpPr>
          <p:cNvPr id="580616" name="Rectangle 8"/>
          <p:cNvSpPr>
            <a:spLocks noChangeArrowheads="1"/>
          </p:cNvSpPr>
          <p:nvPr/>
        </p:nvSpPr>
        <p:spPr bwMode="auto">
          <a:xfrm>
            <a:off x="2133600" y="5486400"/>
            <a:ext cx="3124200" cy="3048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b="1">
                <a:solidFill>
                  <a:schemeClr val="bg1"/>
                </a:solidFill>
              </a:rPr>
              <a:t>No</a:t>
            </a:r>
          </a:p>
        </p:txBody>
      </p:sp>
      <p:sp>
        <p:nvSpPr>
          <p:cNvPr id="580617" name="Rectangle 9"/>
          <p:cNvSpPr>
            <a:spLocks noChangeArrowheads="1"/>
          </p:cNvSpPr>
          <p:nvPr/>
        </p:nvSpPr>
        <p:spPr bwMode="auto">
          <a:xfrm>
            <a:off x="5334000" y="5486400"/>
            <a:ext cx="3276600" cy="3048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b="1">
                <a:solidFill>
                  <a:schemeClr val="bg1"/>
                </a:solidFill>
              </a:rPr>
              <a:t>Yes</a:t>
            </a:r>
          </a:p>
        </p:txBody>
      </p:sp>
      <p:sp>
        <p:nvSpPr>
          <p:cNvPr id="580618" name="Rectangle 10"/>
          <p:cNvSpPr>
            <a:spLocks noChangeArrowheads="1"/>
          </p:cNvSpPr>
          <p:nvPr/>
        </p:nvSpPr>
        <p:spPr bwMode="auto">
          <a:xfrm rot="-5400000">
            <a:off x="1028700" y="4381500"/>
            <a:ext cx="1676400" cy="3810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b="1">
                <a:solidFill>
                  <a:schemeClr val="bg1"/>
                </a:solidFill>
              </a:rPr>
              <a:t>No</a:t>
            </a:r>
          </a:p>
        </p:txBody>
      </p:sp>
      <p:sp>
        <p:nvSpPr>
          <p:cNvPr id="580620" name="Rectangle 12"/>
          <p:cNvSpPr>
            <a:spLocks noChangeArrowheads="1"/>
          </p:cNvSpPr>
          <p:nvPr/>
        </p:nvSpPr>
        <p:spPr bwMode="auto">
          <a:xfrm rot="-5400000">
            <a:off x="1028700" y="2628900"/>
            <a:ext cx="1676400" cy="3810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b="1">
                <a:solidFill>
                  <a:schemeClr val="bg1"/>
                </a:solidFill>
              </a:rPr>
              <a:t>Yes</a:t>
            </a:r>
          </a:p>
        </p:txBody>
      </p:sp>
      <p:sp>
        <p:nvSpPr>
          <p:cNvPr id="580621" name="Rectangle 13"/>
          <p:cNvSpPr>
            <a:spLocks noChangeArrowheads="1"/>
          </p:cNvSpPr>
          <p:nvPr/>
        </p:nvSpPr>
        <p:spPr bwMode="auto">
          <a:xfrm>
            <a:off x="609600" y="1981200"/>
            <a:ext cx="990600" cy="34290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0" scaled="1"/>
          </a:gradFill>
          <a:ln w="9525">
            <a:solidFill>
              <a:schemeClr val="tx1"/>
            </a:solidFill>
            <a:miter lim="800000"/>
            <a:headEnd/>
            <a:tailEnd/>
          </a:ln>
          <a:effectLst>
            <a:outerShdw dist="35921" dir="2700000" algn="ctr" rotWithShape="0">
              <a:schemeClr val="tx1"/>
            </a:outerShdw>
          </a:effectLst>
        </p:spPr>
        <p:txBody>
          <a:bodyPr tIns="0" bIns="0" anchor="ctr"/>
          <a:lstStyle/>
          <a:p>
            <a:pPr algn="ctr"/>
            <a:r>
              <a:rPr lang="en-US" b="1">
                <a:solidFill>
                  <a:schemeClr val="bg1"/>
                </a:solidFill>
              </a:rPr>
              <a:t>Action harms other share-holders</a:t>
            </a:r>
          </a:p>
        </p:txBody>
      </p:sp>
      <p:sp>
        <p:nvSpPr>
          <p:cNvPr id="580622" name="Text Box 14"/>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2.1</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fld id="{BC8F2FF8-D946-410A-B1E5-294D01FE7B64}" type="slidenum">
              <a:rPr lang="en-US"/>
              <a:pPr/>
              <a:t>8</a:t>
            </a:fld>
            <a:endParaRPr lang="en-US"/>
          </a:p>
        </p:txBody>
      </p:sp>
      <p:sp>
        <p:nvSpPr>
          <p:cNvPr id="582658" name="Rectangle 2"/>
          <p:cNvSpPr>
            <a:spLocks noGrp="1" noChangeArrowheads="1"/>
          </p:cNvSpPr>
          <p:nvPr>
            <p:ph type="title"/>
          </p:nvPr>
        </p:nvSpPr>
        <p:spPr/>
        <p:txBody>
          <a:bodyPr/>
          <a:lstStyle/>
          <a:p>
            <a:r>
              <a:rPr lang="en-US"/>
              <a:t>Corporate Responses</a:t>
            </a:r>
          </a:p>
        </p:txBody>
      </p:sp>
      <p:sp>
        <p:nvSpPr>
          <p:cNvPr id="582659" name="Rectangle 3"/>
          <p:cNvSpPr>
            <a:spLocks noChangeArrowheads="1"/>
          </p:cNvSpPr>
          <p:nvPr/>
        </p:nvSpPr>
        <p:spPr bwMode="auto">
          <a:xfrm>
            <a:off x="5410200" y="22098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We will change when </a:t>
            </a:r>
          </a:p>
          <a:p>
            <a:pPr algn="ctr"/>
            <a:r>
              <a:rPr lang="en-US" sz="1800" b="1">
                <a:solidFill>
                  <a:schemeClr val="bg1"/>
                </a:solidFill>
              </a:rPr>
              <a:t>legally compelled to </a:t>
            </a:r>
          </a:p>
          <a:p>
            <a:pPr algn="ctr"/>
            <a:r>
              <a:rPr lang="en-US" sz="1800" b="1">
                <a:solidFill>
                  <a:schemeClr val="bg1"/>
                </a:solidFill>
              </a:rPr>
              <a:t>do so.</a:t>
            </a:r>
          </a:p>
          <a:p>
            <a:pPr algn="ctr"/>
            <a:endParaRPr lang="en-US" sz="1800" b="1">
              <a:solidFill>
                <a:schemeClr val="bg1"/>
              </a:solidFill>
            </a:endParaRPr>
          </a:p>
        </p:txBody>
      </p:sp>
      <p:sp>
        <p:nvSpPr>
          <p:cNvPr id="582660" name="Rectangle 4"/>
          <p:cNvSpPr>
            <a:spLocks noChangeArrowheads="1"/>
          </p:cNvSpPr>
          <p:nvPr/>
        </p:nvSpPr>
        <p:spPr bwMode="auto">
          <a:xfrm>
            <a:off x="5410200" y="42672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Maximize profits. </a:t>
            </a:r>
          </a:p>
          <a:p>
            <a:pPr algn="ctr"/>
            <a:r>
              <a:rPr lang="en-US" sz="1800" b="1">
                <a:solidFill>
                  <a:schemeClr val="bg1"/>
                </a:solidFill>
              </a:rPr>
              <a:t>Abide by </a:t>
            </a:r>
          </a:p>
          <a:p>
            <a:pPr algn="ctr"/>
            <a:r>
              <a:rPr lang="en-US" sz="1800" b="1">
                <a:solidFill>
                  <a:schemeClr val="bg1"/>
                </a:solidFill>
              </a:rPr>
              <a:t>the letter of the law. </a:t>
            </a:r>
          </a:p>
          <a:p>
            <a:pPr algn="ctr"/>
            <a:r>
              <a:rPr lang="en-US" sz="1800" b="1">
                <a:solidFill>
                  <a:schemeClr val="bg1"/>
                </a:solidFill>
              </a:rPr>
              <a:t>Change when </a:t>
            </a:r>
          </a:p>
          <a:p>
            <a:pPr algn="ctr"/>
            <a:r>
              <a:rPr lang="en-US" sz="1800" b="1">
                <a:solidFill>
                  <a:schemeClr val="bg1"/>
                </a:solidFill>
              </a:rPr>
              <a:t>legally compelled to </a:t>
            </a:r>
          </a:p>
          <a:p>
            <a:pPr algn="ctr"/>
            <a:r>
              <a:rPr lang="en-US" sz="1800" b="1">
                <a:solidFill>
                  <a:schemeClr val="bg1"/>
                </a:solidFill>
              </a:rPr>
              <a:t>do so.</a:t>
            </a:r>
          </a:p>
        </p:txBody>
      </p:sp>
      <p:sp>
        <p:nvSpPr>
          <p:cNvPr id="582661" name="Rectangle 5"/>
          <p:cNvSpPr>
            <a:spLocks noChangeArrowheads="1"/>
          </p:cNvSpPr>
          <p:nvPr/>
        </p:nvSpPr>
        <p:spPr bwMode="auto">
          <a:xfrm>
            <a:off x="2133600" y="22098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We must fight against</a:t>
            </a:r>
          </a:p>
          <a:p>
            <a:pPr algn="ctr"/>
            <a:r>
              <a:rPr lang="en-US" sz="1800" b="1">
                <a:solidFill>
                  <a:schemeClr val="bg1"/>
                </a:solidFill>
              </a:rPr>
              <a:t> efforts to restrict or </a:t>
            </a:r>
          </a:p>
          <a:p>
            <a:pPr algn="ctr"/>
            <a:r>
              <a:rPr lang="en-US" sz="1800" b="1">
                <a:solidFill>
                  <a:schemeClr val="bg1"/>
                </a:solidFill>
              </a:rPr>
              <a:t>regulate our activities </a:t>
            </a:r>
          </a:p>
          <a:p>
            <a:pPr algn="ctr"/>
            <a:r>
              <a:rPr lang="en-US" sz="1800" b="1">
                <a:solidFill>
                  <a:schemeClr val="bg1"/>
                </a:solidFill>
              </a:rPr>
              <a:t>and profit-</a:t>
            </a:r>
          </a:p>
          <a:p>
            <a:pPr algn="ctr"/>
            <a:r>
              <a:rPr lang="en-US" sz="1800" b="1">
                <a:solidFill>
                  <a:schemeClr val="bg1"/>
                </a:solidFill>
              </a:rPr>
              <a:t>making potential.</a:t>
            </a:r>
          </a:p>
        </p:txBody>
      </p:sp>
      <p:sp>
        <p:nvSpPr>
          <p:cNvPr id="582662" name="Rectangle 6"/>
          <p:cNvSpPr>
            <a:spLocks noChangeArrowheads="1"/>
          </p:cNvSpPr>
          <p:nvPr/>
        </p:nvSpPr>
        <p:spPr bwMode="auto">
          <a:xfrm>
            <a:off x="2133600" y="42672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Maximize profits. </a:t>
            </a:r>
          </a:p>
          <a:p>
            <a:pPr algn="ctr"/>
            <a:r>
              <a:rPr lang="en-US" sz="1800" b="1">
                <a:solidFill>
                  <a:schemeClr val="bg1"/>
                </a:solidFill>
              </a:rPr>
              <a:t>Find legal loopholes. </a:t>
            </a:r>
          </a:p>
          <a:p>
            <a:pPr algn="ctr"/>
            <a:r>
              <a:rPr lang="en-US" sz="1800" b="1">
                <a:solidFill>
                  <a:schemeClr val="bg1"/>
                </a:solidFill>
              </a:rPr>
              <a:t>Fight new restrictions </a:t>
            </a:r>
          </a:p>
          <a:p>
            <a:pPr algn="ctr"/>
            <a:r>
              <a:rPr lang="en-US" sz="1800" b="1">
                <a:solidFill>
                  <a:schemeClr val="bg1"/>
                </a:solidFill>
              </a:rPr>
              <a:t>and regulations.</a:t>
            </a:r>
          </a:p>
        </p:txBody>
      </p:sp>
      <p:sp>
        <p:nvSpPr>
          <p:cNvPr id="582663" name="Rectangle 7"/>
          <p:cNvSpPr>
            <a:spLocks noChangeArrowheads="1"/>
          </p:cNvSpPr>
          <p:nvPr/>
        </p:nvSpPr>
        <p:spPr bwMode="auto">
          <a:xfrm>
            <a:off x="457200" y="2209800"/>
            <a:ext cx="1600200" cy="1981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Belief</a:t>
            </a:r>
          </a:p>
        </p:txBody>
      </p:sp>
      <p:sp>
        <p:nvSpPr>
          <p:cNvPr id="582664" name="Rectangle 8"/>
          <p:cNvSpPr>
            <a:spLocks noChangeArrowheads="1"/>
          </p:cNvSpPr>
          <p:nvPr/>
        </p:nvSpPr>
        <p:spPr bwMode="auto">
          <a:xfrm>
            <a:off x="457200" y="4267200"/>
            <a:ext cx="1600200" cy="1981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Focus</a:t>
            </a:r>
          </a:p>
        </p:txBody>
      </p:sp>
      <p:sp>
        <p:nvSpPr>
          <p:cNvPr id="582665" name="Rectangle 9"/>
          <p:cNvSpPr>
            <a:spLocks noChangeArrowheads="1"/>
          </p:cNvSpPr>
          <p:nvPr/>
        </p:nvSpPr>
        <p:spPr bwMode="auto">
          <a:xfrm>
            <a:off x="2133600" y="1676400"/>
            <a:ext cx="3200400" cy="457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Defenders</a:t>
            </a:r>
          </a:p>
        </p:txBody>
      </p:sp>
      <p:sp>
        <p:nvSpPr>
          <p:cNvPr id="582666" name="Rectangle 10"/>
          <p:cNvSpPr>
            <a:spLocks noChangeArrowheads="1"/>
          </p:cNvSpPr>
          <p:nvPr/>
        </p:nvSpPr>
        <p:spPr bwMode="auto">
          <a:xfrm>
            <a:off x="5410200" y="1676400"/>
            <a:ext cx="3200400" cy="457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Accommodators</a:t>
            </a:r>
          </a:p>
        </p:txBody>
      </p:sp>
      <p:sp>
        <p:nvSpPr>
          <p:cNvPr id="582667" name="Text Box 11"/>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2.2</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0"/>
          </p:nvPr>
        </p:nvSpPr>
        <p:spPr/>
        <p:txBody>
          <a:bodyPr/>
          <a:lstStyle/>
          <a:p>
            <a:fld id="{7D60B992-4D04-442B-920D-5AD4367C4D44}" type="slidenum">
              <a:rPr lang="en-US"/>
              <a:pPr/>
              <a:t>9</a:t>
            </a:fld>
            <a:endParaRPr lang="en-US"/>
          </a:p>
        </p:txBody>
      </p:sp>
      <p:sp>
        <p:nvSpPr>
          <p:cNvPr id="584706" name="Rectangle 2"/>
          <p:cNvSpPr>
            <a:spLocks noGrp="1" noChangeArrowheads="1"/>
          </p:cNvSpPr>
          <p:nvPr>
            <p:ph type="title"/>
          </p:nvPr>
        </p:nvSpPr>
        <p:spPr/>
        <p:txBody>
          <a:bodyPr/>
          <a:lstStyle/>
          <a:p>
            <a:r>
              <a:rPr lang="en-US"/>
              <a:t>Corporate Responses (cont.)</a:t>
            </a:r>
          </a:p>
        </p:txBody>
      </p:sp>
      <p:sp>
        <p:nvSpPr>
          <p:cNvPr id="584707" name="Rectangle 3"/>
          <p:cNvSpPr>
            <a:spLocks noChangeArrowheads="1"/>
          </p:cNvSpPr>
          <p:nvPr/>
        </p:nvSpPr>
        <p:spPr bwMode="auto">
          <a:xfrm>
            <a:off x="5410200" y="22098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We owe it to society to </a:t>
            </a:r>
          </a:p>
          <a:p>
            <a:pPr algn="ctr"/>
            <a:r>
              <a:rPr lang="en-US" sz="1800" b="1">
                <a:solidFill>
                  <a:schemeClr val="bg1"/>
                </a:solidFill>
              </a:rPr>
              <a:t>anticipate and avoid </a:t>
            </a:r>
          </a:p>
          <a:p>
            <a:pPr algn="ctr"/>
            <a:r>
              <a:rPr lang="en-US" sz="1800" b="1">
                <a:solidFill>
                  <a:schemeClr val="bg1"/>
                </a:solidFill>
              </a:rPr>
              <a:t>actions with harmful </a:t>
            </a:r>
          </a:p>
          <a:p>
            <a:pPr algn="ctr"/>
            <a:r>
              <a:rPr lang="en-US" sz="1800" b="1">
                <a:solidFill>
                  <a:schemeClr val="bg1"/>
                </a:solidFill>
              </a:rPr>
              <a:t>consequences,  even if </a:t>
            </a:r>
          </a:p>
          <a:p>
            <a:pPr algn="ctr"/>
            <a:r>
              <a:rPr lang="en-US" sz="1800" b="1">
                <a:solidFill>
                  <a:schemeClr val="bg1"/>
                </a:solidFill>
              </a:rPr>
              <a:t>we are not  pressured  or </a:t>
            </a:r>
          </a:p>
          <a:p>
            <a:pPr algn="ctr"/>
            <a:r>
              <a:rPr lang="en-US" sz="1800" b="1">
                <a:solidFill>
                  <a:schemeClr val="bg1"/>
                </a:solidFill>
              </a:rPr>
              <a:t>legally required to do so.</a:t>
            </a:r>
          </a:p>
        </p:txBody>
      </p:sp>
      <p:sp>
        <p:nvSpPr>
          <p:cNvPr id="584708" name="Rectangle 4"/>
          <p:cNvSpPr>
            <a:spLocks noChangeArrowheads="1"/>
          </p:cNvSpPr>
          <p:nvPr/>
        </p:nvSpPr>
        <p:spPr bwMode="auto">
          <a:xfrm>
            <a:off x="5410200" y="42672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Obtain profits, Abide </a:t>
            </a:r>
          </a:p>
          <a:p>
            <a:pPr algn="ctr"/>
            <a:r>
              <a:rPr lang="en-US" sz="1800" b="1">
                <a:solidFill>
                  <a:schemeClr val="bg1"/>
                </a:solidFill>
              </a:rPr>
              <a:t>by the law. Anticipate </a:t>
            </a:r>
          </a:p>
          <a:p>
            <a:pPr algn="ctr"/>
            <a:r>
              <a:rPr lang="en-US" sz="1800" b="1">
                <a:solidFill>
                  <a:schemeClr val="bg1"/>
                </a:solidFill>
              </a:rPr>
              <a:t>harmful consequences </a:t>
            </a:r>
          </a:p>
          <a:p>
            <a:pPr algn="ctr"/>
            <a:r>
              <a:rPr lang="en-US" sz="1800" b="1">
                <a:solidFill>
                  <a:schemeClr val="bg1"/>
                </a:solidFill>
              </a:rPr>
              <a:t>independent of </a:t>
            </a:r>
          </a:p>
          <a:p>
            <a:pPr algn="ctr"/>
            <a:r>
              <a:rPr lang="en-US" sz="1800" b="1">
                <a:solidFill>
                  <a:schemeClr val="bg1"/>
                </a:solidFill>
              </a:rPr>
              <a:t>pressures and laws.</a:t>
            </a:r>
          </a:p>
        </p:txBody>
      </p:sp>
      <p:sp>
        <p:nvSpPr>
          <p:cNvPr id="584709" name="Rectangle 5"/>
          <p:cNvSpPr>
            <a:spLocks noChangeArrowheads="1"/>
          </p:cNvSpPr>
          <p:nvPr/>
        </p:nvSpPr>
        <p:spPr bwMode="auto">
          <a:xfrm>
            <a:off x="2133600" y="22098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We should respond to </a:t>
            </a:r>
          </a:p>
          <a:p>
            <a:pPr algn="ctr"/>
            <a:r>
              <a:rPr lang="en-US" sz="1800" b="1">
                <a:solidFill>
                  <a:schemeClr val="bg1"/>
                </a:solidFill>
              </a:rPr>
              <a:t>significant pressure even </a:t>
            </a:r>
          </a:p>
          <a:p>
            <a:pPr algn="ctr"/>
            <a:r>
              <a:rPr lang="en-US" sz="1800" b="1">
                <a:solidFill>
                  <a:schemeClr val="bg1"/>
                </a:solidFill>
              </a:rPr>
              <a:t>if we are not legally </a:t>
            </a:r>
          </a:p>
          <a:p>
            <a:pPr algn="ctr"/>
            <a:r>
              <a:rPr lang="en-US" sz="1800" b="1">
                <a:solidFill>
                  <a:schemeClr val="bg1"/>
                </a:solidFill>
              </a:rPr>
              <a:t>required to.</a:t>
            </a:r>
          </a:p>
          <a:p>
            <a:pPr algn="ctr"/>
            <a:endParaRPr lang="en-US" sz="1800" b="1">
              <a:solidFill>
                <a:schemeClr val="bg1"/>
              </a:solidFill>
            </a:endParaRPr>
          </a:p>
        </p:txBody>
      </p:sp>
      <p:sp>
        <p:nvSpPr>
          <p:cNvPr id="584710" name="Rectangle 6"/>
          <p:cNvSpPr>
            <a:spLocks noChangeArrowheads="1"/>
          </p:cNvSpPr>
          <p:nvPr/>
        </p:nvSpPr>
        <p:spPr bwMode="auto">
          <a:xfrm>
            <a:off x="2133600" y="4267200"/>
            <a:ext cx="3200400" cy="1981200"/>
          </a:xfrm>
          <a:prstGeom prst="rect">
            <a:avLst/>
          </a:prstGeom>
          <a:gradFill rotWithShape="1">
            <a:gsLst>
              <a:gs pos="0">
                <a:schemeClr val="bg2">
                  <a:gamma/>
                  <a:shade val="46275"/>
                  <a:invGamma/>
                </a:schemeClr>
              </a:gs>
              <a:gs pos="50000">
                <a:schemeClr val="bg2"/>
              </a:gs>
              <a:gs pos="100000">
                <a:schemeClr val="bg2">
                  <a:gamma/>
                  <a:shade val="46275"/>
                  <a:invGamma/>
                </a:schemeClr>
              </a:gs>
            </a:gsLst>
            <a:lin ang="5400000" scaled="1"/>
          </a:gradFill>
          <a:ln w="9525">
            <a:solidFill>
              <a:schemeClr val="tx1"/>
            </a:solidFill>
            <a:miter lim="800000"/>
            <a:headEnd/>
            <a:tailEnd/>
          </a:ln>
          <a:effectLst>
            <a:outerShdw dist="35921" dir="2700000" algn="ctr" rotWithShape="0">
              <a:schemeClr val="tx1"/>
            </a:outerShdw>
          </a:effectLst>
        </p:spPr>
        <p:txBody>
          <a:bodyPr wrap="none" tIns="0" bIns="0" anchor="ctr"/>
          <a:lstStyle/>
          <a:p>
            <a:pPr algn="ctr"/>
            <a:r>
              <a:rPr lang="en-US" sz="1800" b="1">
                <a:solidFill>
                  <a:schemeClr val="bg1"/>
                </a:solidFill>
              </a:rPr>
              <a:t>Protect profits. Abide </a:t>
            </a:r>
          </a:p>
          <a:p>
            <a:pPr algn="ctr"/>
            <a:r>
              <a:rPr lang="en-US" sz="1800" b="1">
                <a:solidFill>
                  <a:schemeClr val="bg1"/>
                </a:solidFill>
              </a:rPr>
              <a:t>by the law. React to </a:t>
            </a:r>
          </a:p>
          <a:p>
            <a:pPr algn="ctr"/>
            <a:r>
              <a:rPr lang="en-US" sz="1800" b="1">
                <a:solidFill>
                  <a:schemeClr val="bg1"/>
                </a:solidFill>
              </a:rPr>
              <a:t>pressure that could </a:t>
            </a:r>
          </a:p>
          <a:p>
            <a:pPr algn="ctr"/>
            <a:r>
              <a:rPr lang="en-US" sz="1800" b="1">
                <a:solidFill>
                  <a:schemeClr val="bg1"/>
                </a:solidFill>
              </a:rPr>
              <a:t>affect  business results.</a:t>
            </a:r>
          </a:p>
        </p:txBody>
      </p:sp>
      <p:sp>
        <p:nvSpPr>
          <p:cNvPr id="584711" name="Rectangle 7"/>
          <p:cNvSpPr>
            <a:spLocks noChangeArrowheads="1"/>
          </p:cNvSpPr>
          <p:nvPr/>
        </p:nvSpPr>
        <p:spPr bwMode="auto">
          <a:xfrm>
            <a:off x="457200" y="2209800"/>
            <a:ext cx="1600200" cy="1981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Belief</a:t>
            </a:r>
          </a:p>
        </p:txBody>
      </p:sp>
      <p:sp>
        <p:nvSpPr>
          <p:cNvPr id="584712" name="Rectangle 8"/>
          <p:cNvSpPr>
            <a:spLocks noChangeArrowheads="1"/>
          </p:cNvSpPr>
          <p:nvPr/>
        </p:nvSpPr>
        <p:spPr bwMode="auto">
          <a:xfrm>
            <a:off x="457200" y="4267200"/>
            <a:ext cx="1600200" cy="1981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Focus</a:t>
            </a:r>
          </a:p>
        </p:txBody>
      </p:sp>
      <p:sp>
        <p:nvSpPr>
          <p:cNvPr id="584713" name="Rectangle 9"/>
          <p:cNvSpPr>
            <a:spLocks noChangeArrowheads="1"/>
          </p:cNvSpPr>
          <p:nvPr/>
        </p:nvSpPr>
        <p:spPr bwMode="auto">
          <a:xfrm>
            <a:off x="2133600" y="1676400"/>
            <a:ext cx="3200400" cy="457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Reactors</a:t>
            </a:r>
          </a:p>
        </p:txBody>
      </p:sp>
      <p:sp>
        <p:nvSpPr>
          <p:cNvPr id="584714" name="Rectangle 10"/>
          <p:cNvSpPr>
            <a:spLocks noChangeArrowheads="1"/>
          </p:cNvSpPr>
          <p:nvPr/>
        </p:nvSpPr>
        <p:spPr bwMode="auto">
          <a:xfrm>
            <a:off x="5410200" y="1676400"/>
            <a:ext cx="3200400" cy="457200"/>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w="9525">
            <a:solidFill>
              <a:schemeClr val="tx1"/>
            </a:solidFill>
            <a:miter lim="800000"/>
            <a:headEnd/>
            <a:tailEnd/>
          </a:ln>
          <a:effectLst>
            <a:outerShdw dist="35921" dir="2700000" algn="ctr" rotWithShape="0">
              <a:schemeClr val="tx1"/>
            </a:outerShdw>
          </a:effectLst>
        </p:spPr>
        <p:txBody>
          <a:bodyPr wrap="none" anchor="ctr"/>
          <a:lstStyle/>
          <a:p>
            <a:pPr algn="ctr"/>
            <a:r>
              <a:rPr lang="en-US" sz="2000" b="1">
                <a:solidFill>
                  <a:schemeClr val="bg1"/>
                </a:solidFill>
              </a:rPr>
              <a:t>Anticipators</a:t>
            </a:r>
          </a:p>
        </p:txBody>
      </p:sp>
      <p:sp>
        <p:nvSpPr>
          <p:cNvPr id="584715" name="Text Box 11"/>
          <p:cNvSpPr txBox="1">
            <a:spLocks noChangeArrowheads="1"/>
          </p:cNvSpPr>
          <p:nvPr/>
        </p:nvSpPr>
        <p:spPr bwMode="auto">
          <a:xfrm>
            <a:off x="6477000" y="6248400"/>
            <a:ext cx="2203450" cy="257175"/>
          </a:xfrm>
          <a:prstGeom prst="rect">
            <a:avLst/>
          </a:prstGeom>
          <a:noFill/>
          <a:ln w="9525">
            <a:noFill/>
            <a:miter lim="800000"/>
            <a:headEnd/>
            <a:tailEnd/>
          </a:ln>
          <a:effectLst/>
        </p:spPr>
        <p:txBody>
          <a:bodyPr>
            <a:spAutoFit/>
          </a:bodyPr>
          <a:lstStyle/>
          <a:p>
            <a:pPr algn="r">
              <a:lnSpc>
                <a:spcPct val="90000"/>
              </a:lnSpc>
              <a:spcBef>
                <a:spcPct val="20000"/>
              </a:spcBef>
              <a:buClr>
                <a:schemeClr val="tx1"/>
              </a:buClr>
              <a:buSzPct val="85000"/>
              <a:buFont typeface="Wingdings" pitchFamily="2" charset="2"/>
              <a:buNone/>
            </a:pPr>
            <a:r>
              <a:rPr lang="en-US" sz="1200">
                <a:solidFill>
                  <a:schemeClr val="bg1"/>
                </a:solidFill>
              </a:rPr>
              <a:t>Adapted from Exhibit 2.2</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Azure design template2</Template>
  <TotalTime>1287</TotalTime>
  <Words>4366</Words>
  <Application>Microsoft Office PowerPoint</Application>
  <PresentationFormat>On-screen Show (4:3)</PresentationFormat>
  <Paragraphs>556</Paragraphs>
  <Slides>35</Slides>
  <Notes>35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Wingdings</vt:lpstr>
      <vt:lpstr>Times New Roman</vt:lpstr>
      <vt:lpstr>Default Design</vt:lpstr>
      <vt:lpstr>Microsoft Graph Chart</vt:lpstr>
      <vt:lpstr>m a n a g e m e n t   2e H i t t / B l a c k / P o r t e r</vt:lpstr>
      <vt:lpstr>Learning Objectives</vt:lpstr>
      <vt:lpstr>Learning Objectives</vt:lpstr>
      <vt:lpstr>Corporate Social Responsibility</vt:lpstr>
      <vt:lpstr>Efficiency Perspective</vt:lpstr>
      <vt:lpstr>Social Responsibility Perspective</vt:lpstr>
      <vt:lpstr>Efficiency Versus Social Responsibility Perspective</vt:lpstr>
      <vt:lpstr>Corporate Responses</vt:lpstr>
      <vt:lpstr>Corporate Responses (cont.)</vt:lpstr>
      <vt:lpstr>Strategic Corporate Social Responsibility Perspective </vt:lpstr>
      <vt:lpstr>Strategic Corporate Social Responsibility </vt:lpstr>
      <vt:lpstr>The Development of Individual Ethics</vt:lpstr>
      <vt:lpstr>Basic Approaches to Ethics</vt:lpstr>
      <vt:lpstr>Basic Approaches to Ethics: Utilitarian Approach</vt:lpstr>
      <vt:lpstr>Basic Approaches to Ethics: Moral Rights Approach</vt:lpstr>
      <vt:lpstr>Basic Approaches to Ethics: Universal Approach</vt:lpstr>
      <vt:lpstr>Basic Approaches to Ethics: Justice Approach</vt:lpstr>
      <vt:lpstr>Basic Approaches to Ethics: Justice Approach</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Moral Intensity in Ethical Decision Making</vt:lpstr>
      <vt:lpstr>How Firms Make Better Ethical Decisions</vt:lpstr>
      <vt:lpstr>Johnson &amp; Johnson Credo</vt:lpstr>
      <vt:lpstr>Johnson &amp; Johnson Credo (cont.)</vt:lpstr>
      <vt:lpstr>Johnson &amp; Johnson Credo (cont.)</vt:lpstr>
      <vt:lpstr>Johnson &amp; Johnson Credo (cont.)</vt:lpstr>
      <vt:lpstr>Categories Found in Corporate Codes of Ethics</vt:lpstr>
      <vt:lpstr>Adoption of Codes of Ethics</vt:lpstr>
      <vt:lpstr>Subjects Addressed in Corporate Codes of Ethics</vt:lpstr>
      <vt:lpstr>Successfully Implementing Codes of Ethics</vt:lpstr>
      <vt:lpstr>The Government:  Foreign Corrupt Practices Act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Hitt/Black/Porter: Management 1st ed.</dc:title>
  <dc:subject>Slides Chapter 1: Introduction</dc:subject>
  <dc:creator>Susan A. Peterson, Scottsdale Community College</dc:creator>
  <dc:description>Copyright 2008 Prentice Hall Business Publishing</dc:description>
  <cp:lastModifiedBy>Alina</cp:lastModifiedBy>
  <cp:revision>204</cp:revision>
  <dcterms:created xsi:type="dcterms:W3CDTF">2007-05-19T04:12:04Z</dcterms:created>
  <dcterms:modified xsi:type="dcterms:W3CDTF">2019-01-09T18:07:17Z</dcterms:modified>
</cp:coreProperties>
</file>