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8" r:id="rId3"/>
    <p:sldId id="297" r:id="rId4"/>
    <p:sldId id="287" r:id="rId5"/>
    <p:sldId id="294" r:id="rId6"/>
    <p:sldId id="290" r:id="rId7"/>
    <p:sldId id="291" r:id="rId8"/>
    <p:sldId id="292" r:id="rId9"/>
    <p:sldId id="286" r:id="rId10"/>
    <p:sldId id="279" r:id="rId11"/>
    <p:sldId id="280" r:id="rId12"/>
    <p:sldId id="281" r:id="rId13"/>
    <p:sldId id="282" r:id="rId14"/>
    <p:sldId id="293" r:id="rId15"/>
    <p:sldId id="296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3" autoAdjust="0"/>
    <p:restoredTop sz="93294" autoAdjust="0"/>
  </p:normalViewPr>
  <p:slideViewPr>
    <p:cSldViewPr>
      <p:cViewPr>
        <p:scale>
          <a:sx n="75" d="100"/>
          <a:sy n="75" d="100"/>
        </p:scale>
        <p:origin x="360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80F54-15F8-4D3F-BF7D-8C3F958910D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83DBE7E-D66D-457F-8ECC-E5964262C52E}">
      <dgm:prSet/>
      <dgm:spPr/>
      <dgm:t>
        <a:bodyPr/>
        <a:lstStyle/>
        <a:p>
          <a:pPr>
            <a:defRPr cap="all"/>
          </a:pPr>
          <a:r>
            <a:rPr lang="en-US" b="1" dirty="0"/>
            <a:t>Leadership is one of the four functions of management</a:t>
          </a:r>
          <a:endParaRPr lang="en-US" dirty="0"/>
        </a:p>
      </dgm:t>
    </dgm:pt>
    <dgm:pt modelId="{AC00550E-4EFC-46FA-AC1D-A04EF039DED9}" type="parTrans" cxnId="{B700CD4E-45BE-45D2-8B62-17D661C06951}">
      <dgm:prSet/>
      <dgm:spPr/>
      <dgm:t>
        <a:bodyPr/>
        <a:lstStyle/>
        <a:p>
          <a:endParaRPr lang="en-US" sz="1400"/>
        </a:p>
      </dgm:t>
    </dgm:pt>
    <dgm:pt modelId="{1AEAB4DA-A99F-4E37-A3AF-94F28501EB5F}" type="sibTrans" cxnId="{B700CD4E-45BE-45D2-8B62-17D661C06951}">
      <dgm:prSet/>
      <dgm:spPr/>
      <dgm:t>
        <a:bodyPr/>
        <a:lstStyle/>
        <a:p>
          <a:endParaRPr lang="en-US"/>
        </a:p>
      </dgm:t>
    </dgm:pt>
    <dgm:pt modelId="{92259216-6770-44FB-BF1D-45ECA966686B}">
      <dgm:prSet/>
      <dgm:spPr/>
      <dgm:t>
        <a:bodyPr/>
        <a:lstStyle/>
        <a:p>
          <a:pPr>
            <a:defRPr cap="all"/>
          </a:pPr>
          <a:r>
            <a:rPr lang="en-US" b="1"/>
            <a:t>Leadership relies on use of position power and personal power</a:t>
          </a:r>
          <a:endParaRPr lang="en-US"/>
        </a:p>
      </dgm:t>
    </dgm:pt>
    <dgm:pt modelId="{C63C512E-D324-4C8F-965D-D52952FA26E0}" type="parTrans" cxnId="{2211B20C-BA0B-444B-8142-F40F48809286}">
      <dgm:prSet/>
      <dgm:spPr/>
      <dgm:t>
        <a:bodyPr/>
        <a:lstStyle/>
        <a:p>
          <a:endParaRPr lang="en-US" sz="1400"/>
        </a:p>
      </dgm:t>
    </dgm:pt>
    <dgm:pt modelId="{8E941F5D-BD93-4224-9293-887CAC4466D0}" type="sibTrans" cxnId="{2211B20C-BA0B-444B-8142-F40F48809286}">
      <dgm:prSet/>
      <dgm:spPr/>
      <dgm:t>
        <a:bodyPr/>
        <a:lstStyle/>
        <a:p>
          <a:endParaRPr lang="en-US"/>
        </a:p>
      </dgm:t>
    </dgm:pt>
    <dgm:pt modelId="{57B1059D-3293-43E5-B490-F709F8EA5CEF}">
      <dgm:prSet/>
      <dgm:spPr/>
      <dgm:t>
        <a:bodyPr/>
        <a:lstStyle/>
        <a:p>
          <a:pPr>
            <a:defRPr cap="all"/>
          </a:pPr>
          <a:r>
            <a:rPr lang="en-US" b="1"/>
            <a:t>Leadership traits and styles can influence leadership effectiveness </a:t>
          </a:r>
          <a:endParaRPr lang="en-US"/>
        </a:p>
      </dgm:t>
    </dgm:pt>
    <dgm:pt modelId="{CC8B396C-59D5-4B0F-83E8-65E8ADB0C8F1}" type="parTrans" cxnId="{30945E1C-7C19-45BB-8455-60897370BCF4}">
      <dgm:prSet/>
      <dgm:spPr/>
      <dgm:t>
        <a:bodyPr/>
        <a:lstStyle/>
        <a:p>
          <a:endParaRPr lang="en-US" sz="1400"/>
        </a:p>
      </dgm:t>
    </dgm:pt>
    <dgm:pt modelId="{179FE846-261F-410F-8B2D-80BBE2B80702}" type="sibTrans" cxnId="{30945E1C-7C19-45BB-8455-60897370BCF4}">
      <dgm:prSet/>
      <dgm:spPr/>
      <dgm:t>
        <a:bodyPr/>
        <a:lstStyle/>
        <a:p>
          <a:endParaRPr lang="en-US"/>
        </a:p>
      </dgm:t>
    </dgm:pt>
    <dgm:pt modelId="{09B15751-894D-4434-83FD-C10EF01A81D4}">
      <dgm:prSet/>
      <dgm:spPr/>
      <dgm:t>
        <a:bodyPr/>
        <a:lstStyle/>
        <a:p>
          <a:pPr>
            <a:defRPr cap="all"/>
          </a:pPr>
          <a:r>
            <a:rPr lang="en-US" b="1" dirty="0"/>
            <a:t>Fiedler’s contingency model matches leadership styles with situational differences </a:t>
          </a:r>
          <a:endParaRPr lang="en-US" dirty="0"/>
        </a:p>
      </dgm:t>
    </dgm:pt>
    <dgm:pt modelId="{1F1C6BFA-07A5-4312-B44E-A3B74046D002}" type="parTrans" cxnId="{CCCF3826-80B6-4055-8B48-B021A53302AF}">
      <dgm:prSet/>
      <dgm:spPr/>
      <dgm:t>
        <a:bodyPr/>
        <a:lstStyle/>
        <a:p>
          <a:endParaRPr lang="en-US" sz="1400"/>
        </a:p>
      </dgm:t>
    </dgm:pt>
    <dgm:pt modelId="{353657C8-48A8-4808-8694-7ABB0FC92939}" type="sibTrans" cxnId="{CCCF3826-80B6-4055-8B48-B021A53302AF}">
      <dgm:prSet/>
      <dgm:spPr/>
      <dgm:t>
        <a:bodyPr/>
        <a:lstStyle/>
        <a:p>
          <a:endParaRPr lang="en-US"/>
        </a:p>
      </dgm:t>
    </dgm:pt>
    <dgm:pt modelId="{14783C3C-94EF-4BB2-B98B-EDC02C8ADF0C}">
      <dgm:prSet/>
      <dgm:spPr/>
      <dgm:t>
        <a:bodyPr/>
        <a:lstStyle/>
        <a:p>
          <a:pPr>
            <a:defRPr cap="all"/>
          </a:pPr>
          <a:r>
            <a:rPr lang="en-US" b="1" dirty="0"/>
            <a:t>SIX MAIN LEADERSHIP and Their characteristics </a:t>
          </a:r>
          <a:endParaRPr lang="en-US" dirty="0"/>
        </a:p>
      </dgm:t>
    </dgm:pt>
    <dgm:pt modelId="{09C7AD4D-94DD-4F76-A2DC-7157C0BA9607}" type="parTrans" cxnId="{E091A21A-E38C-4835-885C-08DEA502EECC}">
      <dgm:prSet/>
      <dgm:spPr/>
      <dgm:t>
        <a:bodyPr/>
        <a:lstStyle/>
        <a:p>
          <a:endParaRPr lang="en-US" sz="1400"/>
        </a:p>
      </dgm:t>
    </dgm:pt>
    <dgm:pt modelId="{081223C7-121A-4BF6-921B-A571CC8D0AEA}" type="sibTrans" cxnId="{E091A21A-E38C-4835-885C-08DEA502EECC}">
      <dgm:prSet/>
      <dgm:spPr/>
      <dgm:t>
        <a:bodyPr/>
        <a:lstStyle/>
        <a:p>
          <a:endParaRPr lang="en-US"/>
        </a:p>
      </dgm:t>
    </dgm:pt>
    <dgm:pt modelId="{42D3E431-26C4-4126-891C-A7734321197B}">
      <dgm:prSet custT="1"/>
      <dgm:spPr/>
      <dgm:t>
        <a:bodyPr/>
        <a:lstStyle/>
        <a:p>
          <a:r>
            <a:rPr lang="en-GB" sz="1600" b="1" kern="1200" cap="all" smtClean="0">
              <a:latin typeface="Arial"/>
              <a:ea typeface="+mn-ea"/>
              <a:cs typeface="+mn-cs"/>
            </a:rPr>
            <a:t>Transactional and Transformational Leadership &amp; War and Peace Leadership </a:t>
          </a:r>
          <a:endParaRPr lang="en-GB" sz="1600" b="1" kern="1200" cap="all" dirty="0">
            <a:latin typeface="Arial"/>
            <a:ea typeface="+mn-ea"/>
            <a:cs typeface="+mn-cs"/>
          </a:endParaRPr>
        </a:p>
      </dgm:t>
    </dgm:pt>
    <dgm:pt modelId="{19EAEBB5-C998-4DD9-82AD-A82A4285A12D}" type="parTrans" cxnId="{251EB50F-0602-4025-A090-FF2E7B458581}">
      <dgm:prSet/>
      <dgm:spPr/>
      <dgm:t>
        <a:bodyPr/>
        <a:lstStyle/>
        <a:p>
          <a:endParaRPr lang="en-GB"/>
        </a:p>
      </dgm:t>
    </dgm:pt>
    <dgm:pt modelId="{DC646C85-8A30-4CFD-88E0-E40B0F55FCDF}" type="sibTrans" cxnId="{251EB50F-0602-4025-A090-FF2E7B458581}">
      <dgm:prSet/>
      <dgm:spPr/>
      <dgm:t>
        <a:bodyPr/>
        <a:lstStyle/>
        <a:p>
          <a:endParaRPr lang="en-GB"/>
        </a:p>
      </dgm:t>
    </dgm:pt>
    <dgm:pt modelId="{055F013E-68FD-4B15-996C-95FDF28C05ED}" type="pres">
      <dgm:prSet presAssocID="{49280F54-15F8-4D3F-BF7D-8C3F958910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CE853A-5C30-4CB3-A2E2-BBCACC6F5289}" type="pres">
      <dgm:prSet presAssocID="{C83DBE7E-D66D-457F-8ECC-E5964262C52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16435-EEC9-4277-BE01-DA685DB8F1C7}" type="pres">
      <dgm:prSet presAssocID="{1AEAB4DA-A99F-4E37-A3AF-94F28501EB5F}" presName="spacer" presStyleCnt="0"/>
      <dgm:spPr/>
      <dgm:t>
        <a:bodyPr/>
        <a:lstStyle/>
        <a:p>
          <a:endParaRPr lang="en-US"/>
        </a:p>
      </dgm:t>
    </dgm:pt>
    <dgm:pt modelId="{116C9F2A-A801-45C4-B4B2-C421A0C1C36D}" type="pres">
      <dgm:prSet presAssocID="{92259216-6770-44FB-BF1D-45ECA966686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B5DED-0718-45FD-A25A-5BCED2EB963F}" type="pres">
      <dgm:prSet presAssocID="{8E941F5D-BD93-4224-9293-887CAC4466D0}" presName="spacer" presStyleCnt="0"/>
      <dgm:spPr/>
      <dgm:t>
        <a:bodyPr/>
        <a:lstStyle/>
        <a:p>
          <a:endParaRPr lang="en-US"/>
        </a:p>
      </dgm:t>
    </dgm:pt>
    <dgm:pt modelId="{4E7C3FE0-1A08-4716-8065-C8D021CB8766}" type="pres">
      <dgm:prSet presAssocID="{57B1059D-3293-43E5-B490-F709F8EA5CE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423AC-92DC-4441-907D-FD49CFF78C4D}" type="pres">
      <dgm:prSet presAssocID="{179FE846-261F-410F-8B2D-80BBE2B80702}" presName="spacer" presStyleCnt="0"/>
      <dgm:spPr/>
      <dgm:t>
        <a:bodyPr/>
        <a:lstStyle/>
        <a:p>
          <a:endParaRPr lang="en-US"/>
        </a:p>
      </dgm:t>
    </dgm:pt>
    <dgm:pt modelId="{6B2C76C5-70DC-4F5A-8C83-63749D831828}" type="pres">
      <dgm:prSet presAssocID="{09B15751-894D-4434-83FD-C10EF01A81D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B1701-6FD5-4B71-833D-BD15231B7954}" type="pres">
      <dgm:prSet presAssocID="{353657C8-48A8-4808-8694-7ABB0FC92939}" presName="spacer" presStyleCnt="0"/>
      <dgm:spPr/>
      <dgm:t>
        <a:bodyPr/>
        <a:lstStyle/>
        <a:p>
          <a:endParaRPr lang="en-US"/>
        </a:p>
      </dgm:t>
    </dgm:pt>
    <dgm:pt modelId="{52FBCC35-83CC-425F-BD06-09296392FDE8}" type="pres">
      <dgm:prSet presAssocID="{14783C3C-94EF-4BB2-B98B-EDC02C8ADF0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B51F4-AD02-44AC-B811-BB9C20B6603D}" type="pres">
      <dgm:prSet presAssocID="{081223C7-121A-4BF6-921B-A571CC8D0AEA}" presName="spacer" presStyleCnt="0"/>
      <dgm:spPr/>
      <dgm:t>
        <a:bodyPr/>
        <a:lstStyle/>
        <a:p>
          <a:endParaRPr lang="en-US"/>
        </a:p>
      </dgm:t>
    </dgm:pt>
    <dgm:pt modelId="{CA9B708C-78A9-42FB-97BD-989C8B289593}" type="pres">
      <dgm:prSet presAssocID="{42D3E431-26C4-4126-891C-A7734321197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CAA36-2130-4F2B-981A-DE670E3AA1FD}" type="presOf" srcId="{57B1059D-3293-43E5-B490-F709F8EA5CEF}" destId="{4E7C3FE0-1A08-4716-8065-C8D021CB8766}" srcOrd="0" destOrd="0" presId="urn:microsoft.com/office/officeart/2005/8/layout/vList2"/>
    <dgm:cxn modelId="{DEB59971-C751-4E76-B785-340DC53B2158}" type="presOf" srcId="{C83DBE7E-D66D-457F-8ECC-E5964262C52E}" destId="{32CE853A-5C30-4CB3-A2E2-BBCACC6F5289}" srcOrd="0" destOrd="0" presId="urn:microsoft.com/office/officeart/2005/8/layout/vList2"/>
    <dgm:cxn modelId="{30945E1C-7C19-45BB-8455-60897370BCF4}" srcId="{49280F54-15F8-4D3F-BF7D-8C3F958910DE}" destId="{57B1059D-3293-43E5-B490-F709F8EA5CEF}" srcOrd="2" destOrd="0" parTransId="{CC8B396C-59D5-4B0F-83E8-65E8ADB0C8F1}" sibTransId="{179FE846-261F-410F-8B2D-80BBE2B80702}"/>
    <dgm:cxn modelId="{6AD96943-E6CD-48EC-ABF5-62F0EB968A15}" type="presOf" srcId="{09B15751-894D-4434-83FD-C10EF01A81D4}" destId="{6B2C76C5-70DC-4F5A-8C83-63749D831828}" srcOrd="0" destOrd="0" presId="urn:microsoft.com/office/officeart/2005/8/layout/vList2"/>
    <dgm:cxn modelId="{CAD4CB97-21CE-4403-98DC-89FFD453BE11}" type="presOf" srcId="{14783C3C-94EF-4BB2-B98B-EDC02C8ADF0C}" destId="{52FBCC35-83CC-425F-BD06-09296392FDE8}" srcOrd="0" destOrd="0" presId="urn:microsoft.com/office/officeart/2005/8/layout/vList2"/>
    <dgm:cxn modelId="{B700CD4E-45BE-45D2-8B62-17D661C06951}" srcId="{49280F54-15F8-4D3F-BF7D-8C3F958910DE}" destId="{C83DBE7E-D66D-457F-8ECC-E5964262C52E}" srcOrd="0" destOrd="0" parTransId="{AC00550E-4EFC-46FA-AC1D-A04EF039DED9}" sibTransId="{1AEAB4DA-A99F-4E37-A3AF-94F28501EB5F}"/>
    <dgm:cxn modelId="{2211B20C-BA0B-444B-8142-F40F48809286}" srcId="{49280F54-15F8-4D3F-BF7D-8C3F958910DE}" destId="{92259216-6770-44FB-BF1D-45ECA966686B}" srcOrd="1" destOrd="0" parTransId="{C63C512E-D324-4C8F-965D-D52952FA26E0}" sibTransId="{8E941F5D-BD93-4224-9293-887CAC4466D0}"/>
    <dgm:cxn modelId="{CCCF3826-80B6-4055-8B48-B021A53302AF}" srcId="{49280F54-15F8-4D3F-BF7D-8C3F958910DE}" destId="{09B15751-894D-4434-83FD-C10EF01A81D4}" srcOrd="3" destOrd="0" parTransId="{1F1C6BFA-07A5-4312-B44E-A3B74046D002}" sibTransId="{353657C8-48A8-4808-8694-7ABB0FC92939}"/>
    <dgm:cxn modelId="{4ECFBE4A-AAFE-45B8-8642-7BF3A8F176B1}" type="presOf" srcId="{42D3E431-26C4-4126-891C-A7734321197B}" destId="{CA9B708C-78A9-42FB-97BD-989C8B289593}" srcOrd="0" destOrd="0" presId="urn:microsoft.com/office/officeart/2005/8/layout/vList2"/>
    <dgm:cxn modelId="{5F2B036D-85F7-4B18-B11F-E526914D5E7A}" type="presOf" srcId="{49280F54-15F8-4D3F-BF7D-8C3F958910DE}" destId="{055F013E-68FD-4B15-996C-95FDF28C05ED}" srcOrd="0" destOrd="0" presId="urn:microsoft.com/office/officeart/2005/8/layout/vList2"/>
    <dgm:cxn modelId="{251EB50F-0602-4025-A090-FF2E7B458581}" srcId="{49280F54-15F8-4D3F-BF7D-8C3F958910DE}" destId="{42D3E431-26C4-4126-891C-A7734321197B}" srcOrd="5" destOrd="0" parTransId="{19EAEBB5-C998-4DD9-82AD-A82A4285A12D}" sibTransId="{DC646C85-8A30-4CFD-88E0-E40B0F55FCDF}"/>
    <dgm:cxn modelId="{E091A21A-E38C-4835-885C-08DEA502EECC}" srcId="{49280F54-15F8-4D3F-BF7D-8C3F958910DE}" destId="{14783C3C-94EF-4BB2-B98B-EDC02C8ADF0C}" srcOrd="4" destOrd="0" parTransId="{09C7AD4D-94DD-4F76-A2DC-7157C0BA9607}" sibTransId="{081223C7-121A-4BF6-921B-A571CC8D0AEA}"/>
    <dgm:cxn modelId="{120459AC-1EBD-427A-8D39-1EE32F78672C}" type="presOf" srcId="{92259216-6770-44FB-BF1D-45ECA966686B}" destId="{116C9F2A-A801-45C4-B4B2-C421A0C1C36D}" srcOrd="0" destOrd="0" presId="urn:microsoft.com/office/officeart/2005/8/layout/vList2"/>
    <dgm:cxn modelId="{BADE57FA-18CB-47F3-BF34-EC31AE05FF0D}" type="presParOf" srcId="{055F013E-68FD-4B15-996C-95FDF28C05ED}" destId="{32CE853A-5C30-4CB3-A2E2-BBCACC6F5289}" srcOrd="0" destOrd="0" presId="urn:microsoft.com/office/officeart/2005/8/layout/vList2"/>
    <dgm:cxn modelId="{3DEEAFB7-F8D1-43B1-AD8F-8245B614E085}" type="presParOf" srcId="{055F013E-68FD-4B15-996C-95FDF28C05ED}" destId="{33516435-EEC9-4277-BE01-DA685DB8F1C7}" srcOrd="1" destOrd="0" presId="urn:microsoft.com/office/officeart/2005/8/layout/vList2"/>
    <dgm:cxn modelId="{8706F059-CB20-42FF-8D06-ADE669C30110}" type="presParOf" srcId="{055F013E-68FD-4B15-996C-95FDF28C05ED}" destId="{116C9F2A-A801-45C4-B4B2-C421A0C1C36D}" srcOrd="2" destOrd="0" presId="urn:microsoft.com/office/officeart/2005/8/layout/vList2"/>
    <dgm:cxn modelId="{37C9F0BE-717E-4E8F-8DEB-E58B0E228E87}" type="presParOf" srcId="{055F013E-68FD-4B15-996C-95FDF28C05ED}" destId="{B8DB5DED-0718-45FD-A25A-5BCED2EB963F}" srcOrd="3" destOrd="0" presId="urn:microsoft.com/office/officeart/2005/8/layout/vList2"/>
    <dgm:cxn modelId="{A4FDD557-FB3F-4632-B594-803C2A122136}" type="presParOf" srcId="{055F013E-68FD-4B15-996C-95FDF28C05ED}" destId="{4E7C3FE0-1A08-4716-8065-C8D021CB8766}" srcOrd="4" destOrd="0" presId="urn:microsoft.com/office/officeart/2005/8/layout/vList2"/>
    <dgm:cxn modelId="{D41A6700-9E1D-49BB-8ED6-15FFD316B90C}" type="presParOf" srcId="{055F013E-68FD-4B15-996C-95FDF28C05ED}" destId="{13D423AC-92DC-4441-907D-FD49CFF78C4D}" srcOrd="5" destOrd="0" presId="urn:microsoft.com/office/officeart/2005/8/layout/vList2"/>
    <dgm:cxn modelId="{084798B1-F409-4F96-8D6C-563220C22326}" type="presParOf" srcId="{055F013E-68FD-4B15-996C-95FDF28C05ED}" destId="{6B2C76C5-70DC-4F5A-8C83-63749D831828}" srcOrd="6" destOrd="0" presId="urn:microsoft.com/office/officeart/2005/8/layout/vList2"/>
    <dgm:cxn modelId="{2A52494F-D43B-4236-84B2-0D9FEAEBA3AE}" type="presParOf" srcId="{055F013E-68FD-4B15-996C-95FDF28C05ED}" destId="{D21B1701-6FD5-4B71-833D-BD15231B7954}" srcOrd="7" destOrd="0" presId="urn:microsoft.com/office/officeart/2005/8/layout/vList2"/>
    <dgm:cxn modelId="{FFA18BF3-0BA5-42C3-B8B9-186815D1B239}" type="presParOf" srcId="{055F013E-68FD-4B15-996C-95FDF28C05ED}" destId="{52FBCC35-83CC-425F-BD06-09296392FDE8}" srcOrd="8" destOrd="0" presId="urn:microsoft.com/office/officeart/2005/8/layout/vList2"/>
    <dgm:cxn modelId="{7DB58FF2-8538-4250-AE79-6153FBFC2A85}" type="presParOf" srcId="{055F013E-68FD-4B15-996C-95FDF28C05ED}" destId="{36EB51F4-AD02-44AC-B811-BB9C20B6603D}" srcOrd="9" destOrd="0" presId="urn:microsoft.com/office/officeart/2005/8/layout/vList2"/>
    <dgm:cxn modelId="{34E0D396-9ECE-4BF4-9FE9-AE6BF702B3E0}" type="presParOf" srcId="{055F013E-68FD-4B15-996C-95FDF28C05ED}" destId="{CA9B708C-78A9-42FB-97BD-989C8B28959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B0651-2637-495A-887A-FEED8F8EF0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82370A1-0C53-4025-8FC4-9842CD29D51B}">
      <dgm:prSet/>
      <dgm:spPr/>
      <dgm:t>
        <a:bodyPr/>
        <a:lstStyle/>
        <a:p>
          <a:r>
            <a:rPr lang="en-US"/>
            <a:t>Power </a:t>
          </a:r>
        </a:p>
      </dgm:t>
    </dgm:pt>
    <dgm:pt modelId="{74FC8F55-E4D6-445C-A843-D7E8FABBACEC}" type="parTrans" cxnId="{6F600290-533B-4508-A3DB-F86A39EA4C81}">
      <dgm:prSet/>
      <dgm:spPr/>
      <dgm:t>
        <a:bodyPr/>
        <a:lstStyle/>
        <a:p>
          <a:endParaRPr lang="en-US"/>
        </a:p>
      </dgm:t>
    </dgm:pt>
    <dgm:pt modelId="{35244804-22B3-4879-8956-120E1B5F79A1}" type="sibTrans" cxnId="{6F600290-533B-4508-A3DB-F86A39EA4C81}">
      <dgm:prSet/>
      <dgm:spPr/>
      <dgm:t>
        <a:bodyPr/>
        <a:lstStyle/>
        <a:p>
          <a:endParaRPr lang="en-US"/>
        </a:p>
      </dgm:t>
    </dgm:pt>
    <dgm:pt modelId="{F3CAA609-D5E7-43F6-B7D0-2E5CF347EE99}">
      <dgm:prSet/>
      <dgm:spPr/>
      <dgm:t>
        <a:bodyPr/>
        <a:lstStyle/>
        <a:p>
          <a:r>
            <a:rPr lang="en-US"/>
            <a:t>the ability to get others to do what you want them to do</a:t>
          </a:r>
        </a:p>
      </dgm:t>
    </dgm:pt>
    <dgm:pt modelId="{9FB32767-89F9-41FC-B9E2-21BC71014F9F}" type="parTrans" cxnId="{2A5C5914-2CFB-40DA-9631-A5EABB09E4E8}">
      <dgm:prSet/>
      <dgm:spPr/>
      <dgm:t>
        <a:bodyPr/>
        <a:lstStyle/>
        <a:p>
          <a:endParaRPr lang="en-US"/>
        </a:p>
      </dgm:t>
    </dgm:pt>
    <dgm:pt modelId="{AA68FFAD-9FFE-4DEA-B313-6DC84443AC83}" type="sibTrans" cxnId="{2A5C5914-2CFB-40DA-9631-A5EABB09E4E8}">
      <dgm:prSet/>
      <dgm:spPr/>
      <dgm:t>
        <a:bodyPr/>
        <a:lstStyle/>
        <a:p>
          <a:endParaRPr lang="en-US"/>
        </a:p>
      </dgm:t>
    </dgm:pt>
    <dgm:pt modelId="{4418AA06-8180-4E81-9D95-6CED8690C514}">
      <dgm:prSet/>
      <dgm:spPr/>
      <dgm:t>
        <a:bodyPr/>
        <a:lstStyle/>
        <a:p>
          <a:r>
            <a:rPr lang="en-US"/>
            <a:t>Reward Power</a:t>
          </a:r>
        </a:p>
      </dgm:t>
    </dgm:pt>
    <dgm:pt modelId="{D6233C44-5678-4EED-B0E8-57A58C9DE21A}" type="parTrans" cxnId="{D20A0807-ED34-425A-ADF2-26E3810805A9}">
      <dgm:prSet/>
      <dgm:spPr/>
      <dgm:t>
        <a:bodyPr/>
        <a:lstStyle/>
        <a:p>
          <a:endParaRPr lang="en-US"/>
        </a:p>
      </dgm:t>
    </dgm:pt>
    <dgm:pt modelId="{17CA9E20-5281-447C-89C3-137FF6EE5802}" type="sibTrans" cxnId="{D20A0807-ED34-425A-ADF2-26E3810805A9}">
      <dgm:prSet/>
      <dgm:spPr/>
      <dgm:t>
        <a:bodyPr/>
        <a:lstStyle/>
        <a:p>
          <a:endParaRPr lang="en-US"/>
        </a:p>
      </dgm:t>
    </dgm:pt>
    <dgm:pt modelId="{A9AFCA97-12E5-4926-935C-9505F984279E}">
      <dgm:prSet/>
      <dgm:spPr/>
      <dgm:t>
        <a:bodyPr/>
        <a:lstStyle/>
        <a:p>
          <a:r>
            <a:rPr lang="en-US"/>
            <a:t>The capacity to offer something of value as a means of influencing other people</a:t>
          </a:r>
        </a:p>
      </dgm:t>
    </dgm:pt>
    <dgm:pt modelId="{4C543A10-825D-480C-B5E7-44F90C01FCE6}" type="parTrans" cxnId="{07275F46-9A65-464C-B956-F8D74F00E534}">
      <dgm:prSet/>
      <dgm:spPr/>
      <dgm:t>
        <a:bodyPr/>
        <a:lstStyle/>
        <a:p>
          <a:endParaRPr lang="en-US"/>
        </a:p>
      </dgm:t>
    </dgm:pt>
    <dgm:pt modelId="{71405832-9AC5-49CC-B498-A64B1D079703}" type="sibTrans" cxnId="{07275F46-9A65-464C-B956-F8D74F00E534}">
      <dgm:prSet/>
      <dgm:spPr/>
      <dgm:t>
        <a:bodyPr/>
        <a:lstStyle/>
        <a:p>
          <a:endParaRPr lang="en-US"/>
        </a:p>
      </dgm:t>
    </dgm:pt>
    <dgm:pt modelId="{5EC9C1F8-B386-4337-8FAA-D7DE22CCA878}">
      <dgm:prSet/>
      <dgm:spPr/>
      <dgm:t>
        <a:bodyPr/>
        <a:lstStyle/>
        <a:p>
          <a:r>
            <a:rPr lang="en-US"/>
            <a:t>Coercive Power</a:t>
          </a:r>
        </a:p>
      </dgm:t>
    </dgm:pt>
    <dgm:pt modelId="{FB7F13E2-C6E4-40C7-820A-48C0363CC014}" type="parTrans" cxnId="{04969DCA-F8FB-4844-BFC1-4EA1D3EE31AA}">
      <dgm:prSet/>
      <dgm:spPr/>
      <dgm:t>
        <a:bodyPr/>
        <a:lstStyle/>
        <a:p>
          <a:endParaRPr lang="en-US"/>
        </a:p>
      </dgm:t>
    </dgm:pt>
    <dgm:pt modelId="{E7CEEA05-05E3-45F7-96FA-91432D0E9ED2}" type="sibTrans" cxnId="{04969DCA-F8FB-4844-BFC1-4EA1D3EE31AA}">
      <dgm:prSet/>
      <dgm:spPr/>
      <dgm:t>
        <a:bodyPr/>
        <a:lstStyle/>
        <a:p>
          <a:endParaRPr lang="en-US"/>
        </a:p>
      </dgm:t>
    </dgm:pt>
    <dgm:pt modelId="{35FFA7AB-F353-42A0-A216-DC2D9EF72B77}">
      <dgm:prSet/>
      <dgm:spPr/>
      <dgm:t>
        <a:bodyPr/>
        <a:lstStyle/>
        <a:p>
          <a:r>
            <a:rPr lang="en-US"/>
            <a:t>The capacity to punish or withhold positive outcomes as a means of influencing other people.</a:t>
          </a:r>
        </a:p>
      </dgm:t>
    </dgm:pt>
    <dgm:pt modelId="{506239B9-8DB9-446B-B364-BC8EB1E6D7DA}" type="parTrans" cxnId="{3DFF24F9-8E9C-4396-9BF5-B93276F37FC0}">
      <dgm:prSet/>
      <dgm:spPr/>
      <dgm:t>
        <a:bodyPr/>
        <a:lstStyle/>
        <a:p>
          <a:endParaRPr lang="en-US"/>
        </a:p>
      </dgm:t>
    </dgm:pt>
    <dgm:pt modelId="{E97AA6EF-C9FC-4610-BF8A-0A5084903827}" type="sibTrans" cxnId="{3DFF24F9-8E9C-4396-9BF5-B93276F37FC0}">
      <dgm:prSet/>
      <dgm:spPr/>
      <dgm:t>
        <a:bodyPr/>
        <a:lstStyle/>
        <a:p>
          <a:endParaRPr lang="en-US"/>
        </a:p>
      </dgm:t>
    </dgm:pt>
    <dgm:pt modelId="{DE76E81A-E9E0-48E4-B0DE-6FA741219AFA}">
      <dgm:prSet/>
      <dgm:spPr/>
      <dgm:t>
        <a:bodyPr/>
        <a:lstStyle/>
        <a:p>
          <a:r>
            <a:rPr lang="en-US"/>
            <a:t>Legitimate Power</a:t>
          </a:r>
        </a:p>
      </dgm:t>
    </dgm:pt>
    <dgm:pt modelId="{4CAAB625-0EEA-4C28-AE38-8056C19AD6B5}" type="parTrans" cxnId="{8AF30796-DFFE-447D-8E72-09B0FE51E37F}">
      <dgm:prSet/>
      <dgm:spPr/>
      <dgm:t>
        <a:bodyPr/>
        <a:lstStyle/>
        <a:p>
          <a:endParaRPr lang="en-US"/>
        </a:p>
      </dgm:t>
    </dgm:pt>
    <dgm:pt modelId="{77EA25CB-F405-455F-9F8F-426DCF869BA0}" type="sibTrans" cxnId="{8AF30796-DFFE-447D-8E72-09B0FE51E37F}">
      <dgm:prSet/>
      <dgm:spPr/>
      <dgm:t>
        <a:bodyPr/>
        <a:lstStyle/>
        <a:p>
          <a:endParaRPr lang="en-US"/>
        </a:p>
      </dgm:t>
    </dgm:pt>
    <dgm:pt modelId="{F5B510D1-B82C-4ACD-B1DA-40DA30AB7D90}">
      <dgm:prSet/>
      <dgm:spPr/>
      <dgm:t>
        <a:bodyPr/>
        <a:lstStyle/>
        <a:p>
          <a:r>
            <a:rPr lang="en-US"/>
            <a:t>The capacity to influence other people by virtue of formal authority or the rights of office.</a:t>
          </a:r>
        </a:p>
      </dgm:t>
    </dgm:pt>
    <dgm:pt modelId="{A1C50BB0-88E2-4F96-889F-69765F95B337}" type="parTrans" cxnId="{A6D6B871-BA71-4125-8253-651EA293D535}">
      <dgm:prSet/>
      <dgm:spPr/>
      <dgm:t>
        <a:bodyPr/>
        <a:lstStyle/>
        <a:p>
          <a:endParaRPr lang="en-US"/>
        </a:p>
      </dgm:t>
    </dgm:pt>
    <dgm:pt modelId="{56795AF5-328B-45C4-B133-FBE0AAE9EF75}" type="sibTrans" cxnId="{A6D6B871-BA71-4125-8253-651EA293D535}">
      <dgm:prSet/>
      <dgm:spPr/>
      <dgm:t>
        <a:bodyPr/>
        <a:lstStyle/>
        <a:p>
          <a:endParaRPr lang="en-US"/>
        </a:p>
      </dgm:t>
    </dgm:pt>
    <dgm:pt modelId="{E174C62C-06A6-43E1-B601-0D1E048D75F9}">
      <dgm:prSet/>
      <dgm:spPr/>
      <dgm:t>
        <a:bodyPr/>
        <a:lstStyle/>
        <a:p>
          <a:r>
            <a:rPr lang="en-US"/>
            <a:t>Expert Power </a:t>
          </a:r>
        </a:p>
      </dgm:t>
    </dgm:pt>
    <dgm:pt modelId="{C84FA33B-169A-43BD-B91A-AF9F020B58C7}" type="parTrans" cxnId="{06B5EFDB-75D4-4953-A403-7CFE7056202A}">
      <dgm:prSet/>
      <dgm:spPr/>
      <dgm:t>
        <a:bodyPr/>
        <a:lstStyle/>
        <a:p>
          <a:endParaRPr lang="en-US"/>
        </a:p>
      </dgm:t>
    </dgm:pt>
    <dgm:pt modelId="{264DBB58-2F74-4FFC-8A0A-DA7E4B27415B}" type="sibTrans" cxnId="{06B5EFDB-75D4-4953-A403-7CFE7056202A}">
      <dgm:prSet/>
      <dgm:spPr/>
      <dgm:t>
        <a:bodyPr/>
        <a:lstStyle/>
        <a:p>
          <a:endParaRPr lang="en-US"/>
        </a:p>
      </dgm:t>
    </dgm:pt>
    <dgm:pt modelId="{8D6F0589-9350-4807-B898-876244526F70}">
      <dgm:prSet/>
      <dgm:spPr/>
      <dgm:t>
        <a:bodyPr/>
        <a:lstStyle/>
        <a:p>
          <a:r>
            <a:rPr lang="en-US"/>
            <a:t>The capacity to influence other people by virtue of specialized knowledge.</a:t>
          </a:r>
        </a:p>
      </dgm:t>
    </dgm:pt>
    <dgm:pt modelId="{55DC9785-17C0-40D1-B184-729772DAF0BD}" type="parTrans" cxnId="{7317CEA1-AF06-46F0-B274-857E6E9BDBA9}">
      <dgm:prSet/>
      <dgm:spPr/>
      <dgm:t>
        <a:bodyPr/>
        <a:lstStyle/>
        <a:p>
          <a:endParaRPr lang="en-US"/>
        </a:p>
      </dgm:t>
    </dgm:pt>
    <dgm:pt modelId="{2698C10B-31EA-4B15-AE2D-1043DBDDAFF2}" type="sibTrans" cxnId="{7317CEA1-AF06-46F0-B274-857E6E9BDBA9}">
      <dgm:prSet/>
      <dgm:spPr/>
      <dgm:t>
        <a:bodyPr/>
        <a:lstStyle/>
        <a:p>
          <a:endParaRPr lang="en-US"/>
        </a:p>
      </dgm:t>
    </dgm:pt>
    <dgm:pt modelId="{7476FD57-49FF-4C26-9313-7957864A6450}">
      <dgm:prSet/>
      <dgm:spPr/>
      <dgm:t>
        <a:bodyPr/>
        <a:lstStyle/>
        <a:p>
          <a:r>
            <a:rPr lang="en-US"/>
            <a:t>Referent Power </a:t>
          </a:r>
        </a:p>
      </dgm:t>
    </dgm:pt>
    <dgm:pt modelId="{2C3387F2-0846-4FF6-8F23-B6F13E38B5CE}" type="parTrans" cxnId="{6FE2AAB8-E9F7-4C51-A934-E0080D4DD1D7}">
      <dgm:prSet/>
      <dgm:spPr/>
      <dgm:t>
        <a:bodyPr/>
        <a:lstStyle/>
        <a:p>
          <a:endParaRPr lang="en-US"/>
        </a:p>
      </dgm:t>
    </dgm:pt>
    <dgm:pt modelId="{129A03BB-0868-4495-9A0D-448060431D97}" type="sibTrans" cxnId="{6FE2AAB8-E9F7-4C51-A934-E0080D4DD1D7}">
      <dgm:prSet/>
      <dgm:spPr/>
      <dgm:t>
        <a:bodyPr/>
        <a:lstStyle/>
        <a:p>
          <a:endParaRPr lang="en-US"/>
        </a:p>
      </dgm:t>
    </dgm:pt>
    <dgm:pt modelId="{A983CEE7-E7BD-401E-9B5A-7D1579179B4F}">
      <dgm:prSet/>
      <dgm:spPr/>
      <dgm:t>
        <a:bodyPr/>
        <a:lstStyle/>
        <a:p>
          <a:r>
            <a:rPr lang="en-US"/>
            <a:t>The capacity to influence other people because of their desire to identify personally with you</a:t>
          </a:r>
        </a:p>
      </dgm:t>
    </dgm:pt>
    <dgm:pt modelId="{0283432D-4A59-4783-B5C1-073EF89D3BAA}" type="parTrans" cxnId="{33BB6F2F-30F7-4C2C-BB6D-CAE553C06C3A}">
      <dgm:prSet/>
      <dgm:spPr/>
      <dgm:t>
        <a:bodyPr/>
        <a:lstStyle/>
        <a:p>
          <a:endParaRPr lang="en-US"/>
        </a:p>
      </dgm:t>
    </dgm:pt>
    <dgm:pt modelId="{FBE0B477-3732-49E2-A1D3-F3DD898416B9}" type="sibTrans" cxnId="{33BB6F2F-30F7-4C2C-BB6D-CAE553C06C3A}">
      <dgm:prSet/>
      <dgm:spPr/>
      <dgm:t>
        <a:bodyPr/>
        <a:lstStyle/>
        <a:p>
          <a:endParaRPr lang="en-US"/>
        </a:p>
      </dgm:t>
    </dgm:pt>
    <dgm:pt modelId="{8829AE6D-04FA-4646-B03E-8B7F71672943}" type="pres">
      <dgm:prSet presAssocID="{737B0651-2637-495A-887A-FEED8F8EF0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34EB8-2CB6-4AC8-A6D9-6D676964EB6B}" type="pres">
      <dgm:prSet presAssocID="{B82370A1-0C53-4025-8FC4-9842CD29D51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02BBA-695A-4F0E-AF41-3A69E529C19C}" type="pres">
      <dgm:prSet presAssocID="{B82370A1-0C53-4025-8FC4-9842CD29D51B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3CBD1-B9BA-421E-8361-5BE2EB43F1AE}" type="pres">
      <dgm:prSet presAssocID="{4418AA06-8180-4E81-9D95-6CED8690C51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BF78A-D35A-4A32-9527-78DD94E5F049}" type="pres">
      <dgm:prSet presAssocID="{4418AA06-8180-4E81-9D95-6CED8690C514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0F295-69F1-44FB-9169-179AAB22C8BF}" type="pres">
      <dgm:prSet presAssocID="{5EC9C1F8-B386-4337-8FAA-D7DE22CCA87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53B52-8474-415A-80FC-884DA4C0E582}" type="pres">
      <dgm:prSet presAssocID="{5EC9C1F8-B386-4337-8FAA-D7DE22CCA878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C954-3692-47D3-96E4-DDF05FE0691F}" type="pres">
      <dgm:prSet presAssocID="{DE76E81A-E9E0-48E4-B0DE-6FA741219AF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7768-FD62-401A-AD05-A86F161152D2}" type="pres">
      <dgm:prSet presAssocID="{DE76E81A-E9E0-48E4-B0DE-6FA741219AFA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4D74A-D477-425D-98A5-8DA5809E7479}" type="pres">
      <dgm:prSet presAssocID="{E174C62C-06A6-43E1-B601-0D1E048D75F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FBD4F-F364-45FC-B430-8E320725D50F}" type="pres">
      <dgm:prSet presAssocID="{E174C62C-06A6-43E1-B601-0D1E048D75F9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8DFEF-0E5F-48CA-85C2-7A6780EE6F6E}" type="pres">
      <dgm:prSet presAssocID="{7476FD57-49FF-4C26-9313-7957864A645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D5952-F550-469F-A753-A9463ECB8C5B}" type="pres">
      <dgm:prSet presAssocID="{7476FD57-49FF-4C26-9313-7957864A645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83795-4BDD-450F-BF7D-F525BE3D5D98}" type="presOf" srcId="{F5B510D1-B82C-4ACD-B1DA-40DA30AB7D90}" destId="{E4FD7768-FD62-401A-AD05-A86F161152D2}" srcOrd="0" destOrd="0" presId="urn:microsoft.com/office/officeart/2005/8/layout/vList2"/>
    <dgm:cxn modelId="{2A5C5914-2CFB-40DA-9631-A5EABB09E4E8}" srcId="{B82370A1-0C53-4025-8FC4-9842CD29D51B}" destId="{F3CAA609-D5E7-43F6-B7D0-2E5CF347EE99}" srcOrd="0" destOrd="0" parTransId="{9FB32767-89F9-41FC-B9E2-21BC71014F9F}" sibTransId="{AA68FFAD-9FFE-4DEA-B313-6DC84443AC83}"/>
    <dgm:cxn modelId="{145B6354-4C8E-488A-91AB-847BA2841250}" type="presOf" srcId="{A983CEE7-E7BD-401E-9B5A-7D1579179B4F}" destId="{159D5952-F550-469F-A753-A9463ECB8C5B}" srcOrd="0" destOrd="0" presId="urn:microsoft.com/office/officeart/2005/8/layout/vList2"/>
    <dgm:cxn modelId="{8AF30796-DFFE-447D-8E72-09B0FE51E37F}" srcId="{737B0651-2637-495A-887A-FEED8F8EF0CC}" destId="{DE76E81A-E9E0-48E4-B0DE-6FA741219AFA}" srcOrd="3" destOrd="0" parTransId="{4CAAB625-0EEA-4C28-AE38-8056C19AD6B5}" sibTransId="{77EA25CB-F405-455F-9F8F-426DCF869BA0}"/>
    <dgm:cxn modelId="{A6D6B871-BA71-4125-8253-651EA293D535}" srcId="{DE76E81A-E9E0-48E4-B0DE-6FA741219AFA}" destId="{F5B510D1-B82C-4ACD-B1DA-40DA30AB7D90}" srcOrd="0" destOrd="0" parTransId="{A1C50BB0-88E2-4F96-889F-69765F95B337}" sibTransId="{56795AF5-328B-45C4-B133-FBE0AAE9EF75}"/>
    <dgm:cxn modelId="{89A69153-E151-4000-9C0A-1D7DA7304AE2}" type="presOf" srcId="{DE76E81A-E9E0-48E4-B0DE-6FA741219AFA}" destId="{4066C954-3692-47D3-96E4-DDF05FE0691F}" srcOrd="0" destOrd="0" presId="urn:microsoft.com/office/officeart/2005/8/layout/vList2"/>
    <dgm:cxn modelId="{FED11A0A-3E6D-4C01-A531-1DBCB0F14158}" type="presOf" srcId="{F3CAA609-D5E7-43F6-B7D0-2E5CF347EE99}" destId="{EE402BBA-695A-4F0E-AF41-3A69E529C19C}" srcOrd="0" destOrd="0" presId="urn:microsoft.com/office/officeart/2005/8/layout/vList2"/>
    <dgm:cxn modelId="{0E9E6551-F249-4890-940A-5DEEDAFFDE0E}" type="presOf" srcId="{7476FD57-49FF-4C26-9313-7957864A6450}" destId="{BF28DFEF-0E5F-48CA-85C2-7A6780EE6F6E}" srcOrd="0" destOrd="0" presId="urn:microsoft.com/office/officeart/2005/8/layout/vList2"/>
    <dgm:cxn modelId="{9CC6EFDD-E416-4B90-9AB0-E1A7FE507EEC}" type="presOf" srcId="{4418AA06-8180-4E81-9D95-6CED8690C514}" destId="{4043CBD1-B9BA-421E-8361-5BE2EB43F1AE}" srcOrd="0" destOrd="0" presId="urn:microsoft.com/office/officeart/2005/8/layout/vList2"/>
    <dgm:cxn modelId="{16AFC819-9984-4CD4-ACA4-1CC05ED1B712}" type="presOf" srcId="{A9AFCA97-12E5-4926-935C-9505F984279E}" destId="{50EBF78A-D35A-4A32-9527-78DD94E5F049}" srcOrd="0" destOrd="0" presId="urn:microsoft.com/office/officeart/2005/8/layout/vList2"/>
    <dgm:cxn modelId="{3DFF24F9-8E9C-4396-9BF5-B93276F37FC0}" srcId="{5EC9C1F8-B386-4337-8FAA-D7DE22CCA878}" destId="{35FFA7AB-F353-42A0-A216-DC2D9EF72B77}" srcOrd="0" destOrd="0" parTransId="{506239B9-8DB9-446B-B364-BC8EB1E6D7DA}" sibTransId="{E97AA6EF-C9FC-4610-BF8A-0A5084903827}"/>
    <dgm:cxn modelId="{07275F46-9A65-464C-B956-F8D74F00E534}" srcId="{4418AA06-8180-4E81-9D95-6CED8690C514}" destId="{A9AFCA97-12E5-4926-935C-9505F984279E}" srcOrd="0" destOrd="0" parTransId="{4C543A10-825D-480C-B5E7-44F90C01FCE6}" sibTransId="{71405832-9AC5-49CC-B498-A64B1D079703}"/>
    <dgm:cxn modelId="{3C47DCE5-0049-4FD4-A8A9-3BB3E7385D3D}" type="presOf" srcId="{E174C62C-06A6-43E1-B601-0D1E048D75F9}" destId="{B364D74A-D477-425D-98A5-8DA5809E7479}" srcOrd="0" destOrd="0" presId="urn:microsoft.com/office/officeart/2005/8/layout/vList2"/>
    <dgm:cxn modelId="{6F600290-533B-4508-A3DB-F86A39EA4C81}" srcId="{737B0651-2637-495A-887A-FEED8F8EF0CC}" destId="{B82370A1-0C53-4025-8FC4-9842CD29D51B}" srcOrd="0" destOrd="0" parTransId="{74FC8F55-E4D6-445C-A843-D7E8FABBACEC}" sibTransId="{35244804-22B3-4879-8956-120E1B5F79A1}"/>
    <dgm:cxn modelId="{76792F3E-149C-4BE5-87D6-21AD9869BEBD}" type="presOf" srcId="{737B0651-2637-495A-887A-FEED8F8EF0CC}" destId="{8829AE6D-04FA-4646-B03E-8B7F71672943}" srcOrd="0" destOrd="0" presId="urn:microsoft.com/office/officeart/2005/8/layout/vList2"/>
    <dgm:cxn modelId="{04969DCA-F8FB-4844-BFC1-4EA1D3EE31AA}" srcId="{737B0651-2637-495A-887A-FEED8F8EF0CC}" destId="{5EC9C1F8-B386-4337-8FAA-D7DE22CCA878}" srcOrd="2" destOrd="0" parTransId="{FB7F13E2-C6E4-40C7-820A-48C0363CC014}" sibTransId="{E7CEEA05-05E3-45F7-96FA-91432D0E9ED2}"/>
    <dgm:cxn modelId="{D20A0807-ED34-425A-ADF2-26E3810805A9}" srcId="{737B0651-2637-495A-887A-FEED8F8EF0CC}" destId="{4418AA06-8180-4E81-9D95-6CED8690C514}" srcOrd="1" destOrd="0" parTransId="{D6233C44-5678-4EED-B0E8-57A58C9DE21A}" sibTransId="{17CA9E20-5281-447C-89C3-137FF6EE5802}"/>
    <dgm:cxn modelId="{B51D1FDB-19AD-4718-B953-920A56BA90A9}" type="presOf" srcId="{35FFA7AB-F353-42A0-A216-DC2D9EF72B77}" destId="{B8E53B52-8474-415A-80FC-884DA4C0E582}" srcOrd="0" destOrd="0" presId="urn:microsoft.com/office/officeart/2005/8/layout/vList2"/>
    <dgm:cxn modelId="{15107C51-EB38-4467-9E76-C0576D82AF55}" type="presOf" srcId="{5EC9C1F8-B386-4337-8FAA-D7DE22CCA878}" destId="{90F0F295-69F1-44FB-9169-179AAB22C8BF}" srcOrd="0" destOrd="0" presId="urn:microsoft.com/office/officeart/2005/8/layout/vList2"/>
    <dgm:cxn modelId="{06B5EFDB-75D4-4953-A403-7CFE7056202A}" srcId="{737B0651-2637-495A-887A-FEED8F8EF0CC}" destId="{E174C62C-06A6-43E1-B601-0D1E048D75F9}" srcOrd="4" destOrd="0" parTransId="{C84FA33B-169A-43BD-B91A-AF9F020B58C7}" sibTransId="{264DBB58-2F74-4FFC-8A0A-DA7E4B27415B}"/>
    <dgm:cxn modelId="{6FE2AAB8-E9F7-4C51-A934-E0080D4DD1D7}" srcId="{737B0651-2637-495A-887A-FEED8F8EF0CC}" destId="{7476FD57-49FF-4C26-9313-7957864A6450}" srcOrd="5" destOrd="0" parTransId="{2C3387F2-0846-4FF6-8F23-B6F13E38B5CE}" sibTransId="{129A03BB-0868-4495-9A0D-448060431D97}"/>
    <dgm:cxn modelId="{51A64195-7BB3-4AF0-8475-6CD92DC72215}" type="presOf" srcId="{B82370A1-0C53-4025-8FC4-9842CD29D51B}" destId="{43334EB8-2CB6-4AC8-A6D9-6D676964EB6B}" srcOrd="0" destOrd="0" presId="urn:microsoft.com/office/officeart/2005/8/layout/vList2"/>
    <dgm:cxn modelId="{33BB6F2F-30F7-4C2C-BB6D-CAE553C06C3A}" srcId="{7476FD57-49FF-4C26-9313-7957864A6450}" destId="{A983CEE7-E7BD-401E-9B5A-7D1579179B4F}" srcOrd="0" destOrd="0" parTransId="{0283432D-4A59-4783-B5C1-073EF89D3BAA}" sibTransId="{FBE0B477-3732-49E2-A1D3-F3DD898416B9}"/>
    <dgm:cxn modelId="{7317CEA1-AF06-46F0-B274-857E6E9BDBA9}" srcId="{E174C62C-06A6-43E1-B601-0D1E048D75F9}" destId="{8D6F0589-9350-4807-B898-876244526F70}" srcOrd="0" destOrd="0" parTransId="{55DC9785-17C0-40D1-B184-729772DAF0BD}" sibTransId="{2698C10B-31EA-4B15-AE2D-1043DBDDAFF2}"/>
    <dgm:cxn modelId="{5CB6B516-B558-42C8-BB8E-9E03B23C443E}" type="presOf" srcId="{8D6F0589-9350-4807-B898-876244526F70}" destId="{99AFBD4F-F364-45FC-B430-8E320725D50F}" srcOrd="0" destOrd="0" presId="urn:microsoft.com/office/officeart/2005/8/layout/vList2"/>
    <dgm:cxn modelId="{C4D7F895-541B-4B2D-B4B8-5E321ED224A0}" type="presParOf" srcId="{8829AE6D-04FA-4646-B03E-8B7F71672943}" destId="{43334EB8-2CB6-4AC8-A6D9-6D676964EB6B}" srcOrd="0" destOrd="0" presId="urn:microsoft.com/office/officeart/2005/8/layout/vList2"/>
    <dgm:cxn modelId="{F6CEC14C-B506-4F92-8FC1-19BF9E2DD2D4}" type="presParOf" srcId="{8829AE6D-04FA-4646-B03E-8B7F71672943}" destId="{EE402BBA-695A-4F0E-AF41-3A69E529C19C}" srcOrd="1" destOrd="0" presId="urn:microsoft.com/office/officeart/2005/8/layout/vList2"/>
    <dgm:cxn modelId="{BF615FDC-CD21-4F0D-AE4E-8156C9E21DF0}" type="presParOf" srcId="{8829AE6D-04FA-4646-B03E-8B7F71672943}" destId="{4043CBD1-B9BA-421E-8361-5BE2EB43F1AE}" srcOrd="2" destOrd="0" presId="urn:microsoft.com/office/officeart/2005/8/layout/vList2"/>
    <dgm:cxn modelId="{FB0DAA1F-A248-4911-A9BC-2DA8F8A9502F}" type="presParOf" srcId="{8829AE6D-04FA-4646-B03E-8B7F71672943}" destId="{50EBF78A-D35A-4A32-9527-78DD94E5F049}" srcOrd="3" destOrd="0" presId="urn:microsoft.com/office/officeart/2005/8/layout/vList2"/>
    <dgm:cxn modelId="{F345942D-504D-4662-8978-C7F7425B5AEA}" type="presParOf" srcId="{8829AE6D-04FA-4646-B03E-8B7F71672943}" destId="{90F0F295-69F1-44FB-9169-179AAB22C8BF}" srcOrd="4" destOrd="0" presId="urn:microsoft.com/office/officeart/2005/8/layout/vList2"/>
    <dgm:cxn modelId="{8FDCDD9D-E9E6-446E-9EA6-5E6BA14E673C}" type="presParOf" srcId="{8829AE6D-04FA-4646-B03E-8B7F71672943}" destId="{B8E53B52-8474-415A-80FC-884DA4C0E582}" srcOrd="5" destOrd="0" presId="urn:microsoft.com/office/officeart/2005/8/layout/vList2"/>
    <dgm:cxn modelId="{6EAF5B52-81AB-4E6E-8DB5-BA09AC2A6CD7}" type="presParOf" srcId="{8829AE6D-04FA-4646-B03E-8B7F71672943}" destId="{4066C954-3692-47D3-96E4-DDF05FE0691F}" srcOrd="6" destOrd="0" presId="urn:microsoft.com/office/officeart/2005/8/layout/vList2"/>
    <dgm:cxn modelId="{12FF20B9-982A-43D0-939A-0B26E37CDE21}" type="presParOf" srcId="{8829AE6D-04FA-4646-B03E-8B7F71672943}" destId="{E4FD7768-FD62-401A-AD05-A86F161152D2}" srcOrd="7" destOrd="0" presId="urn:microsoft.com/office/officeart/2005/8/layout/vList2"/>
    <dgm:cxn modelId="{91B7D7B2-95C4-4A7D-92D2-BCCE612EE218}" type="presParOf" srcId="{8829AE6D-04FA-4646-B03E-8B7F71672943}" destId="{B364D74A-D477-425D-98A5-8DA5809E7479}" srcOrd="8" destOrd="0" presId="urn:microsoft.com/office/officeart/2005/8/layout/vList2"/>
    <dgm:cxn modelId="{05B7EABE-D123-4C61-AF50-A6AE29B7031E}" type="presParOf" srcId="{8829AE6D-04FA-4646-B03E-8B7F71672943}" destId="{99AFBD4F-F364-45FC-B430-8E320725D50F}" srcOrd="9" destOrd="0" presId="urn:microsoft.com/office/officeart/2005/8/layout/vList2"/>
    <dgm:cxn modelId="{0D57AD8E-4F17-4127-826B-7AB914C4A83C}" type="presParOf" srcId="{8829AE6D-04FA-4646-B03E-8B7F71672943}" destId="{BF28DFEF-0E5F-48CA-85C2-7A6780EE6F6E}" srcOrd="10" destOrd="0" presId="urn:microsoft.com/office/officeart/2005/8/layout/vList2"/>
    <dgm:cxn modelId="{BF02BC36-C513-43CC-B26A-833733CE7C8C}" type="presParOf" srcId="{8829AE6D-04FA-4646-B03E-8B7F71672943}" destId="{159D5952-F550-469F-A753-A9463ECB8C5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853A-5C30-4CB3-A2E2-BBCACC6F5289}">
      <dsp:nvSpPr>
        <dsp:cNvPr id="0" name=""/>
        <dsp:cNvSpPr/>
      </dsp:nvSpPr>
      <dsp:spPr>
        <a:xfrm>
          <a:off x="0" y="78373"/>
          <a:ext cx="5062538" cy="90250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shade val="5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shade val="5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b="1" kern="1200" dirty="0"/>
            <a:t>Leadership is one of the four functions of management</a:t>
          </a:r>
          <a:endParaRPr lang="en-US" sz="1700" kern="1200" dirty="0"/>
        </a:p>
      </dsp:txBody>
      <dsp:txXfrm>
        <a:off x="44057" y="122430"/>
        <a:ext cx="4974424" cy="814394"/>
      </dsp:txXfrm>
    </dsp:sp>
    <dsp:sp modelId="{116C9F2A-A801-45C4-B4B2-C421A0C1C36D}">
      <dsp:nvSpPr>
        <dsp:cNvPr id="0" name=""/>
        <dsp:cNvSpPr/>
      </dsp:nvSpPr>
      <dsp:spPr>
        <a:xfrm>
          <a:off x="0" y="1029842"/>
          <a:ext cx="5062538" cy="90250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89630"/>
                <a:satOff val="-258"/>
                <a:lumOff val="13871"/>
                <a:alphaOff val="0"/>
                <a:tint val="1000"/>
              </a:schemeClr>
            </a:gs>
            <a:gs pos="68000">
              <a:schemeClr val="accent1">
                <a:shade val="50000"/>
                <a:hueOff val="-89630"/>
                <a:satOff val="-258"/>
                <a:lumOff val="13871"/>
                <a:alphaOff val="0"/>
                <a:tint val="77000"/>
              </a:schemeClr>
            </a:gs>
            <a:gs pos="81000">
              <a:schemeClr val="accent1">
                <a:shade val="50000"/>
                <a:hueOff val="-89630"/>
                <a:satOff val="-258"/>
                <a:lumOff val="13871"/>
                <a:alphaOff val="0"/>
                <a:tint val="79000"/>
              </a:schemeClr>
            </a:gs>
            <a:gs pos="86000">
              <a:schemeClr val="accent1">
                <a:shade val="50000"/>
                <a:hueOff val="-89630"/>
                <a:satOff val="-258"/>
                <a:lumOff val="13871"/>
                <a:alphaOff val="0"/>
                <a:tint val="73000"/>
              </a:schemeClr>
            </a:gs>
            <a:gs pos="100000">
              <a:schemeClr val="accent1">
                <a:shade val="50000"/>
                <a:hueOff val="-89630"/>
                <a:satOff val="-258"/>
                <a:lumOff val="13871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89630"/>
              <a:satOff val="-258"/>
              <a:lumOff val="1387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b="1" kern="1200"/>
            <a:t>Leadership relies on use of position power and personal power</a:t>
          </a:r>
          <a:endParaRPr lang="en-US" sz="1700" kern="1200"/>
        </a:p>
      </dsp:txBody>
      <dsp:txXfrm>
        <a:off x="44057" y="1073899"/>
        <a:ext cx="4974424" cy="814394"/>
      </dsp:txXfrm>
    </dsp:sp>
    <dsp:sp modelId="{4E7C3FE0-1A08-4716-8065-C8D021CB8766}">
      <dsp:nvSpPr>
        <dsp:cNvPr id="0" name=""/>
        <dsp:cNvSpPr/>
      </dsp:nvSpPr>
      <dsp:spPr>
        <a:xfrm>
          <a:off x="0" y="1981311"/>
          <a:ext cx="5062538" cy="90250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79261"/>
                <a:satOff val="-515"/>
                <a:lumOff val="27743"/>
                <a:alphaOff val="0"/>
                <a:tint val="1000"/>
              </a:schemeClr>
            </a:gs>
            <a:gs pos="68000">
              <a:schemeClr val="accent1">
                <a:shade val="50000"/>
                <a:hueOff val="-179261"/>
                <a:satOff val="-515"/>
                <a:lumOff val="27743"/>
                <a:alphaOff val="0"/>
                <a:tint val="77000"/>
              </a:schemeClr>
            </a:gs>
            <a:gs pos="81000">
              <a:schemeClr val="accent1">
                <a:shade val="50000"/>
                <a:hueOff val="-179261"/>
                <a:satOff val="-515"/>
                <a:lumOff val="27743"/>
                <a:alphaOff val="0"/>
                <a:tint val="79000"/>
              </a:schemeClr>
            </a:gs>
            <a:gs pos="86000">
              <a:schemeClr val="accent1">
                <a:shade val="50000"/>
                <a:hueOff val="-179261"/>
                <a:satOff val="-515"/>
                <a:lumOff val="27743"/>
                <a:alphaOff val="0"/>
                <a:tint val="73000"/>
              </a:schemeClr>
            </a:gs>
            <a:gs pos="100000">
              <a:schemeClr val="accent1">
                <a:shade val="50000"/>
                <a:hueOff val="-179261"/>
                <a:satOff val="-515"/>
                <a:lumOff val="27743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179261"/>
              <a:satOff val="-515"/>
              <a:lumOff val="2774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b="1" kern="1200"/>
            <a:t>Leadership traits and styles can influence leadership effectiveness </a:t>
          </a:r>
          <a:endParaRPr lang="en-US" sz="1700" kern="1200"/>
        </a:p>
      </dsp:txBody>
      <dsp:txXfrm>
        <a:off x="44057" y="2025368"/>
        <a:ext cx="4974424" cy="814394"/>
      </dsp:txXfrm>
    </dsp:sp>
    <dsp:sp modelId="{6B2C76C5-70DC-4F5A-8C83-63749D831828}">
      <dsp:nvSpPr>
        <dsp:cNvPr id="0" name=""/>
        <dsp:cNvSpPr/>
      </dsp:nvSpPr>
      <dsp:spPr>
        <a:xfrm>
          <a:off x="0" y="2932780"/>
          <a:ext cx="5062538" cy="90250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268891"/>
                <a:satOff val="-773"/>
                <a:lumOff val="41614"/>
                <a:alphaOff val="0"/>
                <a:tint val="1000"/>
              </a:schemeClr>
            </a:gs>
            <a:gs pos="68000">
              <a:schemeClr val="accent1">
                <a:shade val="50000"/>
                <a:hueOff val="-268891"/>
                <a:satOff val="-773"/>
                <a:lumOff val="41614"/>
                <a:alphaOff val="0"/>
                <a:tint val="77000"/>
              </a:schemeClr>
            </a:gs>
            <a:gs pos="81000">
              <a:schemeClr val="accent1">
                <a:shade val="50000"/>
                <a:hueOff val="-268891"/>
                <a:satOff val="-773"/>
                <a:lumOff val="41614"/>
                <a:alphaOff val="0"/>
                <a:tint val="79000"/>
              </a:schemeClr>
            </a:gs>
            <a:gs pos="86000">
              <a:schemeClr val="accent1">
                <a:shade val="50000"/>
                <a:hueOff val="-268891"/>
                <a:satOff val="-773"/>
                <a:lumOff val="41614"/>
                <a:alphaOff val="0"/>
                <a:tint val="73000"/>
              </a:schemeClr>
            </a:gs>
            <a:gs pos="100000">
              <a:schemeClr val="accent1">
                <a:shade val="50000"/>
                <a:hueOff val="-268891"/>
                <a:satOff val="-773"/>
                <a:lumOff val="41614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268891"/>
              <a:satOff val="-773"/>
              <a:lumOff val="4161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b="1" kern="1200" dirty="0"/>
            <a:t>Fiedler’s contingency model matches leadership styles with situational differences </a:t>
          </a:r>
          <a:endParaRPr lang="en-US" sz="1700" kern="1200" dirty="0"/>
        </a:p>
      </dsp:txBody>
      <dsp:txXfrm>
        <a:off x="44057" y="2976837"/>
        <a:ext cx="4974424" cy="814394"/>
      </dsp:txXfrm>
    </dsp:sp>
    <dsp:sp modelId="{52FBCC35-83CC-425F-BD06-09296392FDE8}">
      <dsp:nvSpPr>
        <dsp:cNvPr id="0" name=""/>
        <dsp:cNvSpPr/>
      </dsp:nvSpPr>
      <dsp:spPr>
        <a:xfrm>
          <a:off x="0" y="3884248"/>
          <a:ext cx="5062538" cy="90250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79261"/>
                <a:satOff val="-515"/>
                <a:lumOff val="27743"/>
                <a:alphaOff val="0"/>
                <a:tint val="1000"/>
              </a:schemeClr>
            </a:gs>
            <a:gs pos="68000">
              <a:schemeClr val="accent1">
                <a:shade val="50000"/>
                <a:hueOff val="-179261"/>
                <a:satOff val="-515"/>
                <a:lumOff val="27743"/>
                <a:alphaOff val="0"/>
                <a:tint val="77000"/>
              </a:schemeClr>
            </a:gs>
            <a:gs pos="81000">
              <a:schemeClr val="accent1">
                <a:shade val="50000"/>
                <a:hueOff val="-179261"/>
                <a:satOff val="-515"/>
                <a:lumOff val="27743"/>
                <a:alphaOff val="0"/>
                <a:tint val="79000"/>
              </a:schemeClr>
            </a:gs>
            <a:gs pos="86000">
              <a:schemeClr val="accent1">
                <a:shade val="50000"/>
                <a:hueOff val="-179261"/>
                <a:satOff val="-515"/>
                <a:lumOff val="27743"/>
                <a:alphaOff val="0"/>
                <a:tint val="73000"/>
              </a:schemeClr>
            </a:gs>
            <a:gs pos="100000">
              <a:schemeClr val="accent1">
                <a:shade val="50000"/>
                <a:hueOff val="-179261"/>
                <a:satOff val="-515"/>
                <a:lumOff val="27743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179261"/>
              <a:satOff val="-515"/>
              <a:lumOff val="2774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b="1" kern="1200" dirty="0"/>
            <a:t>SIX MAIN LEADERSHIP and Their characteristics </a:t>
          </a:r>
          <a:endParaRPr lang="en-US" sz="1700" kern="1200" dirty="0"/>
        </a:p>
      </dsp:txBody>
      <dsp:txXfrm>
        <a:off x="44057" y="3928305"/>
        <a:ext cx="4974424" cy="814394"/>
      </dsp:txXfrm>
    </dsp:sp>
    <dsp:sp modelId="{CA9B708C-78A9-42FB-97BD-989C8B289593}">
      <dsp:nvSpPr>
        <dsp:cNvPr id="0" name=""/>
        <dsp:cNvSpPr/>
      </dsp:nvSpPr>
      <dsp:spPr>
        <a:xfrm>
          <a:off x="0" y="4835717"/>
          <a:ext cx="5062538" cy="90250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89630"/>
                <a:satOff val="-258"/>
                <a:lumOff val="13871"/>
                <a:alphaOff val="0"/>
                <a:tint val="1000"/>
              </a:schemeClr>
            </a:gs>
            <a:gs pos="68000">
              <a:schemeClr val="accent1">
                <a:shade val="50000"/>
                <a:hueOff val="-89630"/>
                <a:satOff val="-258"/>
                <a:lumOff val="13871"/>
                <a:alphaOff val="0"/>
                <a:tint val="77000"/>
              </a:schemeClr>
            </a:gs>
            <a:gs pos="81000">
              <a:schemeClr val="accent1">
                <a:shade val="50000"/>
                <a:hueOff val="-89630"/>
                <a:satOff val="-258"/>
                <a:lumOff val="13871"/>
                <a:alphaOff val="0"/>
                <a:tint val="79000"/>
              </a:schemeClr>
            </a:gs>
            <a:gs pos="86000">
              <a:schemeClr val="accent1">
                <a:shade val="50000"/>
                <a:hueOff val="-89630"/>
                <a:satOff val="-258"/>
                <a:lumOff val="13871"/>
                <a:alphaOff val="0"/>
                <a:tint val="73000"/>
              </a:schemeClr>
            </a:gs>
            <a:gs pos="100000">
              <a:schemeClr val="accent1">
                <a:shade val="50000"/>
                <a:hueOff val="-89630"/>
                <a:satOff val="-258"/>
                <a:lumOff val="13871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shade val="50000"/>
              <a:hueOff val="-89630"/>
              <a:satOff val="-258"/>
              <a:lumOff val="1387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cap="all" smtClean="0">
              <a:latin typeface="Arial"/>
              <a:ea typeface="+mn-ea"/>
              <a:cs typeface="+mn-cs"/>
            </a:rPr>
            <a:t>Transactional and Transformational Leadership &amp; War and Peace Leadership </a:t>
          </a:r>
          <a:endParaRPr lang="en-GB" sz="1600" b="1" kern="1200" cap="all" dirty="0">
            <a:latin typeface="Arial"/>
            <a:ea typeface="+mn-ea"/>
            <a:cs typeface="+mn-cs"/>
          </a:endParaRPr>
        </a:p>
      </dsp:txBody>
      <dsp:txXfrm>
        <a:off x="44057" y="4879774"/>
        <a:ext cx="4974424" cy="814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34EB8-2CB6-4AC8-A6D9-6D676964EB6B}">
      <dsp:nvSpPr>
        <dsp:cNvPr id="0" name=""/>
        <dsp:cNvSpPr/>
      </dsp:nvSpPr>
      <dsp:spPr>
        <a:xfrm>
          <a:off x="0" y="27974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Power </a:t>
          </a:r>
        </a:p>
      </dsp:txBody>
      <dsp:txXfrm>
        <a:off x="21704" y="301447"/>
        <a:ext cx="8338592" cy="401192"/>
      </dsp:txXfrm>
    </dsp:sp>
    <dsp:sp modelId="{EE402BBA-695A-4F0E-AF41-3A69E529C19C}">
      <dsp:nvSpPr>
        <dsp:cNvPr id="0" name=""/>
        <dsp:cNvSpPr/>
      </dsp:nvSpPr>
      <dsp:spPr>
        <a:xfrm>
          <a:off x="0" y="72434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/>
            <a:t>the ability to get others to do what you want them to do</a:t>
          </a:r>
        </a:p>
      </dsp:txBody>
      <dsp:txXfrm>
        <a:off x="0" y="724343"/>
        <a:ext cx="8382000" cy="314640"/>
      </dsp:txXfrm>
    </dsp:sp>
    <dsp:sp modelId="{4043CBD1-B9BA-421E-8361-5BE2EB43F1AE}">
      <dsp:nvSpPr>
        <dsp:cNvPr id="0" name=""/>
        <dsp:cNvSpPr/>
      </dsp:nvSpPr>
      <dsp:spPr>
        <a:xfrm>
          <a:off x="0" y="103898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Reward Power</a:t>
          </a:r>
        </a:p>
      </dsp:txBody>
      <dsp:txXfrm>
        <a:off x="21704" y="1060687"/>
        <a:ext cx="8338592" cy="401192"/>
      </dsp:txXfrm>
    </dsp:sp>
    <dsp:sp modelId="{50EBF78A-D35A-4A32-9527-78DD94E5F049}">
      <dsp:nvSpPr>
        <dsp:cNvPr id="0" name=""/>
        <dsp:cNvSpPr/>
      </dsp:nvSpPr>
      <dsp:spPr>
        <a:xfrm>
          <a:off x="0" y="148358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/>
            <a:t>The capacity to offer something of value as a means of influencing other people</a:t>
          </a:r>
        </a:p>
      </dsp:txBody>
      <dsp:txXfrm>
        <a:off x="0" y="1483583"/>
        <a:ext cx="8382000" cy="314640"/>
      </dsp:txXfrm>
    </dsp:sp>
    <dsp:sp modelId="{90F0F295-69F1-44FB-9169-179AAB22C8BF}">
      <dsp:nvSpPr>
        <dsp:cNvPr id="0" name=""/>
        <dsp:cNvSpPr/>
      </dsp:nvSpPr>
      <dsp:spPr>
        <a:xfrm>
          <a:off x="0" y="179822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Coercive Power</a:t>
          </a:r>
        </a:p>
      </dsp:txBody>
      <dsp:txXfrm>
        <a:off x="21704" y="1819927"/>
        <a:ext cx="8338592" cy="401192"/>
      </dsp:txXfrm>
    </dsp:sp>
    <dsp:sp modelId="{B8E53B52-8474-415A-80FC-884DA4C0E582}">
      <dsp:nvSpPr>
        <dsp:cNvPr id="0" name=""/>
        <dsp:cNvSpPr/>
      </dsp:nvSpPr>
      <dsp:spPr>
        <a:xfrm>
          <a:off x="0" y="224282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/>
            <a:t>The capacity to punish or withhold positive outcomes as a means of influencing other people.</a:t>
          </a:r>
        </a:p>
      </dsp:txBody>
      <dsp:txXfrm>
        <a:off x="0" y="2242823"/>
        <a:ext cx="8382000" cy="314640"/>
      </dsp:txXfrm>
    </dsp:sp>
    <dsp:sp modelId="{4066C954-3692-47D3-96E4-DDF05FE0691F}">
      <dsp:nvSpPr>
        <dsp:cNvPr id="0" name=""/>
        <dsp:cNvSpPr/>
      </dsp:nvSpPr>
      <dsp:spPr>
        <a:xfrm>
          <a:off x="0" y="255746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Legitimate Power</a:t>
          </a:r>
        </a:p>
      </dsp:txBody>
      <dsp:txXfrm>
        <a:off x="21704" y="2579167"/>
        <a:ext cx="8338592" cy="401192"/>
      </dsp:txXfrm>
    </dsp:sp>
    <dsp:sp modelId="{E4FD7768-FD62-401A-AD05-A86F161152D2}">
      <dsp:nvSpPr>
        <dsp:cNvPr id="0" name=""/>
        <dsp:cNvSpPr/>
      </dsp:nvSpPr>
      <dsp:spPr>
        <a:xfrm>
          <a:off x="0" y="300206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/>
            <a:t>The capacity to influence other people by virtue of formal authority or the rights of office.</a:t>
          </a:r>
        </a:p>
      </dsp:txBody>
      <dsp:txXfrm>
        <a:off x="0" y="3002063"/>
        <a:ext cx="8382000" cy="314640"/>
      </dsp:txXfrm>
    </dsp:sp>
    <dsp:sp modelId="{B364D74A-D477-425D-98A5-8DA5809E7479}">
      <dsp:nvSpPr>
        <dsp:cNvPr id="0" name=""/>
        <dsp:cNvSpPr/>
      </dsp:nvSpPr>
      <dsp:spPr>
        <a:xfrm>
          <a:off x="0" y="331670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Expert Power </a:t>
          </a:r>
        </a:p>
      </dsp:txBody>
      <dsp:txXfrm>
        <a:off x="21704" y="3338407"/>
        <a:ext cx="8338592" cy="401192"/>
      </dsp:txXfrm>
    </dsp:sp>
    <dsp:sp modelId="{99AFBD4F-F364-45FC-B430-8E320725D50F}">
      <dsp:nvSpPr>
        <dsp:cNvPr id="0" name=""/>
        <dsp:cNvSpPr/>
      </dsp:nvSpPr>
      <dsp:spPr>
        <a:xfrm>
          <a:off x="0" y="376130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/>
            <a:t>The capacity to influence other people by virtue of specialized knowledge.</a:t>
          </a:r>
        </a:p>
      </dsp:txBody>
      <dsp:txXfrm>
        <a:off x="0" y="3761303"/>
        <a:ext cx="8382000" cy="314640"/>
      </dsp:txXfrm>
    </dsp:sp>
    <dsp:sp modelId="{BF28DFEF-0E5F-48CA-85C2-7A6780EE6F6E}">
      <dsp:nvSpPr>
        <dsp:cNvPr id="0" name=""/>
        <dsp:cNvSpPr/>
      </dsp:nvSpPr>
      <dsp:spPr>
        <a:xfrm>
          <a:off x="0" y="4075943"/>
          <a:ext cx="8382000" cy="444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Referent Power </a:t>
          </a:r>
        </a:p>
      </dsp:txBody>
      <dsp:txXfrm>
        <a:off x="21704" y="4097647"/>
        <a:ext cx="8338592" cy="401192"/>
      </dsp:txXfrm>
    </dsp:sp>
    <dsp:sp modelId="{159D5952-F550-469F-A753-A9463ECB8C5B}">
      <dsp:nvSpPr>
        <dsp:cNvPr id="0" name=""/>
        <dsp:cNvSpPr/>
      </dsp:nvSpPr>
      <dsp:spPr>
        <a:xfrm>
          <a:off x="0" y="4520543"/>
          <a:ext cx="8382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/>
            <a:t>The capacity to influence other people because of their desire to identify personally with you</a:t>
          </a:r>
        </a:p>
      </dsp:txBody>
      <dsp:txXfrm>
        <a:off x="0" y="4520543"/>
        <a:ext cx="8382000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64CD5F-9F03-4B43-AC81-6ACEB22C338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8C7279-BC41-4606-AF81-B28CC8CDC7D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 Major Leadership Theories Every Manager Should Master">
            <a:extLst>
              <a:ext uri="{FF2B5EF4-FFF2-40B4-BE49-F238E27FC236}">
                <a16:creationId xmlns:a16="http://schemas.microsoft.com/office/drawing/2014/main" id="{C9ECEE1B-04B0-49AC-8885-DF1708D4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8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55"/>
            <a:ext cx="6480048" cy="2301240"/>
          </a:xfrm>
        </p:spPr>
        <p:txBody>
          <a:bodyPr/>
          <a:lstStyle/>
          <a:p>
            <a:r>
              <a:rPr lang="en-US" dirty="0"/>
              <a:t>Leadership Theories</a:t>
            </a:r>
          </a:p>
        </p:txBody>
      </p:sp>
    </p:spTree>
    <p:extLst>
      <p:ext uri="{BB962C8B-B14F-4D97-AF65-F5344CB8AC3E}">
        <p14:creationId xmlns:p14="http://schemas.microsoft.com/office/powerpoint/2010/main" val="305525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“Transactional”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Transactional theories, also known as management theories, focus on the role of supervision, organisation and group performance. </a:t>
            </a:r>
          </a:p>
          <a:p>
            <a:pPr algn="just"/>
            <a:r>
              <a:rPr lang="en-US" dirty="0"/>
              <a:t>These theories base leadership on a system of rewards and punishments. </a:t>
            </a:r>
          </a:p>
          <a:p>
            <a:pPr algn="just"/>
            <a:r>
              <a:rPr lang="en-US" dirty="0"/>
              <a:t>Managerial theories are often used in business; when employees are successful, they are rewarded; when they fail, they are reprimanded or punished.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“Transactional”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theory of leadership was first described in by sociologist Max Weber, and further explored by Bernard M. Bass in the early 1980s.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Basic Assumptions of Transactional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People perform their best when the chain of command is definite and clear.</a:t>
            </a:r>
          </a:p>
          <a:p>
            <a:pPr algn="just"/>
            <a:r>
              <a:rPr lang="en-US" dirty="0"/>
              <a:t>Workers are motivated by rewards and punishments.</a:t>
            </a:r>
          </a:p>
          <a:p>
            <a:pPr algn="just"/>
            <a:r>
              <a:rPr lang="en-US" dirty="0"/>
              <a:t>Obeying the instructions and commands of the leader is the primary goal of the followers.</a:t>
            </a:r>
          </a:p>
          <a:p>
            <a:pPr algn="just"/>
            <a:r>
              <a:rPr lang="en-US" dirty="0"/>
              <a:t>Subordinates need to be carefully monitored to ensure that expectations are met.</a:t>
            </a:r>
          </a:p>
        </p:txBody>
      </p:sp>
    </p:spTree>
    <p:extLst>
      <p:ext uri="{BB962C8B-B14F-4D97-AF65-F5344CB8AC3E}">
        <p14:creationId xmlns:p14="http://schemas.microsoft.com/office/powerpoint/2010/main" val="109253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“Transformational”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Relationship theories, also known as transformational theories, focus upon the connections formed between leaders and followers. </a:t>
            </a:r>
          </a:p>
          <a:p>
            <a:pPr algn="just"/>
            <a:r>
              <a:rPr lang="en-US" dirty="0"/>
              <a:t>Transformational leaders motivate and inspire people by helping group members see the importance and higher good of the task. </a:t>
            </a:r>
          </a:p>
          <a:p>
            <a:pPr algn="just"/>
            <a:r>
              <a:rPr lang="en-US" dirty="0"/>
              <a:t>These leaders are focused on the performance of group members, but also want each person to fulfill his or her potential. </a:t>
            </a:r>
          </a:p>
          <a:p>
            <a:pPr algn="just"/>
            <a:r>
              <a:rPr lang="en-US" dirty="0"/>
              <a:t>Leaders with this style often have high ethical and moral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2570-771B-4348-8865-E417DF79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B956-951B-4749-A3F8-61E01E2C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897FA10-5E09-49D7-BC6A-32B5D3536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08AB5-DAD4-46BD-A9CE-092AD1E08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E136-E264-4A8A-BE23-8411597AA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BBBBF83-3C63-4FEA-B9FA-A55985BC8529}"/>
              </a:ext>
            </a:extLst>
          </p:cNvPr>
          <p:cNvSpPr txBox="1">
            <a:spLocks noChangeArrowheads="1"/>
          </p:cNvSpPr>
          <p:nvPr/>
        </p:nvSpPr>
        <p:spPr>
          <a:xfrm>
            <a:off x="480059" y="2053641"/>
            <a:ext cx="2751871" cy="276009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100">
                <a:solidFill>
                  <a:srgbClr val="FFFFFF"/>
                </a:solidFill>
              </a:rPr>
              <a:t>LEADERSHIP</a:t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>Trends In Leadership Development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9E9C48-62B0-4D56-8A21-F1240A3B7272}"/>
              </a:ext>
            </a:extLst>
          </p:cNvPr>
          <p:cNvSpPr txBox="1">
            <a:spLocks noChangeArrowheads="1"/>
          </p:cNvSpPr>
          <p:nvPr/>
        </p:nvSpPr>
        <p:spPr>
          <a:xfrm>
            <a:off x="3962400" y="1066800"/>
            <a:ext cx="4957070" cy="5486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Moral Leadership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Builds trust from a foundation of personal integrity 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Ethical Leadership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Has integrity and appears to others as “good” and “right” by moral standards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In leadership is honesty, credibility and consistency in putting values into action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Servant</a:t>
            </a:r>
            <a:r>
              <a:rPr lang="en-US" altLang="en-US" sz="2000">
                <a:solidFill>
                  <a:srgbClr val="000000"/>
                </a:solidFill>
              </a:rPr>
              <a:t> Leadership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Means serving others, helping them use their talents to help organizations best serve society 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Empowerment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Gives employees job freedom and power to influence affairs in the organization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1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E8BE9-5E8F-4E54-B5D7-186820F5D6A8}"/>
              </a:ext>
            </a:extLst>
          </p:cNvPr>
          <p:cNvSpPr txBox="1"/>
          <p:nvPr/>
        </p:nvSpPr>
        <p:spPr>
          <a:xfrm>
            <a:off x="228600" y="228600"/>
            <a:ext cx="723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Foundations </a:t>
            </a:r>
            <a:r>
              <a:rPr lang="en-US" alt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Effective Leadership</a:t>
            </a:r>
          </a:p>
        </p:txBody>
      </p:sp>
      <p:pic>
        <p:nvPicPr>
          <p:cNvPr id="1026" name="Picture 2" descr="How to transform from a peacetime CEO to a wartime CE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/>
          <a:stretch/>
        </p:blipFill>
        <p:spPr bwMode="auto">
          <a:xfrm>
            <a:off x="2166694" y="751820"/>
            <a:ext cx="3014906" cy="60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1DAA-D521-4BA4-BF62-84FD1FD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484438"/>
            <a:ext cx="5029200" cy="944562"/>
          </a:xfrm>
        </p:spPr>
        <p:txBody>
          <a:bodyPr/>
          <a:lstStyle/>
          <a:p>
            <a:r>
              <a:rPr lang="en-GB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891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640A-53CD-4E57-818F-998D436C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80B4-240D-49FF-A9FA-4058BD10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F9D87-31C6-479C-92C3-2BF504F32A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321731"/>
            <a:ext cx="3106572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85E6E5-9B21-463B-8130-58B83CED6DDB}"/>
              </a:ext>
            </a:extLst>
          </p:cNvPr>
          <p:cNvSpPr txBox="1">
            <a:spLocks noChangeArrowheads="1"/>
          </p:cNvSpPr>
          <p:nvPr/>
        </p:nvSpPr>
        <p:spPr>
          <a:xfrm>
            <a:off x="393192" y="583616"/>
            <a:ext cx="2791605" cy="5520579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en-US" sz="3100">
                <a:solidFill>
                  <a:srgbClr val="FFFFFF"/>
                </a:solidFill>
              </a:rPr>
              <a:t>LEADERSHIP</a:t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/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/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> Foundations For Effective Leadership</a:t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/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 b="1">
                <a:solidFill>
                  <a:srgbClr val="FFFFFF"/>
                </a:solidFill>
              </a:rPr>
              <a:t/>
            </a:r>
            <a:br>
              <a:rPr lang="en-US" altLang="en-US" sz="3100" b="1">
                <a:solidFill>
                  <a:srgbClr val="FFFFFF"/>
                </a:solidFill>
              </a:rPr>
            </a:br>
            <a:endParaRPr lang="en-US" altLang="en-US" sz="3100" b="1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1A191-82C4-49CD-979F-BA897E1276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127" y="321732"/>
            <a:ext cx="5430574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Rectangle 3">
            <a:extLst>
              <a:ext uri="{FF2B5EF4-FFF2-40B4-BE49-F238E27FC236}">
                <a16:creationId xmlns:a16="http://schemas.microsoft.com/office/drawing/2014/main" id="{932C7B0A-336E-43EA-B16B-61A3361BB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681678"/>
              </p:ext>
            </p:extLst>
          </p:nvPr>
        </p:nvGraphicFramePr>
        <p:xfrm>
          <a:off x="3700462" y="584200"/>
          <a:ext cx="5062538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8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725487"/>
          </a:xfrm>
          <a:prstGeom prst="rect">
            <a:avLst/>
          </a:prstGeom>
        </p:spPr>
        <p:txBody>
          <a:bodyPr vert="horz" lIns="45720" rIns="45720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What is leadership?</a:t>
            </a: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331152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Leadership is a </a:t>
            </a:r>
            <a:r>
              <a:rPr lang="en-US" altLang="en-US" sz="2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transactional process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. A leader affects and is affected by followers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Leadership is transitional. Within a team leadership moves around the team dependent on the stage of the process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Leadership involves </a:t>
            </a:r>
            <a:r>
              <a:rPr lang="en-US" altLang="en-US" sz="2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influence</a:t>
            </a:r>
            <a:r>
              <a:rPr lang="en-US" altLang="en-US" sz="2200" b="1" dirty="0" smtClean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in a </a:t>
            </a:r>
            <a:r>
              <a:rPr lang="en-US" altLang="en-US" sz="2200" b="1" dirty="0" smtClean="0">
                <a:solidFill>
                  <a:srgbClr val="002664"/>
                </a:solidFill>
                <a:ea typeface="ＭＳ Ｐゴシック" panose="020B0600070205080204" pitchFamily="34" charset="-128"/>
              </a:rPr>
              <a:t>group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with a </a:t>
            </a:r>
            <a:r>
              <a:rPr lang="en-US" altLang="en-US" sz="2200" b="1" dirty="0" smtClean="0">
                <a:solidFill>
                  <a:srgbClr val="002664"/>
                </a:solidFill>
                <a:ea typeface="ＭＳ Ｐゴシック" panose="020B0600070205080204" pitchFamily="34" charset="-128"/>
              </a:rPr>
              <a:t>common purpose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Without influence, leadership does not exist</a:t>
            </a:r>
          </a:p>
          <a:p>
            <a:pPr>
              <a:lnSpc>
                <a:spcPct val="12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Leadership involves </a:t>
            </a:r>
            <a:r>
              <a:rPr lang="en-US" altLang="en-US" sz="2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attaining goals</a:t>
            </a:r>
            <a:r>
              <a:rPr lang="en-US" alt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and directing a group of individuals to achieve </a:t>
            </a:r>
            <a:endParaRPr lang="en-US" altLang="en-US" sz="2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88" y="5160963"/>
            <a:ext cx="8786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latin typeface="Calibri" panose="020F0502020204030204" pitchFamily="34" charset="0"/>
              </a:rPr>
              <a:t>Leadership is multi-factorial and distinct from management</a:t>
            </a:r>
          </a:p>
        </p:txBody>
      </p:sp>
    </p:spTree>
    <p:extLst>
      <p:ext uri="{BB962C8B-B14F-4D97-AF65-F5344CB8AC3E}">
        <p14:creationId xmlns:p14="http://schemas.microsoft.com/office/powerpoint/2010/main" val="1032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49BFEB6-5BFD-4AB0-BC75-B16E1DDAD5A0}"/>
              </a:ext>
            </a:extLst>
          </p:cNvPr>
          <p:cNvSpPr txBox="1">
            <a:spLocks noChangeArrowheads="1"/>
          </p:cNvSpPr>
          <p:nvPr/>
        </p:nvSpPr>
        <p:spPr>
          <a:xfrm>
            <a:off x="408623" y="1361182"/>
            <a:ext cx="8720137" cy="10772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en-US" sz="2400" dirty="0"/>
              <a:t>Leadership is one of the four functions of management</a:t>
            </a:r>
          </a:p>
          <a:p>
            <a:endParaRPr lang="en-US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B8ED0C-2C93-4C03-9883-5593108C4E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1093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90579D-2B76-42AC-84A6-F8E344C1409F}"/>
              </a:ext>
            </a:extLst>
          </p:cNvPr>
          <p:cNvGrpSpPr/>
          <p:nvPr/>
        </p:nvGrpSpPr>
        <p:grpSpPr>
          <a:xfrm>
            <a:off x="604974" y="2187222"/>
            <a:ext cx="8153401" cy="4200832"/>
            <a:chOff x="1403041" y="1447642"/>
            <a:chExt cx="8153401" cy="4200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DFABBE-5C71-4176-9545-DA11A748DFC4}"/>
                </a:ext>
              </a:extLst>
            </p:cNvPr>
            <p:cNvSpPr txBox="1"/>
            <p:nvPr/>
          </p:nvSpPr>
          <p:spPr>
            <a:xfrm>
              <a:off x="4767321" y="3524478"/>
              <a:ext cx="1676398" cy="64633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Management </a:t>
              </a:r>
            </a:p>
            <a:p>
              <a:pPr algn="ctr"/>
              <a:r>
                <a:rPr lang="en-GB" b="1" dirty="0"/>
                <a:t>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96A07-6BCC-4117-85E9-9CBB5341A9EA}"/>
                </a:ext>
              </a:extLst>
            </p:cNvPr>
            <p:cNvSpPr txBox="1"/>
            <p:nvPr/>
          </p:nvSpPr>
          <p:spPr>
            <a:xfrm>
              <a:off x="4004371" y="1447642"/>
              <a:ext cx="2876318" cy="15388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Leading – </a:t>
              </a:r>
              <a:r>
                <a:rPr lang="en-GB" sz="1600" dirty="0"/>
                <a:t>to inspire effort</a:t>
              </a:r>
              <a:endParaRPr lang="en-GB" dirty="0"/>
            </a:p>
            <a:p>
              <a:pPr algn="ctr"/>
              <a:endParaRPr lang="en-GB" sz="12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Communicate the Vision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Build enthusiasm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b="1" dirty="0"/>
                <a:t>Motivate commitment and hard 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2F27C-F5FA-41A0-A006-3DB0F6DAEFF3}"/>
                </a:ext>
              </a:extLst>
            </p:cNvPr>
            <p:cNvSpPr txBox="1"/>
            <p:nvPr/>
          </p:nvSpPr>
          <p:spPr>
            <a:xfrm>
              <a:off x="6983226" y="3309034"/>
              <a:ext cx="2573216" cy="113877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b="1" dirty="0"/>
            </a:p>
            <a:p>
              <a:r>
                <a:rPr lang="en-GB" b="1" dirty="0"/>
                <a:t>Controlling</a:t>
              </a:r>
              <a:r>
                <a:rPr lang="en-GB" dirty="0"/>
                <a:t> – </a:t>
              </a:r>
              <a:r>
                <a:rPr lang="en-GB" sz="1600" dirty="0"/>
                <a:t>to ensure results</a:t>
              </a:r>
            </a:p>
            <a:p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B0587-009D-4DF8-8011-2DA5FDE608C8}"/>
                </a:ext>
              </a:extLst>
            </p:cNvPr>
            <p:cNvSpPr txBox="1"/>
            <p:nvPr/>
          </p:nvSpPr>
          <p:spPr>
            <a:xfrm>
              <a:off x="4202906" y="4648200"/>
              <a:ext cx="2479249" cy="10002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Organising</a:t>
              </a:r>
              <a:r>
                <a:rPr lang="en-GB" dirty="0"/>
                <a:t> – </a:t>
              </a:r>
              <a:r>
                <a:rPr lang="en-GB" sz="1600" dirty="0"/>
                <a:t>to create structures</a:t>
              </a:r>
            </a:p>
            <a:p>
              <a:endParaRPr lang="en-GB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9C2F9-DB75-472D-B5DF-A6E9D6DB87E8}"/>
                </a:ext>
              </a:extLst>
            </p:cNvPr>
            <p:cNvSpPr txBox="1"/>
            <p:nvPr/>
          </p:nvSpPr>
          <p:spPr>
            <a:xfrm>
              <a:off x="1403041" y="3332966"/>
              <a:ext cx="2864206" cy="1077218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GB" sz="1400" b="1" dirty="0"/>
            </a:p>
            <a:p>
              <a:r>
                <a:rPr lang="en-GB" b="1" dirty="0"/>
                <a:t>Planning</a:t>
              </a:r>
              <a:r>
                <a:rPr lang="en-GB" sz="1400" b="1" dirty="0"/>
                <a:t> </a:t>
              </a:r>
              <a:r>
                <a:rPr lang="en-GB" dirty="0"/>
                <a:t>– </a:t>
              </a:r>
              <a:r>
                <a:rPr lang="en-GB" sz="1600" dirty="0"/>
                <a:t>to set the directions</a:t>
              </a:r>
            </a:p>
            <a:p>
              <a:endParaRPr lang="en-GB" sz="1600" dirty="0"/>
            </a:p>
          </p:txBody>
        </p:sp>
      </p:grpSp>
      <p:sp>
        <p:nvSpPr>
          <p:cNvPr id="15" name="Right Arrow 2">
            <a:extLst>
              <a:ext uri="{FF2B5EF4-FFF2-40B4-BE49-F238E27FC236}">
                <a16:creationId xmlns:a16="http://schemas.microsoft.com/office/drawing/2014/main" id="{5ED6856A-E02D-4386-A51E-6CA38D82ED34}"/>
              </a:ext>
            </a:extLst>
          </p:cNvPr>
          <p:cNvSpPr/>
          <p:nvPr/>
        </p:nvSpPr>
        <p:spPr bwMode="auto">
          <a:xfrm rot="10800000">
            <a:off x="3517193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Down Arrow 4">
            <a:extLst>
              <a:ext uri="{FF2B5EF4-FFF2-40B4-BE49-F238E27FC236}">
                <a16:creationId xmlns:a16="http://schemas.microsoft.com/office/drawing/2014/main" id="{B950AD71-0C7D-4A69-9987-FCCE0CA65D05}"/>
              </a:ext>
            </a:extLst>
          </p:cNvPr>
          <p:cNvSpPr/>
          <p:nvPr/>
        </p:nvSpPr>
        <p:spPr bwMode="auto">
          <a:xfrm>
            <a:off x="4636519" y="4967068"/>
            <a:ext cx="316279" cy="39158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Down Arrow 11">
            <a:extLst>
              <a:ext uri="{FF2B5EF4-FFF2-40B4-BE49-F238E27FC236}">
                <a16:creationId xmlns:a16="http://schemas.microsoft.com/office/drawing/2014/main" id="{CEDDBFC3-D21A-4D3E-B6C8-4E2480354D74}"/>
              </a:ext>
            </a:extLst>
          </p:cNvPr>
          <p:cNvSpPr/>
          <p:nvPr/>
        </p:nvSpPr>
        <p:spPr bwMode="auto">
          <a:xfrm flipV="1">
            <a:off x="4622451" y="3799413"/>
            <a:ext cx="316279" cy="3819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ight Arrow 12">
            <a:extLst>
              <a:ext uri="{FF2B5EF4-FFF2-40B4-BE49-F238E27FC236}">
                <a16:creationId xmlns:a16="http://schemas.microsoft.com/office/drawing/2014/main" id="{33B23574-6B45-4903-BA69-73D49B61FE33}"/>
              </a:ext>
            </a:extLst>
          </p:cNvPr>
          <p:cNvSpPr/>
          <p:nvPr/>
        </p:nvSpPr>
        <p:spPr bwMode="auto">
          <a:xfrm>
            <a:off x="5713382" y="4507636"/>
            <a:ext cx="373866" cy="2929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re live to ready: Articles On Leadership Versus Management">
            <a:extLst>
              <a:ext uri="{FF2B5EF4-FFF2-40B4-BE49-F238E27FC236}">
                <a16:creationId xmlns:a16="http://schemas.microsoft.com/office/drawing/2014/main" id="{DDB53623-F5A0-4E3B-815D-5C14997C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2FCCEDB-3D90-46BD-90B3-7D76D686046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933497" cy="614363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Vs Management</a:t>
            </a:r>
          </a:p>
        </p:txBody>
      </p:sp>
    </p:spTree>
    <p:extLst>
      <p:ext uri="{BB962C8B-B14F-4D97-AF65-F5344CB8AC3E}">
        <p14:creationId xmlns:p14="http://schemas.microsoft.com/office/powerpoint/2010/main" val="34167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4558ADC-1DA2-4361-974E-4266324F74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064A1AE8-6AE7-434B-B430-5D9AC25EE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369311"/>
              </p:ext>
            </p:extLst>
          </p:nvPr>
        </p:nvGraphicFramePr>
        <p:xfrm>
          <a:off x="381000" y="1362074"/>
          <a:ext cx="8382000" cy="511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7B70E44-F025-4F5A-9122-62E03DC040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3837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</p:spTree>
    <p:extLst>
      <p:ext uri="{BB962C8B-B14F-4D97-AF65-F5344CB8AC3E}">
        <p14:creationId xmlns:p14="http://schemas.microsoft.com/office/powerpoint/2010/main" val="18856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33B7914-1313-43E7-B62B-BB5926485F6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774064" cy="45336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Managerial Power = Position Power + Personal Power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POSITION: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things managers can offer to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Rewards: "If you do what I ask, I'll give you a reward."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Coercion: "If you don't do what I ask, I'll punish you."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Legitimacy: "Because I am the boss; you must do as I ask." 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Power of the PERSON: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Based on how managers are viewed by others.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Expertise—as a source of special knowledge and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information.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Reference—as a person with whom others like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 identify.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224575-1D60-44A4-A9FC-D4A77DC05AA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3837"/>
            <a:ext cx="8933497" cy="9144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Foundations For Effective Leadership</a:t>
            </a:r>
          </a:p>
        </p:txBody>
      </p:sp>
    </p:spTree>
    <p:extLst>
      <p:ext uri="{BB962C8B-B14F-4D97-AF65-F5344CB8AC3E}">
        <p14:creationId xmlns:p14="http://schemas.microsoft.com/office/powerpoint/2010/main" val="29261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C937FBC-0C30-40F1-878B-D283EB42F92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82981"/>
            <a:ext cx="6705601" cy="43939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Font typeface="Wingdings 2"/>
              <a:buNone/>
            </a:pPr>
            <a:r>
              <a:rPr lang="en-US" altLang="en-US" sz="2000" dirty="0"/>
              <a:t>The recurring pattern of behaviors exhibited by a leader</a:t>
            </a:r>
          </a:p>
          <a:p>
            <a:pPr marL="457200" lvl="1" indent="0">
              <a:lnSpc>
                <a:spcPct val="90000"/>
              </a:lnSpc>
              <a:buFont typeface="Wingdings 2"/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GB" sz="2000" dirty="0"/>
              <a:t>Authoritarian</a:t>
            </a:r>
            <a:r>
              <a:rPr lang="en-US" altLang="en-US" sz="2000" dirty="0"/>
              <a:t>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Acts in unilateral command and control fashion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Democratic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Encourages participation with an emphasis on both task accomplishments and development of people</a:t>
            </a:r>
          </a:p>
          <a:p>
            <a:pPr marL="1371600" lvl="3" indent="0">
              <a:lnSpc>
                <a:spcPct val="90000"/>
              </a:lnSpc>
              <a:buFont typeface="Wingdings 2"/>
              <a:buNone/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Laissez-faire Style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Is low on both tasks and people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4" name="Picture 3" descr="Kurt Lewin - 'Field Theory Rule' - The Tavistock Institute">
            <a:extLst>
              <a:ext uri="{FF2B5EF4-FFF2-40B4-BE49-F238E27FC236}">
                <a16:creationId xmlns:a16="http://schemas.microsoft.com/office/drawing/2014/main" id="{651587F6-F1D6-4482-9A45-1CA23737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2590800"/>
            <a:ext cx="2125828" cy="25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0FF9C-9476-4217-B945-861D6CCE1B38}"/>
              </a:ext>
            </a:extLst>
          </p:cNvPr>
          <p:cNvSpPr txBox="1"/>
          <p:nvPr/>
        </p:nvSpPr>
        <p:spPr>
          <a:xfrm>
            <a:off x="30480" y="400342"/>
            <a:ext cx="867902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Style According to</a:t>
            </a:r>
          </a:p>
          <a:p>
            <a:pPr marL="0" indent="0">
              <a:lnSpc>
                <a:spcPct val="90000"/>
              </a:lnSpc>
              <a:buFont typeface="Wingdings 2"/>
              <a:buNone/>
            </a:pPr>
            <a:r>
              <a:rPr lang="en-US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Kurt Lewin</a:t>
            </a:r>
          </a:p>
        </p:txBody>
      </p:sp>
    </p:spTree>
    <p:extLst>
      <p:ext uri="{BB962C8B-B14F-4D97-AF65-F5344CB8AC3E}">
        <p14:creationId xmlns:p14="http://schemas.microsoft.com/office/powerpoint/2010/main" val="83856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"/>
            <a:ext cx="7254240" cy="11430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Leadership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28360"/>
          </a:xfrm>
        </p:spPr>
        <p:txBody>
          <a:bodyPr>
            <a:normAutofit fontScale="92500"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1600" dirty="0"/>
              <a:t>“Great Man”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effectLst/>
              </a:rPr>
              <a:t>Often portray great leaders as heroic, mythic and destined to rise to leadership when needed.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effectLst/>
              </a:rPr>
              <a:t>Supports the notion that great leaders are born and not made.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Trait</a:t>
            </a:r>
          </a:p>
          <a:p>
            <a:pPr lvl="1"/>
            <a:r>
              <a:rPr lang="en-US" sz="1400" dirty="0"/>
              <a:t>Assumes that people inherit certain qualities and traits that make them better suited to leadership. </a:t>
            </a:r>
          </a:p>
          <a:p>
            <a:pPr lvl="1"/>
            <a:r>
              <a:rPr lang="en-US" sz="1400" dirty="0"/>
              <a:t>the most common criticisms of trait theory center on the fact that traits are often poor predictors of behaviour. 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Behavioural</a:t>
            </a:r>
          </a:p>
          <a:p>
            <a:pPr lvl="1"/>
            <a:r>
              <a:rPr lang="en-US" sz="1400" dirty="0"/>
              <a:t>Based upon the belief that great leaders are made, not born and people can </a:t>
            </a:r>
            <a:r>
              <a:rPr lang="en-US" sz="1400" i="1" dirty="0"/>
              <a:t>learn</a:t>
            </a:r>
            <a:r>
              <a:rPr lang="en-US" sz="1400" dirty="0"/>
              <a:t> to become leaders through teaching and observation.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Participative </a:t>
            </a:r>
          </a:p>
          <a:p>
            <a:pPr lvl="1"/>
            <a:r>
              <a:rPr lang="en-US" sz="1400" dirty="0"/>
              <a:t>suggest that the ideal leadership style is one that takes the input of others into account. However, the leader retains the right to allow the input of others.</a:t>
            </a:r>
          </a:p>
          <a:p>
            <a:pPr marL="36576" indent="0">
              <a:buNone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Situational</a:t>
            </a:r>
          </a:p>
          <a:p>
            <a:pPr lvl="1" algn="just"/>
            <a:r>
              <a:rPr lang="en-US" sz="1400" dirty="0"/>
              <a:t>Propose that leaders choose the best course of action based upon situational variables. </a:t>
            </a:r>
          </a:p>
          <a:p>
            <a:pPr lvl="1" algn="just"/>
            <a:r>
              <a:rPr lang="en-US" sz="1400" dirty="0"/>
              <a:t>Different styles of leadership may be more appropriate for certain types of decision-making.</a:t>
            </a:r>
          </a:p>
          <a:p>
            <a:pPr marL="550926" indent="-514350">
              <a:buFont typeface="+mj-lt"/>
              <a:buAutoNum type="arabicPeriod"/>
            </a:pPr>
            <a:endParaRPr lang="en-US" sz="1600" dirty="0"/>
          </a:p>
          <a:p>
            <a:pPr marL="550926" indent="-514350">
              <a:buFont typeface="+mj-lt"/>
              <a:buAutoNum type="arabicPeriod"/>
            </a:pPr>
            <a:r>
              <a:rPr lang="en-US" sz="1600" dirty="0"/>
              <a:t>Contingency</a:t>
            </a:r>
          </a:p>
          <a:p>
            <a:pPr lvl="1" algn="just"/>
            <a:r>
              <a:rPr lang="en-US" sz="1400" dirty="0"/>
              <a:t>Focus on particular variables related to the environment that might determine which particular style of leadership is best suited for the situation. </a:t>
            </a:r>
          </a:p>
          <a:p>
            <a:pPr lvl="1" algn="just"/>
            <a:r>
              <a:rPr lang="en-US" sz="1400" dirty="0"/>
              <a:t>According to this theory, no leadership style is best in all situations</a:t>
            </a:r>
          </a:p>
          <a:p>
            <a:pPr marL="3657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37878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275</TotalTime>
  <Words>922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Franklin Gothic Book</vt:lpstr>
      <vt:lpstr>Wingdings</vt:lpstr>
      <vt:lpstr>Wingdings 2</vt:lpstr>
      <vt:lpstr>Technic</vt:lpstr>
      <vt:lpstr>Leadership Theories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Leadership Theories</vt:lpstr>
      <vt:lpstr>“Transactional” theory</vt:lpstr>
      <vt:lpstr>“Transactional” theory</vt:lpstr>
      <vt:lpstr>Basic Assumptions of Transactional Leadership</vt:lpstr>
      <vt:lpstr>“Transformational” theory</vt:lpstr>
      <vt:lpstr>PowerPoint Presentation</vt:lpstr>
      <vt:lpstr>PowerPoint Presentation</vt:lpstr>
      <vt:lpstr>The End</vt:lpstr>
    </vt:vector>
  </TitlesOfParts>
  <Company>Bismarck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Theory</dc:title>
  <dc:creator>Jessica DeVaal</dc:creator>
  <cp:lastModifiedBy>Guru Srinivasan</cp:lastModifiedBy>
  <cp:revision>23</cp:revision>
  <dcterms:created xsi:type="dcterms:W3CDTF">2011-08-20T00:30:04Z</dcterms:created>
  <dcterms:modified xsi:type="dcterms:W3CDTF">2020-09-15T12:52:36Z</dcterms:modified>
</cp:coreProperties>
</file>