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5" r:id="rId2"/>
    <p:sldId id="308" r:id="rId3"/>
    <p:sldId id="309" r:id="rId4"/>
    <p:sldId id="310" r:id="rId5"/>
    <p:sldId id="311" r:id="rId6"/>
    <p:sldId id="312" r:id="rId7"/>
    <p:sldId id="315" r:id="rId8"/>
    <p:sldId id="313" r:id="rId9"/>
    <p:sldId id="314" r:id="rId10"/>
    <p:sldId id="316" r:id="rId11"/>
    <p:sldId id="317" r:id="rId12"/>
    <p:sldId id="318" r:id="rId13"/>
    <p:sldId id="319" r:id="rId14"/>
    <p:sldId id="320" r:id="rId15"/>
    <p:sldId id="321" r:id="rId16"/>
    <p:sldId id="322" r:id="rId17"/>
    <p:sldId id="323" r:id="rId18"/>
    <p:sldId id="324" r:id="rId19"/>
    <p:sldId id="325" r:id="rId20"/>
    <p:sldId id="340" r:id="rId21"/>
    <p:sldId id="326" r:id="rId22"/>
    <p:sldId id="327" r:id="rId23"/>
    <p:sldId id="328" r:id="rId24"/>
    <p:sldId id="329" r:id="rId25"/>
    <p:sldId id="332" r:id="rId26"/>
    <p:sldId id="330" r:id="rId27"/>
    <p:sldId id="334" r:id="rId28"/>
    <p:sldId id="331" r:id="rId29"/>
    <p:sldId id="335" r:id="rId30"/>
    <p:sldId id="336" r:id="rId31"/>
    <p:sldId id="337" r:id="rId32"/>
    <p:sldId id="338" r:id="rId33"/>
    <p:sldId id="339" r:id="rId34"/>
    <p:sldId id="307"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9322" autoAdjust="0"/>
  </p:normalViewPr>
  <p:slideViewPr>
    <p:cSldViewPr>
      <p:cViewPr varScale="1">
        <p:scale>
          <a:sx n="68" d="100"/>
          <a:sy n="68" d="100"/>
        </p:scale>
        <p:origin x="228" y="96"/>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06BB0A-0F91-4E30-97F3-1FE03E890A67}" type="datetimeFigureOut">
              <a:rPr lang="en-US"/>
              <a:pPr>
                <a:defRPr/>
              </a:pPr>
              <a:t>3/5/2019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C4CB98E-DD3B-46AE-9BE5-7A5860848DA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Once the organization’s goals, plans, and strategies are in place, managers must develop a structure that will best facilitate the attainment of those goals. Recall from Chapter 1 that we defined organizing as the function of management that creates the organization’s structure. When managers develop or change the organization’s structure, they’re engaging in organizational design.</a:t>
            </a:r>
          </a:p>
          <a:p>
            <a:endParaRPr lang="en-US" altLang="en-US" smtClean="0"/>
          </a:p>
          <a:p>
            <a:r>
              <a:rPr lang="en-US" altLang="en-US" smtClean="0"/>
              <a:t>Work specialization is dividing work activities into separate job tasks. Individual employees “specialize” in doing part of an activity rather than the entire activity in order to increase work output. It’s also known as division of labor.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398A9D-E072-4537-9126-86B6FD83FB96}"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French and Raven identified five sources, or bases, of power: coercive, reward, legitimate, expert, and referent. We summarize them in</a:t>
            </a:r>
          </a:p>
          <a:p>
            <a:r>
              <a:rPr lang="en-US" altLang="en-US" smtClean="0"/>
              <a:t>Exhibit 5-6.</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D5212A-ADE8-4B44-86FF-E682F007CBB3}"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How many employees can a manager efficiently and effectively supervise? This question of span of control received a great deal of attention from early management writers. Although early writers came to no consensus on a specific number, most favored small spans—</a:t>
            </a:r>
          </a:p>
          <a:p>
            <a:r>
              <a:rPr lang="en-US" altLang="en-US" smtClean="0"/>
              <a:t>typically no more than six workers—in order to maintain close control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F3BDA9-C8FE-4B1B-9C8E-0AF1553D00D4}"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Formalization refers to how standardized an organization’s jobs are and the extent to which employee behavior is guided by rules</a:t>
            </a:r>
          </a:p>
          <a:p>
            <a:r>
              <a:rPr lang="en-US" altLang="en-US" smtClean="0"/>
              <a:t>and procedures.</a:t>
            </a:r>
          </a:p>
          <a:p>
            <a:endParaRPr lang="en-US" altLang="en-US" smtClean="0"/>
          </a:p>
          <a:p>
            <a:r>
              <a:rPr lang="en-US" altLang="en-US" smtClean="0"/>
              <a:t>Centralization is the degree to which decision making takes place at upper levels of the organization. Decentralization is the degree to which lower-level managers provide input or actually make decisions.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A8D3E-1B20-431C-AEB8-ED9CD7DCA10B}"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
            </a:r>
            <a:r>
              <a:rPr lang="en-US" altLang="en-US" b="1" smtClean="0"/>
              <a:t>mechanistic organization (or </a:t>
            </a:r>
            <a:r>
              <a:rPr lang="en-US" altLang="en-US" smtClean="0"/>
              <a:t>bureaucracy) was the natural result of combining the six elements of structure. Adhering to the</a:t>
            </a:r>
          </a:p>
          <a:p>
            <a:r>
              <a:rPr lang="en-US" altLang="en-US" smtClean="0"/>
              <a:t>chain-of-command principle ensured the existence of a formal hierarchy of authority, with each person controlled and supervised by one superior.</a:t>
            </a:r>
          </a:p>
          <a:p>
            <a:endParaRPr lang="en-US" altLang="en-US" smtClean="0"/>
          </a:p>
          <a:p>
            <a:r>
              <a:rPr lang="en-US" altLang="en-US" smtClean="0"/>
              <a:t>The </a:t>
            </a:r>
            <a:r>
              <a:rPr lang="en-US" altLang="en-US" b="1" smtClean="0"/>
              <a:t>organic organization is a highly adaptive form that is as loose and flexible as the </a:t>
            </a:r>
            <a:r>
              <a:rPr lang="en-US" altLang="en-US" smtClean="0"/>
              <a:t>mechanistic organization is rigid and stable. Rather than having standardized jobs and regulations, the organic organization’s loose structure allows it to change rapidly as required</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90249F-D451-43F7-813B-9B363F7249C3}"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24B9D-7964-4BAA-A0F4-0F1B6FA7FBB9}"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Every organization uses some form of technology to convert its inputs into outputs. Joan Woodward divided the firms into three distinct technologies that had increasing levels of complexity and sophistication. The first category, unit production, described the production of</a:t>
            </a:r>
          </a:p>
          <a:p>
            <a:r>
              <a:rPr lang="en-US" altLang="en-US" smtClean="0"/>
              <a:t>items in units or small batches. The second category, mass production, described large-batch manufacturing. Finally, the</a:t>
            </a:r>
          </a:p>
          <a:p>
            <a:r>
              <a:rPr lang="en-US" altLang="en-US" smtClean="0"/>
              <a:t>third and most technically complex group, process production, included continuous-process production.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4D8AE9-D592-4139-92EC-22208BFCAF8B}"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Most companies start as entrepreneurial ventures using a </a:t>
            </a:r>
            <a:r>
              <a:rPr lang="en-US" altLang="en-US" b="1" smtClean="0"/>
              <a:t>simple structure, which is an organizational design with low departmentalization, </a:t>
            </a:r>
            <a:r>
              <a:rPr lang="en-US" altLang="en-US" smtClean="0"/>
              <a:t>wide spans of control, authority centralized in a single person, and little formalization. The simple structure is most widely used in smaller businesses and its strengths should be obvious. It’s fast, flexible, and inexpensive to maintain, and accountability is clear.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198E69-E8C7-4E49-82CF-6845FC40B17E}"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When designing a structure, managers may choose one of the traditional organizational designs. These structures—simple, functional, and divisional—tend to be more mechanistic in nature. (See Exhibit 5-9 for a summary of the strengths and weaknesses of each.)</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3F22AC-EABC-4E28-96A1-09E67A4B8490}"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functional structure is an organizational design that groups similar or related occupational specialties together.</a:t>
            </a:r>
          </a:p>
          <a:p>
            <a:endParaRPr lang="en-US" altLang="en-US" smtClean="0"/>
          </a:p>
          <a:p>
            <a:r>
              <a:rPr lang="en-US" altLang="en-US" smtClean="0"/>
              <a:t>The divisional structure is an organizational structure made up of separate business units or divisions.29 In this structure, each division</a:t>
            </a:r>
          </a:p>
          <a:p>
            <a:r>
              <a:rPr lang="en-US" altLang="en-US" smtClean="0"/>
              <a:t>has limited autonomy, with a division manager who has authority over his or her unit and is responsible for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60DCA5-C98C-42F3-B9B7-CEC46E69F93B}"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Team structure is one in which the entire organization is made up of work teams that do the organization’s work. In this structure, employee empowerment is crucial because there is no line of managerial authority from top to bottom</a:t>
            </a:r>
          </a:p>
          <a:p>
            <a:endParaRPr lang="en-US" altLang="en-US" smtClean="0"/>
          </a:p>
          <a:p>
            <a:r>
              <a:rPr lang="en-US" altLang="en-US" smtClean="0"/>
              <a:t>The matrix structure assigns specialists from different functional departments to work on projects led by a project manager. When employees finish work on an assigned project, they go back to their functional departments.</a:t>
            </a:r>
          </a:p>
          <a:p>
            <a:endParaRPr lang="en-US" altLang="en-US" smtClean="0"/>
          </a:p>
          <a:p>
            <a:r>
              <a:rPr lang="en-US" altLang="en-US" smtClean="0"/>
              <a:t>Instead of a matrix structure, many organizations are using a project structure, in which employees continuously work on projects. Unlike the matrix structure, a project structure has no formal departments where employees return at the completion of a projects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E79C28-9AF5-4743-845E-664A1C348D00}"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some point, the human diseconomies from division of labor surface as boredom, fatigue, stress, low productivity, poor quality, increased absenteeism, and high turnover exceed the economic advantages (see Exhibit 5-1)</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7E704C-D0A3-47F4-B6D4-D60141EAA1A3}"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Another contemporary organizational design is the boundaryless organization, which is an organization whose design is not defined by, or limited to, the horizontal, vertical, or external boundaries imposed by a predefined structure.</a:t>
            </a:r>
          </a:p>
          <a:p>
            <a:endParaRPr lang="en-US" altLang="en-US" smtClean="0"/>
          </a:p>
          <a:p>
            <a:r>
              <a:rPr lang="en-US" altLang="en-US" smtClean="0"/>
              <a:t>A virtual organization consists of a small core of full-time employees and outside specialists temporarily hired as needed to work on projects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C86F5E-05B7-48F3-98D9-F9B061502190}"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Another structural option for managers wanting to minimize or eliminate organizational boundaries is a network organization, which is one that uses its own employees to do some work activities and networks of outside suppliers to provide other needed product components</a:t>
            </a:r>
          </a:p>
          <a:p>
            <a:r>
              <a:rPr lang="en-US" altLang="en-US" smtClean="0"/>
              <a:t>or work processes.  This organizational form is sometimes called a modular organization by manufacturing firms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A813F7-408C-43EF-872F-DEFE6B43CA42}"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learning organization is an organization that has developed the capacity to continuously learn, adapt, and change.  The concept of a learning organization doesn’t involve a specific organizational design per se, but instead describes an organizational mind-set or philosophy that has significant design implications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71F00A-24FE-4360-B1FF-CDE67D43000C}"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Organizational culture has been described as the shared values, principles, traditions, and  ways of doing things that influence the way organizational members act. In most organizations, these shared values and practices have evolved over time and determine, to a large</a:t>
            </a:r>
          </a:p>
          <a:p>
            <a:r>
              <a:rPr lang="en-US" altLang="en-US" smtClean="0"/>
              <a:t>extent, how “things are done around here.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A470EC-913C-4172-83A7-16BD331BF1FB}"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 organization’s culture may have an effect on its structure, depending on how strong, or weak, the culture is. Strong cultures—those in which the key values are deeply held and widely shared—have a greater influence on employees than do weaker cultures. The more</a:t>
            </a:r>
          </a:p>
          <a:p>
            <a:r>
              <a:rPr lang="en-US" altLang="en-US" smtClean="0"/>
              <a:t>employees accept the organization’s key values and the greater their commitment to those values, the stronger the culture is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22546C-AE23-4FEC-A743-FE113EB1F4AB}"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How jobs are grouped together is called </a:t>
            </a:r>
            <a:r>
              <a:rPr lang="en-US" altLang="en-US" b="1" smtClean="0"/>
              <a:t>departmentalization. There are five </a:t>
            </a:r>
            <a:r>
              <a:rPr lang="en-US" altLang="en-US" smtClean="0"/>
              <a:t>common forms of departmentalization (see Exhibit 5-2) although an organization may use its  own unique classification. No single method of departmentalization was advocated by the early writers. The method or methods used should reflect the grouping that would best contribute to the attainment of the goals of the organization and the individual units.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7EDF4-9096-4F54-9B9B-DD707B3F0170}"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recent trend is the use of cross-functional teams, which are teams made up of individuals from various departments and that cross traditional departmental lines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FE165C-EF4B-4302-9543-AFB2BEA3D205}"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To understand authority and responsibility, you also have to be familiar with the chain of command, the line of authority extending from upper organizational levels to lower levels, which clarifies who reports to whom</a:t>
            </a:r>
          </a:p>
          <a:p>
            <a:endParaRPr lang="en-US" altLang="en-US" smtClean="0"/>
          </a:p>
          <a:p>
            <a:r>
              <a:rPr lang="en-US" altLang="en-US" smtClean="0"/>
              <a:t>Authority refers to the rights inherent in a managerial position to give orders and expect the orders to be obeyed</a:t>
            </a:r>
          </a:p>
          <a:p>
            <a:endParaRPr lang="en-US" altLang="en-US" smtClean="0"/>
          </a:p>
          <a:p>
            <a:r>
              <a:rPr lang="en-US" altLang="en-US" smtClean="0"/>
              <a:t>When managers delegate authority, they must allocate commensurate responsibility That is, when employees are given rights, they also assume a corresponding obligation to perform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E37949-1062-4D2D-A27D-3ACFD56F6B7E}"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Line authority entitles a manager to direct the work of an employee. It is the employer–employee authority relationship that extends from the top of the organization to the lowest echelon, according to the chain of command, as shown in Exhibit 5-3.</a:t>
            </a:r>
          </a:p>
          <a:p>
            <a:endParaRPr lang="en-US" altLang="en-US" smtClean="0"/>
          </a:p>
          <a:p>
            <a:r>
              <a:rPr lang="en-US" altLang="en-US" smtClean="0"/>
              <a:t>As organizations get larger and more complex, line managers find that they do not have the time, expertise, or resources to get their jobs done effectively. In response, they create staff authority functions to support, assist, advise, and generally reduce some of their informational burdens.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1D9AE2-6354-4097-A831-BB772806E06E}"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Exhibit 5-4 illustrates line and staff authority</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E4EED9-ACC3-44BD-B185-9162889FE851}"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Authority goes with the job. Power, on the other hand, refers to an individual’s capacity to influence decisions. Authority is part of the larger</a:t>
            </a:r>
          </a:p>
          <a:p>
            <a:r>
              <a:rPr lang="en-US" altLang="en-US" smtClean="0"/>
              <a:t>concept of power. That is, the formal rights that come with an individual’s position in the organization are just one means by which an individual can affect the decision process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D7E82E-9042-443E-9249-42BA10B8504A}"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Exhibit 5-5 visually depicts the difference between authority and power.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4D065F-81B7-4A19-B8C8-05ECAD47CA19}"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r>
              <a:rPr lang="en-US" altLang="en-US"/>
              <a:t>Copyright ©2011 Pearson Education, Inc. Publishing as Prentice Hall.  </a:t>
            </a:r>
          </a:p>
        </p:txBody>
      </p:sp>
    </p:spTree>
    <p:extLst>
      <p:ext uri="{BB962C8B-B14F-4D97-AF65-F5344CB8AC3E}">
        <p14:creationId xmlns:p14="http://schemas.microsoft.com/office/powerpoint/2010/main" val="184058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492125" cy="276225"/>
          </a:xfrm>
          <a:prstGeom prst="rect">
            <a:avLst/>
          </a:prstGeom>
          <a:noFill/>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chemeClr val="bg1"/>
                </a:solidFill>
                <a:latin typeface="Calibri" panose="020F0502020204030204" pitchFamily="34" charset="0"/>
              </a:rPr>
              <a:t>5-</a:t>
            </a:r>
            <a:fld id="{66003E4E-1DF1-42EE-A0C7-20F4EEA3F4EE}" type="slidenum">
              <a:rPr lang="en-US" altLang="en-US" sz="1200">
                <a:solidFill>
                  <a:schemeClr val="bg1"/>
                </a:solidFill>
                <a:latin typeface="Calibri" panose="020F0502020204030204" pitchFamily="34" charset="0"/>
              </a:rPr>
              <a:pPr eaLnBrk="1" hangingPunct="1"/>
              <a:t>‹#›</a:t>
            </a:fld>
            <a:endParaRPr lang="en-US" altLang="en-US" sz="1200">
              <a:solidFill>
                <a:schemeClr val="bg1"/>
              </a:solidFill>
              <a:latin typeface="Calibri" panose="020F0502020204030204" pitchFamily="34" charset="0"/>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p:txBody>
          <a:bodyPr/>
          <a:lstStyle>
            <a:lvl1pPr>
              <a:defRPr/>
            </a:lvl1pPr>
          </a:lstStyle>
          <a:p>
            <a:r>
              <a:rPr lang="en-US" altLang="en-US"/>
              <a:t>Copyright ©2011 Pearson Education, Inc. Publishing as Prentice Hall.  </a:t>
            </a:r>
          </a:p>
        </p:txBody>
      </p:sp>
    </p:spTree>
    <p:extLst>
      <p:ext uri="{BB962C8B-B14F-4D97-AF65-F5344CB8AC3E}">
        <p14:creationId xmlns:p14="http://schemas.microsoft.com/office/powerpoint/2010/main" val="404685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488950" cy="274638"/>
          </a:xfrm>
          <a:prstGeom prst="rect">
            <a:avLst/>
          </a:prstGeom>
          <a:noFill/>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chemeClr val="bg1"/>
                </a:solidFill>
                <a:latin typeface="Calibri" panose="020F0502020204030204" pitchFamily="34" charset="0"/>
              </a:rPr>
              <a:t>5-</a:t>
            </a:r>
            <a:fld id="{5A283673-9E9E-47B8-A00F-9881D2656766}" type="slidenum">
              <a:rPr lang="en-US" altLang="en-US" sz="1200">
                <a:solidFill>
                  <a:schemeClr val="bg1"/>
                </a:solidFill>
                <a:latin typeface="Calibri" panose="020F0502020204030204" pitchFamily="34" charset="0"/>
              </a:rPr>
              <a:pPr eaLnBrk="1" hangingPunct="1"/>
              <a:t>‹#›</a:t>
            </a:fld>
            <a:endParaRPr lang="en-US" altLang="en-US" sz="1200">
              <a:solidFill>
                <a:schemeClr val="bg1"/>
              </a:solidFill>
              <a:latin typeface="Calibri" panose="020F0502020204030204" pitchFamily="34" charset="0"/>
            </a:endParaRPr>
          </a:p>
        </p:txBody>
      </p:sp>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r>
              <a:rPr lang="en-US" altLang="en-US"/>
              <a:t>Copyright ©2011 Pearson Education, Inc. Publishing as Prentice Hall.  </a:t>
            </a:r>
          </a:p>
        </p:txBody>
      </p:sp>
    </p:spTree>
    <p:extLst>
      <p:ext uri="{BB962C8B-B14F-4D97-AF65-F5344CB8AC3E}">
        <p14:creationId xmlns:p14="http://schemas.microsoft.com/office/powerpoint/2010/main" val="205226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488950" cy="274638"/>
          </a:xfrm>
          <a:prstGeom prst="rect">
            <a:avLst/>
          </a:prstGeom>
          <a:noFill/>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chemeClr val="bg1"/>
                </a:solidFill>
                <a:latin typeface="Calibri" panose="020F0502020204030204" pitchFamily="34" charset="0"/>
              </a:rPr>
              <a:t>5-</a:t>
            </a:r>
            <a:fld id="{329A7140-52B1-4844-A3EB-1898B5E3227B}" type="slidenum">
              <a:rPr lang="en-US" altLang="en-US" sz="1200">
                <a:solidFill>
                  <a:schemeClr val="bg1"/>
                </a:solidFill>
                <a:latin typeface="Calibri" panose="020F0502020204030204" pitchFamily="34" charset="0"/>
              </a:rPr>
              <a:pPr eaLnBrk="1" hangingPunct="1"/>
              <a:t>‹#›</a:t>
            </a:fld>
            <a:endParaRPr lang="en-US" altLang="en-US" sz="1200">
              <a:solidFill>
                <a:schemeClr val="bg1"/>
              </a:solidFill>
              <a:latin typeface="Calibri" panose="020F0502020204030204" pitchFamily="34" charset="0"/>
            </a:endParaRPr>
          </a:p>
        </p:txBody>
      </p:sp>
      <p:sp>
        <p:nvSpPr>
          <p:cNvPr id="2" name="Title 1"/>
          <p:cNvSpPr>
            <a:spLocks noGrp="1"/>
          </p:cNvSpPr>
          <p:nvPr>
            <p:ph type="title"/>
          </p:nvPr>
        </p:nvSpPr>
        <p:spPr>
          <a:xfrm>
            <a:off x="457200" y="76200"/>
            <a:ext cx="8229600" cy="990600"/>
          </a:xfrm>
        </p:spPr>
        <p:txBody>
          <a:body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lvl1pPr>
              <a:defRPr/>
            </a:lvl1pPr>
          </a:lstStyle>
          <a:p>
            <a:r>
              <a:rPr lang="en-US" altLang="en-US"/>
              <a:t>Copyright ©2011 Pearson Education, Inc. Publishing as Prentice Hall.  </a:t>
            </a:r>
          </a:p>
        </p:txBody>
      </p:sp>
    </p:spTree>
    <p:extLst>
      <p:ext uri="{BB962C8B-B14F-4D97-AF65-F5344CB8AC3E}">
        <p14:creationId xmlns:p14="http://schemas.microsoft.com/office/powerpoint/2010/main" val="1400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492125" cy="276225"/>
          </a:xfrm>
          <a:prstGeom prst="rect">
            <a:avLst/>
          </a:prstGeom>
          <a:noFill/>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chemeClr val="bg1"/>
                </a:solidFill>
                <a:latin typeface="Calibri" panose="020F0502020204030204" pitchFamily="34" charset="0"/>
              </a:rPr>
              <a:t>5-</a:t>
            </a:r>
            <a:fld id="{72E6436E-0A39-442A-8BB1-7911CDB85324}" type="slidenum">
              <a:rPr lang="en-US" altLang="en-US" sz="1200">
                <a:solidFill>
                  <a:schemeClr val="bg1"/>
                </a:solidFill>
                <a:latin typeface="Calibri" panose="020F0502020204030204" pitchFamily="34" charset="0"/>
              </a:rPr>
              <a:pPr eaLnBrk="1" hangingPunct="1"/>
              <a:t>‹#›</a:t>
            </a:fld>
            <a:endParaRPr lang="en-US" altLang="en-US" sz="1200">
              <a:solidFill>
                <a:schemeClr val="bg1"/>
              </a:solidFill>
              <a:latin typeface="Calibri" panose="020F0502020204030204" pitchFamily="34" charset="0"/>
            </a:endParaRPr>
          </a:p>
        </p:txBody>
      </p:sp>
      <p:sp>
        <p:nvSpPr>
          <p:cNvPr id="3" name="Footer Placeholder 4"/>
          <p:cNvSpPr>
            <a:spLocks noGrp="1"/>
          </p:cNvSpPr>
          <p:nvPr>
            <p:ph type="ftr" sz="quarter" idx="10"/>
          </p:nvPr>
        </p:nvSpPr>
        <p:spPr/>
        <p:txBody>
          <a:bodyPr/>
          <a:lstStyle>
            <a:lvl1pPr>
              <a:defRPr/>
            </a:lvl1pPr>
          </a:lstStyle>
          <a:p>
            <a:r>
              <a:rPr lang="en-US" altLang="en-US"/>
              <a:t>Copyright ©2011 Pearson Education, Inc. Publishing as Prentice Hall.  </a:t>
            </a:r>
          </a:p>
        </p:txBody>
      </p:sp>
    </p:spTree>
    <p:extLst>
      <p:ext uri="{BB962C8B-B14F-4D97-AF65-F5344CB8AC3E}">
        <p14:creationId xmlns:p14="http://schemas.microsoft.com/office/powerpoint/2010/main" val="627202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chemeClr val="bg1"/>
                </a:solidFill>
                <a:latin typeface="Calibri" panose="020F0502020204030204" pitchFamily="34" charset="0"/>
              </a:defRPr>
            </a:lvl1pPr>
          </a:lstStyle>
          <a:p>
            <a:r>
              <a:rPr lang="en-US" altLang="en-US"/>
              <a:t>Copyright ©2011 Pearson Education, Inc. Publishing as Prentice Hall.  </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76400" y="1371600"/>
            <a:ext cx="7239000" cy="4267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609600"/>
            <a:ext cx="1066800" cy="1470025"/>
          </a:xfrm>
        </p:spPr>
        <p:txBody>
          <a:bodyPr rtlCol="0">
            <a:noAutofit/>
          </a:bodyPr>
          <a:lstStyle/>
          <a:p>
            <a:pPr algn="l" eaLnBrk="1" fontAlgn="auto" hangingPunct="1">
              <a:spcAft>
                <a:spcPts val="0"/>
              </a:spcAft>
              <a:defRPr/>
            </a:pPr>
            <a:r>
              <a:rPr lang="en-US" sz="28700" b="1" dirty="0" smtClean="0">
                <a:solidFill>
                  <a:schemeClr val="accent6">
                    <a:lumMod val="75000"/>
                  </a:schemeClr>
                </a:solidFill>
                <a:latin typeface="Britannic Bold" pitchFamily="34" charset="0"/>
              </a:rPr>
              <a:t>5</a:t>
            </a:r>
          </a:p>
        </p:txBody>
      </p:sp>
      <p:sp>
        <p:nvSpPr>
          <p:cNvPr id="8" name="Subtitle 7"/>
          <p:cNvSpPr>
            <a:spLocks noGrp="1"/>
          </p:cNvSpPr>
          <p:nvPr>
            <p:ph type="subTitle" idx="1"/>
          </p:nvPr>
        </p:nvSpPr>
        <p:spPr>
          <a:xfrm>
            <a:off x="1676400" y="609600"/>
            <a:ext cx="2209800" cy="914400"/>
          </a:xfrm>
        </p:spPr>
        <p:txBody>
          <a:bodyPr rtlCol="0">
            <a:normAutofit/>
          </a:bodyPr>
          <a:lstStyle/>
          <a:p>
            <a:pPr algn="l" eaLnBrk="1" fontAlgn="auto" hangingPunct="1">
              <a:spcAft>
                <a:spcPts val="0"/>
              </a:spcAft>
              <a:defRPr/>
            </a:pPr>
            <a:r>
              <a:rPr lang="en-US" sz="4000" b="1" dirty="0" smtClean="0">
                <a:solidFill>
                  <a:schemeClr val="accent5">
                    <a:lumMod val="75000"/>
                  </a:schemeClr>
                </a:solidFill>
              </a:rPr>
              <a:t>Chapter</a:t>
            </a:r>
          </a:p>
        </p:txBody>
      </p:sp>
      <p:sp>
        <p:nvSpPr>
          <p:cNvPr id="6149" name="Rectangle 11"/>
          <p:cNvSpPr>
            <a:spLocks noChangeArrowheads="1"/>
          </p:cNvSpPr>
          <p:nvPr/>
        </p:nvSpPr>
        <p:spPr bwMode="auto">
          <a:xfrm>
            <a:off x="2209800" y="1981200"/>
            <a:ext cx="4953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b="1">
                <a:solidFill>
                  <a:schemeClr val="bg1"/>
                </a:solidFill>
                <a:latin typeface="Calibri" panose="020F0502020204030204" pitchFamily="34" charset="0"/>
              </a:rPr>
              <a:t>Organizational Structure </a:t>
            </a:r>
            <a:r>
              <a:rPr lang="en-US" altLang="en-US" sz="6000">
                <a:solidFill>
                  <a:schemeClr val="bg1"/>
                </a:solidFill>
                <a:latin typeface="Calibri" panose="020F0502020204030204" pitchFamily="34" charset="0"/>
              </a:rPr>
              <a:t>and</a:t>
            </a:r>
            <a:r>
              <a:rPr lang="en-US" altLang="en-US" sz="6000" b="1">
                <a:solidFill>
                  <a:schemeClr val="bg1"/>
                </a:solidFill>
                <a:latin typeface="Calibri" panose="020F0502020204030204" pitchFamily="34" charset="0"/>
              </a:rPr>
              <a:t> Culture</a:t>
            </a:r>
          </a:p>
        </p:txBody>
      </p:sp>
      <p:sp>
        <p:nvSpPr>
          <p:cNvPr id="11" name="Footer Placeholder 10"/>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374650"/>
            <a:ext cx="7766050" cy="587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9144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What is Power?</a:t>
            </a:r>
            <a:endParaRPr lang="en-US" dirty="0"/>
          </a:p>
        </p:txBody>
      </p:sp>
      <p:sp>
        <p:nvSpPr>
          <p:cNvPr id="4" name="Content Placeholder 3"/>
          <p:cNvSpPr>
            <a:spLocks noGrp="1"/>
          </p:cNvSpPr>
          <p:nvPr>
            <p:ph idx="1"/>
          </p:nvPr>
        </p:nvSpPr>
        <p:spPr/>
        <p:txBody>
          <a:bodyPr/>
          <a:lstStyle/>
          <a:p>
            <a:pPr>
              <a:buFont typeface="Arial" charset="0"/>
              <a:buChar char="•"/>
              <a:defRPr/>
            </a:pPr>
            <a:r>
              <a:rPr lang="en-US" dirty="0" smtClean="0">
                <a:solidFill>
                  <a:schemeClr val="tx1"/>
                </a:solidFill>
              </a:rPr>
              <a:t>Authority goes with the job, but</a:t>
            </a:r>
          </a:p>
          <a:p>
            <a:pPr>
              <a:buFont typeface="Arial" charset="0"/>
              <a:buChar char="•"/>
              <a:defRPr/>
            </a:pPr>
            <a:r>
              <a:rPr lang="en-US" dirty="0" smtClean="0"/>
              <a:t> </a:t>
            </a:r>
            <a:r>
              <a:rPr lang="en-US" b="1" dirty="0" smtClean="0"/>
              <a:t>Power</a:t>
            </a:r>
          </a:p>
          <a:p>
            <a:pPr lvl="1">
              <a:buFont typeface="Arial" charset="0"/>
              <a:buChar char="–"/>
              <a:defRPr/>
            </a:pPr>
            <a:r>
              <a:rPr lang="en-US" dirty="0" smtClean="0"/>
              <a:t>refers to an individual’s capacity to influence decisions. Authority is part of the larger concept of power</a:t>
            </a:r>
            <a:endParaRPr lang="en-US"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184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
            <a:ext cx="8610600"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r="2217"/>
          <a:stretch>
            <a:fillRect/>
          </a:stretch>
        </p:blipFill>
        <p:spPr bwMode="auto">
          <a:xfrm>
            <a:off x="117475" y="1905000"/>
            <a:ext cx="89519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defRPr/>
            </a:pPr>
            <a:r>
              <a:rPr lang="en-US" dirty="0" smtClean="0">
                <a:solidFill>
                  <a:schemeClr val="accent6">
                    <a:lumMod val="75000"/>
                  </a:schemeClr>
                </a:solidFill>
              </a:rPr>
              <a:t>What Is Span of Control?</a:t>
            </a:r>
            <a:endParaRPr lang="en-US" dirty="0">
              <a:solidFill>
                <a:schemeClr val="accent6">
                  <a:lumMod val="75000"/>
                </a:schemeClr>
              </a:solidFill>
            </a:endParaRPr>
          </a:p>
        </p:txBody>
      </p:sp>
      <p:sp>
        <p:nvSpPr>
          <p:cNvPr id="20483" name="Content Placeholder 3"/>
          <p:cNvSpPr>
            <a:spLocks noGrp="1"/>
          </p:cNvSpPr>
          <p:nvPr>
            <p:ph sz="half" idx="1"/>
          </p:nvPr>
        </p:nvSpPr>
        <p:spPr/>
        <p:txBody>
          <a:bodyPr/>
          <a:lstStyle/>
          <a:p>
            <a:r>
              <a:rPr lang="en-US" altLang="en-US" sz="3200" smtClean="0">
                <a:solidFill>
                  <a:schemeClr val="accent1"/>
                </a:solidFill>
              </a:rPr>
              <a:t>Span of Control</a:t>
            </a:r>
          </a:p>
          <a:p>
            <a:pPr lvl="1"/>
            <a:r>
              <a:rPr lang="en-US" altLang="en-US" sz="2800" smtClean="0"/>
              <a:t>The number of employees a manager can efficiently and effectively supervise</a:t>
            </a:r>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20485"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2641"/>
          <a:stretch>
            <a:fillRect/>
          </a:stretch>
        </p:blipFill>
        <p:spPr>
          <a:xfrm>
            <a:off x="4648200" y="1752600"/>
            <a:ext cx="4133850" cy="3392488"/>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defRPr/>
            </a:pPr>
            <a:r>
              <a:rPr lang="en-US" dirty="0" smtClean="0"/>
              <a:t>What Is Formalization?</a:t>
            </a:r>
            <a:endParaRPr lang="en-US" dirty="0"/>
          </a:p>
        </p:txBody>
      </p:sp>
      <p:sp>
        <p:nvSpPr>
          <p:cNvPr id="10" name="Content Placeholder 9"/>
          <p:cNvSpPr>
            <a:spLocks noGrp="1"/>
          </p:cNvSpPr>
          <p:nvPr>
            <p:ph idx="1"/>
          </p:nvPr>
        </p:nvSpPr>
        <p:spPr>
          <a:xfrm>
            <a:off x="457200" y="1295400"/>
            <a:ext cx="8229600" cy="4754563"/>
          </a:xfrm>
        </p:spPr>
        <p:txBody>
          <a:bodyPr/>
          <a:lstStyle/>
          <a:p>
            <a:pPr>
              <a:buFont typeface="Arial" charset="0"/>
              <a:buChar char="•"/>
              <a:defRPr/>
            </a:pPr>
            <a:r>
              <a:rPr lang="en-US" dirty="0" smtClean="0"/>
              <a:t>Formalization</a:t>
            </a:r>
          </a:p>
          <a:p>
            <a:pPr lvl="1">
              <a:buFont typeface="Arial" charset="0"/>
              <a:buChar char="–"/>
              <a:defRPr/>
            </a:pPr>
            <a:r>
              <a:rPr lang="en-US" dirty="0" smtClean="0"/>
              <a:t>How standardized an organization’s jobs are and the extent to which employee behavior is guided by rules and procedures</a:t>
            </a:r>
          </a:p>
          <a:p>
            <a:pPr>
              <a:buFont typeface="Arial" charset="0"/>
              <a:buChar char="•"/>
              <a:defRPr/>
            </a:pPr>
            <a:r>
              <a:rPr lang="en-US" dirty="0" smtClean="0"/>
              <a:t>Centralization</a:t>
            </a:r>
          </a:p>
          <a:p>
            <a:pPr lvl="1">
              <a:buFont typeface="Arial" charset="0"/>
              <a:buChar char="–"/>
              <a:defRPr/>
            </a:pPr>
            <a:r>
              <a:rPr lang="en-US" dirty="0" smtClean="0"/>
              <a:t>The degree to which decision making takes place at upper levels of the organization</a:t>
            </a:r>
          </a:p>
          <a:p>
            <a:pPr>
              <a:buFont typeface="Arial" charset="0"/>
              <a:buChar char="•"/>
              <a:defRPr/>
            </a:pPr>
            <a:r>
              <a:rPr lang="en-US" dirty="0" smtClean="0"/>
              <a:t>Decentralization</a:t>
            </a:r>
          </a:p>
          <a:p>
            <a:pPr lvl="1">
              <a:buFont typeface="Arial" charset="0"/>
              <a:buChar char="–"/>
              <a:defRPr/>
            </a:pPr>
            <a:r>
              <a:rPr lang="en-US" dirty="0" smtClean="0"/>
              <a:t>The degree to which lower-level managers provide input or actually make decisions</a:t>
            </a:r>
            <a:endParaRPr lang="en-US" dirty="0"/>
          </a:p>
        </p:txBody>
      </p:sp>
      <p:sp>
        <p:nvSpPr>
          <p:cNvPr id="5" name="Footer Placeholder 4"/>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Contingency Variables Affect</a:t>
            </a:r>
            <a:br>
              <a:rPr lang="en-US" dirty="0" smtClean="0"/>
            </a:br>
            <a:r>
              <a:rPr lang="en-US" dirty="0" smtClean="0"/>
              <a:t>Structural Choice?</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Mechanistic Organization </a:t>
            </a:r>
          </a:p>
          <a:p>
            <a:pPr lvl="1">
              <a:buFont typeface="Arial" charset="0"/>
              <a:buChar char="–"/>
              <a:defRPr/>
            </a:pPr>
            <a:r>
              <a:rPr lang="en-US" dirty="0" smtClean="0"/>
              <a:t>A bureaucratic organization; a structure that’s high in specialization, formalization, and centralization</a:t>
            </a:r>
          </a:p>
          <a:p>
            <a:pPr>
              <a:buFont typeface="Arial" charset="0"/>
              <a:buChar char="•"/>
              <a:defRPr/>
            </a:pPr>
            <a:r>
              <a:rPr lang="en-US" dirty="0" smtClean="0"/>
              <a:t>Organic Organization</a:t>
            </a:r>
          </a:p>
          <a:p>
            <a:pPr lvl="1">
              <a:buFont typeface="Arial" charset="0"/>
              <a:buChar char="–"/>
              <a:defRPr/>
            </a:pPr>
            <a:r>
              <a:rPr lang="en-US" dirty="0" smtClean="0"/>
              <a:t>A structure that’s low in specialization, formalization, and centralization</a:t>
            </a: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8" y="685800"/>
            <a:ext cx="8899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Does Technology Affect Structure?</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Unit Production</a:t>
            </a:r>
          </a:p>
          <a:p>
            <a:pPr lvl="1">
              <a:buFont typeface="Arial" charset="0"/>
              <a:buChar char="–"/>
              <a:defRPr/>
            </a:pPr>
            <a:r>
              <a:rPr lang="en-US" dirty="0" smtClean="0"/>
              <a:t>The production of items in units or small batches</a:t>
            </a:r>
          </a:p>
          <a:p>
            <a:pPr>
              <a:buFont typeface="Arial" charset="0"/>
              <a:buChar char="•"/>
              <a:defRPr/>
            </a:pPr>
            <a:r>
              <a:rPr lang="en-US" dirty="0" smtClean="0"/>
              <a:t>Mass Production</a:t>
            </a:r>
          </a:p>
          <a:p>
            <a:pPr lvl="1">
              <a:buFont typeface="Arial" charset="0"/>
              <a:buChar char="–"/>
              <a:defRPr/>
            </a:pPr>
            <a:r>
              <a:rPr lang="en-US" dirty="0" smtClean="0"/>
              <a:t>Large-batch manufacturing</a:t>
            </a:r>
          </a:p>
          <a:p>
            <a:pPr>
              <a:buFont typeface="Arial" charset="0"/>
              <a:buChar char="•"/>
              <a:defRPr/>
            </a:pPr>
            <a:r>
              <a:rPr lang="en-US" dirty="0" smtClean="0"/>
              <a:t>Process Production</a:t>
            </a:r>
          </a:p>
          <a:p>
            <a:pPr lvl="1">
              <a:buFont typeface="Arial" charset="0"/>
              <a:buChar char="–"/>
              <a:defRPr/>
            </a:pPr>
            <a:r>
              <a:rPr lang="en-US" dirty="0" smtClean="0"/>
              <a:t>Continuous flow of products being produced</a:t>
            </a: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Objectives</a:t>
            </a:r>
            <a:endParaRPr lang="en-US" dirty="0"/>
          </a:p>
        </p:txBody>
      </p:sp>
      <p:sp>
        <p:nvSpPr>
          <p:cNvPr id="7171" name="Content Placeholder 2"/>
          <p:cNvSpPr>
            <a:spLocks noGrp="1"/>
          </p:cNvSpPr>
          <p:nvPr>
            <p:ph idx="1"/>
          </p:nvPr>
        </p:nvSpPr>
        <p:spPr/>
        <p:txBody>
          <a:bodyPr/>
          <a:lstStyle/>
          <a:p>
            <a:r>
              <a:rPr lang="en-US" altLang="en-US" b="1" smtClean="0">
                <a:solidFill>
                  <a:schemeClr val="tx1"/>
                </a:solidFill>
              </a:rPr>
              <a:t>Describe </a:t>
            </a:r>
            <a:r>
              <a:rPr lang="en-US" altLang="en-US" smtClean="0">
                <a:solidFill>
                  <a:schemeClr val="tx1"/>
                </a:solidFill>
              </a:rPr>
              <a:t>six key elements in organizational design</a:t>
            </a:r>
          </a:p>
          <a:p>
            <a:r>
              <a:rPr lang="en-US" altLang="en-US" b="1" smtClean="0">
                <a:solidFill>
                  <a:schemeClr val="tx1"/>
                </a:solidFill>
              </a:rPr>
              <a:t>Identify </a:t>
            </a:r>
            <a:r>
              <a:rPr lang="en-US" altLang="en-US" smtClean="0">
                <a:solidFill>
                  <a:schemeClr val="tx1"/>
                </a:solidFill>
              </a:rPr>
              <a:t>the contingency factors that favor the mechanistic model or the organic model</a:t>
            </a:r>
          </a:p>
          <a:p>
            <a:r>
              <a:rPr lang="en-US" altLang="en-US" b="1" smtClean="0">
                <a:solidFill>
                  <a:schemeClr val="tx1"/>
                </a:solidFill>
              </a:rPr>
              <a:t>Compare </a:t>
            </a:r>
            <a:r>
              <a:rPr lang="en-US" altLang="en-US" smtClean="0">
                <a:solidFill>
                  <a:schemeClr val="tx1"/>
                </a:solidFill>
              </a:rPr>
              <a:t>and </a:t>
            </a:r>
            <a:r>
              <a:rPr lang="en-US" altLang="en-US" b="1" smtClean="0">
                <a:solidFill>
                  <a:schemeClr val="tx1"/>
                </a:solidFill>
              </a:rPr>
              <a:t>contrast </a:t>
            </a:r>
            <a:r>
              <a:rPr lang="en-US" altLang="en-US" smtClean="0">
                <a:solidFill>
                  <a:schemeClr val="tx1"/>
                </a:solidFill>
              </a:rPr>
              <a:t>traditional and contemporary organizational designs</a:t>
            </a:r>
          </a:p>
          <a:p>
            <a:r>
              <a:rPr lang="en-US" altLang="en-US" b="1" smtClean="0">
                <a:solidFill>
                  <a:schemeClr val="tx1"/>
                </a:solidFill>
              </a:rPr>
              <a:t>Discuss </a:t>
            </a:r>
            <a:r>
              <a:rPr lang="en-US" altLang="en-US" smtClean="0">
                <a:solidFill>
                  <a:schemeClr val="tx1"/>
                </a:solidFill>
              </a:rPr>
              <a:t>the characteristics and importance</a:t>
            </a:r>
          </a:p>
          <a:p>
            <a:r>
              <a:rPr lang="en-US" altLang="en-US" smtClean="0">
                <a:solidFill>
                  <a:schemeClr val="tx1"/>
                </a:solidFill>
              </a:rPr>
              <a:t>of organizational culture</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905000"/>
            <a:ext cx="8982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the Simple Structure?</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Simple Structure</a:t>
            </a:r>
          </a:p>
          <a:p>
            <a:pPr lvl="1">
              <a:buFont typeface="Arial" charset="0"/>
              <a:buChar char="–"/>
              <a:defRPr/>
            </a:pPr>
            <a:r>
              <a:rPr lang="en-US" dirty="0" smtClean="0"/>
              <a:t>An organizational design with low departmentalization, wide spans of control, authority centralized in a single person, and little formalization</a:t>
            </a: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15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Traditional Organizational Designs</a:t>
            </a:r>
            <a:endParaRPr lang="en-US" dirty="0"/>
          </a:p>
        </p:txBody>
      </p:sp>
      <p:sp>
        <p:nvSpPr>
          <p:cNvPr id="4" name="Content Placeholder 3"/>
          <p:cNvSpPr>
            <a:spLocks noGrp="1"/>
          </p:cNvSpPr>
          <p:nvPr>
            <p:ph idx="1"/>
          </p:nvPr>
        </p:nvSpPr>
        <p:spPr/>
        <p:txBody>
          <a:bodyPr/>
          <a:lstStyle/>
          <a:p>
            <a:pPr>
              <a:buFont typeface="Arial" charset="0"/>
              <a:buChar char="•"/>
              <a:defRPr/>
            </a:pPr>
            <a:r>
              <a:rPr lang="en-US" dirty="0" smtClean="0"/>
              <a:t>Functional Structure</a:t>
            </a:r>
          </a:p>
          <a:p>
            <a:pPr lvl="1">
              <a:buFont typeface="Arial" charset="0"/>
              <a:buChar char="–"/>
              <a:defRPr/>
            </a:pPr>
            <a:r>
              <a:rPr lang="en-US" dirty="0" smtClean="0"/>
              <a:t>An organizational design that groups similar or related occupational specialties together</a:t>
            </a:r>
          </a:p>
          <a:p>
            <a:pPr>
              <a:buFont typeface="Arial" charset="0"/>
              <a:buChar char="•"/>
              <a:defRPr/>
            </a:pPr>
            <a:r>
              <a:rPr lang="en-US" dirty="0" smtClean="0"/>
              <a:t>Divisional  Structure</a:t>
            </a:r>
          </a:p>
          <a:p>
            <a:pPr lvl="1">
              <a:buFont typeface="Arial" charset="0"/>
              <a:buChar char="–"/>
              <a:defRPr/>
            </a:pPr>
            <a:r>
              <a:rPr lang="en-US" dirty="0" smtClean="0"/>
              <a:t>An organizational structure made up of separate business units or divisions</a:t>
            </a:r>
            <a:endParaRPr lang="en-US"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Contemporary Organizational Structures</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Team Structure</a:t>
            </a:r>
          </a:p>
          <a:p>
            <a:pPr lvl="1">
              <a:buFont typeface="Arial" charset="0"/>
              <a:buChar char="–"/>
              <a:defRPr/>
            </a:pPr>
            <a:r>
              <a:rPr lang="en-US" dirty="0" smtClean="0"/>
              <a:t>A structure in which the entire organization is made up of work teams</a:t>
            </a:r>
          </a:p>
          <a:p>
            <a:pPr>
              <a:buFont typeface="Arial" charset="0"/>
              <a:buChar char="•"/>
              <a:defRPr/>
            </a:pPr>
            <a:r>
              <a:rPr lang="en-US" dirty="0" smtClean="0"/>
              <a:t>Matrix Structure</a:t>
            </a:r>
          </a:p>
          <a:p>
            <a:pPr lvl="1">
              <a:buFont typeface="Arial" charset="0"/>
              <a:buChar char="–"/>
              <a:defRPr/>
            </a:pPr>
            <a:r>
              <a:rPr lang="en-US" dirty="0" smtClean="0"/>
              <a:t>A structure in which specialists from different functional departments are assigned to work on projects led by a project manager</a:t>
            </a:r>
          </a:p>
          <a:p>
            <a:pPr>
              <a:buFont typeface="Arial" charset="0"/>
              <a:buChar char="•"/>
              <a:defRPr/>
            </a:pPr>
            <a:r>
              <a:rPr lang="en-US" dirty="0" smtClean="0"/>
              <a:t>Project Structure</a:t>
            </a:r>
          </a:p>
          <a:p>
            <a:pPr lvl="1">
              <a:buFont typeface="Arial" charset="0"/>
              <a:buChar char="–"/>
              <a:defRPr/>
            </a:pPr>
            <a:r>
              <a:rPr lang="en-US" dirty="0" smtClean="0"/>
              <a:t>A structure in which employees continuously work on projects</a:t>
            </a: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
            <a:ext cx="7351713"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685800"/>
            <a:ext cx="87249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Contemporary Designs (cont.)</a:t>
            </a:r>
            <a:endParaRPr lang="en-US" dirty="0"/>
          </a:p>
        </p:txBody>
      </p:sp>
      <p:sp>
        <p:nvSpPr>
          <p:cNvPr id="4" name="Content Placeholder 3"/>
          <p:cNvSpPr>
            <a:spLocks noGrp="1"/>
          </p:cNvSpPr>
          <p:nvPr>
            <p:ph idx="1"/>
          </p:nvPr>
        </p:nvSpPr>
        <p:spPr/>
        <p:txBody>
          <a:bodyPr/>
          <a:lstStyle/>
          <a:p>
            <a:pPr>
              <a:buFont typeface="Arial" charset="0"/>
              <a:buChar char="•"/>
              <a:defRPr/>
            </a:pPr>
            <a:r>
              <a:rPr lang="en-US" dirty="0" smtClean="0"/>
              <a:t>Boundaryless Organization</a:t>
            </a:r>
          </a:p>
          <a:p>
            <a:pPr lvl="1">
              <a:buFont typeface="Arial" charset="0"/>
              <a:buChar char="–"/>
              <a:defRPr/>
            </a:pPr>
            <a:r>
              <a:rPr lang="en-US" dirty="0" smtClean="0"/>
              <a:t>An organization whose design is not defined by, or limited to, boundaries imposed by a predefined structure</a:t>
            </a:r>
          </a:p>
          <a:p>
            <a:pPr>
              <a:buFont typeface="Arial" charset="0"/>
              <a:buChar char="•"/>
              <a:defRPr/>
            </a:pPr>
            <a:r>
              <a:rPr lang="en-US" dirty="0" smtClean="0"/>
              <a:t>Virtual Organization</a:t>
            </a:r>
          </a:p>
          <a:p>
            <a:pPr lvl="1">
              <a:buFont typeface="Arial" charset="0"/>
              <a:buChar char="–"/>
              <a:defRPr/>
            </a:pPr>
            <a:r>
              <a:rPr lang="en-US" dirty="0" smtClean="0"/>
              <a:t>An organization that consists of a small core of full-time employees and outside specialists</a:t>
            </a:r>
            <a:endParaRPr lang="en-US"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Contemporary Designs (cont.)</a:t>
            </a:r>
            <a:endParaRPr lang="en-US" dirty="0"/>
          </a:p>
        </p:txBody>
      </p:sp>
      <p:sp>
        <p:nvSpPr>
          <p:cNvPr id="4" name="Content Placeholder 3"/>
          <p:cNvSpPr>
            <a:spLocks noGrp="1"/>
          </p:cNvSpPr>
          <p:nvPr>
            <p:ph idx="1"/>
          </p:nvPr>
        </p:nvSpPr>
        <p:spPr/>
        <p:txBody>
          <a:bodyPr/>
          <a:lstStyle/>
          <a:p>
            <a:pPr>
              <a:buFont typeface="Arial" charset="0"/>
              <a:buChar char="•"/>
              <a:defRPr/>
            </a:pPr>
            <a:r>
              <a:rPr lang="en-US" dirty="0" smtClean="0"/>
              <a:t>Network Organization</a:t>
            </a:r>
          </a:p>
          <a:p>
            <a:pPr lvl="1">
              <a:buFont typeface="Arial" charset="0"/>
              <a:buChar char="–"/>
              <a:defRPr/>
            </a:pPr>
            <a:r>
              <a:rPr lang="en-US" dirty="0" smtClean="0"/>
              <a:t>An organization that uses its own employees to do some work activities and networks of outside suppliers to provide other needed product components or work processes</a:t>
            </a:r>
            <a:endParaRPr lang="en-US"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solidFill>
                  <a:schemeClr val="accent6">
                    <a:lumMod val="75000"/>
                  </a:schemeClr>
                </a:solidFill>
              </a:rPr>
              <a:t>Today’s Organizational Challenges</a:t>
            </a:r>
            <a:endParaRPr lang="en-US" dirty="0">
              <a:solidFill>
                <a:schemeClr val="accent6">
                  <a:lumMod val="75000"/>
                </a:schemeClr>
              </a:solidFill>
            </a:endParaRPr>
          </a:p>
        </p:txBody>
      </p:sp>
      <p:sp>
        <p:nvSpPr>
          <p:cNvPr id="3" name="Content Placeholder 2"/>
          <p:cNvSpPr>
            <a:spLocks noGrp="1"/>
          </p:cNvSpPr>
          <p:nvPr>
            <p:ph sz="half" idx="1"/>
          </p:nvPr>
        </p:nvSpPr>
        <p:spPr/>
        <p:txBody>
          <a:bodyPr/>
          <a:lstStyle/>
          <a:p>
            <a:pPr>
              <a:buFont typeface="Arial" charset="0"/>
              <a:buChar char="•"/>
              <a:defRPr/>
            </a:pPr>
            <a:r>
              <a:rPr lang="en-US" sz="3200" dirty="0" smtClean="0">
                <a:solidFill>
                  <a:schemeClr val="accent5">
                    <a:lumMod val="75000"/>
                  </a:schemeClr>
                </a:solidFill>
              </a:rPr>
              <a:t>Learning Organization</a:t>
            </a:r>
          </a:p>
          <a:p>
            <a:pPr lvl="1">
              <a:buFont typeface="Arial" charset="0"/>
              <a:buChar char="–"/>
              <a:defRPr/>
            </a:pPr>
            <a:r>
              <a:rPr lang="en-US" sz="2800" dirty="0" smtClean="0"/>
              <a:t>An organization that has developed the capacity to continuously learn, adapt, and change</a:t>
            </a:r>
            <a:endParaRPr lang="en-US" sz="2800"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4821"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13208"/>
          <a:stretch>
            <a:fillRect/>
          </a:stretch>
        </p:blipFill>
        <p:spPr>
          <a:xfrm>
            <a:off x="4419600" y="1828800"/>
            <a:ext cx="4478338" cy="309245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Organizing?</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Organizing</a:t>
            </a:r>
          </a:p>
          <a:p>
            <a:pPr lvl="1">
              <a:buFont typeface="Arial" charset="0"/>
              <a:buChar char="–"/>
              <a:defRPr/>
            </a:pPr>
            <a:r>
              <a:rPr lang="en-US" dirty="0" smtClean="0"/>
              <a:t>The function of management that creates the organization’s structure</a:t>
            </a:r>
          </a:p>
          <a:p>
            <a:pPr>
              <a:buFont typeface="Arial" charset="0"/>
              <a:buChar char="•"/>
              <a:defRPr/>
            </a:pPr>
            <a:r>
              <a:rPr lang="en-US" dirty="0" smtClean="0"/>
              <a:t>Organizational Design</a:t>
            </a:r>
          </a:p>
          <a:p>
            <a:pPr lvl="1">
              <a:buFont typeface="Arial" charset="0"/>
              <a:buChar char="–"/>
              <a:defRPr/>
            </a:pPr>
            <a:r>
              <a:rPr lang="en-US" dirty="0" smtClean="0"/>
              <a:t>When managers develop or change the organization’s structure</a:t>
            </a:r>
          </a:p>
          <a:p>
            <a:pPr>
              <a:buFont typeface="Arial" charset="0"/>
              <a:buChar char="•"/>
              <a:defRPr/>
            </a:pPr>
            <a:r>
              <a:rPr lang="en-US" dirty="0" smtClean="0"/>
              <a:t>Work Specialization</a:t>
            </a:r>
          </a:p>
          <a:p>
            <a:pPr lvl="1">
              <a:buFont typeface="Arial" charset="0"/>
              <a:buChar char="–"/>
              <a:defRPr/>
            </a:pPr>
            <a:r>
              <a:rPr lang="en-US" dirty="0" smtClean="0"/>
              <a:t>Dividing work activities into separate job tasks; also called division of labor</a:t>
            </a:r>
          </a:p>
          <a:p>
            <a:pPr>
              <a:buFont typeface="Arial" charset="0"/>
              <a:buChar char="•"/>
              <a:defRPr/>
            </a:pP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762000"/>
            <a:ext cx="87979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What is Organizational Culture?</a:t>
            </a:r>
            <a:endParaRPr lang="en-US" dirty="0"/>
          </a:p>
        </p:txBody>
      </p:sp>
      <p:sp>
        <p:nvSpPr>
          <p:cNvPr id="4" name="Content Placeholder 3"/>
          <p:cNvSpPr>
            <a:spLocks noGrp="1"/>
          </p:cNvSpPr>
          <p:nvPr>
            <p:ph idx="1"/>
          </p:nvPr>
        </p:nvSpPr>
        <p:spPr/>
        <p:txBody>
          <a:bodyPr/>
          <a:lstStyle/>
          <a:p>
            <a:pPr>
              <a:buFont typeface="Arial" charset="0"/>
              <a:buChar char="•"/>
              <a:defRPr/>
            </a:pPr>
            <a:r>
              <a:rPr lang="en-US" dirty="0" smtClean="0"/>
              <a:t>Organizational Culture</a:t>
            </a:r>
          </a:p>
          <a:p>
            <a:pPr lvl="1">
              <a:buFont typeface="Arial" charset="0"/>
              <a:buChar char="–"/>
              <a:defRPr/>
            </a:pPr>
            <a:r>
              <a:rPr lang="en-US" dirty="0" smtClean="0"/>
              <a:t>The shared values, principles, traditions, and ways of doing things that influence the way  organizational members act</a:t>
            </a:r>
            <a:endParaRPr lang="en-US"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128000" cy="579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defRPr/>
            </a:pPr>
            <a:r>
              <a:rPr lang="en-US" dirty="0" smtClean="0">
                <a:solidFill>
                  <a:schemeClr val="accent6">
                    <a:lumMod val="75000"/>
                  </a:schemeClr>
                </a:solidFill>
              </a:rPr>
              <a:t>How Does Culture Influence Structure?</a:t>
            </a:r>
            <a:endParaRPr lang="en-US" dirty="0">
              <a:solidFill>
                <a:schemeClr val="accent6">
                  <a:lumMod val="75000"/>
                </a:schemeClr>
              </a:solidFill>
            </a:endParaRPr>
          </a:p>
        </p:txBody>
      </p:sp>
      <p:sp>
        <p:nvSpPr>
          <p:cNvPr id="4" name="Content Placeholder 3"/>
          <p:cNvSpPr>
            <a:spLocks noGrp="1"/>
          </p:cNvSpPr>
          <p:nvPr>
            <p:ph sz="half" idx="1"/>
          </p:nvPr>
        </p:nvSpPr>
        <p:spPr/>
        <p:txBody>
          <a:bodyPr/>
          <a:lstStyle/>
          <a:p>
            <a:pPr>
              <a:buFont typeface="Arial" charset="0"/>
              <a:buChar char="•"/>
              <a:defRPr/>
            </a:pPr>
            <a:r>
              <a:rPr lang="en-US" sz="3600" dirty="0" smtClean="0">
                <a:solidFill>
                  <a:schemeClr val="accent5">
                    <a:lumMod val="75000"/>
                  </a:schemeClr>
                </a:solidFill>
              </a:rPr>
              <a:t>Strong Cultures</a:t>
            </a:r>
          </a:p>
          <a:p>
            <a:pPr lvl="1">
              <a:buFont typeface="Arial" charset="0"/>
              <a:buChar char="–"/>
              <a:defRPr/>
            </a:pPr>
            <a:r>
              <a:rPr lang="en-US" sz="3200" dirty="0" smtClean="0"/>
              <a:t>Organizational cultures in which the key values are deeply held and widely shared</a:t>
            </a:r>
            <a:endParaRPr lang="en-US" sz="3200"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8917"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5094"/>
          <a:stretch>
            <a:fillRect/>
          </a:stretch>
        </p:blipFill>
        <p:spPr>
          <a:xfrm>
            <a:off x="4495800" y="1828800"/>
            <a:ext cx="4494213" cy="33528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l="2513"/>
          <a:stretch>
            <a:fillRect/>
          </a:stretch>
        </p:blipFill>
        <p:spPr bwMode="auto">
          <a:xfrm>
            <a:off x="0" y="2133600"/>
            <a:ext cx="8867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
            <a:ext cx="8108950" cy="603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What Is Departmentalization?</a:t>
            </a:r>
            <a:endParaRPr lang="en-US" dirty="0"/>
          </a:p>
        </p:txBody>
      </p:sp>
      <p:sp>
        <p:nvSpPr>
          <p:cNvPr id="4" name="Content Placeholder 3"/>
          <p:cNvSpPr>
            <a:spLocks noGrp="1"/>
          </p:cNvSpPr>
          <p:nvPr>
            <p:ph idx="1"/>
          </p:nvPr>
        </p:nvSpPr>
        <p:spPr/>
        <p:txBody>
          <a:bodyPr/>
          <a:lstStyle/>
          <a:p>
            <a:pPr>
              <a:buFont typeface="Arial" charset="0"/>
              <a:buChar char="•"/>
              <a:defRPr/>
            </a:pPr>
            <a:r>
              <a:rPr lang="en-US" dirty="0" smtClean="0"/>
              <a:t>Departmentalization</a:t>
            </a:r>
          </a:p>
          <a:p>
            <a:pPr lvl="1">
              <a:buFont typeface="Arial" charset="0"/>
              <a:buChar char="–"/>
              <a:defRPr/>
            </a:pPr>
            <a:r>
              <a:rPr lang="en-US" dirty="0" smtClean="0"/>
              <a:t>How jobs are grouped together</a:t>
            </a:r>
          </a:p>
          <a:p>
            <a:pPr>
              <a:buFont typeface="Arial" charset="0"/>
              <a:buChar char="•"/>
              <a:defRPr/>
            </a:pPr>
            <a:r>
              <a:rPr lang="en-US" dirty="0" smtClean="0"/>
              <a:t>Functional Departmentalization</a:t>
            </a:r>
          </a:p>
          <a:p>
            <a:pPr lvl="1">
              <a:buFont typeface="Arial" charset="0"/>
              <a:buChar char="–"/>
              <a:defRPr/>
            </a:pPr>
            <a:r>
              <a:rPr lang="en-US" dirty="0" smtClean="0"/>
              <a:t>Grouping activities by functions performed</a:t>
            </a:r>
          </a:p>
          <a:p>
            <a:pPr>
              <a:buFont typeface="Arial" charset="0"/>
              <a:buChar char="•"/>
              <a:defRPr/>
            </a:pPr>
            <a:r>
              <a:rPr lang="en-US" dirty="0" smtClean="0"/>
              <a:t>Product Departmentalization</a:t>
            </a:r>
          </a:p>
          <a:p>
            <a:pPr lvl="1">
              <a:buFont typeface="Arial" charset="0"/>
              <a:buChar char="–"/>
              <a:defRPr/>
            </a:pPr>
            <a:r>
              <a:rPr lang="en-US" dirty="0" smtClean="0"/>
              <a:t>Grouping activities by major product areas</a:t>
            </a:r>
          </a:p>
          <a:p>
            <a:pPr>
              <a:buFont typeface="Arial" charset="0"/>
              <a:buChar char="•"/>
              <a:defRPr/>
            </a:pPr>
            <a:r>
              <a:rPr lang="en-US" dirty="0" smtClean="0"/>
              <a:t>Customer Departmentalization</a:t>
            </a:r>
          </a:p>
          <a:p>
            <a:pPr lvl="1">
              <a:buFont typeface="Arial" charset="0"/>
              <a:buChar char="–"/>
              <a:defRPr/>
            </a:pPr>
            <a:r>
              <a:rPr lang="en-US" dirty="0" smtClean="0"/>
              <a:t>Grouping activities by customer</a:t>
            </a:r>
            <a:endParaRPr lang="en-US" dirty="0"/>
          </a:p>
        </p:txBody>
      </p:sp>
      <p:sp>
        <p:nvSpPr>
          <p:cNvPr id="2" name="Footer Placeholder 1"/>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Departmentalization (cont.)</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Geographic Departmentalization</a:t>
            </a:r>
          </a:p>
          <a:p>
            <a:pPr lvl="1">
              <a:buFont typeface="Arial" charset="0"/>
              <a:buChar char="–"/>
              <a:defRPr/>
            </a:pPr>
            <a:r>
              <a:rPr lang="en-US" dirty="0" smtClean="0"/>
              <a:t>Grouping activities on the basis of geography or territory</a:t>
            </a:r>
          </a:p>
          <a:p>
            <a:pPr>
              <a:buFont typeface="Arial" charset="0"/>
              <a:buChar char="•"/>
              <a:defRPr/>
            </a:pPr>
            <a:r>
              <a:rPr lang="en-US" dirty="0" smtClean="0"/>
              <a:t>Process Departmentalization</a:t>
            </a:r>
          </a:p>
          <a:p>
            <a:pPr lvl="1">
              <a:buFont typeface="Arial" charset="0"/>
              <a:buChar char="–"/>
              <a:defRPr/>
            </a:pPr>
            <a:r>
              <a:rPr lang="en-US" dirty="0" smtClean="0"/>
              <a:t>Grouping activities on the basis of work or customer flow</a:t>
            </a:r>
          </a:p>
          <a:p>
            <a:pPr>
              <a:buFont typeface="Arial" charset="0"/>
              <a:buChar char="•"/>
              <a:defRPr/>
            </a:pPr>
            <a:r>
              <a:rPr lang="en-US" dirty="0" smtClean="0"/>
              <a:t>Cross-functional Teams</a:t>
            </a:r>
          </a:p>
          <a:p>
            <a:pPr lvl="1">
              <a:buFont typeface="Arial" charset="0"/>
              <a:buChar char="–"/>
              <a:defRPr/>
            </a:pPr>
            <a:r>
              <a:rPr lang="en-US" dirty="0" smtClean="0"/>
              <a:t>Teams made up of individuals from various departments and that cross traditional departmental lines</a:t>
            </a: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295400"/>
            <a:ext cx="9026526"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Are Authority and Responsibility?</a:t>
            </a:r>
            <a:endParaRPr lang="en-US" dirty="0"/>
          </a:p>
        </p:txBody>
      </p:sp>
      <p:sp>
        <p:nvSpPr>
          <p:cNvPr id="3" name="Content Placeholder 2"/>
          <p:cNvSpPr>
            <a:spLocks noGrp="1"/>
          </p:cNvSpPr>
          <p:nvPr>
            <p:ph idx="1"/>
          </p:nvPr>
        </p:nvSpPr>
        <p:spPr/>
        <p:txBody>
          <a:bodyPr/>
          <a:lstStyle/>
          <a:p>
            <a:pPr>
              <a:buFont typeface="Arial" charset="0"/>
              <a:buChar char="•"/>
              <a:defRPr/>
            </a:pPr>
            <a:r>
              <a:rPr lang="en-US" dirty="0" smtClean="0"/>
              <a:t>Chain of Command</a:t>
            </a:r>
          </a:p>
          <a:p>
            <a:pPr lvl="1">
              <a:buFont typeface="Arial" charset="0"/>
              <a:buChar char="–"/>
              <a:defRPr/>
            </a:pPr>
            <a:r>
              <a:rPr lang="en-US" dirty="0" smtClean="0"/>
              <a:t>The line of authority extending from upper organizational levels to lower levels, which clarifies who reports to whom</a:t>
            </a:r>
          </a:p>
          <a:p>
            <a:pPr>
              <a:buFont typeface="Arial" charset="0"/>
              <a:buChar char="•"/>
              <a:defRPr/>
            </a:pPr>
            <a:r>
              <a:rPr lang="en-US" dirty="0" smtClean="0"/>
              <a:t>Authority</a:t>
            </a:r>
          </a:p>
          <a:p>
            <a:pPr lvl="1">
              <a:buFont typeface="Arial" charset="0"/>
              <a:buChar char="–"/>
              <a:defRPr/>
            </a:pPr>
            <a:r>
              <a:rPr lang="en-US" dirty="0" smtClean="0"/>
              <a:t>The rights inherent in a managerial position to give orders and expect the orders to be obeyed</a:t>
            </a:r>
          </a:p>
          <a:p>
            <a:pPr>
              <a:buFont typeface="Arial" charset="0"/>
              <a:buChar char="•"/>
              <a:defRPr/>
            </a:pPr>
            <a:r>
              <a:rPr lang="en-US" dirty="0" smtClean="0"/>
              <a:t>Responsibility</a:t>
            </a:r>
          </a:p>
          <a:p>
            <a:pPr lvl="1">
              <a:buFont typeface="Arial" charset="0"/>
              <a:buChar char="–"/>
              <a:defRPr/>
            </a:pPr>
            <a:r>
              <a:rPr lang="en-US" dirty="0" smtClean="0"/>
              <a:t>An obligation to perform assigned duties</a:t>
            </a:r>
            <a:endParaRPr lang="en-US"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are Different Types of Authority Relationships?</a:t>
            </a:r>
            <a:endParaRPr lang="en-US" dirty="0"/>
          </a:p>
        </p:txBody>
      </p:sp>
      <p:sp>
        <p:nvSpPr>
          <p:cNvPr id="3" name="Content Placeholder 2"/>
          <p:cNvSpPr>
            <a:spLocks noGrp="1"/>
          </p:cNvSpPr>
          <p:nvPr>
            <p:ph idx="1"/>
          </p:nvPr>
        </p:nvSpPr>
        <p:spPr/>
        <p:txBody>
          <a:bodyPr/>
          <a:lstStyle/>
          <a:p>
            <a:pPr>
              <a:buFont typeface="Arial" charset="0"/>
              <a:buChar char="•"/>
              <a:defRPr/>
            </a:pPr>
            <a:r>
              <a:rPr lang="en-US" sz="2800" dirty="0" smtClean="0"/>
              <a:t>Line Authority</a:t>
            </a:r>
          </a:p>
          <a:p>
            <a:pPr lvl="1">
              <a:buFont typeface="Arial" charset="0"/>
              <a:buChar char="–"/>
              <a:defRPr/>
            </a:pPr>
            <a:r>
              <a:rPr lang="en-US" sz="2400" dirty="0" smtClean="0"/>
              <a:t>Authority that entitles a manager to direct the work of an employee</a:t>
            </a:r>
          </a:p>
          <a:p>
            <a:pPr>
              <a:buFont typeface="Arial" charset="0"/>
              <a:buChar char="•"/>
              <a:defRPr/>
            </a:pPr>
            <a:r>
              <a:rPr lang="en-US" sz="2800" dirty="0" smtClean="0"/>
              <a:t>Staff Authority </a:t>
            </a:r>
          </a:p>
          <a:p>
            <a:pPr lvl="1">
              <a:buFont typeface="Arial" charset="0"/>
              <a:buChar char="–"/>
              <a:defRPr/>
            </a:pPr>
            <a:r>
              <a:rPr lang="en-US" sz="2400" dirty="0" smtClean="0"/>
              <a:t>Positions with some authority that have been created to support, assist, and advise those holding line authority</a:t>
            </a:r>
          </a:p>
          <a:p>
            <a:pPr>
              <a:buFont typeface="Arial" charset="0"/>
              <a:buChar char="•"/>
              <a:defRPr/>
            </a:pPr>
            <a:r>
              <a:rPr lang="en-US" sz="2800" dirty="0" smtClean="0"/>
              <a:t> Chain of Command</a:t>
            </a:r>
          </a:p>
          <a:p>
            <a:pPr lvl="1">
              <a:buFont typeface="Arial" charset="0"/>
              <a:buChar char="–"/>
              <a:defRPr/>
            </a:pPr>
            <a:r>
              <a:rPr lang="en-US" sz="2400" dirty="0" smtClean="0"/>
              <a:t>The line of authority extending from upper organizational levels to lower levels, which clarifies who reports to whom</a:t>
            </a:r>
            <a:endParaRPr lang="en-US" sz="2400" dirty="0"/>
          </a:p>
        </p:txBody>
      </p:sp>
      <p:sp>
        <p:nvSpPr>
          <p:cNvPr id="4" name="Footer Placeholder 3"/>
          <p:cNvSpPr>
            <a:spLocks noGrp="1"/>
          </p:cNvSpPr>
          <p:nvPr>
            <p:ph type="ftr"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alibri" panose="020F0502020204030204" pitchFamily="34" charset="0"/>
              </a:rPr>
              <a:t>Copyright ©2011 Pearson Education, Inc. Publishing as Prentice Hall.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19131</TotalTime>
  <Words>2549</Words>
  <Application>Microsoft Office PowerPoint</Application>
  <PresentationFormat>On-screen Show (4:3)</PresentationFormat>
  <Paragraphs>216</Paragraphs>
  <Slides>34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Britannic Bold</vt:lpstr>
      <vt:lpstr>Office Theme</vt:lpstr>
      <vt:lpstr>5</vt:lpstr>
      <vt:lpstr>Learning Objectives</vt:lpstr>
      <vt:lpstr>What Is Organizing?</vt:lpstr>
      <vt:lpstr>PowerPoint Presentation</vt:lpstr>
      <vt:lpstr>What Is Departmentalization?</vt:lpstr>
      <vt:lpstr>Departmentalization (cont.)</vt:lpstr>
      <vt:lpstr>PowerPoint Presentation</vt:lpstr>
      <vt:lpstr>What Are Authority and Responsibility?</vt:lpstr>
      <vt:lpstr>What are Different Types of Authority Relationships?</vt:lpstr>
      <vt:lpstr>PowerPoint Presentation</vt:lpstr>
      <vt:lpstr>PowerPoint Presentation</vt:lpstr>
      <vt:lpstr>What is Power?</vt:lpstr>
      <vt:lpstr>PowerPoint Presentation</vt:lpstr>
      <vt:lpstr>PowerPoint Presentation</vt:lpstr>
      <vt:lpstr>What Is Span of Control?</vt:lpstr>
      <vt:lpstr>What Is Formalization?</vt:lpstr>
      <vt:lpstr>What Contingency Variables Affect Structural Choice?</vt:lpstr>
      <vt:lpstr>PowerPoint Presentation</vt:lpstr>
      <vt:lpstr>How Does Technology Affect Structure?</vt:lpstr>
      <vt:lpstr>PowerPoint Presentation</vt:lpstr>
      <vt:lpstr>What is the Simple Structure?</vt:lpstr>
      <vt:lpstr>PowerPoint Presentation</vt:lpstr>
      <vt:lpstr>Traditional Organizational Designs</vt:lpstr>
      <vt:lpstr>Contemporary Organizational Structures</vt:lpstr>
      <vt:lpstr>PowerPoint Presentation</vt:lpstr>
      <vt:lpstr>PowerPoint Presentation</vt:lpstr>
      <vt:lpstr>Contemporary Designs (cont.)</vt:lpstr>
      <vt:lpstr>Contemporary Designs (cont.)</vt:lpstr>
      <vt:lpstr>Today’s Organizational Challenges</vt:lpstr>
      <vt:lpstr>PowerPoint Presentation</vt:lpstr>
      <vt:lpstr>What is Organizational Culture?</vt:lpstr>
      <vt:lpstr>PowerPoint Presentation</vt:lpstr>
      <vt:lpstr>How Does Culture Influence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Guru Srinivasan</cp:lastModifiedBy>
  <cp:revision>538</cp:revision>
  <dcterms:created xsi:type="dcterms:W3CDTF">2009-10-21T20:34:16Z</dcterms:created>
  <dcterms:modified xsi:type="dcterms:W3CDTF">2019-03-05T13:47:01Z</dcterms:modified>
</cp:coreProperties>
</file>