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25589B-8A8F-4054-80CD-0DD8AC71A874}" type="datetimeFigureOut">
              <a:rPr lang="en-US" smtClean="0"/>
              <a:t>8/23/2010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C7467B-B5D8-427A-8908-A818BF74EFA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529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4608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0F147F-1ED1-42BA-B1B4-D61C13323C05}" type="slidenum">
              <a:rPr lang="en-GB" smtClean="0"/>
              <a:pPr fontAlgn="base">
                <a:spcBef>
                  <a:spcPct val="0"/>
                </a:spcBef>
                <a:spcAft>
                  <a:spcPct val="0"/>
                </a:spcAft>
                <a:defRPr/>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451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5530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3D6C9B-3865-48E6-BDD1-48C03CDCB17A}" type="slidenum">
              <a:rPr lang="en-GB" smtClean="0"/>
              <a:pPr fontAlgn="base">
                <a:spcBef>
                  <a:spcPct val="0"/>
                </a:spcBef>
                <a:spcAft>
                  <a:spcPct val="0"/>
                </a:spcAft>
                <a:defRPr/>
              </a:pPr>
              <a:t>18</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5632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115AC5-738E-444B-8825-8B73E2B9C8D6}" type="slidenum">
              <a:rPr lang="en-GB" smtClean="0"/>
              <a:pPr fontAlgn="base">
                <a:spcBef>
                  <a:spcPct val="0"/>
                </a:spcBef>
                <a:spcAft>
                  <a:spcPct val="0"/>
                </a:spcAft>
                <a:defRPr/>
              </a:pPr>
              <a:t>19</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632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4710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2ECFA0-6961-46D4-AD16-C7C34ECD9BEF}" type="slidenum">
              <a:rPr lang="en-GB" smtClean="0"/>
              <a:pPr fontAlgn="base">
                <a:spcBef>
                  <a:spcPct val="0"/>
                </a:spcBef>
                <a:spcAft>
                  <a:spcPct val="0"/>
                </a:spcAft>
                <a:defRPr/>
              </a:pPr>
              <a:t>2</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734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4813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D04655-9F53-4544-A202-DCD51A27C32C}" type="slidenum">
              <a:rPr lang="en-GB" smtClean="0"/>
              <a:pPr fontAlgn="base">
                <a:spcBef>
                  <a:spcPct val="0"/>
                </a:spcBef>
                <a:spcAft>
                  <a:spcPct val="0"/>
                </a:spcAft>
                <a:defRPr/>
              </a:pPr>
              <a:t>3</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837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3 Marcador de número de diapositiva"/>
          <p:cNvSpPr>
            <a:spLocks noGrp="1"/>
          </p:cNvSpPr>
          <p:nvPr>
            <p:ph type="sldNum" sz="quarter" idx="5"/>
          </p:nvPr>
        </p:nvSpPr>
        <p:spPr/>
        <p:txBody>
          <a:bodyPr/>
          <a:lstStyle/>
          <a:p>
            <a:pPr>
              <a:defRPr/>
            </a:pPr>
            <a:fld id="{23B20684-6E8B-4515-975C-55E21EE1BBCB}" type="slidenum">
              <a:rPr lang="en-GB" smtClean="0"/>
              <a:pPr>
                <a:defRPr/>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939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3 Marcador de número de diapositiva"/>
          <p:cNvSpPr>
            <a:spLocks noGrp="1"/>
          </p:cNvSpPr>
          <p:nvPr>
            <p:ph type="sldNum" sz="quarter" idx="5"/>
          </p:nvPr>
        </p:nvSpPr>
        <p:spPr/>
        <p:txBody>
          <a:bodyPr/>
          <a:lstStyle/>
          <a:p>
            <a:pPr>
              <a:defRPr/>
            </a:pPr>
            <a:fld id="{0E48645C-3D8B-4CA3-8CA8-05AC88616DDF}" type="slidenum">
              <a:rPr lang="en-GB" smtClean="0"/>
              <a:pPr>
                <a:defRPr/>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041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3 Marcador de número de diapositiva"/>
          <p:cNvSpPr>
            <a:spLocks noGrp="1"/>
          </p:cNvSpPr>
          <p:nvPr>
            <p:ph type="sldNum" sz="quarter" idx="5"/>
          </p:nvPr>
        </p:nvSpPr>
        <p:spPr/>
        <p:txBody>
          <a:bodyPr/>
          <a:lstStyle/>
          <a:p>
            <a:pPr>
              <a:defRPr/>
            </a:pPr>
            <a:fld id="{46EFA2CD-6423-4356-A9C7-4913E074012E}" type="slidenum">
              <a:rPr lang="en-GB" smtClean="0"/>
              <a:pPr>
                <a:defRPr/>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144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5222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42F829-10DC-474A-9263-9C1634EFF905}" type="slidenum">
              <a:rPr lang="en-GB" smtClean="0"/>
              <a:pPr fontAlgn="base">
                <a:spcBef>
                  <a:spcPct val="0"/>
                </a:spcBef>
                <a:spcAft>
                  <a:spcPct val="0"/>
                </a:spcAft>
                <a:defRPr/>
              </a:pPr>
              <a:t>7</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24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5325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AE65C4-13C0-4BD1-8289-51E12891974F}" type="slidenum">
              <a:rPr lang="en-GB" smtClean="0"/>
              <a:pPr fontAlgn="base">
                <a:spcBef>
                  <a:spcPct val="0"/>
                </a:spcBef>
                <a:spcAft>
                  <a:spcPct val="0"/>
                </a:spcAft>
                <a:defRPr/>
              </a:pPr>
              <a:t>14</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5427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E9C0C4-8282-42FA-846C-0C9642AAED63}" type="slidenum">
              <a:rPr lang="en-GB" smtClean="0"/>
              <a:pPr fontAlgn="base">
                <a:spcBef>
                  <a:spcPct val="0"/>
                </a:spcBef>
                <a:spcAft>
                  <a:spcPct val="0"/>
                </a:spcAft>
                <a:defRPr/>
              </a:pPr>
              <a:t>15</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8614AD4-8E3E-46C6-BB69-7CC6961BAB7B}" type="datetimeFigureOut">
              <a:rPr lang="en-US" smtClean="0"/>
              <a:t>8/23/2010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35F324F-5923-4BBE-A05B-1D2900BEE39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614AD4-8E3E-46C6-BB69-7CC6961BAB7B}" type="datetimeFigureOut">
              <a:rPr lang="en-US" smtClean="0"/>
              <a:t>8/23/2010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F324F-5923-4BBE-A05B-1D2900BEE3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8614AD4-8E3E-46C6-BB69-7CC6961BAB7B}" type="datetimeFigureOut">
              <a:rPr lang="en-US" smtClean="0"/>
              <a:t>8/23/2010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35F324F-5923-4BBE-A05B-1D2900BEE3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614AD4-8E3E-46C6-BB69-7CC6961BAB7B}" type="datetimeFigureOut">
              <a:rPr lang="en-US" smtClean="0"/>
              <a:t>8/23/2010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F324F-5923-4BBE-A05B-1D2900BEE3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8614AD4-8E3E-46C6-BB69-7CC6961BAB7B}" type="datetimeFigureOut">
              <a:rPr lang="en-US" smtClean="0"/>
              <a:t>8/23/2010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35F324F-5923-4BBE-A05B-1D2900BEE39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614AD4-8E3E-46C6-BB69-7CC6961BAB7B}" type="datetimeFigureOut">
              <a:rPr lang="en-US" smtClean="0"/>
              <a:t>8/23/2010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5F324F-5923-4BBE-A05B-1D2900BEE3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8614AD4-8E3E-46C6-BB69-7CC6961BAB7B}" type="datetimeFigureOut">
              <a:rPr lang="en-US" smtClean="0"/>
              <a:t>8/23/2010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35F324F-5923-4BBE-A05B-1D2900BEE3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8614AD4-8E3E-46C6-BB69-7CC6961BAB7B}" type="datetimeFigureOut">
              <a:rPr lang="en-US" smtClean="0"/>
              <a:t>8/23/2010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35F324F-5923-4BBE-A05B-1D2900BEE3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8614AD4-8E3E-46C6-BB69-7CC6961BAB7B}" type="datetimeFigureOut">
              <a:rPr lang="en-US" smtClean="0"/>
              <a:t>8/23/2010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35F324F-5923-4BBE-A05B-1D2900BEE3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614AD4-8E3E-46C6-BB69-7CC6961BAB7B}" type="datetimeFigureOut">
              <a:rPr lang="en-US" smtClean="0"/>
              <a:t>8/23/2010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5F324F-5923-4BBE-A05B-1D2900BEE3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8614AD4-8E3E-46C6-BB69-7CC6961BAB7B}" type="datetimeFigureOut">
              <a:rPr lang="en-US" smtClean="0"/>
              <a:t>8/23/2010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5F324F-5923-4BBE-A05B-1D2900BEE39F}"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8614AD4-8E3E-46C6-BB69-7CC6961BAB7B}" type="datetimeFigureOut">
              <a:rPr lang="en-US" smtClean="0"/>
              <a:t>8/23/2010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35F324F-5923-4BBE-A05B-1D2900BEE3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457200" y="704850"/>
            <a:ext cx="8229600" cy="3081338"/>
          </a:xfrm>
        </p:spPr>
        <p:txBody>
          <a:bodyPr/>
          <a:lstStyle/>
          <a:p>
            <a:pPr algn="ctr" eaLnBrk="1" fontAlgn="auto" hangingPunct="1">
              <a:spcAft>
                <a:spcPts val="0"/>
              </a:spcAft>
              <a:defRPr/>
            </a:pPr>
            <a:r>
              <a:rPr lang="en-GB" smtClean="0"/>
              <a:t> </a:t>
            </a:r>
            <a:r>
              <a:rPr lang="en-GB" sz="6600" smtClean="0"/>
              <a:t>ORAL PRESENTATIONS</a:t>
            </a:r>
            <a:endParaRPr lang="en-GB"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401638"/>
            <a:ext cx="7850188" cy="6456362"/>
          </a:xfrm>
        </p:spPr>
        <p:txBody>
          <a:bodyPr/>
          <a:lstStyle/>
          <a:p>
            <a:pPr marL="514350" indent="-514350" algn="just" eaLnBrk="1" hangingPunct="1">
              <a:buFont typeface="+mj-lt"/>
              <a:buAutoNum type="arabicPeriod" startAt="5"/>
              <a:defRPr/>
            </a:pPr>
            <a:r>
              <a:rPr lang="en-US" sz="2400" dirty="0" smtClean="0"/>
              <a:t>Active learning – using more than one of the senses when learning new information.</a:t>
            </a:r>
          </a:p>
          <a:p>
            <a:pPr marL="514350" indent="-514350" algn="just" eaLnBrk="1" hangingPunct="1">
              <a:buFont typeface="+mj-lt"/>
              <a:buAutoNum type="arabicPeriod" startAt="5"/>
              <a:defRPr/>
            </a:pPr>
            <a:r>
              <a:rPr lang="en-US" sz="2400" dirty="0" smtClean="0"/>
              <a:t>Visual Memory is encoding something visually, associating concepts with visual images.  This can include using diagrams, tables, outlines, charts, etc.  It can be as simple as writing things out.</a:t>
            </a:r>
          </a:p>
          <a:p>
            <a:pPr marL="514350" indent="-514350" algn="just" eaLnBrk="1" hangingPunct="1">
              <a:buFont typeface="+mj-lt"/>
              <a:buAutoNum type="arabicPeriod" startAt="5"/>
              <a:defRPr/>
            </a:pPr>
            <a:r>
              <a:rPr lang="en-US" sz="2400" dirty="0" smtClean="0"/>
              <a:t>Talk it out.  When trying to memorize something try reciting the information aloud either verbatim or in your own words.</a:t>
            </a:r>
          </a:p>
          <a:p>
            <a:pPr marL="514350" indent="-514350" algn="just" eaLnBrk="1" hangingPunct="1">
              <a:buFont typeface="+mj-lt"/>
              <a:buAutoNum type="arabicPeriod" startAt="8"/>
              <a:defRPr/>
            </a:pPr>
            <a:r>
              <a:rPr lang="en-US" sz="2400" dirty="0" smtClean="0"/>
              <a:t>Visualize yourself teaching the material is a great way to master the information.</a:t>
            </a:r>
          </a:p>
          <a:p>
            <a:pPr marL="514350" indent="-514350" algn="just" eaLnBrk="1" hangingPunct="1">
              <a:buFont typeface="+mj-lt"/>
              <a:buAutoNum type="arabicPeriod" startAt="8"/>
              <a:defRPr/>
            </a:pPr>
            <a:r>
              <a:rPr lang="en-US" sz="2400" dirty="0" smtClean="0"/>
              <a:t>Use mnemonic techniques and other memory tricks.</a:t>
            </a:r>
          </a:p>
          <a:p>
            <a:pPr marL="514350" indent="-514350" algn="just" eaLnBrk="1" hangingPunct="1">
              <a:buFont typeface="+mj-lt"/>
              <a:buAutoNum type="arabicPeriod" startAt="5"/>
              <a:defRPr/>
            </a:pPr>
            <a:endParaRPr lang="en-US" sz="2400" dirty="0" smtClean="0"/>
          </a:p>
          <a:p>
            <a:pPr marL="514350" indent="-514350" algn="just" eaLnBrk="1" hangingPunct="1">
              <a:buFont typeface="+mj-lt"/>
              <a:buAutoNum type="arabicPeriod" startAt="4"/>
              <a:defRPr/>
            </a:pPr>
            <a:endParaRPr lang="en-US" sz="2400" dirty="0" smtClean="0"/>
          </a:p>
          <a:p>
            <a:pPr marL="514350" indent="-514350" eaLnBrk="1" hangingPunct="1">
              <a:buFont typeface="+mj-lt"/>
              <a:buAutoNum type="arabicPeriod" startAt="3"/>
              <a:defRPr/>
            </a:pPr>
            <a:endParaRPr lang="en-US" dirty="0" smtClean="0"/>
          </a:p>
          <a:p>
            <a:pPr marL="514350" indent="-514350" eaLnBrk="1" hangingPunct="1">
              <a:buFont typeface="+mj-lt"/>
              <a:buAutoNum type="arabicPeriod" startAt="3"/>
              <a:defRPr/>
            </a:pPr>
            <a:endParaRPr lang="en-US" dirty="0" smtClean="0"/>
          </a:p>
          <a:p>
            <a:pPr eaLnBrk="1" hangingPunct="1">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476672"/>
            <a:ext cx="7527032" cy="1143000"/>
          </a:xfrm>
        </p:spPr>
        <p:txBody>
          <a:bodyPr>
            <a:normAutofit fontScale="90000"/>
          </a:bodyPr>
          <a:lstStyle/>
          <a:p>
            <a:pPr eaLnBrk="1" hangingPunct="1">
              <a:defRPr/>
            </a:pPr>
            <a:r>
              <a:rPr lang="en-US" dirty="0" smtClean="0"/>
              <a:t>Mnemonic Techniques and Memory “Tricks”</a:t>
            </a:r>
            <a:br>
              <a:rPr lang="en-US" dirty="0" smtClean="0"/>
            </a:br>
            <a:endParaRPr lang="en-US" dirty="0"/>
          </a:p>
        </p:txBody>
      </p:sp>
      <p:sp>
        <p:nvSpPr>
          <p:cNvPr id="6" name="Content Placeholder 5"/>
          <p:cNvSpPr>
            <a:spLocks noGrp="1"/>
          </p:cNvSpPr>
          <p:nvPr>
            <p:ph idx="1"/>
          </p:nvPr>
        </p:nvSpPr>
        <p:spPr>
          <a:xfrm>
            <a:off x="0" y="1196975"/>
            <a:ext cx="8820150" cy="5661025"/>
          </a:xfrm>
        </p:spPr>
        <p:txBody>
          <a:bodyPr/>
          <a:lstStyle/>
          <a:p>
            <a:pPr marL="514350" indent="-514350" algn="just" eaLnBrk="1" hangingPunct="1">
              <a:buFont typeface="+mj-lt"/>
              <a:buAutoNum type="arabicPeriod"/>
              <a:defRPr/>
            </a:pPr>
            <a:r>
              <a:rPr lang="en-US" sz="2200" b="1" dirty="0" smtClean="0"/>
              <a:t>ACRONYMS</a:t>
            </a:r>
            <a:r>
              <a:rPr lang="en-US" sz="2200" dirty="0" smtClean="0"/>
              <a:t>. You form acronyms by using each first letter from a group of words to form a new word. Acronyms are very common in ordinary language and in many fields. Some examples of common acronyms include NBA (National Basketball Associations), SCUBA (Self Contained Underwater Breathing Apparatus).</a:t>
            </a:r>
          </a:p>
          <a:p>
            <a:pPr marL="514350" indent="-514350" algn="just" eaLnBrk="1" hangingPunct="1">
              <a:buFont typeface="+mj-lt"/>
              <a:buAutoNum type="arabicPeriod"/>
              <a:defRPr/>
            </a:pPr>
            <a:r>
              <a:rPr lang="en-US" sz="2200" b="1" dirty="0" smtClean="0"/>
              <a:t>SENTENCES/ACROSTICS</a:t>
            </a:r>
            <a:r>
              <a:rPr lang="en-US" sz="2200" dirty="0" smtClean="0"/>
              <a:t>. Like acronyms, you use the first letter of each word you are trying to remember. Instead of making a new word, though, you use the letters to make a sentence. Here are some examples:</a:t>
            </a:r>
          </a:p>
          <a:p>
            <a:pPr marL="514350" indent="-514350" algn="just" eaLnBrk="1" hangingPunct="1">
              <a:buFont typeface="Wingdings 2" pitchFamily="18" charset="2"/>
              <a:buNone/>
              <a:defRPr/>
            </a:pPr>
            <a:r>
              <a:rPr lang="en-US" sz="2200" dirty="0" smtClean="0"/>
              <a:t>	My Dear Aunt Sally (mathematical order of operations: Multiply and Divide before you Add and Subtract) </a:t>
            </a:r>
          </a:p>
          <a:p>
            <a:pPr algn="just" eaLnBrk="1" hangingPunct="1">
              <a:buFont typeface="Wingdings 2" pitchFamily="18" charset="2"/>
              <a:buNone/>
              <a:defRPr/>
            </a:pPr>
            <a:r>
              <a:rPr lang="en-US" sz="2200" dirty="0" smtClean="0"/>
              <a:t>	   King Phil Came Over for the Genes Special (Kingdom, Phylum,        Class, Order, Genus, Species) </a:t>
            </a:r>
          </a:p>
          <a:p>
            <a:pPr marL="514350" indent="-514350" eaLnBrk="1" hangingPunct="1">
              <a:buFont typeface="+mj-lt"/>
              <a:buAutoNum type="arabicPeriod"/>
              <a:defRPr/>
            </a:pP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395288" y="188913"/>
            <a:ext cx="7300912" cy="6267450"/>
          </a:xfrm>
        </p:spPr>
        <p:txBody>
          <a:bodyPr/>
          <a:lstStyle/>
          <a:p>
            <a:pPr marL="514350" indent="-514350" algn="just" eaLnBrk="1" hangingPunct="1">
              <a:buFont typeface="Trebuchet MS" pitchFamily="34" charset="0"/>
              <a:buAutoNum type="arabicPeriod" startAt="3"/>
            </a:pPr>
            <a:r>
              <a:rPr lang="en-US" sz="2200" b="1" smtClean="0"/>
              <a:t>RHYMES &amp; SONGS</a:t>
            </a:r>
            <a:r>
              <a:rPr lang="en-US" sz="2200" smtClean="0"/>
              <a:t>. Rhythm, repetition, melody, and rhyme can all aid memory. You can use the same techniques to better remember information from courses. For example, even the simple addition of familiar rhythm and melody can help.</a:t>
            </a:r>
          </a:p>
          <a:p>
            <a:pPr marL="514350" indent="-514350" algn="just" eaLnBrk="1" hangingPunct="1">
              <a:buFont typeface="Wingdings 2" pitchFamily="18" charset="2"/>
              <a:buNone/>
            </a:pPr>
            <a:endParaRPr lang="en-US" sz="2200" smtClean="0"/>
          </a:p>
          <a:p>
            <a:pPr marL="514350" indent="-514350" algn="just" eaLnBrk="1" hangingPunct="1">
              <a:buFont typeface="Trebuchet MS" pitchFamily="34" charset="0"/>
              <a:buAutoNum type="arabicPeriod" startAt="3"/>
            </a:pPr>
            <a:r>
              <a:rPr lang="en-US" sz="2200" b="1" smtClean="0"/>
              <a:t>METHOD OF LOCI</a:t>
            </a:r>
            <a:r>
              <a:rPr lang="en-US" sz="2200" smtClean="0"/>
              <a:t>. This technique was used by ancient orators to remember speeches, and it combines the use of organization, visual memory, and association. </a:t>
            </a:r>
          </a:p>
          <a:p>
            <a:pPr marL="514350" indent="-514350" algn="just" eaLnBrk="1" hangingPunct="1">
              <a:buFont typeface="Wingdings 2" pitchFamily="18" charset="2"/>
              <a:buNone/>
            </a:pPr>
            <a:endParaRPr lang="en-US" sz="2200" smtClean="0"/>
          </a:p>
          <a:p>
            <a:pPr marL="514350" indent="-514350" algn="just" eaLnBrk="1" hangingPunct="1">
              <a:buFont typeface="Trebuchet MS" pitchFamily="34" charset="0"/>
              <a:buAutoNum type="arabicPeriod" startAt="3"/>
            </a:pPr>
            <a:r>
              <a:rPr lang="en-US" sz="2000" b="1" smtClean="0"/>
              <a:t>CHUNKING</a:t>
            </a:r>
            <a:r>
              <a:rPr lang="en-US" sz="2000" smtClean="0"/>
              <a:t>. It is based on the idea that short-term memory is limited in the number of things that can be contained. A common rule is that a person can remember 7 (plus or minus 2) "items" in short-term memory. In other words, people can remember between 5 and 9 things at one time. </a:t>
            </a:r>
            <a:endParaRPr lang="en-US" sz="2200" smtClean="0"/>
          </a:p>
          <a:p>
            <a:pPr marL="514350" indent="-514350" algn="just" eaLnBrk="1" hangingPunct="1">
              <a:buFont typeface="Trebuchet MS" pitchFamily="34" charset="0"/>
              <a:buAutoNum type="arabicPeriod" startAt="3"/>
            </a:pPr>
            <a:endParaRPr lang="en-US" sz="22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250825" y="260350"/>
            <a:ext cx="7921625" cy="6196013"/>
          </a:xfrm>
        </p:spPr>
        <p:txBody>
          <a:bodyPr/>
          <a:lstStyle/>
          <a:p>
            <a:pPr marL="514350" indent="-514350" eaLnBrk="1" hangingPunct="1">
              <a:buFont typeface="Trebuchet MS" pitchFamily="34" charset="0"/>
              <a:buAutoNum type="arabicPeriod" startAt="6"/>
            </a:pPr>
            <a:r>
              <a:rPr lang="en-US" sz="2200" b="1" smtClean="0"/>
              <a:t>PRACTICE MAKES PERFECT</a:t>
            </a:r>
            <a:r>
              <a:rPr lang="en-US" sz="2200" smtClean="0"/>
              <a:t> (or closer to it anyway): Okay, it may not be a mnemonic, but repeating Is still a great memory aid. </a:t>
            </a:r>
          </a:p>
          <a:p>
            <a:pPr marL="514350" indent="-514350" eaLnBrk="1" hangingPunct="1">
              <a:buFont typeface="Wingdings 2" pitchFamily="18" charset="2"/>
              <a:buNone/>
            </a:pPr>
            <a:endParaRPr lang="en-US" sz="2200" smtClean="0"/>
          </a:p>
          <a:p>
            <a:pPr marL="514350" indent="-514350" eaLnBrk="1" hangingPunct="1">
              <a:buFont typeface="Trebuchet MS" pitchFamily="34" charset="0"/>
              <a:buAutoNum type="arabicPeriod" startAt="6"/>
            </a:pPr>
            <a:r>
              <a:rPr lang="en-GB" sz="2200" b="1" smtClean="0"/>
              <a:t>Linking Method </a:t>
            </a:r>
            <a:r>
              <a:rPr lang="en-GB" sz="2200" smtClean="0"/>
              <a:t>– Is based solely on your visualization and imagination skills. (useful to learn list of things or names)</a:t>
            </a:r>
            <a:endParaRPr lang="en-US" sz="2200" smtClean="0"/>
          </a:p>
          <a:p>
            <a:pPr marL="514350" indent="-514350" eaLnBrk="1" hangingPunct="1">
              <a:buFont typeface="Trebuchet MS" pitchFamily="34" charset="0"/>
              <a:buAutoNum type="arabicPeriod" startAt="6"/>
            </a:pPr>
            <a:endParaRPr lang="en-US" sz="2200" smtClean="0"/>
          </a:p>
          <a:p>
            <a:pPr marL="514350" indent="-514350" eaLnBrk="1" hangingPunct="1">
              <a:buFont typeface="Wingdings 2" pitchFamily="18" charset="2"/>
              <a:buNone/>
            </a:pPr>
            <a:endParaRPr lang="en-GB" smtClean="0"/>
          </a:p>
          <a:p>
            <a:pPr marL="514350" indent="-514350" eaLnBrk="1" hangingPunct="1">
              <a:buFont typeface="Wingdings 2" pitchFamily="18" charset="2"/>
              <a:buNone/>
            </a:pPr>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95536" y="-243408"/>
            <a:ext cx="7242048" cy="1143000"/>
          </a:xfrm>
        </p:spPr>
        <p:txBody>
          <a:bodyPr/>
          <a:lstStyle/>
          <a:p>
            <a:pPr eaLnBrk="1" fontAlgn="auto" hangingPunct="1">
              <a:spcAft>
                <a:spcPts val="0"/>
              </a:spcAft>
              <a:defRPr/>
            </a:pPr>
            <a:r>
              <a:rPr lang="en-GB" dirty="0" smtClean="0"/>
              <a:t>TYPES OF MEMORY</a:t>
            </a:r>
            <a:endParaRPr lang="en-GB" dirty="0"/>
          </a:p>
        </p:txBody>
      </p:sp>
      <p:pic>
        <p:nvPicPr>
          <p:cNvPr id="34819" name="3 Imagen" descr="boxes.gif"/>
          <p:cNvPicPr>
            <a:picLocks noChangeAspect="1"/>
          </p:cNvPicPr>
          <p:nvPr/>
        </p:nvPicPr>
        <p:blipFill>
          <a:blip r:embed="rId3" cstate="print"/>
          <a:srcRect/>
          <a:stretch>
            <a:fillRect/>
          </a:stretch>
        </p:blipFill>
        <p:spPr bwMode="auto">
          <a:xfrm>
            <a:off x="323850" y="1341438"/>
            <a:ext cx="7777163" cy="481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Título"/>
          <p:cNvSpPr>
            <a:spLocks noGrp="1"/>
          </p:cNvSpPr>
          <p:nvPr>
            <p:ph type="title"/>
          </p:nvPr>
        </p:nvSpPr>
        <p:spPr>
          <a:xfrm>
            <a:off x="1043608" y="2132856"/>
            <a:ext cx="7239000" cy="1143000"/>
          </a:xfrm>
        </p:spPr>
        <p:txBody>
          <a:bodyPr/>
          <a:lstStyle/>
          <a:p>
            <a:pPr eaLnBrk="1" fontAlgn="auto" hangingPunct="1">
              <a:spcAft>
                <a:spcPts val="0"/>
              </a:spcAft>
              <a:defRPr/>
            </a:pPr>
            <a:r>
              <a:rPr lang="en-GB" dirty="0" smtClean="0"/>
              <a:t>NOTEKING  techniques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913"/>
            <a:ext cx="8101013" cy="6267450"/>
          </a:xfrm>
        </p:spPr>
        <p:txBody>
          <a:bodyPr/>
          <a:lstStyle/>
          <a:p>
            <a:pPr algn="just" eaLnBrk="1" hangingPunct="1">
              <a:defRPr/>
            </a:pPr>
            <a:r>
              <a:rPr lang="en-US" sz="2200" b="1" dirty="0" smtClean="0"/>
              <a:t>The Cornell Method</a:t>
            </a:r>
            <a:endParaRPr lang="en-US" sz="2200" dirty="0" smtClean="0"/>
          </a:p>
          <a:p>
            <a:pPr algn="just" eaLnBrk="1" hangingPunct="1">
              <a:buFont typeface="Wingdings 2" pitchFamily="18" charset="2"/>
              <a:buNone/>
              <a:defRPr/>
            </a:pPr>
            <a:r>
              <a:rPr lang="en-US" sz="2200" dirty="0" smtClean="0"/>
              <a:t>   The Cornell method provides a systematic format for condensing and organizing notes without laborious recopying. After writing the notes in the main space, use the left-hand space to label each idea and detail with a key word or "cue”</a:t>
            </a:r>
          </a:p>
          <a:p>
            <a:pPr eaLnBrk="1" hangingPunct="1">
              <a:buFont typeface="Wingdings 2" pitchFamily="18" charset="2"/>
              <a:buNone/>
              <a:defRPr/>
            </a:pPr>
            <a:endParaRPr lang="en-US" sz="2200" dirty="0" smtClean="0"/>
          </a:p>
          <a:p>
            <a:pPr eaLnBrk="1" hangingPunct="1">
              <a:defRPr/>
            </a:pPr>
            <a:r>
              <a:rPr lang="en-US" sz="2200" b="1" dirty="0" smtClean="0"/>
              <a:t>The Outlining Method</a:t>
            </a:r>
            <a:endParaRPr lang="en-US" sz="2200" dirty="0" smtClean="0"/>
          </a:p>
          <a:p>
            <a:pPr lvl="1" algn="just" eaLnBrk="1" hangingPunct="1">
              <a:defRPr/>
            </a:pPr>
            <a:r>
              <a:rPr lang="en-US" sz="2200" dirty="0" smtClean="0"/>
              <a:t>Dash or indented outlining is usually best except for some science classes such as physics or math.</a:t>
            </a:r>
          </a:p>
          <a:p>
            <a:pPr lvl="1" algn="just" eaLnBrk="1" hangingPunct="1">
              <a:defRPr/>
            </a:pPr>
            <a:r>
              <a:rPr lang="en-US" sz="2200" dirty="0" smtClean="0"/>
              <a:t>The information which is most general begins at the left with each more specific group of facts indented with spaces to the right.</a:t>
            </a:r>
          </a:p>
          <a:p>
            <a:pPr lvl="1" algn="just" eaLnBrk="1" hangingPunct="1">
              <a:defRPr/>
            </a:pPr>
            <a:r>
              <a:rPr lang="en-US" sz="2200" dirty="0" smtClean="0"/>
              <a:t>The relationships between the different parts is carried out through indenting.</a:t>
            </a:r>
          </a:p>
          <a:p>
            <a:pPr lvl="1" algn="just" eaLnBrk="1" hangingPunct="1">
              <a:defRPr/>
            </a:pPr>
            <a:r>
              <a:rPr lang="en-US" sz="2200" dirty="0" smtClean="0"/>
              <a:t>No numbers, letters, or Roman numerals are needed.</a:t>
            </a:r>
          </a:p>
          <a:p>
            <a:pPr eaLnBrk="1" hangingPunct="1">
              <a:buFont typeface="Wingdings 2" pitchFamily="18" charset="2"/>
              <a:buNone/>
              <a:defRPr/>
            </a:pPr>
            <a:endParaRPr lang="en-US" sz="2400" dirty="0" smtClean="0"/>
          </a:p>
          <a:p>
            <a:pPr marL="457200" indent="-457200" eaLnBrk="1" hangingPunct="1">
              <a:buFont typeface="+mj-lt"/>
              <a:buAutoNum type="arabicPeriod"/>
              <a:defRPr/>
            </a:pP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323850" y="260350"/>
            <a:ext cx="7920038" cy="6196013"/>
          </a:xfrm>
        </p:spPr>
        <p:txBody>
          <a:bodyPr/>
          <a:lstStyle/>
          <a:p>
            <a:pPr algn="just" eaLnBrk="1" hangingPunct="1"/>
            <a:r>
              <a:rPr lang="en-US" b="1" smtClean="0"/>
              <a:t>The Mapping Method</a:t>
            </a:r>
          </a:p>
          <a:p>
            <a:pPr algn="just" eaLnBrk="1" hangingPunct="1"/>
            <a:endParaRPr lang="en-GB" b="1" smtClean="0"/>
          </a:p>
          <a:p>
            <a:pPr algn="just" eaLnBrk="1" hangingPunct="1"/>
            <a:endParaRPr lang="en-GB" b="1" smtClean="0"/>
          </a:p>
          <a:p>
            <a:pPr algn="just" eaLnBrk="1" hangingPunct="1"/>
            <a:endParaRPr lang="en-GB" b="1" smtClean="0"/>
          </a:p>
          <a:p>
            <a:pPr algn="just" eaLnBrk="1" hangingPunct="1"/>
            <a:endParaRPr lang="en-GB" b="1" smtClean="0"/>
          </a:p>
          <a:p>
            <a:pPr algn="just" eaLnBrk="1" hangingPunct="1"/>
            <a:endParaRPr lang="en-GB" b="1" smtClean="0"/>
          </a:p>
          <a:p>
            <a:pPr eaLnBrk="1" hangingPunct="1"/>
            <a:r>
              <a:rPr lang="en-US" b="1" smtClean="0"/>
              <a:t>The Charting Method</a:t>
            </a:r>
            <a:endParaRPr lang="en-US" smtClean="0"/>
          </a:p>
          <a:p>
            <a:pPr algn="just" eaLnBrk="1" hangingPunct="1">
              <a:buFont typeface="Wingdings 2" pitchFamily="18" charset="2"/>
              <a:buNone/>
            </a:pPr>
            <a:r>
              <a:rPr lang="en-US" sz="2200" smtClean="0"/>
              <a:t>   If the lecture format is distinct (such as chronological), you may set up your paper by drawing columns and labeling appropriate headings in a table.</a:t>
            </a:r>
          </a:p>
          <a:p>
            <a:pPr algn="just" eaLnBrk="1" hangingPunct="1">
              <a:buFont typeface="Wingdings 2" pitchFamily="18" charset="2"/>
              <a:buNone/>
            </a:pPr>
            <a:endParaRPr lang="en-US" sz="2200" smtClean="0"/>
          </a:p>
          <a:p>
            <a:pPr algn="just" eaLnBrk="1" hangingPunct="1"/>
            <a:endParaRPr lang="en-US" b="1" smtClean="0"/>
          </a:p>
          <a:p>
            <a:pPr algn="just" eaLnBrk="1" hangingPunct="1">
              <a:buFont typeface="Wingdings 2" pitchFamily="18" charset="2"/>
              <a:buNone/>
            </a:pPr>
            <a:endParaRPr lang="en-US" smtClean="0"/>
          </a:p>
          <a:p>
            <a:pPr algn="just" eaLnBrk="1" hangingPunct="1"/>
            <a:endParaRPr lang="en-US" smtClean="0"/>
          </a:p>
        </p:txBody>
      </p:sp>
      <p:pic>
        <p:nvPicPr>
          <p:cNvPr id="37891" name="Picture 3" descr="Example of Mapping Method of Notetaking"/>
          <p:cNvPicPr>
            <a:picLocks noChangeAspect="1" noChangeArrowheads="1"/>
          </p:cNvPicPr>
          <p:nvPr/>
        </p:nvPicPr>
        <p:blipFill>
          <a:blip r:embed="rId2" cstate="print"/>
          <a:srcRect/>
          <a:stretch>
            <a:fillRect/>
          </a:stretch>
        </p:blipFill>
        <p:spPr bwMode="auto">
          <a:xfrm>
            <a:off x="755650" y="908050"/>
            <a:ext cx="6480175" cy="2305050"/>
          </a:xfrm>
          <a:prstGeom prst="rect">
            <a:avLst/>
          </a:prstGeom>
          <a:noFill/>
          <a:ln w="9525">
            <a:noFill/>
            <a:miter lim="800000"/>
            <a:headEnd/>
            <a:tailEnd/>
          </a:ln>
        </p:spPr>
      </p:pic>
      <p:pic>
        <p:nvPicPr>
          <p:cNvPr id="37892" name="Picture 5" descr="Example of Charting Method of Notetaking"/>
          <p:cNvPicPr>
            <a:picLocks noChangeAspect="1" noChangeArrowheads="1"/>
          </p:cNvPicPr>
          <p:nvPr/>
        </p:nvPicPr>
        <p:blipFill>
          <a:blip r:embed="rId3" cstate="print"/>
          <a:srcRect/>
          <a:stretch>
            <a:fillRect/>
          </a:stretch>
        </p:blipFill>
        <p:spPr bwMode="auto">
          <a:xfrm>
            <a:off x="900113" y="4797425"/>
            <a:ext cx="6119812" cy="14398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GB">
              <a:latin typeface="Constantia" pitchFamily="18" charset="0"/>
            </a:endParaRPr>
          </a:p>
        </p:txBody>
      </p:sp>
      <p:graphicFrame>
        <p:nvGraphicFramePr>
          <p:cNvPr id="1026" name="Object 1"/>
          <p:cNvGraphicFramePr>
            <a:graphicFrameLocks noChangeAspect="1"/>
          </p:cNvGraphicFramePr>
          <p:nvPr/>
        </p:nvGraphicFramePr>
        <p:xfrm>
          <a:off x="250825" y="0"/>
          <a:ext cx="7634288" cy="6853238"/>
        </p:xfrm>
        <a:graphic>
          <a:graphicData uri="http://schemas.openxmlformats.org/presentationml/2006/ole">
            <p:oleObj spid="_x0000_s1026" name="Picture" r:id="rId4" imgW="5753100" imgH="7772400"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57200" y="320675"/>
            <a:ext cx="7239000" cy="876077"/>
          </a:xfrm>
        </p:spPr>
        <p:txBody>
          <a:bodyPr>
            <a:normAutofit fontScale="90000"/>
          </a:bodyPr>
          <a:lstStyle/>
          <a:p>
            <a:pPr eaLnBrk="1" fontAlgn="auto" hangingPunct="1">
              <a:spcAft>
                <a:spcPts val="0"/>
              </a:spcAft>
              <a:defRPr/>
            </a:pPr>
            <a:r>
              <a:rPr lang="en-GB" sz="4400" dirty="0" smtClean="0"/>
              <a:t>TIME MANAGAMENT FOR STUDY</a:t>
            </a:r>
            <a:endParaRPr lang="en-GB" sz="4400" dirty="0"/>
          </a:p>
        </p:txBody>
      </p:sp>
      <p:sp>
        <p:nvSpPr>
          <p:cNvPr id="29699" name="4 Subtítulo"/>
          <p:cNvSpPr>
            <a:spLocks noGrp="1"/>
          </p:cNvSpPr>
          <p:nvPr>
            <p:ph idx="1"/>
          </p:nvPr>
        </p:nvSpPr>
        <p:spPr>
          <a:xfrm>
            <a:off x="0" y="1268413"/>
            <a:ext cx="7696200" cy="5187950"/>
          </a:xfrm>
        </p:spPr>
        <p:txBody>
          <a:bodyPr>
            <a:normAutofit fontScale="92500" lnSpcReduction="20000"/>
          </a:bodyPr>
          <a:lstStyle/>
          <a:p>
            <a:pPr eaLnBrk="1" fontAlgn="auto" hangingPunct="1">
              <a:spcAft>
                <a:spcPts val="0"/>
              </a:spcAft>
              <a:buFont typeface="Wingdings 2"/>
              <a:buNone/>
              <a:defRPr/>
            </a:pPr>
            <a:r>
              <a:rPr lang="en-US" sz="2200" b="1" i="1" dirty="0" smtClean="0"/>
              <a:t>TIME MANAGEMENT PRINCIPLES </a:t>
            </a:r>
            <a:endParaRPr lang="en-GB" sz="2200" i="1" dirty="0" smtClean="0"/>
          </a:p>
          <a:p>
            <a:pPr eaLnBrk="1" fontAlgn="auto" hangingPunct="1">
              <a:spcAft>
                <a:spcPts val="0"/>
              </a:spcAft>
              <a:buFont typeface="Wingdings 2"/>
              <a:buNone/>
              <a:defRPr/>
            </a:pPr>
            <a:r>
              <a:rPr lang="en-US" sz="2200" dirty="0" smtClean="0"/>
              <a:t> </a:t>
            </a:r>
            <a:endParaRPr lang="en-GB" sz="2200" dirty="0" smtClean="0"/>
          </a:p>
          <a:p>
            <a:pPr eaLnBrk="1" fontAlgn="auto" hangingPunct="1">
              <a:spcAft>
                <a:spcPts val="0"/>
              </a:spcAft>
              <a:buFont typeface="Wingdings 2"/>
              <a:buNone/>
              <a:defRPr/>
            </a:pPr>
            <a:r>
              <a:rPr lang="en-US" sz="2200" dirty="0" smtClean="0"/>
              <a:t>1. </a:t>
            </a:r>
            <a:r>
              <a:rPr lang="en-US" sz="2200" b="1" dirty="0" smtClean="0"/>
              <a:t>Identify "Best Time" for Studying</a:t>
            </a:r>
            <a:endParaRPr lang="en-GB" sz="2200" dirty="0" smtClean="0"/>
          </a:p>
          <a:p>
            <a:pPr eaLnBrk="1" fontAlgn="auto" hangingPunct="1">
              <a:spcAft>
                <a:spcPts val="0"/>
              </a:spcAft>
              <a:buFont typeface="Wingdings 2"/>
              <a:buNone/>
              <a:defRPr/>
            </a:pPr>
            <a:r>
              <a:rPr lang="en-US" sz="2200" dirty="0" smtClean="0"/>
              <a:t> </a:t>
            </a:r>
            <a:endParaRPr lang="en-GB" sz="2200" dirty="0" smtClean="0"/>
          </a:p>
          <a:p>
            <a:pPr eaLnBrk="1" fontAlgn="auto" hangingPunct="1">
              <a:spcAft>
                <a:spcPts val="0"/>
              </a:spcAft>
              <a:buFont typeface="Wingdings 2"/>
              <a:buNone/>
              <a:defRPr/>
            </a:pPr>
            <a:r>
              <a:rPr lang="en-US" sz="2200" dirty="0" smtClean="0"/>
              <a:t>2. </a:t>
            </a:r>
            <a:r>
              <a:rPr lang="en-US" sz="2200" b="1" dirty="0" smtClean="0"/>
              <a:t>Study Difficult Subjects First</a:t>
            </a:r>
            <a:endParaRPr lang="en-GB" sz="2200" dirty="0" smtClean="0"/>
          </a:p>
          <a:p>
            <a:pPr eaLnBrk="1" fontAlgn="auto" hangingPunct="1">
              <a:spcAft>
                <a:spcPts val="0"/>
              </a:spcAft>
              <a:buFont typeface="Wingdings 2"/>
              <a:buNone/>
              <a:defRPr/>
            </a:pPr>
            <a:r>
              <a:rPr lang="en-US" sz="2200" dirty="0" smtClean="0"/>
              <a:t> </a:t>
            </a:r>
            <a:endParaRPr lang="en-GB" sz="2200" dirty="0" smtClean="0"/>
          </a:p>
          <a:p>
            <a:pPr eaLnBrk="1" fontAlgn="auto" hangingPunct="1">
              <a:spcAft>
                <a:spcPts val="0"/>
              </a:spcAft>
              <a:buFont typeface="Wingdings 2"/>
              <a:buNone/>
              <a:defRPr/>
            </a:pPr>
            <a:r>
              <a:rPr lang="en-US" sz="2200" dirty="0" smtClean="0"/>
              <a:t>3. </a:t>
            </a:r>
            <a:r>
              <a:rPr lang="en-US" sz="2200" b="1" dirty="0" smtClean="0"/>
              <a:t>Use Distributed Learning and Practice</a:t>
            </a:r>
            <a:r>
              <a:rPr lang="en-US" sz="2200" dirty="0" smtClean="0"/>
              <a:t>. </a:t>
            </a:r>
            <a:endParaRPr lang="en-GB" sz="2200" dirty="0" smtClean="0"/>
          </a:p>
          <a:p>
            <a:pPr eaLnBrk="1" fontAlgn="auto" hangingPunct="1">
              <a:spcAft>
                <a:spcPts val="0"/>
              </a:spcAft>
              <a:buFont typeface="Wingdings 2"/>
              <a:buNone/>
              <a:defRPr/>
            </a:pPr>
            <a:r>
              <a:rPr lang="en-US" sz="2200" dirty="0" smtClean="0"/>
              <a:t> </a:t>
            </a:r>
            <a:endParaRPr lang="en-GB" sz="2200" dirty="0" smtClean="0"/>
          </a:p>
          <a:p>
            <a:pPr eaLnBrk="1" fontAlgn="auto" hangingPunct="1">
              <a:spcAft>
                <a:spcPts val="0"/>
              </a:spcAft>
              <a:buFont typeface="Wingdings 2"/>
              <a:buNone/>
              <a:defRPr/>
            </a:pPr>
            <a:r>
              <a:rPr lang="en-US" sz="2200" dirty="0" smtClean="0"/>
              <a:t>4. </a:t>
            </a:r>
            <a:r>
              <a:rPr lang="en-US" sz="2200" b="1" dirty="0" smtClean="0"/>
              <a:t>Make Sure the Surroundings are Conducive to Studying</a:t>
            </a:r>
            <a:endParaRPr lang="en-GB" sz="2200" dirty="0" smtClean="0"/>
          </a:p>
          <a:p>
            <a:pPr eaLnBrk="1" fontAlgn="auto" hangingPunct="1">
              <a:spcAft>
                <a:spcPts val="0"/>
              </a:spcAft>
              <a:buFont typeface="Wingdings 2"/>
              <a:buNone/>
              <a:defRPr/>
            </a:pPr>
            <a:r>
              <a:rPr lang="en-US" sz="2200" dirty="0" smtClean="0"/>
              <a:t> </a:t>
            </a:r>
            <a:endParaRPr lang="en-GB" sz="2200" dirty="0" smtClean="0"/>
          </a:p>
          <a:p>
            <a:pPr eaLnBrk="1" fontAlgn="auto" hangingPunct="1">
              <a:spcAft>
                <a:spcPts val="0"/>
              </a:spcAft>
              <a:buFont typeface="Wingdings 2"/>
              <a:buNone/>
              <a:defRPr/>
            </a:pPr>
            <a:r>
              <a:rPr lang="en-US" sz="2200" dirty="0" smtClean="0"/>
              <a:t>5. </a:t>
            </a:r>
            <a:r>
              <a:rPr lang="en-US" sz="2200" b="1" dirty="0" smtClean="0"/>
              <a:t>Make Room for Entertainment and Relaxation</a:t>
            </a:r>
            <a:endParaRPr lang="en-US" sz="2200" dirty="0" smtClean="0"/>
          </a:p>
          <a:p>
            <a:pPr eaLnBrk="1" fontAlgn="auto" hangingPunct="1">
              <a:spcAft>
                <a:spcPts val="0"/>
              </a:spcAft>
              <a:buFont typeface="Wingdings 2"/>
              <a:buNone/>
              <a:defRPr/>
            </a:pPr>
            <a:endParaRPr lang="en-US" sz="2200" dirty="0" smtClean="0"/>
          </a:p>
          <a:p>
            <a:pPr eaLnBrk="1" fontAlgn="auto" hangingPunct="1">
              <a:spcAft>
                <a:spcPts val="0"/>
              </a:spcAft>
              <a:buFont typeface="Wingdings 2"/>
              <a:buNone/>
              <a:defRPr/>
            </a:pPr>
            <a:r>
              <a:rPr lang="en-US" sz="2200" dirty="0" smtClean="0"/>
              <a:t>6. </a:t>
            </a:r>
            <a:r>
              <a:rPr lang="en-US" sz="2200" b="1" dirty="0" smtClean="0"/>
              <a:t>Make Sure you Have Time to Sleep and Eat Properly</a:t>
            </a:r>
            <a:endParaRPr lang="en-GB" sz="2200" dirty="0" smtClean="0"/>
          </a:p>
          <a:p>
            <a:pPr eaLnBrk="1" fontAlgn="auto" hangingPunct="1">
              <a:spcAft>
                <a:spcPts val="0"/>
              </a:spcAft>
              <a:buFont typeface="Wingdings 2"/>
              <a:buNone/>
              <a:defRPr/>
            </a:pPr>
            <a:r>
              <a:rPr lang="en-US" sz="2200" dirty="0" smtClean="0"/>
              <a:t> </a:t>
            </a:r>
            <a:endParaRPr lang="en-GB" sz="2200" dirty="0" smtClean="0"/>
          </a:p>
          <a:p>
            <a:pPr eaLnBrk="1" fontAlgn="auto" hangingPunct="1">
              <a:spcAft>
                <a:spcPts val="0"/>
              </a:spcAft>
              <a:buFont typeface="Wingdings 2"/>
              <a:buNone/>
              <a:defRPr/>
            </a:pPr>
            <a:r>
              <a:rPr lang="en-US" sz="2200" dirty="0" smtClean="0"/>
              <a:t>7. </a:t>
            </a:r>
            <a:r>
              <a:rPr lang="en-US" sz="2200" b="1" dirty="0" smtClean="0"/>
              <a:t>Try to Combine Activities</a:t>
            </a:r>
            <a:r>
              <a:rPr lang="en-US" sz="2200" dirty="0" smtClean="0"/>
              <a:t> </a:t>
            </a:r>
            <a:endParaRPr lang="en-GB" sz="2200" dirty="0" smtClean="0"/>
          </a:p>
          <a:p>
            <a:pPr eaLnBrk="1" fontAlgn="auto" hangingPunct="1">
              <a:spcAft>
                <a:spcPts val="0"/>
              </a:spcAft>
              <a:buFont typeface="Wingdings 2"/>
              <a:buNone/>
              <a:defRPr/>
            </a:pPr>
            <a:endParaRPr lang="en-GB" sz="1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320040"/>
            <a:ext cx="7239000" cy="394316"/>
          </a:xfrm>
        </p:spPr>
        <p:txBody>
          <a:bodyPr>
            <a:normAutofit fontScale="90000"/>
          </a:bodyPr>
          <a:lstStyle/>
          <a:p>
            <a:pPr eaLnBrk="1" fontAlgn="auto" hangingPunct="1">
              <a:spcAft>
                <a:spcPts val="0"/>
              </a:spcAft>
              <a:defRPr/>
            </a:pPr>
            <a:r>
              <a:rPr lang="en-GB" dirty="0" smtClean="0"/>
              <a:t>A GOOD PRESENTATION:</a:t>
            </a:r>
            <a:endParaRPr lang="en-GB" dirty="0"/>
          </a:p>
        </p:txBody>
      </p:sp>
      <p:sp>
        <p:nvSpPr>
          <p:cNvPr id="21506" name="4 Subtítulo"/>
          <p:cNvSpPr>
            <a:spLocks noGrp="1"/>
          </p:cNvSpPr>
          <p:nvPr>
            <p:ph idx="1"/>
          </p:nvPr>
        </p:nvSpPr>
        <p:spPr>
          <a:xfrm>
            <a:off x="428625" y="714375"/>
            <a:ext cx="8358188" cy="6429375"/>
          </a:xfrm>
        </p:spPr>
        <p:txBody>
          <a:bodyPr>
            <a:normAutofit lnSpcReduction="10000"/>
          </a:bodyPr>
          <a:lstStyle/>
          <a:p>
            <a:pPr marL="274320" indent="-274320" eaLnBrk="1" fontAlgn="auto" hangingPunct="1">
              <a:lnSpc>
                <a:spcPct val="80000"/>
              </a:lnSpc>
              <a:spcAft>
                <a:spcPts val="0"/>
              </a:spcAft>
              <a:buFont typeface="Wingdings 2"/>
              <a:buChar char=""/>
              <a:defRPr/>
            </a:pPr>
            <a:r>
              <a:rPr lang="en-US" sz="2200" dirty="0" smtClean="0"/>
              <a:t> Is obviously well-prepared in advance, e.g. notes and slides   are carefully prepared and ready.</a:t>
            </a:r>
          </a:p>
          <a:p>
            <a:pPr marL="274320" indent="-274320" eaLnBrk="1" fontAlgn="auto" hangingPunct="1">
              <a:lnSpc>
                <a:spcPct val="80000"/>
              </a:lnSpc>
              <a:spcAft>
                <a:spcPts val="0"/>
              </a:spcAft>
              <a:buFont typeface="Wingdings 2"/>
              <a:buNone/>
              <a:defRPr/>
            </a:pPr>
            <a:endParaRPr lang="en-GB" sz="2200" dirty="0" smtClean="0"/>
          </a:p>
          <a:p>
            <a:pPr marL="274320" indent="-274320" eaLnBrk="1" fontAlgn="auto" hangingPunct="1">
              <a:lnSpc>
                <a:spcPct val="80000"/>
              </a:lnSpc>
              <a:spcAft>
                <a:spcPts val="0"/>
              </a:spcAft>
              <a:buFont typeface="Wingdings 2"/>
              <a:buChar char=""/>
              <a:defRPr/>
            </a:pPr>
            <a:r>
              <a:rPr lang="en-US" sz="2200" dirty="0" smtClean="0"/>
              <a:t>Has a </a:t>
            </a:r>
            <a:r>
              <a:rPr lang="en-US" sz="2200" b="1" dirty="0" smtClean="0"/>
              <a:t>clear structure </a:t>
            </a:r>
            <a:r>
              <a:rPr lang="en-US" sz="2200" dirty="0" smtClean="0"/>
              <a:t>prepared in advance. There is a</a:t>
            </a:r>
            <a:r>
              <a:rPr lang="en-GB" sz="2200" dirty="0" smtClean="0"/>
              <a:t> </a:t>
            </a:r>
            <a:r>
              <a:rPr lang="en-US" sz="2200" dirty="0" smtClean="0"/>
              <a:t>beginning, middle and clear ending.</a:t>
            </a:r>
          </a:p>
          <a:p>
            <a:pPr marL="274320" indent="-274320" eaLnBrk="1" fontAlgn="auto" hangingPunct="1">
              <a:lnSpc>
                <a:spcPct val="80000"/>
              </a:lnSpc>
              <a:spcAft>
                <a:spcPts val="0"/>
              </a:spcAft>
              <a:buFont typeface="Wingdings 2"/>
              <a:buNone/>
              <a:defRPr/>
            </a:pPr>
            <a:endParaRPr lang="en-GB" sz="2200" dirty="0" smtClean="0"/>
          </a:p>
          <a:p>
            <a:pPr marL="274320" indent="-274320" eaLnBrk="1" fontAlgn="auto" hangingPunct="1">
              <a:lnSpc>
                <a:spcPct val="80000"/>
              </a:lnSpc>
              <a:spcAft>
                <a:spcPts val="0"/>
              </a:spcAft>
              <a:buFont typeface="Wingdings 2"/>
              <a:buChar char=""/>
              <a:defRPr/>
            </a:pPr>
            <a:r>
              <a:rPr lang="en-US" sz="2200" dirty="0" smtClean="0"/>
              <a:t>Is </a:t>
            </a:r>
            <a:r>
              <a:rPr lang="en-US" sz="2200" b="1" dirty="0" smtClean="0"/>
              <a:t>relevant </a:t>
            </a:r>
            <a:r>
              <a:rPr lang="en-US" sz="2200" dirty="0" smtClean="0"/>
              <a:t>to the interests and needs of the audience.</a:t>
            </a:r>
            <a:endParaRPr lang="en-GB" sz="2200" dirty="0" smtClean="0"/>
          </a:p>
          <a:p>
            <a:pPr marL="274320" indent="-274320" eaLnBrk="1" fontAlgn="auto" hangingPunct="1">
              <a:lnSpc>
                <a:spcPct val="80000"/>
              </a:lnSpc>
              <a:spcAft>
                <a:spcPts val="0"/>
              </a:spcAft>
              <a:buFont typeface="Wingdings 2"/>
              <a:buChar char=""/>
              <a:defRPr/>
            </a:pPr>
            <a:endParaRPr lang="en-GB" sz="2200" dirty="0" smtClean="0"/>
          </a:p>
          <a:p>
            <a:pPr marL="274320" indent="-274320" eaLnBrk="1" fontAlgn="auto" hangingPunct="1">
              <a:lnSpc>
                <a:spcPct val="80000"/>
              </a:lnSpc>
              <a:spcAft>
                <a:spcPts val="0"/>
              </a:spcAft>
              <a:buFont typeface="Wingdings 2"/>
              <a:buChar char=""/>
              <a:defRPr/>
            </a:pPr>
            <a:r>
              <a:rPr lang="en-GB" sz="2200" dirty="0" smtClean="0"/>
              <a:t>I</a:t>
            </a:r>
            <a:r>
              <a:rPr lang="en-US" sz="2200" dirty="0" smtClean="0"/>
              <a:t>s </a:t>
            </a:r>
            <a:r>
              <a:rPr lang="en-US" sz="2200" b="1" dirty="0" smtClean="0"/>
              <a:t>concise: </a:t>
            </a:r>
            <a:r>
              <a:rPr lang="en-US" sz="2200" dirty="0" smtClean="0"/>
              <a:t>it gets to the main points quickly and succinctly.</a:t>
            </a:r>
            <a:endParaRPr lang="en-GB" sz="2200" dirty="0" smtClean="0"/>
          </a:p>
          <a:p>
            <a:pPr marL="274320" indent="-274320" eaLnBrk="1" fontAlgn="auto" hangingPunct="1">
              <a:lnSpc>
                <a:spcPct val="80000"/>
              </a:lnSpc>
              <a:spcAft>
                <a:spcPts val="0"/>
              </a:spcAft>
              <a:buFont typeface="Wingdings 2"/>
              <a:buNone/>
              <a:defRPr/>
            </a:pPr>
            <a:endParaRPr lang="en-GB" sz="2200" dirty="0" smtClean="0"/>
          </a:p>
          <a:p>
            <a:pPr marL="274320" indent="-274320" eaLnBrk="1" fontAlgn="auto" hangingPunct="1">
              <a:lnSpc>
                <a:spcPct val="80000"/>
              </a:lnSpc>
              <a:spcAft>
                <a:spcPts val="0"/>
              </a:spcAft>
              <a:buFont typeface="Wingdings 2"/>
              <a:buNone/>
              <a:defRPr/>
            </a:pPr>
            <a:r>
              <a:rPr lang="en-US" sz="2200" b="1" dirty="0" smtClean="0"/>
              <a:t> IN A GROUP PRESENTATION, THE FIRST PRESENTER WILL:</a:t>
            </a:r>
            <a:endParaRPr lang="en-GB" sz="2200" dirty="0" smtClean="0"/>
          </a:p>
          <a:p>
            <a:pPr marL="274320" indent="-274320" eaLnBrk="1" fontAlgn="auto" hangingPunct="1">
              <a:lnSpc>
                <a:spcPct val="80000"/>
              </a:lnSpc>
              <a:spcAft>
                <a:spcPts val="0"/>
              </a:spcAft>
              <a:buFont typeface="Wingdings 2"/>
              <a:buNone/>
              <a:defRPr/>
            </a:pPr>
            <a:endParaRPr lang="en-GB" sz="2200" dirty="0" smtClean="0"/>
          </a:p>
          <a:p>
            <a:pPr marL="274320" indent="-274320" eaLnBrk="1" fontAlgn="auto" hangingPunct="1">
              <a:lnSpc>
                <a:spcPct val="80000"/>
              </a:lnSpc>
              <a:spcAft>
                <a:spcPts val="0"/>
              </a:spcAft>
              <a:buFont typeface="Wingdings 2"/>
              <a:buChar char=""/>
              <a:defRPr/>
            </a:pPr>
            <a:r>
              <a:rPr lang="en-US" sz="2200" dirty="0" smtClean="0"/>
              <a:t>Get the presentation off to a good start by introducing him or</a:t>
            </a:r>
            <a:endParaRPr lang="en-GB" sz="2200" dirty="0" smtClean="0"/>
          </a:p>
          <a:p>
            <a:pPr marL="274320" indent="-274320" eaLnBrk="1" fontAlgn="auto" hangingPunct="1">
              <a:lnSpc>
                <a:spcPct val="80000"/>
              </a:lnSpc>
              <a:spcAft>
                <a:spcPts val="0"/>
              </a:spcAft>
              <a:buFont typeface="Wingdings 2"/>
              <a:buNone/>
              <a:defRPr/>
            </a:pPr>
            <a:r>
              <a:rPr lang="en-US" sz="2200" dirty="0" smtClean="0"/>
              <a:t>     herself, and other members of the group.</a:t>
            </a:r>
            <a:endParaRPr lang="en-GB" sz="2200" dirty="0" smtClean="0"/>
          </a:p>
          <a:p>
            <a:pPr marL="274320" indent="-274320" eaLnBrk="1" fontAlgn="auto" hangingPunct="1">
              <a:lnSpc>
                <a:spcPct val="80000"/>
              </a:lnSpc>
              <a:spcAft>
                <a:spcPts val="0"/>
              </a:spcAft>
              <a:buFont typeface="Wingdings 2"/>
              <a:buNone/>
              <a:defRPr/>
            </a:pPr>
            <a:r>
              <a:rPr lang="en-US" sz="2200" dirty="0" smtClean="0"/>
              <a:t> </a:t>
            </a:r>
            <a:endParaRPr lang="en-GB" sz="2200" dirty="0" smtClean="0"/>
          </a:p>
          <a:p>
            <a:pPr marL="274320" indent="-274320" eaLnBrk="1" fontAlgn="auto" hangingPunct="1">
              <a:lnSpc>
                <a:spcPct val="80000"/>
              </a:lnSpc>
              <a:spcAft>
                <a:spcPts val="0"/>
              </a:spcAft>
              <a:buFont typeface="Wingdings 2"/>
              <a:buChar char=""/>
              <a:defRPr/>
            </a:pPr>
            <a:r>
              <a:rPr lang="en-US" sz="2200" dirty="0" smtClean="0"/>
              <a:t>Set out the main aims of the presentation.</a:t>
            </a:r>
          </a:p>
          <a:p>
            <a:pPr marL="274320" indent="-274320" eaLnBrk="1" fontAlgn="auto" hangingPunct="1">
              <a:lnSpc>
                <a:spcPct val="80000"/>
              </a:lnSpc>
              <a:spcAft>
                <a:spcPts val="0"/>
              </a:spcAft>
              <a:buFont typeface="Wingdings 2"/>
              <a:buNone/>
              <a:defRPr/>
            </a:pPr>
            <a:endParaRPr lang="en-US" sz="2200" dirty="0" smtClean="0"/>
          </a:p>
          <a:p>
            <a:pPr marL="274320" indent="-274320" eaLnBrk="1" fontAlgn="auto" hangingPunct="1">
              <a:lnSpc>
                <a:spcPct val="80000"/>
              </a:lnSpc>
              <a:spcAft>
                <a:spcPts val="0"/>
              </a:spcAft>
              <a:buFont typeface="Wingdings 2"/>
              <a:buChar char=""/>
              <a:defRPr/>
            </a:pPr>
            <a:r>
              <a:rPr lang="en-US" sz="2200" dirty="0" smtClean="0"/>
              <a:t>Tell the audience how the group would prefer to deal with</a:t>
            </a:r>
            <a:endParaRPr lang="en-GB" sz="2200" dirty="0" smtClean="0"/>
          </a:p>
          <a:p>
            <a:pPr marL="274320" indent="-274320" eaLnBrk="1" fontAlgn="auto" hangingPunct="1">
              <a:lnSpc>
                <a:spcPct val="80000"/>
              </a:lnSpc>
              <a:spcAft>
                <a:spcPts val="0"/>
              </a:spcAft>
              <a:buFont typeface="Wingdings 2"/>
              <a:buNone/>
              <a:defRPr/>
            </a:pPr>
            <a:r>
              <a:rPr lang="en-GB" sz="2200" dirty="0" smtClean="0"/>
              <a:t>    </a:t>
            </a:r>
            <a:r>
              <a:rPr lang="en-US" sz="2200" dirty="0" smtClean="0"/>
              <a:t>questions, e.g. during the presentation, or at the end.</a:t>
            </a:r>
            <a:endParaRPr lang="en-GB" sz="2200" dirty="0" smtClean="0"/>
          </a:p>
          <a:p>
            <a:pPr marL="274320" indent="-274320" eaLnBrk="1" fontAlgn="auto" hangingPunct="1">
              <a:lnSpc>
                <a:spcPct val="80000"/>
              </a:lnSpc>
              <a:spcAft>
                <a:spcPts val="0"/>
              </a:spcAft>
              <a:buFont typeface="Wingdings 2"/>
              <a:buNone/>
              <a:defRPr/>
            </a:pPr>
            <a:r>
              <a:rPr lang="en-US" sz="1400" b="1" dirty="0" smtClean="0"/>
              <a:t> </a:t>
            </a:r>
            <a:endParaRPr lang="en-GB"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85720" y="642918"/>
            <a:ext cx="7239000" cy="394316"/>
          </a:xfrm>
        </p:spPr>
        <p:txBody>
          <a:bodyPr>
            <a:normAutofit fontScale="90000"/>
          </a:bodyPr>
          <a:lstStyle/>
          <a:p>
            <a:pPr eaLnBrk="1" fontAlgn="auto" hangingPunct="1">
              <a:spcAft>
                <a:spcPts val="0"/>
              </a:spcAft>
              <a:defRPr/>
            </a:pPr>
            <a:r>
              <a:rPr lang="en-US" sz="4000" dirty="0" smtClean="0"/>
              <a:t>ALL PRESENTERS WILL:</a:t>
            </a:r>
            <a:r>
              <a:rPr lang="en-GB" sz="4000" dirty="0" smtClean="0"/>
              <a:t/>
            </a:r>
            <a:br>
              <a:rPr lang="en-GB" sz="4000" dirty="0" smtClean="0"/>
            </a:br>
            <a:r>
              <a:rPr lang="en-US" sz="4000" dirty="0" smtClean="0"/>
              <a:t> </a:t>
            </a:r>
            <a:endParaRPr lang="en-GB" sz="4000" dirty="0" smtClean="0"/>
          </a:p>
        </p:txBody>
      </p:sp>
      <p:sp>
        <p:nvSpPr>
          <p:cNvPr id="22530" name="4 Subtítulo"/>
          <p:cNvSpPr>
            <a:spLocks noGrp="1"/>
          </p:cNvSpPr>
          <p:nvPr>
            <p:ph idx="1"/>
          </p:nvPr>
        </p:nvSpPr>
        <p:spPr>
          <a:xfrm>
            <a:off x="142875" y="642938"/>
            <a:ext cx="7643813" cy="5715000"/>
          </a:xfrm>
        </p:spPr>
        <p:txBody>
          <a:bodyPr>
            <a:normAutofit fontScale="85000" lnSpcReduction="10000"/>
          </a:bodyPr>
          <a:lstStyle/>
          <a:p>
            <a:pPr marL="274320" indent="-274320" eaLnBrk="1" fontAlgn="auto" hangingPunct="1">
              <a:lnSpc>
                <a:spcPct val="170000"/>
              </a:lnSpc>
              <a:spcAft>
                <a:spcPts val="0"/>
              </a:spcAft>
              <a:buFont typeface="Wingdings 2"/>
              <a:buChar char=""/>
              <a:defRPr/>
            </a:pPr>
            <a:r>
              <a:rPr lang="en-US" dirty="0" smtClean="0"/>
              <a:t>Look clean and smart.</a:t>
            </a:r>
            <a:endParaRPr lang="en-GB" dirty="0" smtClean="0"/>
          </a:p>
          <a:p>
            <a:pPr marL="274320" indent="-274320" eaLnBrk="1" fontAlgn="auto" hangingPunct="1">
              <a:lnSpc>
                <a:spcPct val="170000"/>
              </a:lnSpc>
              <a:spcAft>
                <a:spcPts val="0"/>
              </a:spcAft>
              <a:buFont typeface="Wingdings 2"/>
              <a:buChar char=""/>
              <a:defRPr/>
            </a:pPr>
            <a:r>
              <a:rPr lang="en-GB" dirty="0" smtClean="0"/>
              <a:t>U</a:t>
            </a:r>
            <a:r>
              <a:rPr lang="en-US" dirty="0" smtClean="0"/>
              <a:t>se language appropriate to the level of ability and</a:t>
            </a:r>
            <a:r>
              <a:rPr lang="en-GB" dirty="0" smtClean="0"/>
              <a:t> </a:t>
            </a:r>
            <a:r>
              <a:rPr lang="en-US" dirty="0" smtClean="0"/>
              <a:t>understanding of the audience.</a:t>
            </a:r>
            <a:endParaRPr lang="en-GB" dirty="0" smtClean="0"/>
          </a:p>
          <a:p>
            <a:pPr marL="274320" indent="-274320" eaLnBrk="1" fontAlgn="auto" hangingPunct="1">
              <a:lnSpc>
                <a:spcPct val="170000"/>
              </a:lnSpc>
              <a:spcAft>
                <a:spcPts val="0"/>
              </a:spcAft>
              <a:buFont typeface="Wingdings 2"/>
              <a:buChar char=""/>
              <a:defRPr/>
            </a:pPr>
            <a:r>
              <a:rPr lang="en-US" dirty="0" smtClean="0"/>
              <a:t> Will speak clearly and with enthusiasm.</a:t>
            </a:r>
            <a:endParaRPr lang="en-GB" dirty="0" smtClean="0"/>
          </a:p>
          <a:p>
            <a:pPr marL="274320" indent="-274320" eaLnBrk="1" fontAlgn="auto" hangingPunct="1">
              <a:lnSpc>
                <a:spcPct val="170000"/>
              </a:lnSpc>
              <a:spcAft>
                <a:spcPts val="0"/>
              </a:spcAft>
              <a:buFont typeface="Wingdings 2"/>
              <a:buChar char=""/>
              <a:defRPr/>
            </a:pPr>
            <a:r>
              <a:rPr lang="en-US" dirty="0" smtClean="0"/>
              <a:t> </a:t>
            </a:r>
            <a:r>
              <a:rPr lang="en-GB" dirty="0" smtClean="0"/>
              <a:t>A</a:t>
            </a:r>
            <a:r>
              <a:rPr lang="en-US" dirty="0" err="1" smtClean="0"/>
              <a:t>ppear</a:t>
            </a:r>
            <a:r>
              <a:rPr lang="en-US" dirty="0" smtClean="0"/>
              <a:t> confident – and will never </a:t>
            </a:r>
            <a:r>
              <a:rPr lang="en-US" b="1" dirty="0" smtClean="0"/>
              <a:t>apologize for their lack of</a:t>
            </a:r>
            <a:r>
              <a:rPr lang="en-GB" dirty="0" smtClean="0"/>
              <a:t> </a:t>
            </a:r>
            <a:r>
              <a:rPr lang="en-US" b="1" dirty="0" smtClean="0"/>
              <a:t>experience in making presentations. </a:t>
            </a:r>
            <a:r>
              <a:rPr lang="en-US" dirty="0" smtClean="0"/>
              <a:t>(this is the ‘kiss of</a:t>
            </a:r>
            <a:r>
              <a:rPr lang="en-GB" dirty="0" smtClean="0"/>
              <a:t> </a:t>
            </a:r>
            <a:r>
              <a:rPr lang="en-US" dirty="0" smtClean="0"/>
              <a:t>death’ for any presenter!)</a:t>
            </a:r>
            <a:endParaRPr lang="en-GB" dirty="0" smtClean="0"/>
          </a:p>
          <a:p>
            <a:pPr marL="274320" indent="-274320" eaLnBrk="1" fontAlgn="auto" hangingPunct="1">
              <a:lnSpc>
                <a:spcPct val="170000"/>
              </a:lnSpc>
              <a:spcAft>
                <a:spcPts val="0"/>
              </a:spcAft>
              <a:buFont typeface="Wingdings 2"/>
              <a:buChar char=""/>
              <a:defRPr/>
            </a:pPr>
            <a:r>
              <a:rPr lang="en-US" dirty="0" smtClean="0"/>
              <a:t>Will look at the audience.  Esta</a:t>
            </a:r>
            <a:r>
              <a:rPr lang="en-US" b="1" dirty="0" smtClean="0"/>
              <a:t>blish strong eye contact</a:t>
            </a:r>
            <a:r>
              <a:rPr lang="en-GB" dirty="0" smtClean="0"/>
              <a:t> </a:t>
            </a:r>
            <a:r>
              <a:rPr lang="en-US" b="1" dirty="0" smtClean="0"/>
              <a:t>with them </a:t>
            </a:r>
            <a:r>
              <a:rPr lang="en-US" dirty="0" smtClean="0"/>
              <a:t>and will smile and look pleasant.</a:t>
            </a:r>
            <a:endParaRPr lang="en-GB" dirty="0" smtClean="0"/>
          </a:p>
          <a:p>
            <a:pPr marL="274320" indent="-274320" eaLnBrk="1" fontAlgn="auto" hangingPunct="1">
              <a:spcAft>
                <a:spcPts val="0"/>
              </a:spcAft>
              <a:buFont typeface="Wingdings 2"/>
              <a:buChar char=""/>
              <a:defRPr/>
            </a:pPr>
            <a:endParaRPr lang="en-GB" sz="11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313" y="642938"/>
            <a:ext cx="7572375" cy="5643562"/>
          </a:xfrm>
        </p:spPr>
        <p:txBody>
          <a:bodyPr>
            <a:normAutofit fontScale="70000" lnSpcReduction="20000"/>
          </a:bodyPr>
          <a:lstStyle/>
          <a:p>
            <a:pPr marL="274320" indent="-274320" eaLnBrk="1" fontAlgn="auto" hangingPunct="1">
              <a:lnSpc>
                <a:spcPct val="170000"/>
              </a:lnSpc>
              <a:spcAft>
                <a:spcPts val="0"/>
              </a:spcAft>
              <a:buFont typeface="Wingdings 2"/>
              <a:buChar char=""/>
              <a:defRPr/>
            </a:pPr>
            <a:r>
              <a:rPr lang="en-GB" sz="3100" dirty="0" smtClean="0"/>
              <a:t>S</a:t>
            </a:r>
            <a:r>
              <a:rPr lang="en-US" sz="3100" dirty="0" err="1" smtClean="0"/>
              <a:t>tand</a:t>
            </a:r>
            <a:r>
              <a:rPr lang="en-US" sz="3100" dirty="0" smtClean="0"/>
              <a:t> well and straight – head upright and looking</a:t>
            </a:r>
            <a:r>
              <a:rPr lang="en-GB" sz="3100" dirty="0" smtClean="0"/>
              <a:t> </a:t>
            </a:r>
            <a:r>
              <a:rPr lang="en-US" sz="3100" dirty="0" smtClean="0"/>
              <a:t>comfortable.</a:t>
            </a:r>
            <a:endParaRPr lang="en-GB" sz="3100" dirty="0" smtClean="0"/>
          </a:p>
          <a:p>
            <a:pPr marL="274320" indent="-274320" eaLnBrk="1" fontAlgn="auto" hangingPunct="1">
              <a:lnSpc>
                <a:spcPct val="170000"/>
              </a:lnSpc>
              <a:spcAft>
                <a:spcPts val="0"/>
              </a:spcAft>
              <a:buFont typeface="Wingdings 2"/>
              <a:buChar char=""/>
              <a:defRPr/>
            </a:pPr>
            <a:r>
              <a:rPr lang="en-US" sz="3100" dirty="0" smtClean="0"/>
              <a:t> </a:t>
            </a:r>
            <a:r>
              <a:rPr lang="en-GB" sz="3100" dirty="0" smtClean="0"/>
              <a:t>A</a:t>
            </a:r>
            <a:r>
              <a:rPr lang="en-US" sz="3100" dirty="0" smtClean="0"/>
              <a:t>void presenting unnecessary detail</a:t>
            </a:r>
            <a:endParaRPr lang="en-GB" sz="3100" dirty="0" smtClean="0"/>
          </a:p>
          <a:p>
            <a:pPr marL="274320" indent="-274320" eaLnBrk="1" fontAlgn="auto" hangingPunct="1">
              <a:lnSpc>
                <a:spcPct val="170000"/>
              </a:lnSpc>
              <a:spcAft>
                <a:spcPts val="0"/>
              </a:spcAft>
              <a:buFont typeface="Wingdings 2"/>
              <a:buChar char=""/>
              <a:defRPr/>
            </a:pPr>
            <a:r>
              <a:rPr lang="en-GB" sz="3100" dirty="0" smtClean="0"/>
              <a:t>W</a:t>
            </a:r>
            <a:r>
              <a:rPr lang="en-US" sz="3100" dirty="0" smtClean="0"/>
              <a:t>ill not distract the audience from the message – by fiddling</a:t>
            </a:r>
            <a:r>
              <a:rPr lang="en-GB" sz="3100" dirty="0" smtClean="0"/>
              <a:t> </a:t>
            </a:r>
            <a:r>
              <a:rPr lang="en-US" sz="3100" dirty="0" smtClean="0"/>
              <a:t>with keys, pens, coins – or anything else!</a:t>
            </a:r>
            <a:endParaRPr lang="en-GB" sz="3100" dirty="0" smtClean="0"/>
          </a:p>
          <a:p>
            <a:pPr marL="274320" indent="-274320" eaLnBrk="1" fontAlgn="auto" hangingPunct="1">
              <a:lnSpc>
                <a:spcPct val="170000"/>
              </a:lnSpc>
              <a:spcAft>
                <a:spcPts val="0"/>
              </a:spcAft>
              <a:buFont typeface="Wingdings 2"/>
              <a:buChar char=""/>
              <a:defRPr/>
            </a:pPr>
            <a:r>
              <a:rPr lang="en-US" sz="3100" dirty="0" smtClean="0"/>
              <a:t>Other members of the group will not talk when another is</a:t>
            </a:r>
            <a:r>
              <a:rPr lang="en-GB" sz="3100" dirty="0" smtClean="0"/>
              <a:t> </a:t>
            </a:r>
            <a:r>
              <a:rPr lang="en-US" sz="3100" dirty="0" smtClean="0"/>
              <a:t>presenting. This is very distracting as well as bad manners.</a:t>
            </a:r>
            <a:endParaRPr lang="en-GB" sz="3100" dirty="0" smtClean="0"/>
          </a:p>
          <a:p>
            <a:pPr marL="274320" indent="-274320" eaLnBrk="1" fontAlgn="auto" hangingPunct="1">
              <a:spcAft>
                <a:spcPts val="0"/>
              </a:spcAft>
              <a:buFont typeface="Wingdings 2"/>
              <a:buNone/>
              <a:defRPr/>
            </a:pPr>
            <a:endParaRPr lang="en-GB" sz="3100" dirty="0" smtClean="0"/>
          </a:p>
          <a:p>
            <a:pPr marL="274320" indent="-274320" eaLnBrk="1" fontAlgn="auto" hangingPunct="1">
              <a:spcAft>
                <a:spcPts val="0"/>
              </a:spcAft>
              <a:buFont typeface="Wingdings 2"/>
              <a:buChar char=""/>
              <a:defRPr/>
            </a:pPr>
            <a:r>
              <a:rPr lang="en-US" sz="3100" b="1" dirty="0" smtClean="0"/>
              <a:t>A POOR PRESENTATION IS THE CONVERSE OF ALL THE</a:t>
            </a:r>
            <a:r>
              <a:rPr lang="en-GB" sz="3100" dirty="0" smtClean="0"/>
              <a:t> </a:t>
            </a:r>
            <a:r>
              <a:rPr lang="en-US" sz="3100" b="1" dirty="0" smtClean="0"/>
              <a:t>POINTS JUST LISTED.</a:t>
            </a:r>
            <a:endParaRPr lang="en-GB" sz="3100" dirty="0" smtClean="0"/>
          </a:p>
          <a:p>
            <a:pPr marL="274320" indent="-274320" eaLnBrk="1" fontAlgn="auto" hangingPunct="1">
              <a:spcAft>
                <a:spcPts val="0"/>
              </a:spcAft>
              <a:buFont typeface="Wingdings 2"/>
              <a:buChar char=""/>
              <a:defRPr/>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7239000" cy="322878"/>
          </a:xfrm>
        </p:spPr>
        <p:txBody>
          <a:bodyPr>
            <a:normAutofit fontScale="90000"/>
          </a:bodyPr>
          <a:lstStyle/>
          <a:p>
            <a:pPr eaLnBrk="1" fontAlgn="auto" hangingPunct="1">
              <a:spcAft>
                <a:spcPts val="0"/>
              </a:spcAft>
              <a:defRPr/>
            </a:pPr>
            <a:r>
              <a:rPr lang="en-GB" dirty="0" smtClean="0"/>
              <a:t>THE INFORMATION YOU PRESENT</a:t>
            </a:r>
            <a:endParaRPr lang="en-GB" dirty="0"/>
          </a:p>
        </p:txBody>
      </p:sp>
      <p:sp>
        <p:nvSpPr>
          <p:cNvPr id="25603" name="2 Marcador de contenido"/>
          <p:cNvSpPr>
            <a:spLocks noGrp="1"/>
          </p:cNvSpPr>
          <p:nvPr>
            <p:ph idx="1"/>
          </p:nvPr>
        </p:nvSpPr>
        <p:spPr>
          <a:xfrm>
            <a:off x="457200" y="714375"/>
            <a:ext cx="7829550" cy="5643563"/>
          </a:xfrm>
        </p:spPr>
        <p:txBody>
          <a:bodyPr/>
          <a:lstStyle/>
          <a:p>
            <a:pPr eaLnBrk="1" hangingPunct="1"/>
            <a:r>
              <a:rPr lang="en-GB" sz="2200" smtClean="0"/>
              <a:t>You can present information in a variety of ways, but the most popular and effective tend to be by using:</a:t>
            </a:r>
          </a:p>
          <a:p>
            <a:pPr eaLnBrk="1" hangingPunct="1"/>
            <a:r>
              <a:rPr lang="en-GB" sz="2200" smtClean="0"/>
              <a:t>a flip-chart</a:t>
            </a:r>
          </a:p>
          <a:p>
            <a:pPr eaLnBrk="1" hangingPunct="1"/>
            <a:r>
              <a:rPr lang="en-GB" sz="2200" smtClean="0"/>
              <a:t>an overhead projector (OHP)</a:t>
            </a:r>
          </a:p>
          <a:p>
            <a:pPr eaLnBrk="1" hangingPunct="1"/>
            <a:r>
              <a:rPr lang="en-GB" sz="2200" smtClean="0"/>
              <a:t>or power-point presentation</a:t>
            </a:r>
          </a:p>
          <a:p>
            <a:pPr eaLnBrk="1" hangingPunct="1"/>
            <a:r>
              <a:rPr lang="en-GB" sz="2200" b="1" smtClean="0"/>
              <a:t>Whichever medium for presentation you use:</a:t>
            </a:r>
          </a:p>
          <a:p>
            <a:pPr lvl="1" eaLnBrk="1" hangingPunct="1"/>
            <a:r>
              <a:rPr lang="en-GB" sz="2200" smtClean="0"/>
              <a:t>Keep your words and images </a:t>
            </a:r>
            <a:r>
              <a:rPr lang="en-GB" sz="2200" b="1" smtClean="0"/>
              <a:t>clear and simple.</a:t>
            </a:r>
          </a:p>
          <a:p>
            <a:pPr lvl="1" eaLnBrk="1" hangingPunct="1"/>
            <a:r>
              <a:rPr lang="en-GB" sz="2200" smtClean="0"/>
              <a:t>D</a:t>
            </a:r>
            <a:r>
              <a:rPr lang="en-GB" sz="2200" b="1" smtClean="0"/>
              <a:t>on’t crowd each sheet or slide with detail – just stick to </a:t>
            </a:r>
            <a:r>
              <a:rPr lang="en-GB" sz="2200" smtClean="0"/>
              <a:t>three or four points per sheet (people tend to remember ideas that are presented in clusters of three).</a:t>
            </a:r>
          </a:p>
          <a:p>
            <a:pPr lvl="1" eaLnBrk="1" hangingPunct="1"/>
            <a:r>
              <a:rPr lang="en-GB" sz="2200" smtClean="0"/>
              <a:t>Make sure that all the people in all parts of the room </a:t>
            </a:r>
            <a:r>
              <a:rPr lang="en-GB" sz="2200" b="1" smtClean="0"/>
              <a:t>can read what you have written.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625" y="214313"/>
            <a:ext cx="7239000" cy="4846637"/>
          </a:xfrm>
        </p:spPr>
        <p:txBody>
          <a:bodyPr>
            <a:normAutofit lnSpcReduction="10000"/>
          </a:bodyPr>
          <a:lstStyle/>
          <a:p>
            <a:pPr marL="521208" lvl="1" eaLnBrk="1" fontAlgn="auto" hangingPunct="1">
              <a:spcAft>
                <a:spcPts val="0"/>
              </a:spcAft>
              <a:buClr>
                <a:schemeClr val="accent4"/>
              </a:buClr>
              <a:buFont typeface="Wingdings 2"/>
              <a:buChar char=""/>
              <a:defRPr/>
            </a:pPr>
            <a:r>
              <a:rPr lang="en-GB" dirty="0" smtClean="0">
                <a:solidFill>
                  <a:schemeClr val="tx1">
                    <a:tint val="85000"/>
                  </a:schemeClr>
                </a:solidFill>
              </a:rPr>
              <a:t>Use </a:t>
            </a:r>
            <a:r>
              <a:rPr lang="en-GB" b="1" dirty="0" smtClean="0">
                <a:solidFill>
                  <a:schemeClr val="tx1">
                    <a:tint val="85000"/>
                  </a:schemeClr>
                </a:solidFill>
              </a:rPr>
              <a:t>bullet points, rather than write large passages of text in </a:t>
            </a:r>
            <a:r>
              <a:rPr lang="en-GB" dirty="0" smtClean="0">
                <a:solidFill>
                  <a:schemeClr val="tx1">
                    <a:tint val="85000"/>
                  </a:schemeClr>
                </a:solidFill>
              </a:rPr>
              <a:t>sentences.</a:t>
            </a:r>
          </a:p>
          <a:p>
            <a:pPr marL="521208" lvl="1" eaLnBrk="1" fontAlgn="auto" hangingPunct="1">
              <a:spcAft>
                <a:spcPts val="0"/>
              </a:spcAft>
              <a:buClr>
                <a:schemeClr val="accent4"/>
              </a:buClr>
              <a:buFont typeface="Wingdings 2"/>
              <a:buChar char=""/>
              <a:defRPr/>
            </a:pPr>
            <a:r>
              <a:rPr lang="en-GB" dirty="0" smtClean="0">
                <a:solidFill>
                  <a:schemeClr val="tx1">
                    <a:tint val="85000"/>
                  </a:schemeClr>
                </a:solidFill>
              </a:rPr>
              <a:t>Make sure you present your ideas in a </a:t>
            </a:r>
            <a:r>
              <a:rPr lang="en-GB" b="1" dirty="0" smtClean="0">
                <a:solidFill>
                  <a:schemeClr val="tx1">
                    <a:tint val="85000"/>
                  </a:schemeClr>
                </a:solidFill>
              </a:rPr>
              <a:t>clear sequence.</a:t>
            </a:r>
          </a:p>
          <a:p>
            <a:pPr marL="521208" lvl="1" eaLnBrk="1" fontAlgn="auto" hangingPunct="1">
              <a:spcAft>
                <a:spcPts val="0"/>
              </a:spcAft>
              <a:buClr>
                <a:schemeClr val="accent4"/>
              </a:buClr>
              <a:buFont typeface="Wingdings 2"/>
              <a:buChar char=""/>
              <a:defRPr/>
            </a:pPr>
            <a:r>
              <a:rPr lang="en-GB" b="1" dirty="0" smtClean="0">
                <a:solidFill>
                  <a:schemeClr val="tx1">
                    <a:tint val="85000"/>
                  </a:schemeClr>
                </a:solidFill>
              </a:rPr>
              <a:t>Don’t be afraid to attempt a drawing – you don’t have to </a:t>
            </a:r>
            <a:r>
              <a:rPr lang="en-GB" dirty="0" smtClean="0">
                <a:solidFill>
                  <a:schemeClr val="tx1">
                    <a:tint val="85000"/>
                  </a:schemeClr>
                </a:solidFill>
              </a:rPr>
              <a:t>be a great artist, and you can make a joke of your efforts.</a:t>
            </a:r>
          </a:p>
          <a:p>
            <a:pPr marL="521208" lvl="1" eaLnBrk="1" fontAlgn="auto" hangingPunct="1">
              <a:spcAft>
                <a:spcPts val="0"/>
              </a:spcAft>
              <a:buClr>
                <a:schemeClr val="accent4"/>
              </a:buClr>
              <a:buFont typeface="Wingdings 2"/>
              <a:buChar char=""/>
              <a:defRPr/>
            </a:pPr>
            <a:r>
              <a:rPr lang="en-GB" dirty="0" smtClean="0">
                <a:solidFill>
                  <a:schemeClr val="tx1">
                    <a:tint val="85000"/>
                  </a:schemeClr>
                </a:solidFill>
              </a:rPr>
              <a:t>Drawings, no matter how crude, can often convey an idea better than words.</a:t>
            </a:r>
          </a:p>
          <a:p>
            <a:pPr marL="521208" lvl="1" eaLnBrk="1" fontAlgn="auto" hangingPunct="1">
              <a:spcAft>
                <a:spcPts val="0"/>
              </a:spcAft>
              <a:buClr>
                <a:schemeClr val="accent4"/>
              </a:buClr>
              <a:buFont typeface="Wingdings 2"/>
              <a:buChar char=""/>
              <a:defRPr/>
            </a:pPr>
            <a:r>
              <a:rPr lang="en-GB" b="1" dirty="0" smtClean="0">
                <a:solidFill>
                  <a:schemeClr val="tx1">
                    <a:tint val="85000"/>
                  </a:schemeClr>
                </a:solidFill>
              </a:rPr>
              <a:t>Put complicated figures &amp; diagrams on to a handout for</a:t>
            </a:r>
          </a:p>
          <a:p>
            <a:pPr marL="521208" lvl="1" eaLnBrk="1" fontAlgn="auto" hangingPunct="1">
              <a:spcAft>
                <a:spcPts val="0"/>
              </a:spcAft>
              <a:buClr>
                <a:schemeClr val="accent4"/>
              </a:buClr>
              <a:buFont typeface="Wingdings 2"/>
              <a:buChar char=""/>
              <a:defRPr/>
            </a:pPr>
            <a:r>
              <a:rPr lang="en-GB" dirty="0" smtClean="0">
                <a:solidFill>
                  <a:schemeClr val="tx1">
                    <a:tint val="85000"/>
                  </a:schemeClr>
                </a:solidFill>
              </a:rPr>
              <a:t>the audience – don’t attempt to put these on to visual aids.</a:t>
            </a:r>
          </a:p>
          <a:p>
            <a:pPr marL="274320" indent="-274320" eaLnBrk="1" fontAlgn="auto" hangingPunct="1">
              <a:spcAft>
                <a:spcPts val="0"/>
              </a:spcAft>
              <a:buFont typeface="Wingdings 2"/>
              <a:buChar char=""/>
              <a:defRPr/>
            </a:pP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7 Título"/>
          <p:cNvSpPr>
            <a:spLocks noGrp="1"/>
          </p:cNvSpPr>
          <p:nvPr>
            <p:ph type="title"/>
          </p:nvPr>
        </p:nvSpPr>
        <p:spPr>
          <a:xfrm>
            <a:off x="428625" y="714375"/>
            <a:ext cx="8229600" cy="3214688"/>
          </a:xfrm>
        </p:spPr>
        <p:txBody>
          <a:bodyPr/>
          <a:lstStyle/>
          <a:p>
            <a:pPr algn="ctr" eaLnBrk="1" fontAlgn="auto" hangingPunct="1">
              <a:spcAft>
                <a:spcPts val="0"/>
              </a:spcAft>
              <a:defRPr/>
            </a:pPr>
            <a:r>
              <a:rPr lang="en-GB" sz="9600" smtClean="0"/>
              <a:t>MEMORY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7239000" cy="1143000"/>
          </a:xfrm>
        </p:spPr>
        <p:txBody>
          <a:bodyPr/>
          <a:lstStyle/>
          <a:p>
            <a:pPr eaLnBrk="1" hangingPunct="1">
              <a:defRPr/>
            </a:pPr>
            <a:r>
              <a:rPr lang="en-GB" dirty="0" smtClean="0"/>
              <a:t>Improving your memory </a:t>
            </a:r>
            <a:endParaRPr lang="en-US" dirty="0"/>
          </a:p>
        </p:txBody>
      </p:sp>
      <p:sp>
        <p:nvSpPr>
          <p:cNvPr id="28675" name="Content Placeholder 2"/>
          <p:cNvSpPr>
            <a:spLocks noGrp="1"/>
          </p:cNvSpPr>
          <p:nvPr>
            <p:ph idx="1"/>
          </p:nvPr>
        </p:nvSpPr>
        <p:spPr>
          <a:xfrm>
            <a:off x="0" y="836613"/>
            <a:ext cx="8532813" cy="5619750"/>
          </a:xfrm>
        </p:spPr>
        <p:txBody>
          <a:bodyPr>
            <a:normAutofit lnSpcReduction="10000"/>
          </a:bodyPr>
          <a:lstStyle/>
          <a:p>
            <a:pPr algn="ctr" eaLnBrk="1" hangingPunct="1">
              <a:buFont typeface="Wingdings 2" pitchFamily="18" charset="2"/>
              <a:buNone/>
            </a:pPr>
            <a:r>
              <a:rPr lang="en-US" sz="2400" b="1" i="1" smtClean="0"/>
              <a:t>Memory Theories and Processes</a:t>
            </a:r>
            <a:endParaRPr lang="en-US" sz="2400" smtClean="0"/>
          </a:p>
          <a:p>
            <a:pPr eaLnBrk="1" hangingPunct="1"/>
            <a:r>
              <a:rPr lang="en-US" sz="2400" smtClean="0"/>
              <a:t>Attention and Selection</a:t>
            </a:r>
          </a:p>
          <a:p>
            <a:pPr eaLnBrk="1" hangingPunct="1">
              <a:buFont typeface="Wingdings 2" pitchFamily="18" charset="2"/>
              <a:buNone/>
            </a:pPr>
            <a:r>
              <a:rPr lang="en-US" sz="2400" smtClean="0"/>
              <a:t>	Choose what information you will remember</a:t>
            </a:r>
          </a:p>
          <a:p>
            <a:pPr eaLnBrk="1" hangingPunct="1"/>
            <a:r>
              <a:rPr lang="en-US" sz="2400" smtClean="0"/>
              <a:t>Encoding</a:t>
            </a:r>
          </a:p>
          <a:p>
            <a:pPr eaLnBrk="1" hangingPunct="1">
              <a:buFont typeface="Wingdings 2" pitchFamily="18" charset="2"/>
              <a:buNone/>
            </a:pPr>
            <a:r>
              <a:rPr lang="en-US" sz="2400" smtClean="0"/>
              <a:t>	Choose how you are going to remember the information</a:t>
            </a:r>
          </a:p>
          <a:p>
            <a:pPr eaLnBrk="1" hangingPunct="1">
              <a:buFont typeface="Wingdings 2" pitchFamily="18" charset="2"/>
              <a:buNone/>
            </a:pPr>
            <a:r>
              <a:rPr lang="en-US" sz="2400" smtClean="0"/>
              <a:t>   [acoustic, visual, semantic]</a:t>
            </a:r>
          </a:p>
          <a:p>
            <a:pPr eaLnBrk="1" hangingPunct="1"/>
            <a:r>
              <a:rPr lang="en-US" sz="2400" smtClean="0"/>
              <a:t>Storage</a:t>
            </a:r>
          </a:p>
          <a:p>
            <a:pPr eaLnBrk="1" hangingPunct="1">
              <a:buFont typeface="Wingdings 2" pitchFamily="18" charset="2"/>
              <a:buNone/>
            </a:pPr>
            <a:r>
              <a:rPr lang="en-US" sz="2400" smtClean="0"/>
              <a:t>   Choose how you will store the information -- short term and long term memory</a:t>
            </a:r>
          </a:p>
          <a:p>
            <a:pPr eaLnBrk="1" hangingPunct="1"/>
            <a:r>
              <a:rPr lang="en-US" sz="2400" smtClean="0"/>
              <a:t>Retrieval</a:t>
            </a:r>
          </a:p>
          <a:p>
            <a:pPr eaLnBrk="1" hangingPunct="1">
              <a:buFont typeface="Wingdings 2" pitchFamily="18" charset="2"/>
              <a:buNone/>
            </a:pPr>
            <a:r>
              <a:rPr lang="en-US" sz="2400" smtClean="0"/>
              <a:t>    Practice recalling/remembering  the information you have learned</a:t>
            </a:r>
          </a:p>
          <a:p>
            <a:pPr eaLnBrk="1" hangingPunct="1"/>
            <a:r>
              <a:rPr lang="en-US" sz="2400" smtClean="0"/>
              <a:t>Forgetting</a:t>
            </a:r>
          </a:p>
          <a:p>
            <a:pPr eaLnBrk="1" hangingPunct="1">
              <a:buFont typeface="Wingdings 2" pitchFamily="18" charset="2"/>
              <a:buNone/>
            </a:pPr>
            <a:r>
              <a:rPr lang="en-US" sz="2400" smtClean="0"/>
              <a:t>   Review the information to avoid memory decay</a:t>
            </a:r>
          </a:p>
          <a:p>
            <a:pPr eaLnBrk="1" hangingPunct="1"/>
            <a:endParaRPr lang="en-US" sz="24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6"/>
            <a:ext cx="7239000" cy="864096"/>
          </a:xfrm>
        </p:spPr>
        <p:txBody>
          <a:bodyPr>
            <a:normAutofit fontScale="90000"/>
          </a:bodyPr>
          <a:lstStyle/>
          <a:p>
            <a:pPr eaLnBrk="1" hangingPunct="1">
              <a:defRPr/>
            </a:pPr>
            <a:r>
              <a:rPr lang="en-US" dirty="0" smtClean="0"/>
              <a:t>Memory Techniques and Strategies</a:t>
            </a:r>
            <a:br>
              <a:rPr lang="en-US" dirty="0" smtClean="0"/>
            </a:br>
            <a:endParaRPr lang="en-US" dirty="0"/>
          </a:p>
        </p:txBody>
      </p:sp>
      <p:sp>
        <p:nvSpPr>
          <p:cNvPr id="3" name="Content Placeholder 2"/>
          <p:cNvSpPr>
            <a:spLocks noGrp="1"/>
          </p:cNvSpPr>
          <p:nvPr>
            <p:ph idx="1"/>
          </p:nvPr>
        </p:nvSpPr>
        <p:spPr>
          <a:xfrm>
            <a:off x="0" y="692150"/>
            <a:ext cx="8172450" cy="5905500"/>
          </a:xfrm>
        </p:spPr>
        <p:txBody>
          <a:bodyPr/>
          <a:lstStyle/>
          <a:p>
            <a:pPr algn="just" eaLnBrk="1" hangingPunct="1">
              <a:buFont typeface="Wingdings 2" pitchFamily="18" charset="2"/>
              <a:buNone/>
              <a:defRPr/>
            </a:pPr>
            <a:endParaRPr lang="en-US" sz="2400" dirty="0" smtClean="0"/>
          </a:p>
          <a:p>
            <a:pPr marL="514350" indent="-514350" algn="just" eaLnBrk="1" hangingPunct="1">
              <a:buFont typeface="+mj-lt"/>
              <a:buAutoNum type="arabicPeriod"/>
              <a:defRPr/>
            </a:pPr>
            <a:r>
              <a:rPr lang="en-US" sz="2400" dirty="0" smtClean="0"/>
              <a:t>Putting it all together. Organizing and ordering information can significantly improve memory.  </a:t>
            </a:r>
          </a:p>
          <a:p>
            <a:pPr marL="514350" indent="-514350" algn="just" eaLnBrk="1" hangingPunct="1">
              <a:buFont typeface="+mj-lt"/>
              <a:buAutoNum type="arabicPeriod"/>
              <a:defRPr/>
            </a:pPr>
            <a:r>
              <a:rPr lang="en-US" sz="2400" dirty="0" smtClean="0"/>
              <a:t>The funnel approach means learning general concepts before moving on to specific details.  Ex: include previewing a chapter before reading it, studying from an outline, matrix, or concept map.</a:t>
            </a:r>
          </a:p>
          <a:p>
            <a:pPr marL="514350" indent="-514350" algn="just" eaLnBrk="1" hangingPunct="1">
              <a:buFont typeface="+mj-lt"/>
              <a:buAutoNum type="arabicPeriod"/>
              <a:defRPr/>
            </a:pPr>
            <a:r>
              <a:rPr lang="en-US" sz="2400" dirty="0" smtClean="0"/>
              <a:t>Organizing through meaning and association is done by making intentional associations between what we are learning and the environment we are in – making mental paths.</a:t>
            </a:r>
          </a:p>
          <a:p>
            <a:pPr marL="514350" indent="-514350" algn="just" eaLnBrk="1" hangingPunct="1">
              <a:buFont typeface="+mj-lt"/>
              <a:buAutoNum type="arabicPeriod"/>
              <a:defRPr/>
            </a:pPr>
            <a:r>
              <a:rPr lang="en-US" sz="2400" dirty="0" smtClean="0"/>
              <a:t>Vivid associations assist you in both storage and retrieval of new information by intentionally pairing it with something familiar.  </a:t>
            </a:r>
          </a:p>
          <a:p>
            <a:pPr marL="514350" indent="-514350" algn="just" eaLnBrk="1" hangingPunct="1">
              <a:buFont typeface="Wingdings 2" pitchFamily="18" charset="2"/>
              <a:buNone/>
              <a:defRPr/>
            </a:pPr>
            <a:endParaRPr lang="en-US" sz="2400" dirty="0" smtClean="0"/>
          </a:p>
          <a:p>
            <a:pPr marL="514350" indent="-514350" algn="just" eaLnBrk="1" hangingPunct="1">
              <a:buFont typeface="+mj-lt"/>
              <a:buAutoNum type="arabicPeriod"/>
              <a:defRPr/>
            </a:pPr>
            <a:endParaRPr lang="en-US" dirty="0" smtClean="0"/>
          </a:p>
          <a:p>
            <a:pPr eaLnBrk="1" hangingPunct="1">
              <a:defRPr/>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0</TotalTime>
  <Words>1001</Words>
  <Application>Microsoft Office PowerPoint</Application>
  <PresentationFormat>On-screen Show (4:3)</PresentationFormat>
  <Paragraphs>137</Paragraphs>
  <Slides>19</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Opulent</vt:lpstr>
      <vt:lpstr>Picture</vt:lpstr>
      <vt:lpstr> ORAL PRESENTATIONS</vt:lpstr>
      <vt:lpstr>A GOOD PRESENTATION:</vt:lpstr>
      <vt:lpstr>ALL PRESENTERS WILL:  </vt:lpstr>
      <vt:lpstr>Slide 4</vt:lpstr>
      <vt:lpstr>THE INFORMATION YOU PRESENT</vt:lpstr>
      <vt:lpstr>Slide 6</vt:lpstr>
      <vt:lpstr>MEMORY</vt:lpstr>
      <vt:lpstr>Improving your memory </vt:lpstr>
      <vt:lpstr>Memory Techniques and Strategies </vt:lpstr>
      <vt:lpstr>Slide 10</vt:lpstr>
      <vt:lpstr>Mnemonic Techniques and Memory “Tricks” </vt:lpstr>
      <vt:lpstr>Slide 12</vt:lpstr>
      <vt:lpstr>Slide 13</vt:lpstr>
      <vt:lpstr>TYPES OF MEMORY</vt:lpstr>
      <vt:lpstr>NOTEKING  techniques </vt:lpstr>
      <vt:lpstr>Slide 16</vt:lpstr>
      <vt:lpstr>Slide 17</vt:lpstr>
      <vt:lpstr>Slide 18</vt:lpstr>
      <vt:lpstr>TIME MANAGAMENT FOR STUDY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ORAL PRESENTATIONS</dc:title>
  <dc:creator>johanna.pico</dc:creator>
  <cp:lastModifiedBy>johanna.pico</cp:lastModifiedBy>
  <cp:revision>1</cp:revision>
  <dcterms:created xsi:type="dcterms:W3CDTF">2010-08-23T09:35:01Z</dcterms:created>
  <dcterms:modified xsi:type="dcterms:W3CDTF">2010-08-23T09:35:45Z</dcterms:modified>
</cp:coreProperties>
</file>