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Lst>
  <p:sldSz cx="9144000" cy="6858000" type="screen4x3"/>
  <p:notesSz cx="6858000" cy="9144000"/>
  <p:defaultTextStyle>
    <a:defPPr>
      <a:defRPr lang="en-GB"/>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7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00" autoAdjust="0"/>
    <p:restoredTop sz="94660"/>
  </p:normalViewPr>
  <p:slideViewPr>
    <p:cSldViewPr>
      <p:cViewPr varScale="1">
        <p:scale>
          <a:sx n="82" d="100"/>
          <a:sy n="82" d="100"/>
        </p:scale>
        <p:origin x="120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851B722-5E54-46AF-8AAE-62146363C543}" type="slidenum">
              <a:rPr lang="en-GB"/>
              <a:pPr/>
              <a:t>‹#›</a:t>
            </a:fld>
            <a:endParaRPr lang="en-GB"/>
          </a:p>
        </p:txBody>
      </p:sp>
    </p:spTree>
    <p:extLst>
      <p:ext uri="{BB962C8B-B14F-4D97-AF65-F5344CB8AC3E}">
        <p14:creationId xmlns:p14="http://schemas.microsoft.com/office/powerpoint/2010/main" val="2832855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1</a:t>
            </a:fld>
            <a:endParaRPr lang="en-GB"/>
          </a:p>
        </p:txBody>
      </p:sp>
    </p:spTree>
    <p:extLst>
      <p:ext uri="{BB962C8B-B14F-4D97-AF65-F5344CB8AC3E}">
        <p14:creationId xmlns:p14="http://schemas.microsoft.com/office/powerpoint/2010/main" val="1661559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E9F761-5860-4437-99B8-8635AFA334D6}" type="slidenum">
              <a:rPr lang="en-GB"/>
              <a:pPr/>
              <a:t>20</a:t>
            </a:fld>
            <a:endParaRPr lang="en-GB"/>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8654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CAC982-DA78-4FB1-BB2B-91D7C77FF343}" type="slidenum">
              <a:rPr lang="en-GB"/>
              <a:pPr/>
              <a:t>21</a:t>
            </a:fld>
            <a:endParaRPr lang="en-GB"/>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4055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52A62E-0D7A-4F87-A417-A66153CA2BAD}" type="slidenum">
              <a:rPr lang="en-GB"/>
              <a:pPr/>
              <a:t>22</a:t>
            </a:fld>
            <a:endParaRPr lang="en-GB"/>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48369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568B2E-57D3-4AB7-A80C-DB95CFBCB35F}" type="slidenum">
              <a:rPr lang="en-GB"/>
              <a:pPr/>
              <a:t>23</a:t>
            </a:fld>
            <a:endParaRPr lang="en-GB"/>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pPr marL="228600" indent="-228600"/>
            <a:endParaRPr lang="en-US"/>
          </a:p>
        </p:txBody>
      </p:sp>
    </p:spTree>
    <p:extLst>
      <p:ext uri="{BB962C8B-B14F-4D97-AF65-F5344CB8AC3E}">
        <p14:creationId xmlns:p14="http://schemas.microsoft.com/office/powerpoint/2010/main" val="2880413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ACAF6-2367-4678-B848-13382B6AE36F}" type="slidenum">
              <a:rPr lang="en-GB"/>
              <a:pPr/>
              <a:t>26</a:t>
            </a:fld>
            <a:endParaRPr lang="en-GB"/>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9550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203C4F-AEF9-44F3-B8B4-28F7218AD213}" type="slidenum">
              <a:rPr lang="en-GB"/>
              <a:pPr/>
              <a:t>27</a:t>
            </a:fld>
            <a:endParaRPr lang="en-GB"/>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63317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CDDD00-B634-4DCD-81E4-ADFDC4E06A59}" type="slidenum">
              <a:rPr lang="en-GB"/>
              <a:pPr/>
              <a:t>2</a:t>
            </a:fld>
            <a:endParaRPr lang="en-GB"/>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72559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841A13-6E4B-4BDB-A9B9-901230944143}" type="slidenum">
              <a:rPr lang="en-GB"/>
              <a:pPr/>
              <a:t>3</a:t>
            </a:fld>
            <a:endParaRPr lang="en-GB"/>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51037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2FB160-288C-4E39-8A59-BA08F91880D6}" type="slidenum">
              <a:rPr lang="en-GB"/>
              <a:pPr/>
              <a:t>5</a:t>
            </a:fld>
            <a:endParaRPr lang="en-GB"/>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89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195F36-E6D8-4950-BBAA-5339053EBB44}" type="slidenum">
              <a:rPr lang="en-GB"/>
              <a:pPr/>
              <a:t>6</a:t>
            </a:fld>
            <a:endParaRPr lang="en-GB"/>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270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E4EC5-D8FE-4D28-9C7B-48A46159EB5B}" type="slidenum">
              <a:rPr lang="en-GB"/>
              <a:pPr/>
              <a:t>7</a:t>
            </a:fld>
            <a:endParaRPr lang="en-GB"/>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42991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50E3EE-BD7E-4E6B-A3ED-1A794CD3F568}" type="slidenum">
              <a:rPr lang="en-GB"/>
              <a:pPr/>
              <a:t>8</a:t>
            </a:fld>
            <a:endParaRPr lang="en-GB"/>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12682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2905A2-C90A-4442-BF4E-FA4479B6D2E5}" type="slidenum">
              <a:rPr lang="en-GB"/>
              <a:pPr/>
              <a:t>9</a:t>
            </a:fld>
            <a:endParaRPr lang="en-GB"/>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3634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1ADAE9-624A-4FEC-A3A9-FBDC5C8F4C86}" type="slidenum">
              <a:rPr lang="en-GB"/>
              <a:pPr/>
              <a:t>10</a:t>
            </a:fld>
            <a:endParaRPr lang="en-GB"/>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1549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fld id="{45F24160-E4BA-494D-A1BF-FD6F57B9238B}" type="datetime1">
              <a:rPr lang="en-GB"/>
              <a:pPr/>
              <a:t>15/07/2020</a:t>
            </a:fld>
            <a:endParaRPr lang="en-GB"/>
          </a:p>
        </p:txBody>
      </p:sp>
      <p:sp>
        <p:nvSpPr>
          <p:cNvPr id="5" name="Footer Placeholder 4"/>
          <p:cNvSpPr>
            <a:spLocks noGrp="1"/>
          </p:cNvSpPr>
          <p:nvPr>
            <p:ph type="ftr" sz="quarter" idx="11"/>
          </p:nvPr>
        </p:nvSpPr>
        <p:spPr/>
        <p:txBody>
          <a:bodyPr/>
          <a:lstStyle>
            <a:lvl1pPr>
              <a:defRPr/>
            </a:lvl1pPr>
          </a:lstStyle>
          <a:p>
            <a:r>
              <a:rPr lang="en-GB"/>
              <a:t>Footer</a:t>
            </a:r>
          </a:p>
        </p:txBody>
      </p:sp>
      <p:sp>
        <p:nvSpPr>
          <p:cNvPr id="6" name="Slide Number Placeholder 5"/>
          <p:cNvSpPr>
            <a:spLocks noGrp="1"/>
          </p:cNvSpPr>
          <p:nvPr>
            <p:ph type="sldNum" sz="quarter" idx="12"/>
          </p:nvPr>
        </p:nvSpPr>
        <p:spPr/>
        <p:txBody>
          <a:bodyPr/>
          <a:lstStyle>
            <a:lvl1pPr>
              <a:defRPr/>
            </a:lvl1pPr>
          </a:lstStyle>
          <a:p>
            <a:fld id="{BA8B2F8E-3916-4238-A191-6B893705E389}"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DDCF1E94-56EC-413B-A164-A58BDC925D3C}" type="datetime1">
              <a:rPr lang="en-GB"/>
              <a:pPr/>
              <a:t>15/07/2020</a:t>
            </a:fld>
            <a:endParaRPr lang="en-GB"/>
          </a:p>
        </p:txBody>
      </p:sp>
      <p:sp>
        <p:nvSpPr>
          <p:cNvPr id="5" name="Footer Placeholder 4"/>
          <p:cNvSpPr>
            <a:spLocks noGrp="1"/>
          </p:cNvSpPr>
          <p:nvPr>
            <p:ph type="ftr" sz="quarter" idx="11"/>
          </p:nvPr>
        </p:nvSpPr>
        <p:spPr/>
        <p:txBody>
          <a:bodyPr/>
          <a:lstStyle>
            <a:lvl1pPr>
              <a:defRPr/>
            </a:lvl1pPr>
          </a:lstStyle>
          <a:p>
            <a:r>
              <a:rPr lang="en-GB"/>
              <a:t>Footer</a:t>
            </a:r>
          </a:p>
        </p:txBody>
      </p:sp>
      <p:sp>
        <p:nvSpPr>
          <p:cNvPr id="6" name="Slide Number Placeholder 5"/>
          <p:cNvSpPr>
            <a:spLocks noGrp="1"/>
          </p:cNvSpPr>
          <p:nvPr>
            <p:ph type="sldNum" sz="quarter" idx="12"/>
          </p:nvPr>
        </p:nvSpPr>
        <p:spPr/>
        <p:txBody>
          <a:bodyPr/>
          <a:lstStyle>
            <a:lvl1pPr>
              <a:defRPr/>
            </a:lvl1pPr>
          </a:lstStyle>
          <a:p>
            <a:fld id="{AA4DEEE5-F448-4A58-A6BF-62EE1160F3C5}"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646DFF0F-C2F5-46EC-BEAB-046F0BBDEA9D}" type="datetime1">
              <a:rPr lang="en-GB"/>
              <a:pPr/>
              <a:t>15/07/2020</a:t>
            </a:fld>
            <a:endParaRPr lang="en-GB"/>
          </a:p>
        </p:txBody>
      </p:sp>
      <p:sp>
        <p:nvSpPr>
          <p:cNvPr id="5" name="Footer Placeholder 4"/>
          <p:cNvSpPr>
            <a:spLocks noGrp="1"/>
          </p:cNvSpPr>
          <p:nvPr>
            <p:ph type="ftr" sz="quarter" idx="11"/>
          </p:nvPr>
        </p:nvSpPr>
        <p:spPr/>
        <p:txBody>
          <a:bodyPr/>
          <a:lstStyle>
            <a:lvl1pPr>
              <a:defRPr/>
            </a:lvl1pPr>
          </a:lstStyle>
          <a:p>
            <a:r>
              <a:rPr lang="en-GB"/>
              <a:t>Footer</a:t>
            </a:r>
          </a:p>
        </p:txBody>
      </p:sp>
      <p:sp>
        <p:nvSpPr>
          <p:cNvPr id="6" name="Slide Number Placeholder 5"/>
          <p:cNvSpPr>
            <a:spLocks noGrp="1"/>
          </p:cNvSpPr>
          <p:nvPr>
            <p:ph type="sldNum" sz="quarter" idx="12"/>
          </p:nvPr>
        </p:nvSpPr>
        <p:spPr/>
        <p:txBody>
          <a:bodyPr/>
          <a:lstStyle>
            <a:lvl1pPr>
              <a:defRPr/>
            </a:lvl1pPr>
          </a:lstStyle>
          <a:p>
            <a:fld id="{0A294B4D-C2E8-4514-8611-67EE284164DE}"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91A7D28B-C6F2-48AF-8A3D-E2DAA2198555}" type="datetime1">
              <a:rPr lang="en-GB"/>
              <a:pPr/>
              <a:t>15/07/2020</a:t>
            </a:fld>
            <a:endParaRPr lang="en-GB"/>
          </a:p>
        </p:txBody>
      </p:sp>
      <p:sp>
        <p:nvSpPr>
          <p:cNvPr id="5" name="Footer Placeholder 4"/>
          <p:cNvSpPr>
            <a:spLocks noGrp="1"/>
          </p:cNvSpPr>
          <p:nvPr>
            <p:ph type="ftr" sz="quarter" idx="11"/>
          </p:nvPr>
        </p:nvSpPr>
        <p:spPr/>
        <p:txBody>
          <a:bodyPr/>
          <a:lstStyle>
            <a:lvl1pPr>
              <a:defRPr/>
            </a:lvl1pPr>
          </a:lstStyle>
          <a:p>
            <a:r>
              <a:rPr lang="en-GB"/>
              <a:t>Footer</a:t>
            </a:r>
          </a:p>
        </p:txBody>
      </p:sp>
      <p:sp>
        <p:nvSpPr>
          <p:cNvPr id="6" name="Slide Number Placeholder 5"/>
          <p:cNvSpPr>
            <a:spLocks noGrp="1"/>
          </p:cNvSpPr>
          <p:nvPr>
            <p:ph type="sldNum" sz="quarter" idx="12"/>
          </p:nvPr>
        </p:nvSpPr>
        <p:spPr/>
        <p:txBody>
          <a:bodyPr/>
          <a:lstStyle>
            <a:lvl1pPr>
              <a:defRPr/>
            </a:lvl1pPr>
          </a:lstStyle>
          <a:p>
            <a:fld id="{2754E468-17A5-4843-824A-ECDB2178EE75}"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EFBBB23-762D-405C-9786-754696D62DF8}" type="datetime1">
              <a:rPr lang="en-GB"/>
              <a:pPr/>
              <a:t>15/07/2020</a:t>
            </a:fld>
            <a:endParaRPr lang="en-GB"/>
          </a:p>
        </p:txBody>
      </p:sp>
      <p:sp>
        <p:nvSpPr>
          <p:cNvPr id="5" name="Footer Placeholder 4"/>
          <p:cNvSpPr>
            <a:spLocks noGrp="1"/>
          </p:cNvSpPr>
          <p:nvPr>
            <p:ph type="ftr" sz="quarter" idx="11"/>
          </p:nvPr>
        </p:nvSpPr>
        <p:spPr/>
        <p:txBody>
          <a:bodyPr/>
          <a:lstStyle>
            <a:lvl1pPr>
              <a:defRPr/>
            </a:lvl1pPr>
          </a:lstStyle>
          <a:p>
            <a:r>
              <a:rPr lang="en-GB"/>
              <a:t>Footer</a:t>
            </a:r>
          </a:p>
        </p:txBody>
      </p:sp>
      <p:sp>
        <p:nvSpPr>
          <p:cNvPr id="6" name="Slide Number Placeholder 5"/>
          <p:cNvSpPr>
            <a:spLocks noGrp="1"/>
          </p:cNvSpPr>
          <p:nvPr>
            <p:ph type="sldNum" sz="quarter" idx="12"/>
          </p:nvPr>
        </p:nvSpPr>
        <p:spPr/>
        <p:txBody>
          <a:bodyPr/>
          <a:lstStyle>
            <a:lvl1pPr>
              <a:defRPr/>
            </a:lvl1pPr>
          </a:lstStyle>
          <a:p>
            <a:fld id="{8C473FF6-3C18-4656-B3A4-827812504728}"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fld id="{FE9081E4-F518-4ACB-ADB2-4D4E0ED0D908}" type="datetime1">
              <a:rPr lang="en-GB"/>
              <a:pPr/>
              <a:t>15/07/2020</a:t>
            </a:fld>
            <a:endParaRPr lang="en-GB"/>
          </a:p>
        </p:txBody>
      </p:sp>
      <p:sp>
        <p:nvSpPr>
          <p:cNvPr id="6" name="Footer Placeholder 5"/>
          <p:cNvSpPr>
            <a:spLocks noGrp="1"/>
          </p:cNvSpPr>
          <p:nvPr>
            <p:ph type="ftr" sz="quarter" idx="11"/>
          </p:nvPr>
        </p:nvSpPr>
        <p:spPr/>
        <p:txBody>
          <a:bodyPr/>
          <a:lstStyle>
            <a:lvl1pPr>
              <a:defRPr/>
            </a:lvl1pPr>
          </a:lstStyle>
          <a:p>
            <a:r>
              <a:rPr lang="en-GB"/>
              <a:t>Footer</a:t>
            </a:r>
          </a:p>
        </p:txBody>
      </p:sp>
      <p:sp>
        <p:nvSpPr>
          <p:cNvPr id="7" name="Slide Number Placeholder 6"/>
          <p:cNvSpPr>
            <a:spLocks noGrp="1"/>
          </p:cNvSpPr>
          <p:nvPr>
            <p:ph type="sldNum" sz="quarter" idx="12"/>
          </p:nvPr>
        </p:nvSpPr>
        <p:spPr/>
        <p:txBody>
          <a:bodyPr/>
          <a:lstStyle>
            <a:lvl1pPr>
              <a:defRPr/>
            </a:lvl1pPr>
          </a:lstStyle>
          <a:p>
            <a:fld id="{C3C9C090-EA6F-4E3B-90A2-496B69476DD9}"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fld id="{2CBA6DF1-4661-4EB1-B72D-1EDA8A9733BF}" type="datetime1">
              <a:rPr lang="en-GB"/>
              <a:pPr/>
              <a:t>15/07/2020</a:t>
            </a:fld>
            <a:endParaRPr lang="en-GB"/>
          </a:p>
        </p:txBody>
      </p:sp>
      <p:sp>
        <p:nvSpPr>
          <p:cNvPr id="8" name="Footer Placeholder 7"/>
          <p:cNvSpPr>
            <a:spLocks noGrp="1"/>
          </p:cNvSpPr>
          <p:nvPr>
            <p:ph type="ftr" sz="quarter" idx="11"/>
          </p:nvPr>
        </p:nvSpPr>
        <p:spPr/>
        <p:txBody>
          <a:bodyPr/>
          <a:lstStyle>
            <a:lvl1pPr>
              <a:defRPr/>
            </a:lvl1pPr>
          </a:lstStyle>
          <a:p>
            <a:r>
              <a:rPr lang="en-GB"/>
              <a:t>Footer</a:t>
            </a:r>
          </a:p>
        </p:txBody>
      </p:sp>
      <p:sp>
        <p:nvSpPr>
          <p:cNvPr id="9" name="Slide Number Placeholder 8"/>
          <p:cNvSpPr>
            <a:spLocks noGrp="1"/>
          </p:cNvSpPr>
          <p:nvPr>
            <p:ph type="sldNum" sz="quarter" idx="12"/>
          </p:nvPr>
        </p:nvSpPr>
        <p:spPr/>
        <p:txBody>
          <a:bodyPr/>
          <a:lstStyle>
            <a:lvl1pPr>
              <a:defRPr/>
            </a:lvl1pPr>
          </a:lstStyle>
          <a:p>
            <a:fld id="{C894E974-5E47-45F7-8966-0CDE3BD92BBE}"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fld id="{93DF52BF-B86D-465C-8F78-6FC3A3F5975D}" type="datetime1">
              <a:rPr lang="en-GB"/>
              <a:pPr/>
              <a:t>15/07/2020</a:t>
            </a:fld>
            <a:endParaRPr lang="en-GB"/>
          </a:p>
        </p:txBody>
      </p:sp>
      <p:sp>
        <p:nvSpPr>
          <p:cNvPr id="4" name="Footer Placeholder 3"/>
          <p:cNvSpPr>
            <a:spLocks noGrp="1"/>
          </p:cNvSpPr>
          <p:nvPr>
            <p:ph type="ftr" sz="quarter" idx="11"/>
          </p:nvPr>
        </p:nvSpPr>
        <p:spPr/>
        <p:txBody>
          <a:bodyPr/>
          <a:lstStyle>
            <a:lvl1pPr>
              <a:defRPr/>
            </a:lvl1pPr>
          </a:lstStyle>
          <a:p>
            <a:r>
              <a:rPr lang="en-GB"/>
              <a:t>Footer</a:t>
            </a:r>
          </a:p>
        </p:txBody>
      </p:sp>
      <p:sp>
        <p:nvSpPr>
          <p:cNvPr id="5" name="Slide Number Placeholder 4"/>
          <p:cNvSpPr>
            <a:spLocks noGrp="1"/>
          </p:cNvSpPr>
          <p:nvPr>
            <p:ph type="sldNum" sz="quarter" idx="12"/>
          </p:nvPr>
        </p:nvSpPr>
        <p:spPr/>
        <p:txBody>
          <a:bodyPr/>
          <a:lstStyle>
            <a:lvl1pPr>
              <a:defRPr/>
            </a:lvl1pPr>
          </a:lstStyle>
          <a:p>
            <a:fld id="{DEC58ADF-EC61-4A11-A9AD-5671EFF5B683}"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481293B4-8C48-4CDD-9281-64FBD05B9582}" type="datetime1">
              <a:rPr lang="en-GB"/>
              <a:pPr/>
              <a:t>15/07/2020</a:t>
            </a:fld>
            <a:endParaRPr lang="en-GB"/>
          </a:p>
        </p:txBody>
      </p:sp>
      <p:sp>
        <p:nvSpPr>
          <p:cNvPr id="3" name="Footer Placeholder 2"/>
          <p:cNvSpPr>
            <a:spLocks noGrp="1"/>
          </p:cNvSpPr>
          <p:nvPr>
            <p:ph type="ftr" sz="quarter" idx="11"/>
          </p:nvPr>
        </p:nvSpPr>
        <p:spPr/>
        <p:txBody>
          <a:bodyPr/>
          <a:lstStyle>
            <a:lvl1pPr>
              <a:defRPr/>
            </a:lvl1pPr>
          </a:lstStyle>
          <a:p>
            <a:r>
              <a:rPr lang="en-GB"/>
              <a:t>Footer</a:t>
            </a:r>
          </a:p>
        </p:txBody>
      </p:sp>
      <p:sp>
        <p:nvSpPr>
          <p:cNvPr id="4" name="Slide Number Placeholder 3"/>
          <p:cNvSpPr>
            <a:spLocks noGrp="1"/>
          </p:cNvSpPr>
          <p:nvPr>
            <p:ph type="sldNum" sz="quarter" idx="12"/>
          </p:nvPr>
        </p:nvSpPr>
        <p:spPr/>
        <p:txBody>
          <a:bodyPr/>
          <a:lstStyle>
            <a:lvl1pPr>
              <a:defRPr/>
            </a:lvl1pPr>
          </a:lstStyle>
          <a:p>
            <a:fld id="{6E6CD6D9-1108-4251-89A2-8CE36F5C3490}"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B177A87-369E-46D9-A117-7D6137DC3F3F}" type="datetime1">
              <a:rPr lang="en-GB"/>
              <a:pPr/>
              <a:t>15/07/2020</a:t>
            </a:fld>
            <a:endParaRPr lang="en-GB"/>
          </a:p>
        </p:txBody>
      </p:sp>
      <p:sp>
        <p:nvSpPr>
          <p:cNvPr id="6" name="Footer Placeholder 5"/>
          <p:cNvSpPr>
            <a:spLocks noGrp="1"/>
          </p:cNvSpPr>
          <p:nvPr>
            <p:ph type="ftr" sz="quarter" idx="11"/>
          </p:nvPr>
        </p:nvSpPr>
        <p:spPr/>
        <p:txBody>
          <a:bodyPr/>
          <a:lstStyle>
            <a:lvl1pPr>
              <a:defRPr/>
            </a:lvl1pPr>
          </a:lstStyle>
          <a:p>
            <a:r>
              <a:rPr lang="en-GB"/>
              <a:t>Footer</a:t>
            </a:r>
          </a:p>
        </p:txBody>
      </p:sp>
      <p:sp>
        <p:nvSpPr>
          <p:cNvPr id="7" name="Slide Number Placeholder 6"/>
          <p:cNvSpPr>
            <a:spLocks noGrp="1"/>
          </p:cNvSpPr>
          <p:nvPr>
            <p:ph type="sldNum" sz="quarter" idx="12"/>
          </p:nvPr>
        </p:nvSpPr>
        <p:spPr/>
        <p:txBody>
          <a:bodyPr/>
          <a:lstStyle>
            <a:lvl1pPr>
              <a:defRPr/>
            </a:lvl1pPr>
          </a:lstStyle>
          <a:p>
            <a:fld id="{E97B8C44-9EFB-42EF-AFB7-D13DCB8CD88F}"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6480CE2-E6B8-4CAD-B70E-932813CD67F4}" type="datetime1">
              <a:rPr lang="en-GB"/>
              <a:pPr/>
              <a:t>15/07/2020</a:t>
            </a:fld>
            <a:endParaRPr lang="en-GB"/>
          </a:p>
        </p:txBody>
      </p:sp>
      <p:sp>
        <p:nvSpPr>
          <p:cNvPr id="6" name="Footer Placeholder 5"/>
          <p:cNvSpPr>
            <a:spLocks noGrp="1"/>
          </p:cNvSpPr>
          <p:nvPr>
            <p:ph type="ftr" sz="quarter" idx="11"/>
          </p:nvPr>
        </p:nvSpPr>
        <p:spPr/>
        <p:txBody>
          <a:bodyPr/>
          <a:lstStyle>
            <a:lvl1pPr>
              <a:defRPr/>
            </a:lvl1pPr>
          </a:lstStyle>
          <a:p>
            <a:r>
              <a:rPr lang="en-GB"/>
              <a:t>Footer</a:t>
            </a:r>
          </a:p>
        </p:txBody>
      </p:sp>
      <p:sp>
        <p:nvSpPr>
          <p:cNvPr id="7" name="Slide Number Placeholder 6"/>
          <p:cNvSpPr>
            <a:spLocks noGrp="1"/>
          </p:cNvSpPr>
          <p:nvPr>
            <p:ph type="sldNum" sz="quarter" idx="12"/>
          </p:nvPr>
        </p:nvSpPr>
        <p:spPr/>
        <p:txBody>
          <a:bodyPr/>
          <a:lstStyle>
            <a:lvl1pPr>
              <a:defRPr/>
            </a:lvl1pPr>
          </a:lstStyle>
          <a:p>
            <a:fld id="{6AF86CD4-DF0B-461F-9A80-9FB84961E51E}"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1035" name="Rectangle 11"/>
          <p:cNvSpPr>
            <a:spLocks noGrp="1" noChangeArrowheads="1"/>
          </p:cNvSpPr>
          <p:nvPr>
            <p:ph type="dt" sz="half" idx="2"/>
          </p:nvPr>
        </p:nvSpPr>
        <p:spPr bwMode="auto">
          <a:xfrm>
            <a:off x="1692275" y="6237288"/>
            <a:ext cx="792163" cy="4318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defRPr sz="1000"/>
            </a:lvl1pPr>
          </a:lstStyle>
          <a:p>
            <a:fld id="{3025E8B1-A443-47A2-896F-10B5DF746B9E}" type="datetime1">
              <a:rPr lang="en-GB"/>
              <a:pPr/>
              <a:t>15/07/2020</a:t>
            </a:fld>
            <a:endParaRPr lang="en-GB"/>
          </a:p>
        </p:txBody>
      </p:sp>
      <p:sp>
        <p:nvSpPr>
          <p:cNvPr id="1036" name="Rectangle 12"/>
          <p:cNvSpPr>
            <a:spLocks noGrp="1" noChangeArrowheads="1"/>
          </p:cNvSpPr>
          <p:nvPr>
            <p:ph type="ftr" sz="quarter" idx="3"/>
          </p:nvPr>
        </p:nvSpPr>
        <p:spPr bwMode="auto">
          <a:xfrm>
            <a:off x="2557463" y="6237288"/>
            <a:ext cx="4967287" cy="4318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defRPr sz="1000"/>
            </a:lvl1pPr>
          </a:lstStyle>
          <a:p>
            <a:r>
              <a:rPr lang="en-GB"/>
              <a:t>Footer</a:t>
            </a:r>
          </a:p>
        </p:txBody>
      </p:sp>
      <p:sp>
        <p:nvSpPr>
          <p:cNvPr id="1037" name="Rectangle 13"/>
          <p:cNvSpPr>
            <a:spLocks noGrp="1" noChangeArrowheads="1"/>
          </p:cNvSpPr>
          <p:nvPr>
            <p:ph type="sldNum" sz="quarter" idx="4"/>
          </p:nvPr>
        </p:nvSpPr>
        <p:spPr bwMode="auto">
          <a:xfrm>
            <a:off x="7669213" y="6237288"/>
            <a:ext cx="863600" cy="4333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vl1pPr>
          </a:lstStyle>
          <a:p>
            <a:fld id="{39F347A4-22F5-48A1-A31A-D5215BA474CD}"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Myriad Pro" pitchFamily="34" charset="0"/>
        </a:defRPr>
      </a:lvl2pPr>
      <a:lvl3pPr algn="ctr" rtl="0" eaLnBrk="1" fontAlgn="base" hangingPunct="1">
        <a:spcBef>
          <a:spcPct val="0"/>
        </a:spcBef>
        <a:spcAft>
          <a:spcPct val="0"/>
        </a:spcAft>
        <a:defRPr sz="4400">
          <a:solidFill>
            <a:schemeClr val="tx2"/>
          </a:solidFill>
          <a:latin typeface="Myriad Pro" pitchFamily="34" charset="0"/>
        </a:defRPr>
      </a:lvl3pPr>
      <a:lvl4pPr algn="ctr" rtl="0" eaLnBrk="1" fontAlgn="base" hangingPunct="1">
        <a:spcBef>
          <a:spcPct val="0"/>
        </a:spcBef>
        <a:spcAft>
          <a:spcPct val="0"/>
        </a:spcAft>
        <a:defRPr sz="4400">
          <a:solidFill>
            <a:schemeClr val="tx2"/>
          </a:solidFill>
          <a:latin typeface="Myriad Pro" pitchFamily="34" charset="0"/>
        </a:defRPr>
      </a:lvl4pPr>
      <a:lvl5pPr algn="ctr" rtl="0" eaLnBrk="1" fontAlgn="base" hangingPunct="1">
        <a:spcBef>
          <a:spcPct val="0"/>
        </a:spcBef>
        <a:spcAft>
          <a:spcPct val="0"/>
        </a:spcAft>
        <a:defRPr sz="4400">
          <a:solidFill>
            <a:schemeClr val="tx2"/>
          </a:solidFill>
          <a:latin typeface="Myriad Pro" pitchFamily="34" charset="0"/>
        </a:defRPr>
      </a:lvl5pPr>
      <a:lvl6pPr marL="457200" algn="ctr" rtl="0" eaLnBrk="1" fontAlgn="base" hangingPunct="1">
        <a:spcBef>
          <a:spcPct val="0"/>
        </a:spcBef>
        <a:spcAft>
          <a:spcPct val="0"/>
        </a:spcAft>
        <a:defRPr sz="4400">
          <a:solidFill>
            <a:schemeClr val="tx2"/>
          </a:solidFill>
          <a:latin typeface="Myriad Pro" pitchFamily="34" charset="0"/>
        </a:defRPr>
      </a:lvl6pPr>
      <a:lvl7pPr marL="914400" algn="ctr" rtl="0" eaLnBrk="1" fontAlgn="base" hangingPunct="1">
        <a:spcBef>
          <a:spcPct val="0"/>
        </a:spcBef>
        <a:spcAft>
          <a:spcPct val="0"/>
        </a:spcAft>
        <a:defRPr sz="4400">
          <a:solidFill>
            <a:schemeClr val="tx2"/>
          </a:solidFill>
          <a:latin typeface="Myriad Pro" pitchFamily="34" charset="0"/>
        </a:defRPr>
      </a:lvl7pPr>
      <a:lvl8pPr marL="1371600" algn="ctr" rtl="0" eaLnBrk="1" fontAlgn="base" hangingPunct="1">
        <a:spcBef>
          <a:spcPct val="0"/>
        </a:spcBef>
        <a:spcAft>
          <a:spcPct val="0"/>
        </a:spcAft>
        <a:defRPr sz="4400">
          <a:solidFill>
            <a:schemeClr val="tx2"/>
          </a:solidFill>
          <a:latin typeface="Myriad Pro" pitchFamily="34" charset="0"/>
        </a:defRPr>
      </a:lvl8pPr>
      <a:lvl9pPr marL="1828800" algn="ctr" rtl="0" eaLnBrk="1" fontAlgn="base" hangingPunct="1">
        <a:spcBef>
          <a:spcPct val="0"/>
        </a:spcBef>
        <a:spcAft>
          <a:spcPct val="0"/>
        </a:spcAft>
        <a:defRPr sz="4400">
          <a:solidFill>
            <a:schemeClr val="tx2"/>
          </a:solidFill>
          <a:latin typeface="Myriad Pro"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rrowheads="1"/>
          </p:cNvSpPr>
          <p:nvPr>
            <p:ph type="ctrTitle"/>
          </p:nvPr>
        </p:nvSpPr>
        <p:spPr/>
        <p:txBody>
          <a:bodyPr/>
          <a:lstStyle/>
          <a:p>
            <a:r>
              <a:rPr lang="en-GB" dirty="0" smtClean="0"/>
              <a:t/>
            </a:r>
            <a:br>
              <a:rPr lang="en-GB" dirty="0" smtClean="0"/>
            </a:br>
            <a:endParaRPr lang="en-GB" dirty="0"/>
          </a:p>
        </p:txBody>
      </p:sp>
      <p:sp>
        <p:nvSpPr>
          <p:cNvPr id="125955" name="Rectangle 3"/>
          <p:cNvSpPr>
            <a:spLocks noGrp="1" noRot="1" noChangeArrowheads="1"/>
          </p:cNvSpPr>
          <p:nvPr>
            <p:ph type="subTitle" idx="1"/>
          </p:nvPr>
        </p:nvSpPr>
        <p:spPr/>
        <p:txBody>
          <a:bodyPr/>
          <a:lstStyle/>
          <a:p>
            <a:pPr>
              <a:lnSpc>
                <a:spcPct val="80000"/>
              </a:lnSpc>
            </a:pPr>
            <a:r>
              <a:rPr lang="en-GB" dirty="0"/>
              <a:t>Human Resources and Personnel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z="2800">
                <a:latin typeface="Comic Sans MS" pitchFamily="66" charset="0"/>
                <a:cs typeface="Times New Roman" pitchFamily="18" charset="0"/>
              </a:rPr>
              <a:t>The evolution of personnel/ HRM</a:t>
            </a:r>
          </a:p>
        </p:txBody>
      </p:sp>
      <p:sp>
        <p:nvSpPr>
          <p:cNvPr id="13315" name="Rectangle 3"/>
          <p:cNvSpPr>
            <a:spLocks noGrp="1" noChangeArrowheads="1"/>
          </p:cNvSpPr>
          <p:nvPr>
            <p:ph type="body" idx="1"/>
          </p:nvPr>
        </p:nvSpPr>
        <p:spPr/>
        <p:txBody>
          <a:bodyPr/>
          <a:lstStyle/>
          <a:p>
            <a:pPr algn="just"/>
            <a:r>
              <a:rPr lang="en-US" sz="2800">
                <a:latin typeface="Comic Sans MS" pitchFamily="66" charset="0"/>
                <a:cs typeface="Times New Roman" pitchFamily="18" charset="0"/>
              </a:rPr>
              <a:t>T</a:t>
            </a:r>
            <a:r>
              <a:rPr lang="en-GB" sz="2800">
                <a:latin typeface="Comic Sans MS" pitchFamily="66" charset="0"/>
                <a:cs typeface="Times New Roman" pitchFamily="18" charset="0"/>
              </a:rPr>
              <a:t>he ‘workforce analyst’</a:t>
            </a:r>
          </a:p>
          <a:p>
            <a:pPr lvl="1" algn="just"/>
            <a:r>
              <a:rPr lang="en-US" sz="2400">
                <a:latin typeface="Comic Sans MS" pitchFamily="66" charset="0"/>
                <a:cs typeface="Times New Roman" pitchFamily="18" charset="0"/>
              </a:rPr>
              <a:t>1980s;</a:t>
            </a:r>
          </a:p>
          <a:p>
            <a:pPr lvl="1" algn="just"/>
            <a:r>
              <a:rPr lang="en-US" sz="2400">
                <a:latin typeface="Comic Sans MS" pitchFamily="66" charset="0"/>
                <a:cs typeface="Times New Roman" pitchFamily="18" charset="0"/>
              </a:rPr>
              <a:t>Assessing what employees/workers will be needed in the short and long term;</a:t>
            </a:r>
          </a:p>
          <a:p>
            <a:pPr lvl="1" algn="just"/>
            <a:r>
              <a:rPr lang="en-US" sz="2400">
                <a:latin typeface="Comic Sans MS" pitchFamily="66" charset="0"/>
                <a:cs typeface="Times New Roman" pitchFamily="18" charset="0"/>
              </a:rPr>
              <a:t>of what different grades, categories and skills</a:t>
            </a:r>
          </a:p>
          <a:p>
            <a:pPr lvl="1" algn="just"/>
            <a:r>
              <a:rPr lang="en-US" sz="2400">
                <a:latin typeface="Comic Sans MS" pitchFamily="66" charset="0"/>
                <a:cs typeface="Times New Roman" pitchFamily="18" charset="0"/>
              </a:rPr>
              <a:t> Deciding what ‘manpower’ an organisation is likely to have in the future, based on current trends and anticipated external circumstances;</a:t>
            </a:r>
          </a:p>
          <a:p>
            <a:pPr lvl="1" algn="just"/>
            <a:r>
              <a:rPr lang="en-US" sz="2400">
                <a:latin typeface="Comic Sans MS" pitchFamily="66" charset="0"/>
                <a:cs typeface="Times New Roman" pitchFamily="18" charset="0"/>
              </a:rPr>
              <a:t>Taking action to ensure that supply meets demand</a:t>
            </a:r>
            <a:endParaRPr lang="en-GB" sz="2400">
              <a:latin typeface="Comic Sans MS" pitchFamily="66" charset="0"/>
              <a:cs typeface="Times New Roman" pitchFamily="18" charset="0"/>
            </a:endParaRPr>
          </a:p>
          <a:p>
            <a:endParaRPr lang="en-GB"/>
          </a:p>
        </p:txBody>
      </p:sp>
    </p:spTree>
    <p:extLst>
      <p:ext uri="{BB962C8B-B14F-4D97-AF65-F5344CB8AC3E}">
        <p14:creationId xmlns:p14="http://schemas.microsoft.com/office/powerpoint/2010/main" val="593235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Personnel Management</a:t>
            </a:r>
            <a:endParaRPr lang="en-US"/>
          </a:p>
        </p:txBody>
      </p:sp>
      <p:sp>
        <p:nvSpPr>
          <p:cNvPr id="73731" name="Rectangle 3"/>
          <p:cNvSpPr>
            <a:spLocks noGrp="1" noChangeArrowheads="1"/>
          </p:cNvSpPr>
          <p:nvPr>
            <p:ph type="body" idx="1"/>
          </p:nvPr>
        </p:nvSpPr>
        <p:spPr/>
        <p:txBody>
          <a:bodyPr/>
          <a:lstStyle/>
          <a:p>
            <a:pPr lvl="1"/>
            <a:r>
              <a:rPr lang="en-GB"/>
              <a:t>Recruitment and selection;</a:t>
            </a:r>
          </a:p>
          <a:p>
            <a:pPr lvl="1"/>
            <a:r>
              <a:rPr lang="en-GB"/>
              <a:t>Reward systems;</a:t>
            </a:r>
          </a:p>
          <a:p>
            <a:pPr lvl="1"/>
            <a:r>
              <a:rPr lang="en-GB"/>
              <a:t>Employment legislation;</a:t>
            </a:r>
          </a:p>
          <a:p>
            <a:pPr lvl="1"/>
            <a:r>
              <a:rPr lang="en-US"/>
              <a:t>Management of diversity;</a:t>
            </a:r>
          </a:p>
          <a:p>
            <a:pPr lvl="1"/>
            <a:r>
              <a:rPr lang="en-GB">
                <a:ea typeface="Arial Unicode MS" pitchFamily="34" charset="-128"/>
                <a:cs typeface="Arial Unicode MS" pitchFamily="34" charset="-128"/>
              </a:rPr>
              <a:t>Training and development;</a:t>
            </a:r>
          </a:p>
          <a:p>
            <a:pPr lvl="1"/>
            <a:r>
              <a:rPr lang="en-GB">
                <a:ea typeface="Arial Unicode MS" pitchFamily="34" charset="-128"/>
                <a:cs typeface="Arial Unicode MS" pitchFamily="34" charset="-128"/>
              </a:rPr>
              <a:t>Grievance and discipline;</a:t>
            </a:r>
          </a:p>
          <a:p>
            <a:pPr lvl="1"/>
            <a:r>
              <a:rPr lang="en-GB">
                <a:ea typeface="Arial Unicode MS" pitchFamily="34" charset="-128"/>
                <a:cs typeface="Arial Unicode MS" pitchFamily="34" charset="-128"/>
              </a:rPr>
              <a:t>Termination of employment relation</a:t>
            </a:r>
          </a:p>
          <a:p>
            <a:endParaRPr lang="en-US"/>
          </a:p>
        </p:txBody>
      </p:sp>
    </p:spTree>
    <p:extLst>
      <p:ext uri="{BB962C8B-B14F-4D97-AF65-F5344CB8AC3E}">
        <p14:creationId xmlns:p14="http://schemas.microsoft.com/office/powerpoint/2010/main" val="2910429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Recruitment and Selection</a:t>
            </a:r>
            <a:endParaRPr lang="en-US"/>
          </a:p>
        </p:txBody>
      </p:sp>
      <p:sp>
        <p:nvSpPr>
          <p:cNvPr id="74755" name="Rectangle 3"/>
          <p:cNvSpPr>
            <a:spLocks noGrp="1" noChangeArrowheads="1"/>
          </p:cNvSpPr>
          <p:nvPr>
            <p:ph type="body" idx="1"/>
          </p:nvPr>
        </p:nvSpPr>
        <p:spPr/>
        <p:txBody>
          <a:bodyPr/>
          <a:lstStyle/>
          <a:p>
            <a:r>
              <a:rPr lang="en-GB"/>
              <a:t>Distinctions</a:t>
            </a:r>
          </a:p>
          <a:p>
            <a:r>
              <a:rPr lang="en-GB"/>
              <a:t>The role of recruitment in the Organisational Strategy</a:t>
            </a:r>
          </a:p>
          <a:p>
            <a:r>
              <a:rPr lang="en-GB"/>
              <a:t>Labour demand and supply in the Global Economy</a:t>
            </a:r>
          </a:p>
          <a:p>
            <a:r>
              <a:rPr lang="en-GB"/>
              <a:t>Key Recruitment and Selection decisions and documents</a:t>
            </a:r>
          </a:p>
          <a:p>
            <a:r>
              <a:rPr lang="en-GB"/>
              <a:t>The overall Strategy</a:t>
            </a:r>
          </a:p>
          <a:p>
            <a:endParaRPr lang="en-US"/>
          </a:p>
        </p:txBody>
      </p:sp>
    </p:spTree>
    <p:extLst>
      <p:ext uri="{BB962C8B-B14F-4D97-AF65-F5344CB8AC3E}">
        <p14:creationId xmlns:p14="http://schemas.microsoft.com/office/powerpoint/2010/main" val="3049709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HRM and Communication</a:t>
            </a:r>
            <a:endParaRPr lang="en-US"/>
          </a:p>
        </p:txBody>
      </p:sp>
      <p:sp>
        <p:nvSpPr>
          <p:cNvPr id="75779" name="Rectangle 3"/>
          <p:cNvSpPr>
            <a:spLocks noGrp="1" noChangeArrowheads="1"/>
          </p:cNvSpPr>
          <p:nvPr>
            <p:ph type="body" idx="1"/>
          </p:nvPr>
        </p:nvSpPr>
        <p:spPr/>
        <p:txBody>
          <a:bodyPr/>
          <a:lstStyle/>
          <a:p>
            <a:r>
              <a:rPr lang="en-GB"/>
              <a:t>The importance of effective communication</a:t>
            </a:r>
          </a:p>
          <a:p>
            <a:r>
              <a:rPr lang="en-GB"/>
              <a:t>Methods </a:t>
            </a:r>
          </a:p>
          <a:p>
            <a:r>
              <a:rPr lang="en-GB"/>
              <a:t>Contemporary Information Technology</a:t>
            </a:r>
          </a:p>
          <a:p>
            <a:r>
              <a:rPr lang="en-GB"/>
              <a:t>Involvement, participation, consultation, negotiation</a:t>
            </a:r>
          </a:p>
          <a:p>
            <a:r>
              <a:rPr lang="en-GB"/>
              <a:t>Representation and Arbitration</a:t>
            </a:r>
            <a:endParaRPr lang="en-US"/>
          </a:p>
        </p:txBody>
      </p:sp>
    </p:spTree>
    <p:extLst>
      <p:ext uri="{BB962C8B-B14F-4D97-AF65-F5344CB8AC3E}">
        <p14:creationId xmlns:p14="http://schemas.microsoft.com/office/powerpoint/2010/main" val="3072365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Employee Relationships</a:t>
            </a:r>
            <a:endParaRPr lang="en-US"/>
          </a:p>
        </p:txBody>
      </p:sp>
      <p:sp>
        <p:nvSpPr>
          <p:cNvPr id="76803" name="Rectangle 3"/>
          <p:cNvSpPr>
            <a:spLocks noGrp="1" noChangeArrowheads="1"/>
          </p:cNvSpPr>
          <p:nvPr>
            <p:ph type="body" idx="1"/>
          </p:nvPr>
        </p:nvSpPr>
        <p:spPr/>
        <p:txBody>
          <a:bodyPr/>
          <a:lstStyle/>
          <a:p>
            <a:r>
              <a:rPr lang="en-GB"/>
              <a:t>The contemporary workplace</a:t>
            </a:r>
          </a:p>
          <a:p>
            <a:r>
              <a:rPr lang="en-GB"/>
              <a:t>Legislation in relation to the workplace bargaining</a:t>
            </a:r>
          </a:p>
          <a:p>
            <a:r>
              <a:rPr lang="en-GB"/>
              <a:t>Employee Representation</a:t>
            </a:r>
          </a:p>
          <a:p>
            <a:r>
              <a:rPr lang="en-GB"/>
              <a:t>Discipline and Grievances</a:t>
            </a:r>
          </a:p>
          <a:p>
            <a:r>
              <a:rPr lang="en-GB"/>
              <a:t>Dismissal</a:t>
            </a:r>
            <a:endParaRPr lang="en-US"/>
          </a:p>
        </p:txBody>
      </p:sp>
    </p:spTree>
    <p:extLst>
      <p:ext uri="{BB962C8B-B14F-4D97-AF65-F5344CB8AC3E}">
        <p14:creationId xmlns:p14="http://schemas.microsoft.com/office/powerpoint/2010/main" val="1377203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GB"/>
              <a:t>Employment Law</a:t>
            </a:r>
            <a:endParaRPr lang="en-US"/>
          </a:p>
        </p:txBody>
      </p:sp>
      <p:sp>
        <p:nvSpPr>
          <p:cNvPr id="77827" name="Rectangle 3"/>
          <p:cNvSpPr>
            <a:spLocks noGrp="1" noChangeArrowheads="1"/>
          </p:cNvSpPr>
          <p:nvPr>
            <p:ph type="body" idx="1"/>
          </p:nvPr>
        </p:nvSpPr>
        <p:spPr/>
        <p:txBody>
          <a:bodyPr/>
          <a:lstStyle/>
          <a:p>
            <a:r>
              <a:rPr lang="en-GB"/>
              <a:t>What is meant by employment law</a:t>
            </a:r>
          </a:p>
          <a:p>
            <a:r>
              <a:rPr lang="en-GB"/>
              <a:t>Employment Law in context – Parliament, European</a:t>
            </a:r>
          </a:p>
          <a:p>
            <a:r>
              <a:rPr lang="en-GB"/>
              <a:t>The place of:</a:t>
            </a:r>
          </a:p>
          <a:p>
            <a:pPr>
              <a:buFont typeface="Wingdings" pitchFamily="2" charset="2"/>
              <a:buNone/>
            </a:pPr>
            <a:r>
              <a:rPr lang="en-GB"/>
              <a:t>		 Human Rights</a:t>
            </a:r>
          </a:p>
          <a:p>
            <a:pPr>
              <a:buFont typeface="Wingdings" pitchFamily="2" charset="2"/>
              <a:buNone/>
            </a:pPr>
            <a:r>
              <a:rPr lang="en-GB"/>
              <a:t>		 and</a:t>
            </a:r>
          </a:p>
          <a:p>
            <a:pPr>
              <a:buFont typeface="Wingdings" pitchFamily="2" charset="2"/>
              <a:buNone/>
            </a:pPr>
            <a:r>
              <a:rPr lang="en-GB"/>
              <a:t>		Equal Opportunities.</a:t>
            </a:r>
            <a:endParaRPr lang="en-US"/>
          </a:p>
        </p:txBody>
      </p:sp>
    </p:spTree>
    <p:extLst>
      <p:ext uri="{BB962C8B-B14F-4D97-AF65-F5344CB8AC3E}">
        <p14:creationId xmlns:p14="http://schemas.microsoft.com/office/powerpoint/2010/main" val="1269590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GB"/>
              <a:t>Workplace Legislation</a:t>
            </a:r>
            <a:endParaRPr lang="en-US"/>
          </a:p>
        </p:txBody>
      </p:sp>
      <p:sp>
        <p:nvSpPr>
          <p:cNvPr id="78851" name="Rectangle 3"/>
          <p:cNvSpPr>
            <a:spLocks noGrp="1" noChangeArrowheads="1"/>
          </p:cNvSpPr>
          <p:nvPr>
            <p:ph type="body" idx="1"/>
          </p:nvPr>
        </p:nvSpPr>
        <p:spPr/>
        <p:txBody>
          <a:bodyPr/>
          <a:lstStyle/>
          <a:p>
            <a:pPr>
              <a:buFont typeface="Wingdings" pitchFamily="2" charset="2"/>
              <a:buNone/>
            </a:pPr>
            <a:endParaRPr lang="en-GB"/>
          </a:p>
          <a:p>
            <a:r>
              <a:rPr lang="en-GB"/>
              <a:t>On Health, Safety, Welfare and the Environment</a:t>
            </a:r>
          </a:p>
          <a:p>
            <a:endParaRPr lang="en-GB"/>
          </a:p>
          <a:p>
            <a:r>
              <a:rPr lang="en-GB"/>
              <a:t>Anti-discriminatory Legislation</a:t>
            </a:r>
          </a:p>
          <a:p>
            <a:endParaRPr lang="en-GB"/>
          </a:p>
          <a:p>
            <a:r>
              <a:rPr lang="en-GB"/>
              <a:t>Work regulation</a:t>
            </a:r>
            <a:endParaRPr lang="en-US"/>
          </a:p>
        </p:txBody>
      </p:sp>
    </p:spTree>
    <p:extLst>
      <p:ext uri="{BB962C8B-B14F-4D97-AF65-F5344CB8AC3E}">
        <p14:creationId xmlns:p14="http://schemas.microsoft.com/office/powerpoint/2010/main" val="3976602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GB"/>
              <a:t>Remuneration</a:t>
            </a:r>
            <a:endParaRPr lang="en-US"/>
          </a:p>
        </p:txBody>
      </p:sp>
      <p:sp>
        <p:nvSpPr>
          <p:cNvPr id="79875" name="Rectangle 3"/>
          <p:cNvSpPr>
            <a:spLocks noGrp="1" noChangeArrowheads="1"/>
          </p:cNvSpPr>
          <p:nvPr>
            <p:ph type="body" idx="1"/>
          </p:nvPr>
        </p:nvSpPr>
        <p:spPr/>
        <p:txBody>
          <a:bodyPr/>
          <a:lstStyle/>
          <a:p>
            <a:r>
              <a:rPr lang="en-GB"/>
              <a:t>Rewards and Remuneration</a:t>
            </a:r>
          </a:p>
          <a:p>
            <a:r>
              <a:rPr lang="en-GB"/>
              <a:t>Key terms – benefits, compensation, salary and income, the ‘remunerative package’.</a:t>
            </a:r>
          </a:p>
          <a:p>
            <a:r>
              <a:rPr lang="en-GB"/>
              <a:t>Motivation and Reward</a:t>
            </a:r>
          </a:p>
          <a:p>
            <a:r>
              <a:rPr lang="en-GB"/>
              <a:t>Performance Related Pay</a:t>
            </a:r>
          </a:p>
          <a:p>
            <a:r>
              <a:rPr lang="en-GB"/>
              <a:t>The Role of ‘Perks’</a:t>
            </a:r>
            <a:endParaRPr lang="en-US"/>
          </a:p>
        </p:txBody>
      </p:sp>
    </p:spTree>
    <p:extLst>
      <p:ext uri="{BB962C8B-B14F-4D97-AF65-F5344CB8AC3E}">
        <p14:creationId xmlns:p14="http://schemas.microsoft.com/office/powerpoint/2010/main" val="35063153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Performance Management</a:t>
            </a:r>
            <a:endParaRPr lang="en-US"/>
          </a:p>
        </p:txBody>
      </p:sp>
      <p:sp>
        <p:nvSpPr>
          <p:cNvPr id="80899" name="Rectangle 3"/>
          <p:cNvSpPr>
            <a:spLocks noGrp="1" noChangeArrowheads="1"/>
          </p:cNvSpPr>
          <p:nvPr>
            <p:ph type="body" idx="1"/>
          </p:nvPr>
        </p:nvSpPr>
        <p:spPr/>
        <p:txBody>
          <a:bodyPr/>
          <a:lstStyle/>
          <a:p>
            <a:r>
              <a:rPr lang="en-GB"/>
              <a:t>Training and Development</a:t>
            </a:r>
          </a:p>
          <a:p>
            <a:r>
              <a:rPr lang="en-GB"/>
              <a:t>Performance Development and Review</a:t>
            </a:r>
          </a:p>
          <a:p>
            <a:r>
              <a:rPr lang="en-GB"/>
              <a:t>Management Development</a:t>
            </a:r>
          </a:p>
          <a:p>
            <a:r>
              <a:rPr lang="en-GB"/>
              <a:t>Career development and Career Planning</a:t>
            </a:r>
          </a:p>
          <a:p>
            <a:r>
              <a:rPr lang="en-GB"/>
              <a:t>Knowledge management, intellectual capital</a:t>
            </a:r>
          </a:p>
          <a:p>
            <a:r>
              <a:rPr lang="en-GB"/>
              <a:t>Performance Appraisal</a:t>
            </a:r>
            <a:endParaRPr lang="en-US"/>
          </a:p>
        </p:txBody>
      </p:sp>
    </p:spTree>
    <p:extLst>
      <p:ext uri="{BB962C8B-B14F-4D97-AF65-F5344CB8AC3E}">
        <p14:creationId xmlns:p14="http://schemas.microsoft.com/office/powerpoint/2010/main" val="23223654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t>Reflection on HRM</a:t>
            </a:r>
            <a:endParaRPr lang="en-US"/>
          </a:p>
        </p:txBody>
      </p:sp>
      <p:sp>
        <p:nvSpPr>
          <p:cNvPr id="81923" name="Rectangle 3"/>
          <p:cNvSpPr>
            <a:spLocks noGrp="1" noChangeArrowheads="1"/>
          </p:cNvSpPr>
          <p:nvPr>
            <p:ph type="body" idx="1"/>
          </p:nvPr>
        </p:nvSpPr>
        <p:spPr/>
        <p:txBody>
          <a:bodyPr/>
          <a:lstStyle/>
          <a:p>
            <a:r>
              <a:rPr lang="en-GB"/>
              <a:t>Globalisation</a:t>
            </a:r>
          </a:p>
          <a:p>
            <a:r>
              <a:rPr lang="en-GB"/>
              <a:t>The Impact of Technology</a:t>
            </a:r>
          </a:p>
          <a:p>
            <a:r>
              <a:rPr lang="en-GB"/>
              <a:t>The worker as individual and global citizen</a:t>
            </a:r>
          </a:p>
          <a:p>
            <a:r>
              <a:rPr lang="en-GB"/>
              <a:t>The role of the Human Resource Manager in a fast changing environment.</a:t>
            </a:r>
          </a:p>
          <a:p>
            <a:endParaRPr lang="en-GB"/>
          </a:p>
          <a:p>
            <a:endParaRPr lang="en-US"/>
          </a:p>
        </p:txBody>
      </p:sp>
    </p:spTree>
    <p:extLst>
      <p:ext uri="{BB962C8B-B14F-4D97-AF65-F5344CB8AC3E}">
        <p14:creationId xmlns:p14="http://schemas.microsoft.com/office/powerpoint/2010/main" val="2560151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8"/>
          <p:cNvSpPr>
            <a:spLocks noChangeArrowheads="1"/>
          </p:cNvSpPr>
          <p:nvPr/>
        </p:nvSpPr>
        <p:spPr bwMode="auto">
          <a:xfrm>
            <a:off x="1150938" y="617538"/>
            <a:ext cx="7793037"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en-US" sz="3200" b="1">
                <a:solidFill>
                  <a:schemeClr val="tx2"/>
                </a:solidFill>
                <a:latin typeface="Comic Sans MS" pitchFamily="66" charset="0"/>
              </a:rPr>
              <a:t>Human Resource Management</a:t>
            </a:r>
          </a:p>
        </p:txBody>
      </p:sp>
      <p:sp>
        <p:nvSpPr>
          <p:cNvPr id="8197" name="Rectangle 1029"/>
          <p:cNvSpPr>
            <a:spLocks noChangeArrowheads="1"/>
          </p:cNvSpPr>
          <p:nvPr/>
        </p:nvSpPr>
        <p:spPr bwMode="auto">
          <a:xfrm>
            <a:off x="457200" y="2057400"/>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folHlink"/>
              </a:buClr>
              <a:buSzPct val="60000"/>
              <a:buFont typeface="Wingdings" pitchFamily="2" charset="2"/>
              <a:buNone/>
            </a:pPr>
            <a:endParaRPr lang="en-US" sz="3200" b="1">
              <a:latin typeface="Comic Sans MS" pitchFamily="66" charset="0"/>
            </a:endParaRPr>
          </a:p>
          <a:p>
            <a:pPr marL="342900" indent="-342900">
              <a:spcBef>
                <a:spcPct val="20000"/>
              </a:spcBef>
              <a:buClr>
                <a:schemeClr val="folHlink"/>
              </a:buClr>
              <a:buSzPct val="60000"/>
              <a:buFont typeface="Wingdings" pitchFamily="2" charset="2"/>
              <a:buNone/>
            </a:pPr>
            <a:endParaRPr lang="en-US" sz="3200" b="1">
              <a:latin typeface="Comic Sans MS" pitchFamily="66" charset="0"/>
            </a:endParaRPr>
          </a:p>
          <a:p>
            <a:pPr marL="342900" indent="-342900">
              <a:spcBef>
                <a:spcPct val="20000"/>
              </a:spcBef>
              <a:buClr>
                <a:schemeClr val="folHlink"/>
              </a:buClr>
              <a:buSzPct val="60000"/>
              <a:buFont typeface="Wingdings" pitchFamily="2" charset="2"/>
              <a:buNone/>
            </a:pPr>
            <a:r>
              <a:rPr lang="en-US" sz="2400">
                <a:latin typeface="Comic Sans MS" pitchFamily="66" charset="0"/>
              </a:rPr>
              <a:t>HRM vs. Personnel Management </a:t>
            </a:r>
          </a:p>
          <a:p>
            <a:pPr marL="342900" indent="-342900">
              <a:spcBef>
                <a:spcPct val="20000"/>
              </a:spcBef>
              <a:buClr>
                <a:schemeClr val="folHlink"/>
              </a:buClr>
              <a:buSzPct val="60000"/>
              <a:buFont typeface="Wingdings" pitchFamily="2" charset="2"/>
              <a:buNone/>
            </a:pPr>
            <a:endParaRPr lang="en-US" sz="2400">
              <a:latin typeface="Comic Sans MS" pitchFamily="66" charset="0"/>
            </a:endParaRPr>
          </a:p>
          <a:p>
            <a:pPr marL="342900" indent="-342900">
              <a:spcBef>
                <a:spcPct val="20000"/>
              </a:spcBef>
              <a:buClr>
                <a:schemeClr val="folHlink"/>
              </a:buClr>
              <a:buSzPct val="60000"/>
              <a:buFont typeface="Wingdings" pitchFamily="2" charset="2"/>
              <a:buNone/>
            </a:pPr>
            <a:r>
              <a:rPr lang="en-US" sz="2400">
                <a:latin typeface="Comic Sans MS" pitchFamily="66" charset="0"/>
              </a:rPr>
              <a:t>The evolution of personnel/HRM</a:t>
            </a:r>
          </a:p>
          <a:p>
            <a:pPr marL="342900" indent="-342900">
              <a:spcBef>
                <a:spcPct val="20000"/>
              </a:spcBef>
              <a:buClr>
                <a:schemeClr val="folHlink"/>
              </a:buClr>
              <a:buSzPct val="60000"/>
              <a:buFont typeface="Wingdings" pitchFamily="2" charset="2"/>
              <a:buNone/>
            </a:pPr>
            <a:endParaRPr lang="en-US" sz="2400">
              <a:latin typeface="Comic Sans MS" pitchFamily="66" charset="0"/>
            </a:endParaRPr>
          </a:p>
          <a:p>
            <a:pPr marL="342900" indent="-342900" algn="just">
              <a:spcBef>
                <a:spcPct val="20000"/>
              </a:spcBef>
              <a:buClr>
                <a:schemeClr val="folHlink"/>
              </a:buClr>
              <a:buSzPct val="60000"/>
              <a:buFont typeface="Wingdings" pitchFamily="2" charset="2"/>
              <a:buNone/>
            </a:pPr>
            <a:r>
              <a:rPr lang="en-US" sz="2400">
                <a:latin typeface="Comic Sans MS" pitchFamily="66" charset="0"/>
              </a:rPr>
              <a:t>Current issues in HRM</a:t>
            </a:r>
          </a:p>
        </p:txBody>
      </p:sp>
    </p:spTree>
    <p:extLst>
      <p:ext uri="{BB962C8B-B14F-4D97-AF65-F5344CB8AC3E}">
        <p14:creationId xmlns:p14="http://schemas.microsoft.com/office/powerpoint/2010/main" val="444883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3200">
                <a:latin typeface="Comic Sans MS" pitchFamily="66" charset="0"/>
              </a:rPr>
              <a:t>Current Issues in HRM</a:t>
            </a:r>
            <a:endParaRPr lang="en-GB" sz="3200">
              <a:latin typeface="Comic Sans MS" pitchFamily="66" charset="0"/>
            </a:endParaRPr>
          </a:p>
        </p:txBody>
      </p:sp>
      <p:sp>
        <p:nvSpPr>
          <p:cNvPr id="28675" name="Rectangle 3"/>
          <p:cNvSpPr>
            <a:spLocks noGrp="1" noChangeArrowheads="1"/>
          </p:cNvSpPr>
          <p:nvPr>
            <p:ph type="body" idx="1"/>
          </p:nvPr>
        </p:nvSpPr>
        <p:spPr/>
        <p:txBody>
          <a:bodyPr/>
          <a:lstStyle/>
          <a:p>
            <a:r>
              <a:rPr lang="en-US" sz="2800">
                <a:latin typeface="Comic Sans MS" pitchFamily="66" charset="0"/>
              </a:rPr>
              <a:t>Responding to intensified competition</a:t>
            </a:r>
          </a:p>
          <a:p>
            <a:r>
              <a:rPr lang="en-US" sz="2800">
                <a:latin typeface="Comic Sans MS" pitchFamily="66" charset="0"/>
              </a:rPr>
              <a:t>Managing international operations</a:t>
            </a:r>
          </a:p>
          <a:p>
            <a:r>
              <a:rPr lang="en-US" sz="2800">
                <a:latin typeface="Comic Sans MS" pitchFamily="66" charset="0"/>
              </a:rPr>
              <a:t>Riding waves of technological innovation</a:t>
            </a:r>
          </a:p>
          <a:p>
            <a:r>
              <a:rPr lang="en-US" sz="2800">
                <a:latin typeface="Comic Sans MS" pitchFamily="66" charset="0"/>
              </a:rPr>
              <a:t>Meeting the expectations of the law</a:t>
            </a:r>
          </a:p>
          <a:p>
            <a:r>
              <a:rPr lang="en-US" sz="2800">
                <a:latin typeface="Comic Sans MS" pitchFamily="66" charset="0"/>
              </a:rPr>
              <a:t>Managing with or without trade unions</a:t>
            </a:r>
          </a:p>
          <a:p>
            <a:r>
              <a:rPr lang="en-US" sz="2800">
                <a:latin typeface="Comic Sans MS" pitchFamily="66" charset="0"/>
              </a:rPr>
              <a:t>Ethical questions</a:t>
            </a:r>
          </a:p>
          <a:p>
            <a:r>
              <a:rPr lang="en-US" sz="2800">
                <a:latin typeface="Comic Sans MS" pitchFamily="66" charset="0"/>
              </a:rPr>
              <a:t>Best practice</a:t>
            </a:r>
          </a:p>
          <a:p>
            <a:endParaRPr lang="en-US" sz="2800">
              <a:latin typeface="Comic Sans MS" pitchFamily="66" charset="0"/>
            </a:endParaRPr>
          </a:p>
          <a:p>
            <a:endParaRPr lang="en-GB" sz="3600">
              <a:latin typeface="Comic Sans MS" pitchFamily="66" charset="0"/>
            </a:endParaRPr>
          </a:p>
        </p:txBody>
      </p:sp>
    </p:spTree>
    <p:extLst>
      <p:ext uri="{BB962C8B-B14F-4D97-AF65-F5344CB8AC3E}">
        <p14:creationId xmlns:p14="http://schemas.microsoft.com/office/powerpoint/2010/main" val="6780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50938" y="214313"/>
            <a:ext cx="7793037" cy="1062037"/>
          </a:xfrm>
        </p:spPr>
        <p:txBody>
          <a:bodyPr/>
          <a:lstStyle/>
          <a:p>
            <a:r>
              <a:rPr lang="en-US" sz="3200">
                <a:latin typeface="Comic Sans MS" pitchFamily="66" charset="0"/>
              </a:rPr>
              <a:t>Current Issues in HRM</a:t>
            </a:r>
            <a:endParaRPr lang="en-GB" sz="3200">
              <a:latin typeface="Comic Sans MS" pitchFamily="66" charset="0"/>
            </a:endParaRPr>
          </a:p>
        </p:txBody>
      </p:sp>
      <p:sp>
        <p:nvSpPr>
          <p:cNvPr id="5123" name="Rectangle 3"/>
          <p:cNvSpPr>
            <a:spLocks noGrp="1" noChangeArrowheads="1"/>
          </p:cNvSpPr>
          <p:nvPr>
            <p:ph type="body" idx="1"/>
          </p:nvPr>
        </p:nvSpPr>
        <p:spPr/>
        <p:txBody>
          <a:bodyPr/>
          <a:lstStyle/>
          <a:p>
            <a:r>
              <a:rPr lang="en-US">
                <a:latin typeface="Comic Sans MS" pitchFamily="66" charset="0"/>
              </a:rPr>
              <a:t>Responding to intensified competition</a:t>
            </a:r>
          </a:p>
          <a:p>
            <a:endParaRPr lang="en-US">
              <a:latin typeface="Comic Sans MS" pitchFamily="66" charset="0"/>
            </a:endParaRPr>
          </a:p>
          <a:p>
            <a:pPr>
              <a:buFont typeface="Wingdings" pitchFamily="2" charset="2"/>
              <a:buNone/>
            </a:pPr>
            <a:r>
              <a:rPr lang="en-GB">
                <a:latin typeface="Comic Sans MS" pitchFamily="66" charset="0"/>
              </a:rPr>
              <a:t>   - </a:t>
            </a:r>
            <a:r>
              <a:rPr lang="en-GB" sz="2400">
                <a:latin typeface="Comic Sans MS" pitchFamily="66" charset="0"/>
              </a:rPr>
              <a:t>‘globalised’ market place</a:t>
            </a:r>
          </a:p>
          <a:p>
            <a:pPr>
              <a:buFont typeface="Wingdings" pitchFamily="2" charset="2"/>
              <a:buNone/>
            </a:pPr>
            <a:r>
              <a:rPr lang="en-GB" sz="2400">
                <a:latin typeface="Comic Sans MS" pitchFamily="66" charset="0"/>
              </a:rPr>
              <a:t>    -  drive for cost reductions – including labour, but</a:t>
            </a:r>
          </a:p>
          <a:p>
            <a:pPr lvl="1"/>
            <a:r>
              <a:rPr lang="en-GB" sz="2400">
                <a:latin typeface="Comic Sans MS" pitchFamily="66" charset="0"/>
              </a:rPr>
              <a:t>High value-added goods and services</a:t>
            </a:r>
          </a:p>
          <a:p>
            <a:pPr lvl="1"/>
            <a:endParaRPr lang="en-GB" sz="2400">
              <a:latin typeface="Comic Sans MS" pitchFamily="66" charset="0"/>
            </a:endParaRPr>
          </a:p>
          <a:p>
            <a:pPr lvl="1"/>
            <a:endParaRPr lang="en-GB" sz="2400">
              <a:latin typeface="Comic Sans MS" pitchFamily="66" charset="0"/>
            </a:endParaRPr>
          </a:p>
          <a:p>
            <a:pPr lvl="2">
              <a:buFont typeface="Wingdings" pitchFamily="2" charset="2"/>
              <a:buNone/>
            </a:pPr>
            <a:r>
              <a:rPr lang="en-GB">
                <a:latin typeface="Comic Sans MS" pitchFamily="66" charset="0"/>
              </a:rPr>
              <a:t>                   </a:t>
            </a:r>
          </a:p>
        </p:txBody>
      </p:sp>
      <p:sp>
        <p:nvSpPr>
          <p:cNvPr id="5124" name="AutoShape 4"/>
          <p:cNvSpPr>
            <a:spLocks/>
          </p:cNvSpPr>
          <p:nvPr/>
        </p:nvSpPr>
        <p:spPr bwMode="auto">
          <a:xfrm>
            <a:off x="3886200" y="3200400"/>
            <a:ext cx="182563" cy="871538"/>
          </a:xfrm>
          <a:prstGeom prst="leftBrace">
            <a:avLst>
              <a:gd name="adj1" fmla="val 39783"/>
              <a:gd name="adj2" fmla="val 50000"/>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Tree>
    <p:extLst>
      <p:ext uri="{BB962C8B-B14F-4D97-AF65-F5344CB8AC3E}">
        <p14:creationId xmlns:p14="http://schemas.microsoft.com/office/powerpoint/2010/main" val="2426339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50938" y="214313"/>
            <a:ext cx="7793037" cy="1158875"/>
          </a:xfrm>
        </p:spPr>
        <p:txBody>
          <a:bodyPr/>
          <a:lstStyle/>
          <a:p>
            <a:r>
              <a:rPr lang="en-US" sz="3200">
                <a:latin typeface="Comic Sans MS" pitchFamily="66" charset="0"/>
              </a:rPr>
              <a:t>Responding to intensified competition</a:t>
            </a:r>
            <a:endParaRPr lang="en-GB" sz="3200">
              <a:latin typeface="Comic Sans MS" pitchFamily="66" charset="0"/>
            </a:endParaRPr>
          </a:p>
        </p:txBody>
      </p:sp>
      <p:sp>
        <p:nvSpPr>
          <p:cNvPr id="23555" name="Rectangle 3"/>
          <p:cNvSpPr>
            <a:spLocks noGrp="1" noChangeArrowheads="1"/>
          </p:cNvSpPr>
          <p:nvPr>
            <p:ph type="body" idx="1"/>
          </p:nvPr>
        </p:nvSpPr>
        <p:spPr>
          <a:xfrm>
            <a:off x="609600" y="1828800"/>
            <a:ext cx="8345488" cy="4303713"/>
          </a:xfrm>
        </p:spPr>
        <p:txBody>
          <a:bodyPr/>
          <a:lstStyle/>
          <a:p>
            <a:pPr algn="just">
              <a:lnSpc>
                <a:spcPct val="90000"/>
              </a:lnSpc>
            </a:pPr>
            <a:r>
              <a:rPr lang="en-GB" sz="2400">
                <a:latin typeface="Comic Sans MS" pitchFamily="66" charset="0"/>
              </a:rPr>
              <a:t>A ‘psychological contract’ change between employers and the people they employ</a:t>
            </a:r>
          </a:p>
          <a:p>
            <a:pPr algn="just">
              <a:lnSpc>
                <a:spcPct val="90000"/>
              </a:lnSpc>
            </a:pPr>
            <a:endParaRPr lang="en-GB" sz="2400">
              <a:latin typeface="Comic Sans MS" pitchFamily="66" charset="0"/>
            </a:endParaRPr>
          </a:p>
          <a:p>
            <a:pPr lvl="2" algn="just">
              <a:lnSpc>
                <a:spcPct val="90000"/>
              </a:lnSpc>
            </a:pPr>
            <a:r>
              <a:rPr lang="en-GB" sz="1800">
                <a:latin typeface="Comic Sans MS" pitchFamily="66" charset="0"/>
              </a:rPr>
              <a:t>I will work hard for and act with loyalty towards my employer. In return I expect to be retained as an employee provided I do not act against the interests of the organisation. I also expect to be given opportunities for promotion should the circumstances make this possible (</a:t>
            </a:r>
            <a:r>
              <a:rPr lang="en-GB" sz="1800">
                <a:solidFill>
                  <a:schemeClr val="hlink"/>
                </a:solidFill>
                <a:latin typeface="Comic Sans MS" pitchFamily="66" charset="0"/>
              </a:rPr>
              <a:t>Previous</a:t>
            </a:r>
            <a:r>
              <a:rPr lang="en-GB" sz="1800">
                <a:latin typeface="Comic Sans MS" pitchFamily="66" charset="0"/>
              </a:rPr>
              <a:t>).</a:t>
            </a:r>
          </a:p>
          <a:p>
            <a:pPr lvl="2" algn="just">
              <a:lnSpc>
                <a:spcPct val="90000"/>
              </a:lnSpc>
            </a:pPr>
            <a:endParaRPr lang="en-GB" sz="1800">
              <a:latin typeface="Comic Sans MS" pitchFamily="66" charset="0"/>
            </a:endParaRPr>
          </a:p>
          <a:p>
            <a:pPr lvl="2" algn="just">
              <a:lnSpc>
                <a:spcPct val="90000"/>
              </a:lnSpc>
            </a:pPr>
            <a:r>
              <a:rPr lang="en-GB" sz="1800">
                <a:latin typeface="Comic Sans MS" pitchFamily="66" charset="0"/>
              </a:rPr>
              <a:t>I will bring to my work effort and creativity. In return I expect a salary that is appropriate to my contribution and market worth. While our relationship may be short term, I will remain for as long as I receive the developmental opportunities I need to build my career (</a:t>
            </a:r>
            <a:r>
              <a:rPr lang="en-GB" sz="1800">
                <a:solidFill>
                  <a:schemeClr val="hlink"/>
                </a:solidFill>
                <a:latin typeface="Comic Sans MS" pitchFamily="66" charset="0"/>
              </a:rPr>
              <a:t>New</a:t>
            </a:r>
            <a:r>
              <a:rPr lang="en-GB" sz="1800">
                <a:latin typeface="Comic Sans MS" pitchFamily="66" charset="0"/>
              </a:rPr>
              <a:t>).</a:t>
            </a:r>
          </a:p>
          <a:p>
            <a:pPr>
              <a:lnSpc>
                <a:spcPct val="90000"/>
              </a:lnSpc>
            </a:pPr>
            <a:endParaRPr lang="en-GB" sz="2000">
              <a:latin typeface="Comic Sans MS" pitchFamily="66" charset="0"/>
            </a:endParaRPr>
          </a:p>
          <a:p>
            <a:pPr>
              <a:lnSpc>
                <a:spcPct val="90000"/>
              </a:lnSpc>
            </a:pPr>
            <a:r>
              <a:rPr lang="en-GB" sz="2400">
                <a:latin typeface="Comic Sans MS" pitchFamily="66" charset="0"/>
              </a:rPr>
              <a:t>Greater pressure to justify HR’s existence</a:t>
            </a:r>
          </a:p>
          <a:p>
            <a:pPr>
              <a:lnSpc>
                <a:spcPct val="90000"/>
              </a:lnSpc>
            </a:pPr>
            <a:endParaRPr lang="en-GB" sz="2400">
              <a:latin typeface="Comic Sans MS" pitchFamily="66" charset="0"/>
            </a:endParaRPr>
          </a:p>
        </p:txBody>
      </p:sp>
    </p:spTree>
    <p:extLst>
      <p:ext uri="{BB962C8B-B14F-4D97-AF65-F5344CB8AC3E}">
        <p14:creationId xmlns:p14="http://schemas.microsoft.com/office/powerpoint/2010/main" val="3675914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50938" y="214313"/>
            <a:ext cx="7793037" cy="965200"/>
          </a:xfrm>
        </p:spPr>
        <p:txBody>
          <a:bodyPr/>
          <a:lstStyle/>
          <a:p>
            <a:r>
              <a:rPr lang="en-US" sz="3200">
                <a:latin typeface="Comic Sans MS" pitchFamily="66" charset="0"/>
              </a:rPr>
              <a:t>Managing international operations</a:t>
            </a:r>
            <a:endParaRPr lang="en-GB" sz="3200">
              <a:latin typeface="Comic Sans MS" pitchFamily="66" charset="0"/>
            </a:endParaRPr>
          </a:p>
        </p:txBody>
      </p:sp>
      <p:sp>
        <p:nvSpPr>
          <p:cNvPr id="17411" name="Rectangle 3"/>
          <p:cNvSpPr>
            <a:spLocks noGrp="1" noChangeArrowheads="1"/>
          </p:cNvSpPr>
          <p:nvPr>
            <p:ph type="body" idx="1"/>
          </p:nvPr>
        </p:nvSpPr>
        <p:spPr/>
        <p:txBody>
          <a:bodyPr/>
          <a:lstStyle/>
          <a:p>
            <a:pPr algn="just">
              <a:buFont typeface="Wingdings" pitchFamily="2" charset="2"/>
              <a:buNone/>
            </a:pPr>
            <a:r>
              <a:rPr lang="en-GB" sz="2800">
                <a:latin typeface="Comic Sans MS" pitchFamily="66" charset="0"/>
              </a:rPr>
              <a:t>Globalisation: Standard policy, practices and philosophy</a:t>
            </a:r>
          </a:p>
          <a:p>
            <a:pPr algn="just">
              <a:buFont typeface="Wingdings" pitchFamily="2" charset="2"/>
              <a:buNone/>
            </a:pPr>
            <a:endParaRPr lang="en-GB" sz="1000">
              <a:latin typeface="Comic Sans MS" pitchFamily="66" charset="0"/>
            </a:endParaRPr>
          </a:p>
          <a:p>
            <a:pPr lvl="2" algn="just"/>
            <a:r>
              <a:rPr lang="en-GB">
                <a:latin typeface="Comic Sans MS" pitchFamily="66" charset="0"/>
              </a:rPr>
              <a:t> 1)Institutional variations between countries</a:t>
            </a:r>
          </a:p>
          <a:p>
            <a:pPr lvl="1" algn="just">
              <a:buFont typeface="Wingdings" pitchFamily="2" charset="2"/>
              <a:buNone/>
            </a:pPr>
            <a:endParaRPr lang="en-GB" sz="1000">
              <a:latin typeface="Comic Sans MS" pitchFamily="66" charset="0"/>
            </a:endParaRPr>
          </a:p>
          <a:p>
            <a:pPr lvl="3" algn="just"/>
            <a:r>
              <a:rPr lang="en-GB" sz="2400">
                <a:latin typeface="Comic Sans MS" pitchFamily="66" charset="0"/>
              </a:rPr>
              <a:t>Tax regimes, training and qualification systems</a:t>
            </a:r>
          </a:p>
          <a:p>
            <a:pPr lvl="3" algn="just"/>
            <a:r>
              <a:rPr lang="en-GB" sz="2400">
                <a:latin typeface="Comic Sans MS" pitchFamily="66" charset="0"/>
              </a:rPr>
              <a:t>Diverse systems of employment law</a:t>
            </a:r>
          </a:p>
          <a:p>
            <a:pPr lvl="3" algn="just"/>
            <a:r>
              <a:rPr lang="en-GB" sz="2400">
                <a:latin typeface="Comic Sans MS" pitchFamily="66" charset="0"/>
              </a:rPr>
              <a:t>Dismissal and discrimination law</a:t>
            </a:r>
          </a:p>
          <a:p>
            <a:pPr lvl="3" algn="just">
              <a:buFont typeface="Wingdings" pitchFamily="2" charset="2"/>
              <a:buNone/>
            </a:pPr>
            <a:endParaRPr lang="en-GB" sz="1000">
              <a:latin typeface="Comic Sans MS" pitchFamily="66" charset="0"/>
            </a:endParaRPr>
          </a:p>
          <a:p>
            <a:pPr lvl="2" algn="just"/>
            <a:r>
              <a:rPr lang="en-GB">
                <a:latin typeface="Comic Sans MS" pitchFamily="66" charset="0"/>
              </a:rPr>
              <a:t>2) cultural difference</a:t>
            </a:r>
          </a:p>
        </p:txBody>
      </p:sp>
    </p:spTree>
    <p:extLst>
      <p:ext uri="{BB962C8B-B14F-4D97-AF65-F5344CB8AC3E}">
        <p14:creationId xmlns:p14="http://schemas.microsoft.com/office/powerpoint/2010/main" val="858369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50938" y="214313"/>
            <a:ext cx="7793037" cy="1158875"/>
          </a:xfrm>
        </p:spPr>
        <p:txBody>
          <a:bodyPr/>
          <a:lstStyle/>
          <a:p>
            <a:r>
              <a:rPr lang="en-US" sz="3200">
                <a:latin typeface="Comic Sans MS" pitchFamily="66" charset="0"/>
              </a:rPr>
              <a:t>Riding waves of technological innovation</a:t>
            </a:r>
            <a:endParaRPr lang="en-GB" sz="3200">
              <a:latin typeface="Comic Sans MS" pitchFamily="66" charset="0"/>
            </a:endParaRPr>
          </a:p>
        </p:txBody>
      </p:sp>
      <p:sp>
        <p:nvSpPr>
          <p:cNvPr id="18435" name="Rectangle 3"/>
          <p:cNvSpPr>
            <a:spLocks noGrp="1" noChangeArrowheads="1"/>
          </p:cNvSpPr>
          <p:nvPr>
            <p:ph type="body" idx="1"/>
          </p:nvPr>
        </p:nvSpPr>
        <p:spPr/>
        <p:txBody>
          <a:bodyPr/>
          <a:lstStyle/>
          <a:p>
            <a:pPr>
              <a:lnSpc>
                <a:spcPct val="90000"/>
              </a:lnSpc>
            </a:pPr>
            <a:r>
              <a:rPr lang="en-GB" sz="2400">
                <a:latin typeface="Comic Sans MS" pitchFamily="66" charset="0"/>
              </a:rPr>
              <a:t>Three distinct types of challenge: </a:t>
            </a:r>
          </a:p>
          <a:p>
            <a:pPr algn="just">
              <a:lnSpc>
                <a:spcPct val="90000"/>
              </a:lnSpc>
            </a:pPr>
            <a:r>
              <a:rPr lang="en-GB" sz="2400">
                <a:latin typeface="Comic Sans MS" pitchFamily="66" charset="0"/>
              </a:rPr>
              <a:t>1) direct effects</a:t>
            </a:r>
          </a:p>
          <a:p>
            <a:pPr lvl="1" algn="just">
              <a:lnSpc>
                <a:spcPct val="90000"/>
              </a:lnSpc>
            </a:pPr>
            <a:r>
              <a:rPr lang="en-GB" sz="2000">
                <a:latin typeface="Comic Sans MS" pitchFamily="66" charset="0"/>
              </a:rPr>
              <a:t>The use of email and intranet as tools of information provision and communication;</a:t>
            </a:r>
          </a:p>
          <a:p>
            <a:pPr lvl="1" algn="just">
              <a:lnSpc>
                <a:spcPct val="90000"/>
              </a:lnSpc>
            </a:pPr>
            <a:r>
              <a:rPr lang="en-GB" sz="2000">
                <a:latin typeface="Comic Sans MS" pitchFamily="66" charset="0"/>
              </a:rPr>
              <a:t>The rise of the internet as a major new method for recruitment;</a:t>
            </a:r>
          </a:p>
          <a:p>
            <a:pPr lvl="1" algn="just">
              <a:lnSpc>
                <a:spcPct val="90000"/>
              </a:lnSpc>
            </a:pPr>
            <a:r>
              <a:rPr lang="en-GB" sz="2000">
                <a:latin typeface="Comic Sans MS" pitchFamily="66" charset="0"/>
              </a:rPr>
              <a:t>The development of web-based approaches to training and learning;</a:t>
            </a:r>
          </a:p>
          <a:p>
            <a:pPr lvl="1" algn="just">
              <a:lnSpc>
                <a:spcPct val="90000"/>
              </a:lnSpc>
            </a:pPr>
            <a:r>
              <a:rPr lang="en-GB" sz="2000">
                <a:latin typeface="Comic Sans MS" pitchFamily="66" charset="0"/>
              </a:rPr>
              <a:t>The use of computer databases to hold staff information and to generate reports; (data protection)</a:t>
            </a:r>
          </a:p>
          <a:p>
            <a:pPr lvl="1" algn="just">
              <a:lnSpc>
                <a:spcPct val="90000"/>
              </a:lnSpc>
            </a:pPr>
            <a:r>
              <a:rPr lang="en-GB" sz="2000">
                <a:latin typeface="Comic Sans MS" pitchFamily="66" charset="0"/>
              </a:rPr>
              <a:t>The application of computer technologies to established tasks such as human resource planning and pay-roll administration.</a:t>
            </a:r>
          </a:p>
          <a:p>
            <a:pPr>
              <a:lnSpc>
                <a:spcPct val="90000"/>
              </a:lnSpc>
            </a:pPr>
            <a:endParaRPr lang="en-GB" sz="2000">
              <a:latin typeface="Comic Sans MS" pitchFamily="66" charset="0"/>
            </a:endParaRPr>
          </a:p>
        </p:txBody>
      </p:sp>
    </p:spTree>
    <p:extLst>
      <p:ext uri="{BB962C8B-B14F-4D97-AF65-F5344CB8AC3E}">
        <p14:creationId xmlns:p14="http://schemas.microsoft.com/office/powerpoint/2010/main" val="2901748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3600">
                <a:latin typeface="Comic Sans MS" pitchFamily="66" charset="0"/>
              </a:rPr>
              <a:t>Riding waves of technological innovation</a:t>
            </a:r>
            <a:endParaRPr lang="en-GB" sz="3600">
              <a:latin typeface="Comic Sans MS" pitchFamily="66" charset="0"/>
            </a:endParaRPr>
          </a:p>
        </p:txBody>
      </p:sp>
      <p:sp>
        <p:nvSpPr>
          <p:cNvPr id="24579" name="Rectangle 3"/>
          <p:cNvSpPr>
            <a:spLocks noGrp="1" noChangeArrowheads="1"/>
          </p:cNvSpPr>
          <p:nvPr>
            <p:ph type="body" idx="1"/>
          </p:nvPr>
        </p:nvSpPr>
        <p:spPr/>
        <p:txBody>
          <a:bodyPr/>
          <a:lstStyle/>
          <a:p>
            <a:pPr algn="just"/>
            <a:r>
              <a:rPr lang="en-GB" sz="2400">
                <a:latin typeface="Comic Sans MS" pitchFamily="66" charset="0"/>
              </a:rPr>
              <a:t>2) technology brings change more generally to an organisation in terms of its structure, job duties, work allocation and even its culture.</a:t>
            </a:r>
          </a:p>
          <a:p>
            <a:pPr algn="just">
              <a:buFont typeface="Wingdings" pitchFamily="2" charset="2"/>
              <a:buNone/>
            </a:pPr>
            <a:endParaRPr lang="en-GB" sz="2400">
              <a:latin typeface="Comic Sans MS" pitchFamily="66" charset="0"/>
            </a:endParaRPr>
          </a:p>
          <a:p>
            <a:pPr algn="just"/>
            <a:r>
              <a:rPr lang="en-GB" sz="2400">
                <a:latin typeface="Comic Sans MS" pitchFamily="66" charset="0"/>
              </a:rPr>
              <a:t>3) effects relating to the need to find new ways of managing staff who are employed in research and development functions, and whose job is to drive technological development to the advantage of the organisation. </a:t>
            </a:r>
          </a:p>
        </p:txBody>
      </p:sp>
    </p:spTree>
    <p:extLst>
      <p:ext uri="{BB962C8B-B14F-4D97-AF65-F5344CB8AC3E}">
        <p14:creationId xmlns:p14="http://schemas.microsoft.com/office/powerpoint/2010/main" val="591019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50938" y="214313"/>
            <a:ext cx="7793037" cy="1062037"/>
          </a:xfrm>
        </p:spPr>
        <p:txBody>
          <a:bodyPr/>
          <a:lstStyle/>
          <a:p>
            <a:r>
              <a:rPr lang="en-US" sz="3200">
                <a:latin typeface="Comic Sans MS" pitchFamily="66" charset="0"/>
              </a:rPr>
              <a:t>Meeting the expectations of the law</a:t>
            </a:r>
            <a:endParaRPr lang="en-GB" sz="3200">
              <a:latin typeface="Comic Sans MS" pitchFamily="66" charset="0"/>
            </a:endParaRPr>
          </a:p>
        </p:txBody>
      </p:sp>
      <p:sp>
        <p:nvSpPr>
          <p:cNvPr id="19459" name="Rectangle 3"/>
          <p:cNvSpPr>
            <a:spLocks noGrp="1" noChangeArrowheads="1"/>
          </p:cNvSpPr>
          <p:nvPr>
            <p:ph type="body" idx="1"/>
          </p:nvPr>
        </p:nvSpPr>
        <p:spPr>
          <a:xfrm>
            <a:off x="1182688" y="1752600"/>
            <a:ext cx="7772400" cy="4379913"/>
          </a:xfrm>
        </p:spPr>
        <p:txBody>
          <a:bodyPr/>
          <a:lstStyle/>
          <a:p>
            <a:pPr algn="just">
              <a:lnSpc>
                <a:spcPct val="80000"/>
              </a:lnSpc>
            </a:pPr>
            <a:r>
              <a:rPr lang="en-GB" sz="2800">
                <a:latin typeface="Comic Sans MS" pitchFamily="66" charset="0"/>
              </a:rPr>
              <a:t>The most significant are in fields of health and safety, equal pay, sex and race discrimination and unfair dismissal.</a:t>
            </a:r>
          </a:p>
          <a:p>
            <a:pPr algn="just">
              <a:lnSpc>
                <a:spcPct val="80000"/>
              </a:lnSpc>
            </a:pPr>
            <a:endParaRPr lang="en-GB" sz="2800">
              <a:latin typeface="Comic Sans MS" pitchFamily="66" charset="0"/>
            </a:endParaRPr>
          </a:p>
          <a:p>
            <a:pPr lvl="1" algn="just">
              <a:lnSpc>
                <a:spcPct val="80000"/>
              </a:lnSpc>
            </a:pPr>
            <a:r>
              <a:rPr lang="en-GB" sz="2000">
                <a:latin typeface="Comic Sans MS" pitchFamily="66" charset="0"/>
              </a:rPr>
              <a:t>Gender, Race, Disability and Age discrimination laws (1970&lt;)</a:t>
            </a:r>
          </a:p>
          <a:p>
            <a:pPr lvl="1" algn="just">
              <a:lnSpc>
                <a:spcPct val="80000"/>
              </a:lnSpc>
            </a:pPr>
            <a:r>
              <a:rPr lang="en-GB" sz="2000">
                <a:latin typeface="Comic Sans MS" pitchFamily="66" charset="0"/>
              </a:rPr>
              <a:t>Working time regulations (since 1998);</a:t>
            </a:r>
          </a:p>
          <a:p>
            <a:pPr lvl="1" algn="just">
              <a:lnSpc>
                <a:spcPct val="80000"/>
              </a:lnSpc>
            </a:pPr>
            <a:r>
              <a:rPr lang="en-GB" sz="2000">
                <a:latin typeface="Comic Sans MS" pitchFamily="66" charset="0"/>
              </a:rPr>
              <a:t>The national minimum wage (since 1999);</a:t>
            </a:r>
          </a:p>
          <a:p>
            <a:pPr lvl="1" algn="just">
              <a:lnSpc>
                <a:spcPct val="80000"/>
              </a:lnSpc>
            </a:pPr>
            <a:r>
              <a:rPr lang="en-GB" sz="2000">
                <a:latin typeface="Comic Sans MS" pitchFamily="66" charset="0"/>
              </a:rPr>
              <a:t>New maternity, paternity and parental leave regulations (since 1999);</a:t>
            </a:r>
          </a:p>
          <a:p>
            <a:pPr lvl="1" algn="just">
              <a:lnSpc>
                <a:spcPct val="80000"/>
              </a:lnSpc>
            </a:pPr>
            <a:r>
              <a:rPr lang="en-GB" sz="2000">
                <a:latin typeface="Comic Sans MS" pitchFamily="66" charset="0"/>
              </a:rPr>
              <a:t>The new rights to trade union recognition and representation at serious disciplinary and grievance hearings (since 2000);</a:t>
            </a:r>
          </a:p>
          <a:p>
            <a:pPr lvl="1" algn="just">
              <a:lnSpc>
                <a:spcPct val="80000"/>
              </a:lnSpc>
            </a:pPr>
            <a:r>
              <a:rPr lang="en-GB" sz="2000">
                <a:latin typeface="Comic Sans MS" pitchFamily="66" charset="0"/>
              </a:rPr>
              <a:t>H &amp; S at WAct 1974 &lt;</a:t>
            </a:r>
          </a:p>
          <a:p>
            <a:pPr lvl="1" algn="just">
              <a:lnSpc>
                <a:spcPct val="80000"/>
              </a:lnSpc>
            </a:pPr>
            <a:endParaRPr lang="en-GB" sz="2000">
              <a:latin typeface="Comic Sans MS" pitchFamily="66" charset="0"/>
            </a:endParaRPr>
          </a:p>
        </p:txBody>
      </p:sp>
    </p:spTree>
    <p:extLst>
      <p:ext uri="{BB962C8B-B14F-4D97-AF65-F5344CB8AC3E}">
        <p14:creationId xmlns:p14="http://schemas.microsoft.com/office/powerpoint/2010/main" val="3815034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50938" y="214313"/>
            <a:ext cx="7793037" cy="1062037"/>
          </a:xfrm>
        </p:spPr>
        <p:txBody>
          <a:bodyPr/>
          <a:lstStyle/>
          <a:p>
            <a:r>
              <a:rPr lang="en-US" sz="3200">
                <a:latin typeface="Comic Sans MS" pitchFamily="66" charset="0"/>
              </a:rPr>
              <a:t>Ethical questions</a:t>
            </a:r>
            <a:endParaRPr lang="en-GB" sz="3200">
              <a:latin typeface="Comic Sans MS" pitchFamily="66" charset="0"/>
            </a:endParaRPr>
          </a:p>
        </p:txBody>
      </p:sp>
      <p:sp>
        <p:nvSpPr>
          <p:cNvPr id="21507" name="Rectangle 3"/>
          <p:cNvSpPr>
            <a:spLocks noGrp="1" noChangeArrowheads="1"/>
          </p:cNvSpPr>
          <p:nvPr>
            <p:ph type="body" idx="1"/>
          </p:nvPr>
        </p:nvSpPr>
        <p:spPr/>
        <p:txBody>
          <a:bodyPr/>
          <a:lstStyle/>
          <a:p>
            <a:pPr algn="just">
              <a:lnSpc>
                <a:spcPct val="80000"/>
              </a:lnSpc>
              <a:buFont typeface="Wingdings" pitchFamily="2" charset="2"/>
              <a:buNone/>
            </a:pPr>
            <a:r>
              <a:rPr lang="en-GB" sz="2400">
                <a:latin typeface="Comic Sans MS" pitchFamily="66" charset="0"/>
              </a:rPr>
              <a:t>Examples:</a:t>
            </a:r>
          </a:p>
          <a:p>
            <a:pPr algn="just">
              <a:lnSpc>
                <a:spcPct val="80000"/>
              </a:lnSpc>
              <a:buFont typeface="Wingdings" pitchFamily="2" charset="2"/>
              <a:buNone/>
            </a:pPr>
            <a:endParaRPr lang="en-GB" sz="2400">
              <a:latin typeface="Comic Sans MS" pitchFamily="66" charset="0"/>
            </a:endParaRPr>
          </a:p>
          <a:p>
            <a:pPr algn="just">
              <a:lnSpc>
                <a:spcPct val="80000"/>
              </a:lnSpc>
            </a:pPr>
            <a:r>
              <a:rPr lang="en-GB" sz="2400">
                <a:latin typeface="Comic Sans MS" pitchFamily="66" charset="0"/>
              </a:rPr>
              <a:t>Reasons for Dismissal and unfair practice</a:t>
            </a:r>
          </a:p>
          <a:p>
            <a:pPr algn="just">
              <a:lnSpc>
                <a:spcPct val="80000"/>
              </a:lnSpc>
            </a:pPr>
            <a:r>
              <a:rPr lang="en-GB" sz="2400">
                <a:latin typeface="Comic Sans MS" pitchFamily="66" charset="0"/>
              </a:rPr>
              <a:t>Offering training opportunities to someone while denying them to others;</a:t>
            </a:r>
          </a:p>
          <a:p>
            <a:pPr algn="just">
              <a:lnSpc>
                <a:spcPct val="80000"/>
              </a:lnSpc>
            </a:pPr>
            <a:r>
              <a:rPr lang="en-GB" sz="2400">
                <a:latin typeface="Comic Sans MS" pitchFamily="66" charset="0"/>
              </a:rPr>
              <a:t>Turning a blind eye to the need to make costly alternations for health and safety reasons.</a:t>
            </a:r>
          </a:p>
          <a:p>
            <a:pPr algn="just">
              <a:lnSpc>
                <a:spcPct val="80000"/>
              </a:lnSpc>
            </a:pPr>
            <a:endParaRPr lang="en-GB" sz="2400">
              <a:latin typeface="Comic Sans MS" pitchFamily="66" charset="0"/>
            </a:endParaRPr>
          </a:p>
          <a:p>
            <a:pPr algn="just">
              <a:lnSpc>
                <a:spcPct val="80000"/>
              </a:lnSpc>
            </a:pPr>
            <a:r>
              <a:rPr lang="en-GB" sz="2400">
                <a:latin typeface="Comic Sans MS" pitchFamily="66" charset="0"/>
              </a:rPr>
              <a:t>The need therefore is for HR people to argue vigorously in favour of a combination of efficiency and justice.</a:t>
            </a:r>
          </a:p>
        </p:txBody>
      </p:sp>
    </p:spTree>
    <p:extLst>
      <p:ext uri="{BB962C8B-B14F-4D97-AF65-F5344CB8AC3E}">
        <p14:creationId xmlns:p14="http://schemas.microsoft.com/office/powerpoint/2010/main" val="2168968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50938" y="214313"/>
            <a:ext cx="7793037" cy="965200"/>
          </a:xfrm>
        </p:spPr>
        <p:txBody>
          <a:bodyPr/>
          <a:lstStyle/>
          <a:p>
            <a:r>
              <a:rPr lang="en-US" sz="3200">
                <a:latin typeface="Comic Sans MS" pitchFamily="66" charset="0"/>
              </a:rPr>
              <a:t>Best practice :</a:t>
            </a:r>
            <a:endParaRPr lang="en-GB" sz="3200">
              <a:latin typeface="Comic Sans MS" pitchFamily="66" charset="0"/>
            </a:endParaRPr>
          </a:p>
        </p:txBody>
      </p:sp>
      <p:sp>
        <p:nvSpPr>
          <p:cNvPr id="22531" name="Rectangle 3"/>
          <p:cNvSpPr>
            <a:spLocks noGrp="1" noChangeArrowheads="1"/>
          </p:cNvSpPr>
          <p:nvPr>
            <p:ph type="body" idx="1"/>
          </p:nvPr>
        </p:nvSpPr>
        <p:spPr/>
        <p:txBody>
          <a:bodyPr/>
          <a:lstStyle/>
          <a:p>
            <a:r>
              <a:rPr lang="en-GB" sz="2400"/>
              <a:t>A clear link between HR activity and business performance</a:t>
            </a:r>
            <a:endParaRPr lang="en-US" sz="2400"/>
          </a:p>
          <a:p>
            <a:pPr>
              <a:buFont typeface="Wingdings" pitchFamily="2" charset="2"/>
              <a:buNone/>
            </a:pPr>
            <a:r>
              <a:rPr lang="en-US" sz="2400" u="sng"/>
              <a:t>Seeking good practice</a:t>
            </a:r>
            <a:r>
              <a:rPr lang="en-US" sz="2400"/>
              <a:t>:</a:t>
            </a:r>
          </a:p>
          <a:p>
            <a:r>
              <a:rPr lang="en-US" sz="2400"/>
              <a:t>the use of the more advanced selection methods, </a:t>
            </a:r>
          </a:p>
          <a:p>
            <a:r>
              <a:rPr lang="en-US" sz="2400"/>
              <a:t>a serious commitment to employee involvement,</a:t>
            </a:r>
          </a:p>
          <a:p>
            <a:r>
              <a:rPr lang="en-US" sz="2400"/>
              <a:t> substantial investment in training and development, </a:t>
            </a:r>
          </a:p>
          <a:p>
            <a:r>
              <a:rPr lang="en-US" sz="2400"/>
              <a:t>the use of ‘individualised’ reward systems and terms and conditions of employment</a:t>
            </a:r>
          </a:p>
          <a:p>
            <a:r>
              <a:rPr lang="en-GB" sz="2400"/>
              <a:t>etc</a:t>
            </a:r>
          </a:p>
        </p:txBody>
      </p:sp>
    </p:spTree>
    <p:extLst>
      <p:ext uri="{BB962C8B-B14F-4D97-AF65-F5344CB8AC3E}">
        <p14:creationId xmlns:p14="http://schemas.microsoft.com/office/powerpoint/2010/main" val="383953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1150938" y="214313"/>
            <a:ext cx="7793037" cy="1108075"/>
          </a:xfrm>
        </p:spPr>
        <p:txBody>
          <a:bodyPr/>
          <a:lstStyle/>
          <a:p>
            <a:r>
              <a:rPr lang="en-GB" sz="3200">
                <a:latin typeface="Comic Sans MS" pitchFamily="66" charset="0"/>
              </a:rPr>
              <a:t>Personnel vs. HRM</a:t>
            </a:r>
          </a:p>
        </p:txBody>
      </p:sp>
      <p:sp>
        <p:nvSpPr>
          <p:cNvPr id="1027" name="Rectangle 3"/>
          <p:cNvSpPr>
            <a:spLocks noGrp="1" noChangeArrowheads="1"/>
          </p:cNvSpPr>
          <p:nvPr>
            <p:ph type="body" idx="1"/>
          </p:nvPr>
        </p:nvSpPr>
        <p:spPr>
          <a:xfrm>
            <a:off x="468313" y="1412875"/>
            <a:ext cx="8486775" cy="5040313"/>
          </a:xfrm>
        </p:spPr>
        <p:txBody>
          <a:bodyPr/>
          <a:lstStyle/>
          <a:p>
            <a:pPr algn="just"/>
            <a:endParaRPr lang="en-GB" sz="2400">
              <a:latin typeface="Comic Sans MS" pitchFamily="66" charset="0"/>
            </a:endParaRPr>
          </a:p>
          <a:p>
            <a:pPr algn="just"/>
            <a:r>
              <a:rPr lang="en-GB" sz="2400">
                <a:latin typeface="Comic Sans MS" pitchFamily="66" charset="0"/>
              </a:rPr>
              <a:t>The nature and degree of difference between personnel management and human resource management are ‘largely matters of opinion rather than fact, and the similarities are much greater than the differences’.</a:t>
            </a:r>
          </a:p>
          <a:p>
            <a:pPr algn="just">
              <a:buFont typeface="Wingdings" pitchFamily="2" charset="2"/>
              <a:buNone/>
            </a:pPr>
            <a:endParaRPr lang="en-GB" sz="2400">
              <a:latin typeface="Comic Sans MS" pitchFamily="66" charset="0"/>
            </a:endParaRPr>
          </a:p>
          <a:p>
            <a:pPr lvl="2" algn="just">
              <a:buFont typeface="Wingdings" pitchFamily="2" charset="2"/>
              <a:buNone/>
            </a:pPr>
            <a:r>
              <a:rPr lang="en-GB" sz="1800">
                <a:latin typeface="Comic Sans MS" pitchFamily="66" charset="0"/>
              </a:rPr>
              <a:t>					-Torrington and Hall (1998) </a:t>
            </a:r>
          </a:p>
          <a:p>
            <a:pPr lvl="2" algn="just">
              <a:buFont typeface="Wingdings" pitchFamily="2" charset="2"/>
              <a:buNone/>
            </a:pPr>
            <a:endParaRPr lang="en-GB" sz="1800">
              <a:latin typeface="Comic Sans MS" pitchFamily="66" charset="0"/>
            </a:endParaRPr>
          </a:p>
          <a:p>
            <a:pPr algn="just"/>
            <a:r>
              <a:rPr lang="en-GB" sz="2400">
                <a:latin typeface="Comic Sans MS" pitchFamily="66" charset="0"/>
              </a:rPr>
              <a:t>Personnel management: workforce-centred (Tactics)</a:t>
            </a:r>
          </a:p>
          <a:p>
            <a:pPr algn="just"/>
            <a:r>
              <a:rPr lang="en-GB" sz="2400">
                <a:latin typeface="Comic Sans MS" pitchFamily="66" charset="0"/>
              </a:rPr>
              <a:t>HRM: resource-centred (Strategy)</a:t>
            </a:r>
            <a:endParaRPr lang="en-US" sz="2400">
              <a:latin typeface="Comic Sans MS" pitchFamily="66" charset="0"/>
            </a:endParaRPr>
          </a:p>
          <a:p>
            <a:pPr lvl="2" algn="just">
              <a:buFont typeface="Wingdings" pitchFamily="2" charset="2"/>
              <a:buNone/>
            </a:pPr>
            <a:endParaRPr lang="en-GB" sz="2800"/>
          </a:p>
        </p:txBody>
      </p:sp>
    </p:spTree>
    <p:extLst>
      <p:ext uri="{BB962C8B-B14F-4D97-AF65-F5344CB8AC3E}">
        <p14:creationId xmlns:p14="http://schemas.microsoft.com/office/powerpoint/2010/main" val="265115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title"/>
          </p:nvPr>
        </p:nvSpPr>
        <p:spPr/>
        <p:txBody>
          <a:bodyPr/>
          <a:lstStyle/>
          <a:p>
            <a:r>
              <a:rPr lang="en-GB" sz="3200">
                <a:latin typeface="Comic Sans MS" pitchFamily="66" charset="0"/>
              </a:rPr>
              <a:t>Personnel vs. HRM</a:t>
            </a:r>
          </a:p>
        </p:txBody>
      </p:sp>
      <p:sp>
        <p:nvSpPr>
          <p:cNvPr id="33795" name="Rectangle 1027"/>
          <p:cNvSpPr>
            <a:spLocks noGrp="1" noChangeArrowheads="1"/>
          </p:cNvSpPr>
          <p:nvPr>
            <p:ph type="body" idx="1"/>
          </p:nvPr>
        </p:nvSpPr>
        <p:spPr>
          <a:xfrm>
            <a:off x="762000" y="1828800"/>
            <a:ext cx="8193088" cy="4303713"/>
          </a:xfrm>
        </p:spPr>
        <p:txBody>
          <a:bodyPr/>
          <a:lstStyle/>
          <a:p>
            <a:pPr algn="just">
              <a:lnSpc>
                <a:spcPct val="90000"/>
              </a:lnSpc>
            </a:pPr>
            <a:r>
              <a:rPr lang="en-GB" sz="2000">
                <a:latin typeface="Comic Sans MS" pitchFamily="66" charset="0"/>
              </a:rPr>
              <a:t>Beard and Holden (1989 and 1995):</a:t>
            </a:r>
          </a:p>
          <a:p>
            <a:pPr algn="just">
              <a:lnSpc>
                <a:spcPct val="90000"/>
              </a:lnSpc>
            </a:pPr>
            <a:endParaRPr lang="en-GB" sz="2000">
              <a:latin typeface="Comic Sans MS" pitchFamily="66" charset="0"/>
            </a:endParaRPr>
          </a:p>
          <a:p>
            <a:pPr algn="just">
              <a:lnSpc>
                <a:spcPct val="90000"/>
              </a:lnSpc>
            </a:pPr>
            <a:r>
              <a:rPr lang="en-GB" sz="2000">
                <a:latin typeface="Comic Sans MS" pitchFamily="66" charset="0"/>
              </a:rPr>
              <a:t>1) HRM is no more than a renaming of basic personnel functions;</a:t>
            </a:r>
          </a:p>
          <a:p>
            <a:pPr algn="just">
              <a:lnSpc>
                <a:spcPct val="90000"/>
              </a:lnSpc>
            </a:pPr>
            <a:endParaRPr lang="en-GB" sz="2000">
              <a:latin typeface="Comic Sans MS" pitchFamily="66" charset="0"/>
            </a:endParaRPr>
          </a:p>
          <a:p>
            <a:pPr algn="just">
              <a:lnSpc>
                <a:spcPct val="90000"/>
              </a:lnSpc>
            </a:pPr>
            <a:r>
              <a:rPr lang="en-GB" sz="2000">
                <a:latin typeface="Comic Sans MS" pitchFamily="66" charset="0"/>
              </a:rPr>
              <a:t>2) HRM represents a fusion of personnel management and industrial relations that is managerially focused and derives from a managerial agenda;</a:t>
            </a:r>
          </a:p>
          <a:p>
            <a:pPr algn="just">
              <a:lnSpc>
                <a:spcPct val="90000"/>
              </a:lnSpc>
            </a:pPr>
            <a:endParaRPr lang="en-GB" sz="2000">
              <a:latin typeface="Comic Sans MS" pitchFamily="66" charset="0"/>
            </a:endParaRPr>
          </a:p>
          <a:p>
            <a:pPr algn="just">
              <a:lnSpc>
                <a:spcPct val="90000"/>
              </a:lnSpc>
            </a:pPr>
            <a:r>
              <a:rPr lang="en-GB" sz="2000">
                <a:latin typeface="Comic Sans MS" pitchFamily="66" charset="0"/>
              </a:rPr>
              <a:t>3) HRM represents a resource-based conception of the employment relationship;</a:t>
            </a:r>
          </a:p>
          <a:p>
            <a:pPr algn="just">
              <a:lnSpc>
                <a:spcPct val="90000"/>
              </a:lnSpc>
            </a:pPr>
            <a:endParaRPr lang="en-GB" sz="2000">
              <a:latin typeface="Comic Sans MS" pitchFamily="66" charset="0"/>
            </a:endParaRPr>
          </a:p>
          <a:p>
            <a:pPr algn="just">
              <a:lnSpc>
                <a:spcPct val="90000"/>
              </a:lnSpc>
            </a:pPr>
            <a:r>
              <a:rPr lang="en-GB" sz="2000">
                <a:latin typeface="Comic Sans MS" pitchFamily="66" charset="0"/>
              </a:rPr>
              <a:t>4) HRM can be viewed as part of the strategic managerial function in the development of business policy  </a:t>
            </a:r>
            <a:endParaRPr lang="en-GB" sz="2400"/>
          </a:p>
        </p:txBody>
      </p:sp>
    </p:spTree>
    <p:extLst>
      <p:ext uri="{BB962C8B-B14F-4D97-AF65-F5344CB8AC3E}">
        <p14:creationId xmlns:p14="http://schemas.microsoft.com/office/powerpoint/2010/main" val="347897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150938" y="214313"/>
            <a:ext cx="7793037" cy="965200"/>
          </a:xfrm>
        </p:spPr>
        <p:txBody>
          <a:bodyPr/>
          <a:lstStyle/>
          <a:p>
            <a:r>
              <a:rPr lang="en-GB" sz="2800">
                <a:latin typeface="Comic Sans MS" pitchFamily="66" charset="0"/>
                <a:cs typeface="Times New Roman" pitchFamily="18" charset="0"/>
              </a:rPr>
              <a:t>The evolution of personnel/ HRM</a:t>
            </a:r>
          </a:p>
        </p:txBody>
      </p:sp>
      <p:sp>
        <p:nvSpPr>
          <p:cNvPr id="2051" name="Rectangle 3"/>
          <p:cNvSpPr>
            <a:spLocks noGrp="1" noChangeArrowheads="1"/>
          </p:cNvSpPr>
          <p:nvPr>
            <p:ph type="body" idx="1"/>
          </p:nvPr>
        </p:nvSpPr>
        <p:spPr/>
        <p:txBody>
          <a:bodyPr/>
          <a:lstStyle/>
          <a:p>
            <a:pPr algn="just"/>
            <a:r>
              <a:rPr lang="en-US">
                <a:cs typeface="Times New Roman" pitchFamily="18" charset="0"/>
              </a:rPr>
              <a:t>T</a:t>
            </a:r>
            <a:r>
              <a:rPr lang="en-GB" sz="2800">
                <a:latin typeface="Comic Sans MS" pitchFamily="66" charset="0"/>
                <a:cs typeface="Times New Roman" pitchFamily="18" charset="0"/>
              </a:rPr>
              <a:t>he social reformer</a:t>
            </a:r>
            <a:endParaRPr lang="en-US" sz="2800">
              <a:latin typeface="Comic Sans MS" pitchFamily="66" charset="0"/>
              <a:cs typeface="Times New Roman" pitchFamily="18" charset="0"/>
            </a:endParaRPr>
          </a:p>
          <a:p>
            <a:pPr lvl="1" algn="just"/>
            <a:r>
              <a:rPr lang="en-US" sz="2400">
                <a:latin typeface="Comic Sans MS" pitchFamily="66" charset="0"/>
                <a:cs typeface="Times New Roman" pitchFamily="18" charset="0"/>
              </a:rPr>
              <a:t>Origins of PM lie in 19</a:t>
            </a:r>
            <a:r>
              <a:rPr lang="en-US" sz="2400" baseline="30000">
                <a:latin typeface="Comic Sans MS" pitchFamily="66" charset="0"/>
                <a:cs typeface="Times New Roman" pitchFamily="18" charset="0"/>
              </a:rPr>
              <a:t>th</a:t>
            </a:r>
            <a:r>
              <a:rPr lang="en-US" sz="2400">
                <a:latin typeface="Comic Sans MS" pitchFamily="66" charset="0"/>
                <a:cs typeface="Times New Roman" pitchFamily="18" charset="0"/>
              </a:rPr>
              <a:t> century;</a:t>
            </a:r>
          </a:p>
          <a:p>
            <a:pPr lvl="1" algn="just"/>
            <a:r>
              <a:rPr lang="en-US" sz="2400">
                <a:latin typeface="Comic Sans MS" pitchFamily="66" charset="0"/>
                <a:cs typeface="Times New Roman" pitchFamily="18" charset="0"/>
              </a:rPr>
              <a:t>Lord Shaftesbury and Robert Owen;</a:t>
            </a:r>
          </a:p>
          <a:p>
            <a:pPr lvl="1" algn="just"/>
            <a:r>
              <a:rPr lang="en-US" sz="2400">
                <a:latin typeface="Comic Sans MS" pitchFamily="66" charset="0"/>
                <a:cs typeface="Times New Roman" pitchFamily="18" charset="0"/>
              </a:rPr>
              <a:t>Criticisms of the free enterprise system and the hardship created by the exploitation of workers by factory owners led to the first personnel managers be appointed</a:t>
            </a:r>
            <a:endParaRPr lang="en-GB" sz="2400">
              <a:latin typeface="Comic Sans MS" pitchFamily="66" charset="0"/>
              <a:cs typeface="Times New Roman" pitchFamily="18" charset="0"/>
            </a:endParaRPr>
          </a:p>
        </p:txBody>
      </p:sp>
    </p:spTree>
    <p:extLst>
      <p:ext uri="{BB962C8B-B14F-4D97-AF65-F5344CB8AC3E}">
        <p14:creationId xmlns:p14="http://schemas.microsoft.com/office/powerpoint/2010/main" val="136088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sz="2800">
                <a:latin typeface="Comic Sans MS" pitchFamily="66" charset="0"/>
                <a:cs typeface="Times New Roman" pitchFamily="18" charset="0"/>
              </a:rPr>
              <a:t>The evolution of personnel/ HRM</a:t>
            </a:r>
          </a:p>
        </p:txBody>
      </p:sp>
      <p:sp>
        <p:nvSpPr>
          <p:cNvPr id="9219" name="Rectangle 3"/>
          <p:cNvSpPr>
            <a:spLocks noGrp="1" noChangeArrowheads="1"/>
          </p:cNvSpPr>
          <p:nvPr>
            <p:ph type="body" idx="1"/>
          </p:nvPr>
        </p:nvSpPr>
        <p:spPr/>
        <p:txBody>
          <a:bodyPr/>
          <a:lstStyle/>
          <a:p>
            <a:pPr algn="just"/>
            <a:r>
              <a:rPr lang="en-US" sz="2800">
                <a:latin typeface="Comic Sans MS" pitchFamily="66" charset="0"/>
                <a:cs typeface="Times New Roman" pitchFamily="18" charset="0"/>
              </a:rPr>
              <a:t>T</a:t>
            </a:r>
            <a:r>
              <a:rPr lang="en-GB" sz="2800">
                <a:latin typeface="Comic Sans MS" pitchFamily="66" charset="0"/>
                <a:cs typeface="Times New Roman" pitchFamily="18" charset="0"/>
              </a:rPr>
              <a:t>he ‘acolyte of benevolence’</a:t>
            </a:r>
            <a:endParaRPr lang="en-US" sz="2800">
              <a:latin typeface="Comic Sans MS" pitchFamily="66" charset="0"/>
              <a:cs typeface="Times New Roman" pitchFamily="18" charset="0"/>
            </a:endParaRPr>
          </a:p>
          <a:p>
            <a:pPr lvl="1" algn="just"/>
            <a:r>
              <a:rPr lang="en-US" sz="2400">
                <a:latin typeface="Comic Sans MS" pitchFamily="66" charset="0"/>
                <a:cs typeface="Times New Roman" pitchFamily="18" charset="0"/>
              </a:rPr>
              <a:t>Late 19</a:t>
            </a:r>
            <a:r>
              <a:rPr lang="en-US" sz="2400" baseline="30000">
                <a:latin typeface="Comic Sans MS" pitchFamily="66" charset="0"/>
                <a:cs typeface="Times New Roman" pitchFamily="18" charset="0"/>
              </a:rPr>
              <a:t>th</a:t>
            </a:r>
            <a:r>
              <a:rPr lang="en-US" sz="2400">
                <a:latin typeface="Comic Sans MS" pitchFamily="66" charset="0"/>
                <a:cs typeface="Times New Roman" pitchFamily="18" charset="0"/>
              </a:rPr>
              <a:t> and early 20</a:t>
            </a:r>
            <a:r>
              <a:rPr lang="en-US" sz="2400" baseline="30000">
                <a:latin typeface="Comic Sans MS" pitchFamily="66" charset="0"/>
                <a:cs typeface="Times New Roman" pitchFamily="18" charset="0"/>
              </a:rPr>
              <a:t>th</a:t>
            </a:r>
            <a:r>
              <a:rPr lang="en-US" sz="2400">
                <a:latin typeface="Comic Sans MS" pitchFamily="66" charset="0"/>
                <a:cs typeface="Times New Roman" pitchFamily="18" charset="0"/>
              </a:rPr>
              <a:t> centuries;</a:t>
            </a:r>
          </a:p>
          <a:p>
            <a:pPr lvl="1" algn="just"/>
            <a:r>
              <a:rPr lang="en-US" sz="2400">
                <a:latin typeface="Comic Sans MS" pitchFamily="66" charset="0"/>
                <a:cs typeface="Times New Roman" pitchFamily="18" charset="0"/>
              </a:rPr>
              <a:t>Welfare officer;</a:t>
            </a:r>
          </a:p>
          <a:p>
            <a:pPr lvl="1" algn="just"/>
            <a:r>
              <a:rPr lang="en-US" sz="2400">
                <a:latin typeface="Comic Sans MS" pitchFamily="66" charset="0"/>
                <a:cs typeface="Times New Roman" pitchFamily="18" charset="0"/>
              </a:rPr>
              <a:t>Unemployment benefit, sick pay, subsidised housing;</a:t>
            </a:r>
          </a:p>
          <a:p>
            <a:pPr lvl="1" algn="just"/>
            <a:r>
              <a:rPr lang="en-US" sz="2400">
                <a:latin typeface="Comic Sans MS" pitchFamily="66" charset="0"/>
                <a:cs typeface="Times New Roman" pitchFamily="18" charset="0"/>
              </a:rPr>
              <a:t>Pension schemes, childcare facilities and health-screening programmes</a:t>
            </a:r>
            <a:endParaRPr lang="en-GB" sz="2400">
              <a:latin typeface="Comic Sans MS" pitchFamily="66" charset="0"/>
              <a:cs typeface="Times New Roman" pitchFamily="18" charset="0"/>
            </a:endParaRPr>
          </a:p>
          <a:p>
            <a:pPr algn="just"/>
            <a:endParaRPr lang="en-GB" sz="2800">
              <a:latin typeface="Comic Sans MS" pitchFamily="66" charset="0"/>
            </a:endParaRPr>
          </a:p>
          <a:p>
            <a:endParaRPr lang="en-GB"/>
          </a:p>
        </p:txBody>
      </p:sp>
    </p:spTree>
    <p:extLst>
      <p:ext uri="{BB962C8B-B14F-4D97-AF65-F5344CB8AC3E}">
        <p14:creationId xmlns:p14="http://schemas.microsoft.com/office/powerpoint/2010/main" val="928421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z="2800">
                <a:latin typeface="Comic Sans MS" pitchFamily="66" charset="0"/>
                <a:cs typeface="Times New Roman" pitchFamily="18" charset="0"/>
              </a:rPr>
              <a:t>The evolution of personnel/ HRM</a:t>
            </a:r>
          </a:p>
        </p:txBody>
      </p:sp>
      <p:sp>
        <p:nvSpPr>
          <p:cNvPr id="10243" name="Rectangle 3"/>
          <p:cNvSpPr>
            <a:spLocks noGrp="1" noChangeArrowheads="1"/>
          </p:cNvSpPr>
          <p:nvPr>
            <p:ph type="body" idx="1"/>
          </p:nvPr>
        </p:nvSpPr>
        <p:spPr/>
        <p:txBody>
          <a:bodyPr/>
          <a:lstStyle/>
          <a:p>
            <a:pPr algn="just"/>
            <a:r>
              <a:rPr lang="en-US" sz="2800">
                <a:latin typeface="Comic Sans MS" pitchFamily="66" charset="0"/>
                <a:cs typeface="Times New Roman" pitchFamily="18" charset="0"/>
              </a:rPr>
              <a:t>T</a:t>
            </a:r>
            <a:r>
              <a:rPr lang="en-GB" sz="2800">
                <a:latin typeface="Comic Sans MS" pitchFamily="66" charset="0"/>
                <a:cs typeface="Times New Roman" pitchFamily="18" charset="0"/>
              </a:rPr>
              <a:t>he ‘humane bureaucrat’</a:t>
            </a:r>
          </a:p>
          <a:p>
            <a:pPr lvl="1" algn="just"/>
            <a:r>
              <a:rPr lang="en-GB" sz="2400">
                <a:latin typeface="Comic Sans MS" pitchFamily="66" charset="0"/>
                <a:cs typeface="Times New Roman" pitchFamily="18" charset="0"/>
              </a:rPr>
              <a:t>A move away from a sole focus on welfare issues towards the meeting of various other organisational objectives;</a:t>
            </a:r>
            <a:endParaRPr lang="en-US" sz="2400">
              <a:latin typeface="Comic Sans MS" pitchFamily="66" charset="0"/>
              <a:cs typeface="Times New Roman" pitchFamily="18" charset="0"/>
            </a:endParaRPr>
          </a:p>
          <a:p>
            <a:pPr lvl="1" algn="just"/>
            <a:r>
              <a:rPr lang="en-US" sz="2400">
                <a:latin typeface="Comic Sans MS" pitchFamily="66" charset="0"/>
                <a:cs typeface="Times New Roman" pitchFamily="18" charset="0"/>
              </a:rPr>
              <a:t>Staffing, training and organisation design;</a:t>
            </a:r>
          </a:p>
          <a:p>
            <a:pPr lvl="1" algn="just"/>
            <a:r>
              <a:rPr lang="en-US" sz="2400">
                <a:latin typeface="Comic Sans MS" pitchFamily="66" charset="0"/>
                <a:cs typeface="Times New Roman" pitchFamily="18" charset="0"/>
              </a:rPr>
              <a:t>Fostering the social relationship in the workplace and employee morale </a:t>
            </a:r>
            <a:endParaRPr lang="en-GB" sz="2400">
              <a:latin typeface="Comic Sans MS" pitchFamily="66" charset="0"/>
              <a:cs typeface="Times New Roman" pitchFamily="18" charset="0"/>
            </a:endParaRPr>
          </a:p>
        </p:txBody>
      </p:sp>
    </p:spTree>
    <p:extLst>
      <p:ext uri="{BB962C8B-B14F-4D97-AF65-F5344CB8AC3E}">
        <p14:creationId xmlns:p14="http://schemas.microsoft.com/office/powerpoint/2010/main" val="27361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z="2800">
                <a:latin typeface="Comic Sans MS" pitchFamily="66" charset="0"/>
                <a:cs typeface="Times New Roman" pitchFamily="18" charset="0"/>
              </a:rPr>
              <a:t>The evolution of personnel/ HRM</a:t>
            </a:r>
          </a:p>
        </p:txBody>
      </p:sp>
      <p:sp>
        <p:nvSpPr>
          <p:cNvPr id="11267" name="Rectangle 3"/>
          <p:cNvSpPr>
            <a:spLocks noGrp="1" noChangeArrowheads="1"/>
          </p:cNvSpPr>
          <p:nvPr>
            <p:ph type="body" idx="1"/>
          </p:nvPr>
        </p:nvSpPr>
        <p:spPr/>
        <p:txBody>
          <a:bodyPr/>
          <a:lstStyle/>
          <a:p>
            <a:pPr algn="just"/>
            <a:r>
              <a:rPr lang="en-GB" sz="2800">
                <a:latin typeface="Comic Sans MS" pitchFamily="66" charset="0"/>
                <a:cs typeface="Times New Roman" pitchFamily="18" charset="0"/>
              </a:rPr>
              <a:t>the ‘consensus negotiator’</a:t>
            </a:r>
            <a:endParaRPr lang="en-US" sz="2800">
              <a:latin typeface="Comic Sans MS" pitchFamily="66" charset="0"/>
              <a:cs typeface="Times New Roman" pitchFamily="18" charset="0"/>
            </a:endParaRPr>
          </a:p>
          <a:p>
            <a:pPr lvl="1" algn="just"/>
            <a:r>
              <a:rPr lang="en-US" sz="2400">
                <a:latin typeface="Comic Sans MS" pitchFamily="66" charset="0"/>
                <a:cs typeface="Times New Roman" pitchFamily="18" charset="0"/>
              </a:rPr>
              <a:t>After Second World War;</a:t>
            </a:r>
          </a:p>
          <a:p>
            <a:pPr lvl="1" algn="just"/>
            <a:r>
              <a:rPr lang="en-US" sz="2400">
                <a:latin typeface="Comic Sans MS" pitchFamily="66" charset="0"/>
                <a:cs typeface="Times New Roman" pitchFamily="18" charset="0"/>
              </a:rPr>
              <a:t>A growth of trade union membership;</a:t>
            </a:r>
          </a:p>
          <a:p>
            <a:pPr lvl="1" algn="just"/>
            <a:r>
              <a:rPr lang="en-US" sz="2400">
                <a:latin typeface="Comic Sans MS" pitchFamily="66" charset="0"/>
                <a:cs typeface="Times New Roman" pitchFamily="18" charset="0"/>
              </a:rPr>
              <a:t>The government encouraged the appointment of personnel officer and set up the first specialist courses in the universities. </a:t>
            </a:r>
          </a:p>
          <a:p>
            <a:pPr algn="just"/>
            <a:endParaRPr lang="en-US" sz="2800">
              <a:latin typeface="Comic Sans MS" pitchFamily="66" charset="0"/>
              <a:cs typeface="Times New Roman" pitchFamily="18" charset="0"/>
            </a:endParaRPr>
          </a:p>
          <a:p>
            <a:endParaRPr lang="en-GB"/>
          </a:p>
        </p:txBody>
      </p:sp>
    </p:spTree>
    <p:extLst>
      <p:ext uri="{BB962C8B-B14F-4D97-AF65-F5344CB8AC3E}">
        <p14:creationId xmlns:p14="http://schemas.microsoft.com/office/powerpoint/2010/main" val="208420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r>
              <a:rPr lang="en-GB" sz="2800">
                <a:latin typeface="Comic Sans MS" pitchFamily="66" charset="0"/>
                <a:cs typeface="Times New Roman" pitchFamily="18" charset="0"/>
              </a:rPr>
              <a:t>The evolution of personnel/ HRM</a:t>
            </a:r>
          </a:p>
        </p:txBody>
      </p:sp>
      <p:sp>
        <p:nvSpPr>
          <p:cNvPr id="12291" name="Rectangle 1027"/>
          <p:cNvSpPr>
            <a:spLocks noGrp="1" noChangeArrowheads="1"/>
          </p:cNvSpPr>
          <p:nvPr>
            <p:ph type="body" idx="1"/>
          </p:nvPr>
        </p:nvSpPr>
        <p:spPr/>
        <p:txBody>
          <a:bodyPr/>
          <a:lstStyle/>
          <a:p>
            <a:pPr algn="just"/>
            <a:r>
              <a:rPr lang="en-GB" sz="2800">
                <a:latin typeface="Comic Sans MS" pitchFamily="66" charset="0"/>
                <a:cs typeface="Times New Roman" pitchFamily="18" charset="0"/>
              </a:rPr>
              <a:t>‘organisation man’</a:t>
            </a:r>
            <a:endParaRPr lang="en-US" sz="2800">
              <a:latin typeface="Comic Sans MS" pitchFamily="66" charset="0"/>
              <a:cs typeface="Times New Roman" pitchFamily="18" charset="0"/>
            </a:endParaRPr>
          </a:p>
          <a:p>
            <a:pPr lvl="1" algn="just"/>
            <a:r>
              <a:rPr lang="en-US" sz="2400">
                <a:latin typeface="Comic Sans MS" pitchFamily="66" charset="0"/>
                <a:cs typeface="Times New Roman" pitchFamily="18" charset="0"/>
              </a:rPr>
              <a:t>Late 1960s</a:t>
            </a:r>
          </a:p>
          <a:p>
            <a:pPr lvl="1" algn="just"/>
            <a:r>
              <a:rPr lang="en-US" sz="2400">
                <a:latin typeface="Comic Sans MS" pitchFamily="66" charset="0"/>
                <a:cs typeface="Times New Roman" pitchFamily="18" charset="0"/>
              </a:rPr>
              <a:t>A switch in focus - away from dealing with employee towards dealing with management itself and the integration of management activity;</a:t>
            </a:r>
          </a:p>
          <a:p>
            <a:pPr lvl="1" algn="just"/>
            <a:r>
              <a:rPr lang="en-US" sz="2400">
                <a:latin typeface="Comic Sans MS" pitchFamily="66" charset="0"/>
                <a:cs typeface="Times New Roman" pitchFamily="18" charset="0"/>
              </a:rPr>
              <a:t>The development of career paths and opportunities within organisations for personal growth</a:t>
            </a:r>
          </a:p>
          <a:p>
            <a:endParaRPr lang="en-GB"/>
          </a:p>
        </p:txBody>
      </p:sp>
    </p:spTree>
    <p:extLst>
      <p:ext uri="{BB962C8B-B14F-4D97-AF65-F5344CB8AC3E}">
        <p14:creationId xmlns:p14="http://schemas.microsoft.com/office/powerpoint/2010/main" val="3577335761"/>
      </p:ext>
    </p:extLst>
  </p:cSld>
  <p:clrMapOvr>
    <a:masterClrMapping/>
  </p:clrMapOvr>
</p:sld>
</file>

<file path=ppt/theme/theme1.xml><?xml version="1.0" encoding="utf-8"?>
<a:theme xmlns:a="http://schemas.openxmlformats.org/drawingml/2006/main" name="TSD_PP3">
  <a:themeElements>
    <a:clrScheme name="Default Design 14">
      <a:dk1>
        <a:srgbClr val="061E3B"/>
      </a:dk1>
      <a:lt1>
        <a:srgbClr val="ACDFFF"/>
      </a:lt1>
      <a:dk2>
        <a:srgbClr val="061E3B"/>
      </a:dk2>
      <a:lt2>
        <a:srgbClr val="969696"/>
      </a:lt2>
      <a:accent1>
        <a:srgbClr val="FFFFFF"/>
      </a:accent1>
      <a:accent2>
        <a:srgbClr val="8DC6FF"/>
      </a:accent2>
      <a:accent3>
        <a:srgbClr val="D2ECFF"/>
      </a:accent3>
      <a:accent4>
        <a:srgbClr val="041831"/>
      </a:accent4>
      <a:accent5>
        <a:srgbClr val="FFFFFF"/>
      </a:accent5>
      <a:accent6>
        <a:srgbClr val="7FB3E7"/>
      </a:accent6>
      <a:hlink>
        <a:srgbClr val="0E488F"/>
      </a:hlink>
      <a:folHlink>
        <a:srgbClr val="FFCC00"/>
      </a:folHlink>
    </a:clrScheme>
    <a:fontScheme name="Default Design">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61E3B"/>
        </a:dk1>
        <a:lt1>
          <a:srgbClr val="DEF6F1"/>
        </a:lt1>
        <a:dk2>
          <a:srgbClr val="061E3B"/>
        </a:dk2>
        <a:lt2>
          <a:srgbClr val="969696"/>
        </a:lt2>
        <a:accent1>
          <a:srgbClr val="FFFFFF"/>
        </a:accent1>
        <a:accent2>
          <a:srgbClr val="8DC6FF"/>
        </a:accent2>
        <a:accent3>
          <a:srgbClr val="ECFAF7"/>
        </a:accent3>
        <a:accent4>
          <a:srgbClr val="041831"/>
        </a:accent4>
        <a:accent5>
          <a:srgbClr val="FFFFFF"/>
        </a:accent5>
        <a:accent6>
          <a:srgbClr val="7FB3E7"/>
        </a:accent6>
        <a:hlink>
          <a:srgbClr val="0E488F"/>
        </a:hlink>
        <a:folHlink>
          <a:srgbClr val="00A800"/>
        </a:folHlink>
      </a:clrScheme>
      <a:clrMap bg1="lt1" tx1="dk1" bg2="lt2" tx2="dk2" accent1="accent1" accent2="accent2" accent3="accent3" accent4="accent4" accent5="accent5" accent6="accent6" hlink="hlink" folHlink="folHlink"/>
    </a:extraClrScheme>
    <a:extraClrScheme>
      <a:clrScheme name="Default Design 14">
        <a:dk1>
          <a:srgbClr val="061E3B"/>
        </a:dk1>
        <a:lt1>
          <a:srgbClr val="ACDFFF"/>
        </a:lt1>
        <a:dk2>
          <a:srgbClr val="061E3B"/>
        </a:dk2>
        <a:lt2>
          <a:srgbClr val="969696"/>
        </a:lt2>
        <a:accent1>
          <a:srgbClr val="FFFFFF"/>
        </a:accent1>
        <a:accent2>
          <a:srgbClr val="8DC6FF"/>
        </a:accent2>
        <a:accent3>
          <a:srgbClr val="D2ECFF"/>
        </a:accent3>
        <a:accent4>
          <a:srgbClr val="041831"/>
        </a:accent4>
        <a:accent5>
          <a:srgbClr val="FFFFFF"/>
        </a:accent5>
        <a:accent6>
          <a:srgbClr val="7FB3E7"/>
        </a:accent6>
        <a:hlink>
          <a:srgbClr val="0E488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TSD_PP3</Template>
  <TotalTime>54</TotalTime>
  <Words>1256</Words>
  <Application>Microsoft Office PowerPoint</Application>
  <PresentationFormat>On-screen Show (4:3)</PresentationFormat>
  <Paragraphs>206</Paragraphs>
  <Slides>28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 Unicode MS</vt:lpstr>
      <vt:lpstr>Arial</vt:lpstr>
      <vt:lpstr>Comic Sans MS</vt:lpstr>
      <vt:lpstr>Myriad Pro</vt:lpstr>
      <vt:lpstr>Times New Roman</vt:lpstr>
      <vt:lpstr>Wingdings</vt:lpstr>
      <vt:lpstr>TSD_PP3</vt:lpstr>
      <vt:lpstr> </vt:lpstr>
      <vt:lpstr>PowerPoint Presentation</vt:lpstr>
      <vt:lpstr>Personnel vs. HRM</vt:lpstr>
      <vt:lpstr>Personnel vs. HRM</vt:lpstr>
      <vt:lpstr>The evolution of personnel/ HRM</vt:lpstr>
      <vt:lpstr>The evolution of personnel/ HRM</vt:lpstr>
      <vt:lpstr>The evolution of personnel/ HRM</vt:lpstr>
      <vt:lpstr>The evolution of personnel/ HRM</vt:lpstr>
      <vt:lpstr>The evolution of personnel/ HRM</vt:lpstr>
      <vt:lpstr>The evolution of personnel/ HRM</vt:lpstr>
      <vt:lpstr>Personnel Management</vt:lpstr>
      <vt:lpstr>Recruitment and Selection</vt:lpstr>
      <vt:lpstr>HRM and Communication</vt:lpstr>
      <vt:lpstr>Employee Relationships</vt:lpstr>
      <vt:lpstr>Employment Law</vt:lpstr>
      <vt:lpstr>Workplace Legislation</vt:lpstr>
      <vt:lpstr>Remuneration</vt:lpstr>
      <vt:lpstr>Performance Management</vt:lpstr>
      <vt:lpstr>Reflection on HRM</vt:lpstr>
      <vt:lpstr>Current Issues in HRM</vt:lpstr>
      <vt:lpstr>Current Issues in HRM</vt:lpstr>
      <vt:lpstr>Responding to intensified competition</vt:lpstr>
      <vt:lpstr>Managing international operations</vt:lpstr>
      <vt:lpstr>Riding waves of technological innovation</vt:lpstr>
      <vt:lpstr>Riding waves of technological innovation</vt:lpstr>
      <vt:lpstr>Meeting the expectations of the law</vt:lpstr>
      <vt:lpstr>Ethical questions</vt:lpstr>
      <vt:lpstr>Best practice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 Emmens</dc:creator>
  <cp:lastModifiedBy>Rajendra Kumar</cp:lastModifiedBy>
  <cp:revision>6</cp:revision>
  <dcterms:created xsi:type="dcterms:W3CDTF">2011-06-23T09:06:05Z</dcterms:created>
  <dcterms:modified xsi:type="dcterms:W3CDTF">2020-07-15T10:49:54Z</dcterms:modified>
</cp:coreProperties>
</file>