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ms-office.legacyDiagramTex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legacyDocTextInfo.bin" ContentType="application/vnd.ms-office.legacyDocTextInfo"/>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8" r:id="rId2"/>
    <p:sldId id="289"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GB"/>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73E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autoAdjust="0"/>
    <p:restoredTop sz="94660"/>
  </p:normalViewPr>
  <p:slideViewPr>
    <p:cSldViewPr>
      <p:cViewPr varScale="1">
        <p:scale>
          <a:sx n="73" d="100"/>
          <a:sy n="73" d="100"/>
        </p:scale>
        <p:origin x="-152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06/relationships/legacyDocTextInfo" Target="legacyDocTextInfo.bin"/><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 Id="rId4" Type="http://schemas.microsoft.com/office/2006/relationships/legacyDiagramText" Target="legacyDiagramText4.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851B722-5E54-46AF-8AAE-62146363C543}"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902C5-B0A4-4FA0-9EB2-9D5BDB2321F4}" type="slidenum">
              <a:rPr lang="en-US"/>
              <a:pPr/>
              <a:t>13</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B18ED6-BED5-4318-A2F1-6DB0F92F71BE}" type="slidenum">
              <a:rPr lang="en-US"/>
              <a:pPr/>
              <a:t>15</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CFEB1B-B135-47CB-B9AE-978B2E522144}" type="slidenum">
              <a:rPr lang="en-US"/>
              <a:pPr/>
              <a:t>16</a:t>
            </a:fld>
            <a:endParaRPr lang="en-US"/>
          </a:p>
        </p:txBody>
      </p:sp>
      <p:sp>
        <p:nvSpPr>
          <p:cNvPr id="90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3</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32</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851B722-5E54-46AF-8AAE-62146363C543}"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45F24160-E4BA-494D-A1BF-FD6F57B9238B}" type="datetime1">
              <a:rPr lang="en-GB"/>
              <a:pPr/>
              <a:t>08/10/2012</a:t>
            </a:fld>
            <a:endParaRPr lang="en-GB"/>
          </a:p>
        </p:txBody>
      </p:sp>
      <p:sp>
        <p:nvSpPr>
          <p:cNvPr id="5" name="Footer Placeholder 4"/>
          <p:cNvSpPr>
            <a:spLocks noGrp="1"/>
          </p:cNvSpPr>
          <p:nvPr>
            <p:ph type="ftr" sz="quarter" idx="11"/>
          </p:nvPr>
        </p:nvSpPr>
        <p:spPr/>
        <p:txBody>
          <a:bodyPr/>
          <a:lstStyle>
            <a:lvl1pPr>
              <a:defRPr/>
            </a:lvl1pPr>
          </a:lstStyle>
          <a:p>
            <a:r>
              <a:rPr lang="en-GB"/>
              <a:t>Footer</a:t>
            </a:r>
          </a:p>
        </p:txBody>
      </p:sp>
      <p:sp>
        <p:nvSpPr>
          <p:cNvPr id="6" name="Slide Number Placeholder 5"/>
          <p:cNvSpPr>
            <a:spLocks noGrp="1"/>
          </p:cNvSpPr>
          <p:nvPr>
            <p:ph type="sldNum" sz="quarter" idx="12"/>
          </p:nvPr>
        </p:nvSpPr>
        <p:spPr/>
        <p:txBody>
          <a:bodyPr/>
          <a:lstStyle>
            <a:lvl1pPr>
              <a:defRPr/>
            </a:lvl1pPr>
          </a:lstStyle>
          <a:p>
            <a:fld id="{BA8B2F8E-3916-4238-A191-6B893705E389}"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DDCF1E94-56EC-413B-A164-A58BDC925D3C}" type="datetime1">
              <a:rPr lang="en-GB"/>
              <a:pPr/>
              <a:t>08/10/2012</a:t>
            </a:fld>
            <a:endParaRPr lang="en-GB"/>
          </a:p>
        </p:txBody>
      </p:sp>
      <p:sp>
        <p:nvSpPr>
          <p:cNvPr id="5" name="Footer Placeholder 4"/>
          <p:cNvSpPr>
            <a:spLocks noGrp="1"/>
          </p:cNvSpPr>
          <p:nvPr>
            <p:ph type="ftr" sz="quarter" idx="11"/>
          </p:nvPr>
        </p:nvSpPr>
        <p:spPr/>
        <p:txBody>
          <a:bodyPr/>
          <a:lstStyle>
            <a:lvl1pPr>
              <a:defRPr/>
            </a:lvl1pPr>
          </a:lstStyle>
          <a:p>
            <a:r>
              <a:rPr lang="en-GB"/>
              <a:t>Footer</a:t>
            </a:r>
          </a:p>
        </p:txBody>
      </p:sp>
      <p:sp>
        <p:nvSpPr>
          <p:cNvPr id="6" name="Slide Number Placeholder 5"/>
          <p:cNvSpPr>
            <a:spLocks noGrp="1"/>
          </p:cNvSpPr>
          <p:nvPr>
            <p:ph type="sldNum" sz="quarter" idx="12"/>
          </p:nvPr>
        </p:nvSpPr>
        <p:spPr/>
        <p:txBody>
          <a:bodyPr/>
          <a:lstStyle>
            <a:lvl1pPr>
              <a:defRPr/>
            </a:lvl1pPr>
          </a:lstStyle>
          <a:p>
            <a:fld id="{AA4DEEE5-F448-4A58-A6BF-62EE1160F3C5}"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646DFF0F-C2F5-46EC-BEAB-046F0BBDEA9D}" type="datetime1">
              <a:rPr lang="en-GB"/>
              <a:pPr/>
              <a:t>08/10/2012</a:t>
            </a:fld>
            <a:endParaRPr lang="en-GB"/>
          </a:p>
        </p:txBody>
      </p:sp>
      <p:sp>
        <p:nvSpPr>
          <p:cNvPr id="5" name="Footer Placeholder 4"/>
          <p:cNvSpPr>
            <a:spLocks noGrp="1"/>
          </p:cNvSpPr>
          <p:nvPr>
            <p:ph type="ftr" sz="quarter" idx="11"/>
          </p:nvPr>
        </p:nvSpPr>
        <p:spPr/>
        <p:txBody>
          <a:bodyPr/>
          <a:lstStyle>
            <a:lvl1pPr>
              <a:defRPr/>
            </a:lvl1pPr>
          </a:lstStyle>
          <a:p>
            <a:r>
              <a:rPr lang="en-GB"/>
              <a:t>Footer</a:t>
            </a:r>
          </a:p>
        </p:txBody>
      </p:sp>
      <p:sp>
        <p:nvSpPr>
          <p:cNvPr id="6" name="Slide Number Placeholder 5"/>
          <p:cNvSpPr>
            <a:spLocks noGrp="1"/>
          </p:cNvSpPr>
          <p:nvPr>
            <p:ph type="sldNum" sz="quarter" idx="12"/>
          </p:nvPr>
        </p:nvSpPr>
        <p:spPr/>
        <p:txBody>
          <a:bodyPr/>
          <a:lstStyle>
            <a:lvl1pPr>
              <a:defRPr/>
            </a:lvl1pPr>
          </a:lstStyle>
          <a:p>
            <a:fld id="{0A294B4D-C2E8-4514-8611-67EE284164DE}"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10588" cy="1325563"/>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301625" y="1676400"/>
            <a:ext cx="8540750" cy="4422775"/>
          </a:xfrm>
        </p:spPr>
        <p:txBody>
          <a:bodyPr/>
          <a:lstStyle/>
          <a:p>
            <a:endParaRPr lang="en-GB"/>
          </a:p>
        </p:txBody>
      </p:sp>
      <p:sp>
        <p:nvSpPr>
          <p:cNvPr id="4" name="Date Placeholder 3"/>
          <p:cNvSpPr>
            <a:spLocks noGrp="1"/>
          </p:cNvSpPr>
          <p:nvPr>
            <p:ph type="dt" sz="half" idx="10"/>
          </p:nvPr>
        </p:nvSpPr>
        <p:spPr>
          <a:xfrm>
            <a:off x="304800" y="6245225"/>
            <a:ext cx="2286000" cy="476250"/>
          </a:xfrm>
        </p:spPr>
        <p:txBody>
          <a:bodyPr/>
          <a:lstStyle>
            <a:lvl1pPr>
              <a:defRPr/>
            </a:lvl1pPr>
          </a:lstStyle>
          <a:p>
            <a:endParaRPr lang="en-GB"/>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GB"/>
          </a:p>
        </p:txBody>
      </p:sp>
      <p:sp>
        <p:nvSpPr>
          <p:cNvPr id="6" name="Slide Number Placeholder 5"/>
          <p:cNvSpPr>
            <a:spLocks noGrp="1"/>
          </p:cNvSpPr>
          <p:nvPr>
            <p:ph type="sldNum" sz="quarter" idx="12"/>
          </p:nvPr>
        </p:nvSpPr>
        <p:spPr>
          <a:xfrm>
            <a:off x="6553200" y="6245225"/>
            <a:ext cx="2286000" cy="476250"/>
          </a:xfrm>
        </p:spPr>
        <p:txBody>
          <a:bodyPr/>
          <a:lstStyle>
            <a:lvl1pPr>
              <a:defRPr/>
            </a:lvl1pPr>
          </a:lstStyle>
          <a:p>
            <a:fld id="{600A2B46-DF94-4CC5-91DE-0B871D251C6B}"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91A7D28B-C6F2-48AF-8A3D-E2DAA2198555}" type="datetime1">
              <a:rPr lang="en-GB"/>
              <a:pPr/>
              <a:t>08/10/2012</a:t>
            </a:fld>
            <a:endParaRPr lang="en-GB"/>
          </a:p>
        </p:txBody>
      </p:sp>
      <p:sp>
        <p:nvSpPr>
          <p:cNvPr id="5" name="Footer Placeholder 4"/>
          <p:cNvSpPr>
            <a:spLocks noGrp="1"/>
          </p:cNvSpPr>
          <p:nvPr>
            <p:ph type="ftr" sz="quarter" idx="11"/>
          </p:nvPr>
        </p:nvSpPr>
        <p:spPr/>
        <p:txBody>
          <a:bodyPr/>
          <a:lstStyle>
            <a:lvl1pPr>
              <a:defRPr/>
            </a:lvl1pPr>
          </a:lstStyle>
          <a:p>
            <a:r>
              <a:rPr lang="en-GB"/>
              <a:t>Footer</a:t>
            </a:r>
          </a:p>
        </p:txBody>
      </p:sp>
      <p:sp>
        <p:nvSpPr>
          <p:cNvPr id="6" name="Slide Number Placeholder 5"/>
          <p:cNvSpPr>
            <a:spLocks noGrp="1"/>
          </p:cNvSpPr>
          <p:nvPr>
            <p:ph type="sldNum" sz="quarter" idx="12"/>
          </p:nvPr>
        </p:nvSpPr>
        <p:spPr/>
        <p:txBody>
          <a:bodyPr/>
          <a:lstStyle>
            <a:lvl1pPr>
              <a:defRPr/>
            </a:lvl1pPr>
          </a:lstStyle>
          <a:p>
            <a:fld id="{2754E468-17A5-4843-824A-ECDB2178EE75}"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EFBBB23-762D-405C-9786-754696D62DF8}" type="datetime1">
              <a:rPr lang="en-GB"/>
              <a:pPr/>
              <a:t>08/10/2012</a:t>
            </a:fld>
            <a:endParaRPr lang="en-GB"/>
          </a:p>
        </p:txBody>
      </p:sp>
      <p:sp>
        <p:nvSpPr>
          <p:cNvPr id="5" name="Footer Placeholder 4"/>
          <p:cNvSpPr>
            <a:spLocks noGrp="1"/>
          </p:cNvSpPr>
          <p:nvPr>
            <p:ph type="ftr" sz="quarter" idx="11"/>
          </p:nvPr>
        </p:nvSpPr>
        <p:spPr/>
        <p:txBody>
          <a:bodyPr/>
          <a:lstStyle>
            <a:lvl1pPr>
              <a:defRPr/>
            </a:lvl1pPr>
          </a:lstStyle>
          <a:p>
            <a:r>
              <a:rPr lang="en-GB"/>
              <a:t>Footer</a:t>
            </a:r>
          </a:p>
        </p:txBody>
      </p:sp>
      <p:sp>
        <p:nvSpPr>
          <p:cNvPr id="6" name="Slide Number Placeholder 5"/>
          <p:cNvSpPr>
            <a:spLocks noGrp="1"/>
          </p:cNvSpPr>
          <p:nvPr>
            <p:ph type="sldNum" sz="quarter" idx="12"/>
          </p:nvPr>
        </p:nvSpPr>
        <p:spPr/>
        <p:txBody>
          <a:bodyPr/>
          <a:lstStyle>
            <a:lvl1pPr>
              <a:defRPr/>
            </a:lvl1pPr>
          </a:lstStyle>
          <a:p>
            <a:fld id="{8C473FF6-3C18-4656-B3A4-827812504728}"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fld id="{FE9081E4-F518-4ACB-ADB2-4D4E0ED0D908}" type="datetime1">
              <a:rPr lang="en-GB"/>
              <a:pPr/>
              <a:t>08/10/2012</a:t>
            </a:fld>
            <a:endParaRPr lang="en-GB"/>
          </a:p>
        </p:txBody>
      </p:sp>
      <p:sp>
        <p:nvSpPr>
          <p:cNvPr id="6" name="Footer Placeholder 5"/>
          <p:cNvSpPr>
            <a:spLocks noGrp="1"/>
          </p:cNvSpPr>
          <p:nvPr>
            <p:ph type="ftr" sz="quarter" idx="11"/>
          </p:nvPr>
        </p:nvSpPr>
        <p:spPr/>
        <p:txBody>
          <a:bodyPr/>
          <a:lstStyle>
            <a:lvl1pPr>
              <a:defRPr/>
            </a:lvl1pPr>
          </a:lstStyle>
          <a:p>
            <a:r>
              <a:rPr lang="en-GB"/>
              <a:t>Footer</a:t>
            </a:r>
          </a:p>
        </p:txBody>
      </p:sp>
      <p:sp>
        <p:nvSpPr>
          <p:cNvPr id="7" name="Slide Number Placeholder 6"/>
          <p:cNvSpPr>
            <a:spLocks noGrp="1"/>
          </p:cNvSpPr>
          <p:nvPr>
            <p:ph type="sldNum" sz="quarter" idx="12"/>
          </p:nvPr>
        </p:nvSpPr>
        <p:spPr/>
        <p:txBody>
          <a:bodyPr/>
          <a:lstStyle>
            <a:lvl1pPr>
              <a:defRPr/>
            </a:lvl1pPr>
          </a:lstStyle>
          <a:p>
            <a:fld id="{C3C9C090-EA6F-4E3B-90A2-496B69476DD9}"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fld id="{2CBA6DF1-4661-4EB1-B72D-1EDA8A9733BF}" type="datetime1">
              <a:rPr lang="en-GB"/>
              <a:pPr/>
              <a:t>08/10/2012</a:t>
            </a:fld>
            <a:endParaRPr lang="en-GB"/>
          </a:p>
        </p:txBody>
      </p:sp>
      <p:sp>
        <p:nvSpPr>
          <p:cNvPr id="8" name="Footer Placeholder 7"/>
          <p:cNvSpPr>
            <a:spLocks noGrp="1"/>
          </p:cNvSpPr>
          <p:nvPr>
            <p:ph type="ftr" sz="quarter" idx="11"/>
          </p:nvPr>
        </p:nvSpPr>
        <p:spPr/>
        <p:txBody>
          <a:bodyPr/>
          <a:lstStyle>
            <a:lvl1pPr>
              <a:defRPr/>
            </a:lvl1pPr>
          </a:lstStyle>
          <a:p>
            <a:r>
              <a:rPr lang="en-GB"/>
              <a:t>Footer</a:t>
            </a:r>
          </a:p>
        </p:txBody>
      </p:sp>
      <p:sp>
        <p:nvSpPr>
          <p:cNvPr id="9" name="Slide Number Placeholder 8"/>
          <p:cNvSpPr>
            <a:spLocks noGrp="1"/>
          </p:cNvSpPr>
          <p:nvPr>
            <p:ph type="sldNum" sz="quarter" idx="12"/>
          </p:nvPr>
        </p:nvSpPr>
        <p:spPr/>
        <p:txBody>
          <a:bodyPr/>
          <a:lstStyle>
            <a:lvl1pPr>
              <a:defRPr/>
            </a:lvl1pPr>
          </a:lstStyle>
          <a:p>
            <a:fld id="{C894E974-5E47-45F7-8966-0CDE3BD92BBE}"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fld id="{93DF52BF-B86D-465C-8F78-6FC3A3F5975D}" type="datetime1">
              <a:rPr lang="en-GB"/>
              <a:pPr/>
              <a:t>08/10/2012</a:t>
            </a:fld>
            <a:endParaRPr lang="en-GB"/>
          </a:p>
        </p:txBody>
      </p:sp>
      <p:sp>
        <p:nvSpPr>
          <p:cNvPr id="4" name="Footer Placeholder 3"/>
          <p:cNvSpPr>
            <a:spLocks noGrp="1"/>
          </p:cNvSpPr>
          <p:nvPr>
            <p:ph type="ftr" sz="quarter" idx="11"/>
          </p:nvPr>
        </p:nvSpPr>
        <p:spPr/>
        <p:txBody>
          <a:bodyPr/>
          <a:lstStyle>
            <a:lvl1pPr>
              <a:defRPr/>
            </a:lvl1pPr>
          </a:lstStyle>
          <a:p>
            <a:r>
              <a:rPr lang="en-GB"/>
              <a:t>Footer</a:t>
            </a:r>
          </a:p>
        </p:txBody>
      </p:sp>
      <p:sp>
        <p:nvSpPr>
          <p:cNvPr id="5" name="Slide Number Placeholder 4"/>
          <p:cNvSpPr>
            <a:spLocks noGrp="1"/>
          </p:cNvSpPr>
          <p:nvPr>
            <p:ph type="sldNum" sz="quarter" idx="12"/>
          </p:nvPr>
        </p:nvSpPr>
        <p:spPr/>
        <p:txBody>
          <a:bodyPr/>
          <a:lstStyle>
            <a:lvl1pPr>
              <a:defRPr/>
            </a:lvl1pPr>
          </a:lstStyle>
          <a:p>
            <a:fld id="{DEC58ADF-EC61-4A11-A9AD-5671EFF5B683}"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81293B4-8C48-4CDD-9281-64FBD05B9582}" type="datetime1">
              <a:rPr lang="en-GB"/>
              <a:pPr/>
              <a:t>08/10/2012</a:t>
            </a:fld>
            <a:endParaRPr lang="en-GB"/>
          </a:p>
        </p:txBody>
      </p:sp>
      <p:sp>
        <p:nvSpPr>
          <p:cNvPr id="3" name="Footer Placeholder 2"/>
          <p:cNvSpPr>
            <a:spLocks noGrp="1"/>
          </p:cNvSpPr>
          <p:nvPr>
            <p:ph type="ftr" sz="quarter" idx="11"/>
          </p:nvPr>
        </p:nvSpPr>
        <p:spPr/>
        <p:txBody>
          <a:bodyPr/>
          <a:lstStyle>
            <a:lvl1pPr>
              <a:defRPr/>
            </a:lvl1pPr>
          </a:lstStyle>
          <a:p>
            <a:r>
              <a:rPr lang="en-GB"/>
              <a:t>Footer</a:t>
            </a:r>
          </a:p>
        </p:txBody>
      </p:sp>
      <p:sp>
        <p:nvSpPr>
          <p:cNvPr id="4" name="Slide Number Placeholder 3"/>
          <p:cNvSpPr>
            <a:spLocks noGrp="1"/>
          </p:cNvSpPr>
          <p:nvPr>
            <p:ph type="sldNum" sz="quarter" idx="12"/>
          </p:nvPr>
        </p:nvSpPr>
        <p:spPr/>
        <p:txBody>
          <a:bodyPr/>
          <a:lstStyle>
            <a:lvl1pPr>
              <a:defRPr/>
            </a:lvl1pPr>
          </a:lstStyle>
          <a:p>
            <a:fld id="{6E6CD6D9-1108-4251-89A2-8CE36F5C3490}"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B177A87-369E-46D9-A117-7D6137DC3F3F}" type="datetime1">
              <a:rPr lang="en-GB"/>
              <a:pPr/>
              <a:t>08/10/2012</a:t>
            </a:fld>
            <a:endParaRPr lang="en-GB"/>
          </a:p>
        </p:txBody>
      </p:sp>
      <p:sp>
        <p:nvSpPr>
          <p:cNvPr id="6" name="Footer Placeholder 5"/>
          <p:cNvSpPr>
            <a:spLocks noGrp="1"/>
          </p:cNvSpPr>
          <p:nvPr>
            <p:ph type="ftr" sz="quarter" idx="11"/>
          </p:nvPr>
        </p:nvSpPr>
        <p:spPr/>
        <p:txBody>
          <a:bodyPr/>
          <a:lstStyle>
            <a:lvl1pPr>
              <a:defRPr/>
            </a:lvl1pPr>
          </a:lstStyle>
          <a:p>
            <a:r>
              <a:rPr lang="en-GB"/>
              <a:t>Footer</a:t>
            </a:r>
          </a:p>
        </p:txBody>
      </p:sp>
      <p:sp>
        <p:nvSpPr>
          <p:cNvPr id="7" name="Slide Number Placeholder 6"/>
          <p:cNvSpPr>
            <a:spLocks noGrp="1"/>
          </p:cNvSpPr>
          <p:nvPr>
            <p:ph type="sldNum" sz="quarter" idx="12"/>
          </p:nvPr>
        </p:nvSpPr>
        <p:spPr/>
        <p:txBody>
          <a:bodyPr/>
          <a:lstStyle>
            <a:lvl1pPr>
              <a:defRPr/>
            </a:lvl1pPr>
          </a:lstStyle>
          <a:p>
            <a:fld id="{E97B8C44-9EFB-42EF-AFB7-D13DCB8CD88F}"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6480CE2-E6B8-4CAD-B70E-932813CD67F4}" type="datetime1">
              <a:rPr lang="en-GB"/>
              <a:pPr/>
              <a:t>08/10/2012</a:t>
            </a:fld>
            <a:endParaRPr lang="en-GB"/>
          </a:p>
        </p:txBody>
      </p:sp>
      <p:sp>
        <p:nvSpPr>
          <p:cNvPr id="6" name="Footer Placeholder 5"/>
          <p:cNvSpPr>
            <a:spLocks noGrp="1"/>
          </p:cNvSpPr>
          <p:nvPr>
            <p:ph type="ftr" sz="quarter" idx="11"/>
          </p:nvPr>
        </p:nvSpPr>
        <p:spPr/>
        <p:txBody>
          <a:bodyPr/>
          <a:lstStyle>
            <a:lvl1pPr>
              <a:defRPr/>
            </a:lvl1pPr>
          </a:lstStyle>
          <a:p>
            <a:r>
              <a:rPr lang="en-GB"/>
              <a:t>Footer</a:t>
            </a:r>
          </a:p>
        </p:txBody>
      </p:sp>
      <p:sp>
        <p:nvSpPr>
          <p:cNvPr id="7" name="Slide Number Placeholder 6"/>
          <p:cNvSpPr>
            <a:spLocks noGrp="1"/>
          </p:cNvSpPr>
          <p:nvPr>
            <p:ph type="sldNum" sz="quarter" idx="12"/>
          </p:nvPr>
        </p:nvSpPr>
        <p:spPr/>
        <p:txBody>
          <a:bodyPr/>
          <a:lstStyle>
            <a:lvl1pPr>
              <a:defRPr/>
            </a:lvl1pPr>
          </a:lstStyle>
          <a:p>
            <a:fld id="{6AF86CD4-DF0B-461F-9A80-9FB84961E51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035" name="Rectangle 11"/>
          <p:cNvSpPr>
            <a:spLocks noGrp="1" noChangeArrowheads="1"/>
          </p:cNvSpPr>
          <p:nvPr>
            <p:ph type="dt" sz="half" idx="2"/>
          </p:nvPr>
        </p:nvSpPr>
        <p:spPr bwMode="auto">
          <a:xfrm>
            <a:off x="1692275" y="6237288"/>
            <a:ext cx="792163" cy="4318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defRPr sz="1000"/>
            </a:lvl1pPr>
          </a:lstStyle>
          <a:p>
            <a:fld id="{3025E8B1-A443-47A2-896F-10B5DF746B9E}" type="datetime1">
              <a:rPr lang="en-GB"/>
              <a:pPr/>
              <a:t>08/10/2012</a:t>
            </a:fld>
            <a:endParaRPr lang="en-GB"/>
          </a:p>
        </p:txBody>
      </p:sp>
      <p:sp>
        <p:nvSpPr>
          <p:cNvPr id="1036" name="Rectangle 12"/>
          <p:cNvSpPr>
            <a:spLocks noGrp="1" noChangeArrowheads="1"/>
          </p:cNvSpPr>
          <p:nvPr>
            <p:ph type="ftr" sz="quarter" idx="3"/>
          </p:nvPr>
        </p:nvSpPr>
        <p:spPr bwMode="auto">
          <a:xfrm>
            <a:off x="2557463" y="6237288"/>
            <a:ext cx="4967287" cy="4318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defRPr sz="1000"/>
            </a:lvl1pPr>
          </a:lstStyle>
          <a:p>
            <a:r>
              <a:rPr lang="en-GB"/>
              <a:t>Footer</a:t>
            </a:r>
          </a:p>
        </p:txBody>
      </p:sp>
      <p:sp>
        <p:nvSpPr>
          <p:cNvPr id="1037" name="Rectangle 13"/>
          <p:cNvSpPr>
            <a:spLocks noGrp="1" noChangeArrowheads="1"/>
          </p:cNvSpPr>
          <p:nvPr>
            <p:ph type="sldNum" sz="quarter" idx="4"/>
          </p:nvPr>
        </p:nvSpPr>
        <p:spPr bwMode="auto">
          <a:xfrm>
            <a:off x="7669213" y="6237288"/>
            <a:ext cx="863600" cy="4333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vl1pPr>
          </a:lstStyle>
          <a:p>
            <a:fld id="{39F347A4-22F5-48A1-A31A-D5215BA474CD}"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Myriad Pro" pitchFamily="34" charset="0"/>
        </a:defRPr>
      </a:lvl2pPr>
      <a:lvl3pPr algn="ctr" rtl="0" eaLnBrk="1" fontAlgn="base" hangingPunct="1">
        <a:spcBef>
          <a:spcPct val="0"/>
        </a:spcBef>
        <a:spcAft>
          <a:spcPct val="0"/>
        </a:spcAft>
        <a:defRPr sz="4400">
          <a:solidFill>
            <a:schemeClr val="tx2"/>
          </a:solidFill>
          <a:latin typeface="Myriad Pro" pitchFamily="34" charset="0"/>
        </a:defRPr>
      </a:lvl3pPr>
      <a:lvl4pPr algn="ctr" rtl="0" eaLnBrk="1" fontAlgn="base" hangingPunct="1">
        <a:spcBef>
          <a:spcPct val="0"/>
        </a:spcBef>
        <a:spcAft>
          <a:spcPct val="0"/>
        </a:spcAft>
        <a:defRPr sz="4400">
          <a:solidFill>
            <a:schemeClr val="tx2"/>
          </a:solidFill>
          <a:latin typeface="Myriad Pro" pitchFamily="34" charset="0"/>
        </a:defRPr>
      </a:lvl4pPr>
      <a:lvl5pPr algn="ctr" rtl="0" eaLnBrk="1" fontAlgn="base" hangingPunct="1">
        <a:spcBef>
          <a:spcPct val="0"/>
        </a:spcBef>
        <a:spcAft>
          <a:spcPct val="0"/>
        </a:spcAft>
        <a:defRPr sz="4400">
          <a:solidFill>
            <a:schemeClr val="tx2"/>
          </a:solidFill>
          <a:latin typeface="Myriad Pro" pitchFamily="34" charset="0"/>
        </a:defRPr>
      </a:lvl5pPr>
      <a:lvl6pPr marL="457200" algn="ctr" rtl="0" eaLnBrk="1" fontAlgn="base" hangingPunct="1">
        <a:spcBef>
          <a:spcPct val="0"/>
        </a:spcBef>
        <a:spcAft>
          <a:spcPct val="0"/>
        </a:spcAft>
        <a:defRPr sz="4400">
          <a:solidFill>
            <a:schemeClr val="tx2"/>
          </a:solidFill>
          <a:latin typeface="Myriad Pro" pitchFamily="34" charset="0"/>
        </a:defRPr>
      </a:lvl6pPr>
      <a:lvl7pPr marL="914400" algn="ctr" rtl="0" eaLnBrk="1" fontAlgn="base" hangingPunct="1">
        <a:spcBef>
          <a:spcPct val="0"/>
        </a:spcBef>
        <a:spcAft>
          <a:spcPct val="0"/>
        </a:spcAft>
        <a:defRPr sz="4400">
          <a:solidFill>
            <a:schemeClr val="tx2"/>
          </a:solidFill>
          <a:latin typeface="Myriad Pro" pitchFamily="34" charset="0"/>
        </a:defRPr>
      </a:lvl7pPr>
      <a:lvl8pPr marL="1371600" algn="ctr" rtl="0" eaLnBrk="1" fontAlgn="base" hangingPunct="1">
        <a:spcBef>
          <a:spcPct val="0"/>
        </a:spcBef>
        <a:spcAft>
          <a:spcPct val="0"/>
        </a:spcAft>
        <a:defRPr sz="4400">
          <a:solidFill>
            <a:schemeClr val="tx2"/>
          </a:solidFill>
          <a:latin typeface="Myriad Pro" pitchFamily="34" charset="0"/>
        </a:defRPr>
      </a:lvl8pPr>
      <a:lvl9pPr marL="1828800" algn="ctr" rtl="0" eaLnBrk="1" fontAlgn="base" hangingPunct="1">
        <a:spcBef>
          <a:spcPct val="0"/>
        </a:spcBef>
        <a:spcAft>
          <a:spcPct val="0"/>
        </a:spcAft>
        <a:defRPr sz="4400">
          <a:solidFill>
            <a:schemeClr val="tx2"/>
          </a:solidFill>
          <a:latin typeface="Myriad Pro"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img.photobucket.com/albums/v53/MagikGuy/Globalisation.jp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rrowheads="1"/>
          </p:cNvSpPr>
          <p:nvPr>
            <p:ph type="ctrTitle"/>
          </p:nvPr>
        </p:nvSpPr>
        <p:spPr/>
        <p:txBody>
          <a:bodyPr/>
          <a:lstStyle/>
          <a:p>
            <a:r>
              <a:rPr lang="en-GB" dirty="0" smtClean="0"/>
              <a:t>SBMA7101</a:t>
            </a:r>
            <a:br>
              <a:rPr lang="en-GB" dirty="0" smtClean="0"/>
            </a:br>
            <a:r>
              <a:rPr lang="en-GB" dirty="0" smtClean="0"/>
              <a:t>Human </a:t>
            </a:r>
            <a:r>
              <a:rPr lang="en-GB" dirty="0"/>
              <a:t>Resource Management</a:t>
            </a:r>
          </a:p>
        </p:txBody>
      </p:sp>
      <p:sp>
        <p:nvSpPr>
          <p:cNvPr id="125955" name="Rectangle 3"/>
          <p:cNvSpPr>
            <a:spLocks noGrp="1" noRot="1" noChangeArrowheads="1"/>
          </p:cNvSpPr>
          <p:nvPr>
            <p:ph type="subTitle" idx="1"/>
          </p:nvPr>
        </p:nvSpPr>
        <p:spPr/>
        <p:txBody>
          <a:bodyPr/>
          <a:lstStyle/>
          <a:p>
            <a:r>
              <a:rPr lang="en-GB" dirty="0" smtClean="0"/>
              <a:t>An Introduction</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709A062-11FB-4497-A063-BC22FCDE5A70}" type="slidenum">
              <a:rPr lang="en-GB"/>
              <a:pPr/>
              <a:t>10</a:t>
            </a:fld>
            <a:endParaRPr lang="en-GB"/>
          </a:p>
        </p:txBody>
      </p:sp>
      <p:sp>
        <p:nvSpPr>
          <p:cNvPr id="129026" name="Rectangle 2"/>
          <p:cNvSpPr>
            <a:spLocks noGrp="1" noRot="1" noChangeArrowheads="1"/>
          </p:cNvSpPr>
          <p:nvPr>
            <p:ph type="title"/>
          </p:nvPr>
        </p:nvSpPr>
        <p:spPr>
          <a:xfrm>
            <a:off x="301625" y="228600"/>
            <a:ext cx="8510588" cy="901700"/>
          </a:xfrm>
        </p:spPr>
        <p:txBody>
          <a:bodyPr/>
          <a:lstStyle/>
          <a:p>
            <a:r>
              <a:rPr lang="en-GB" sz="4000" dirty="0" smtClean="0"/>
              <a:t>         Six </a:t>
            </a:r>
            <a:r>
              <a:rPr lang="en-GB" sz="4000" dirty="0"/>
              <a:t>key Global Challenges </a:t>
            </a:r>
            <a:r>
              <a:rPr lang="en-GB" sz="4000" dirty="0" smtClean="0"/>
              <a:t>  facing </a:t>
            </a:r>
            <a:r>
              <a:rPr lang="en-GB" sz="4000" dirty="0"/>
              <a:t>today’s management:</a:t>
            </a:r>
          </a:p>
        </p:txBody>
      </p:sp>
      <p:sp>
        <p:nvSpPr>
          <p:cNvPr id="129027" name="Rectangle 3"/>
          <p:cNvSpPr>
            <a:spLocks noGrp="1" noRot="1" noChangeArrowheads="1"/>
          </p:cNvSpPr>
          <p:nvPr>
            <p:ph type="body" idx="1"/>
          </p:nvPr>
        </p:nvSpPr>
        <p:spPr/>
        <p:txBody>
          <a:bodyPr/>
          <a:lstStyle/>
          <a:p>
            <a:pPr marL="609600" indent="-609600">
              <a:buFont typeface="Wingdings" pitchFamily="2" charset="2"/>
              <a:buAutoNum type="arabicPeriod"/>
            </a:pPr>
            <a:r>
              <a:rPr lang="en-GB" dirty="0"/>
              <a:t>New technology</a:t>
            </a:r>
          </a:p>
          <a:p>
            <a:pPr marL="609600" indent="-609600">
              <a:buFont typeface="Wingdings" pitchFamily="2" charset="2"/>
              <a:buAutoNum type="arabicPeriod"/>
            </a:pPr>
            <a:r>
              <a:rPr lang="en-GB" dirty="0"/>
              <a:t>Customer power</a:t>
            </a:r>
          </a:p>
          <a:p>
            <a:pPr marL="609600" indent="-609600">
              <a:buFont typeface="Wingdings" pitchFamily="2" charset="2"/>
              <a:buAutoNum type="arabicPeriod"/>
            </a:pPr>
            <a:r>
              <a:rPr lang="en-GB" dirty="0"/>
              <a:t>Time compression</a:t>
            </a:r>
          </a:p>
          <a:p>
            <a:pPr marL="609600" indent="-609600">
              <a:buFont typeface="Wingdings" pitchFamily="2" charset="2"/>
              <a:buAutoNum type="arabicPeriod"/>
            </a:pPr>
            <a:r>
              <a:rPr lang="en-GB" dirty="0"/>
              <a:t>Global competition</a:t>
            </a:r>
          </a:p>
          <a:p>
            <a:pPr marL="609600" indent="-609600">
              <a:buFont typeface="Wingdings" pitchFamily="2" charset="2"/>
              <a:buAutoNum type="arabicPeriod"/>
            </a:pPr>
            <a:r>
              <a:rPr lang="en-GB" dirty="0"/>
              <a:t>Environmentalism</a:t>
            </a:r>
          </a:p>
          <a:p>
            <a:pPr marL="609600" indent="-609600">
              <a:buFont typeface="Wingdings" pitchFamily="2" charset="2"/>
              <a:buAutoNum type="arabicPeriod"/>
            </a:pPr>
            <a:r>
              <a:rPr lang="en-GB" dirty="0"/>
              <a:t>‘March of the web’</a:t>
            </a:r>
          </a:p>
          <a:p>
            <a:pPr marL="609600" indent="-609600">
              <a:buFont typeface="Wingdings" pitchFamily="2" charset="2"/>
              <a:buNone/>
            </a:pPr>
            <a:endParaRPr lang="en-GB" dirty="0"/>
          </a:p>
          <a:p>
            <a:pPr marL="609600" indent="-609600">
              <a:buFont typeface="Wingdings" pitchFamily="2" charset="2"/>
              <a:buNone/>
            </a:pPr>
            <a:r>
              <a:rPr lang="en-GB" sz="2400" dirty="0"/>
              <a:t>Ref: http://www.codexx.co./need_for_change.htm)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B6F3E50-50A9-4954-A315-6820498FC9CA}" type="slidenum">
              <a:rPr lang="en-GB"/>
              <a:pPr/>
              <a:t>11</a:t>
            </a:fld>
            <a:endParaRPr lang="en-GB"/>
          </a:p>
        </p:txBody>
      </p:sp>
      <p:sp>
        <p:nvSpPr>
          <p:cNvPr id="130050" name="Rectangle 2"/>
          <p:cNvSpPr>
            <a:spLocks noGrp="1" noRot="1" noChangeArrowheads="1"/>
          </p:cNvSpPr>
          <p:nvPr>
            <p:ph type="title"/>
          </p:nvPr>
        </p:nvSpPr>
        <p:spPr>
          <a:xfrm>
            <a:off x="301625" y="228600"/>
            <a:ext cx="8510588" cy="1068388"/>
          </a:xfrm>
        </p:spPr>
        <p:txBody>
          <a:bodyPr/>
          <a:lstStyle/>
          <a:p>
            <a:r>
              <a:rPr lang="en-GB" dirty="0" smtClean="0"/>
              <a:t>     Six </a:t>
            </a:r>
            <a:r>
              <a:rPr lang="en-GB" dirty="0"/>
              <a:t>Challenges for Managers:</a:t>
            </a:r>
          </a:p>
        </p:txBody>
      </p:sp>
      <p:sp>
        <p:nvSpPr>
          <p:cNvPr id="130051" name="Rectangle 3"/>
          <p:cNvSpPr>
            <a:spLocks noGrp="1" noRot="1" noChangeArrowheads="1"/>
          </p:cNvSpPr>
          <p:nvPr>
            <p:ph type="body" idx="1"/>
          </p:nvPr>
        </p:nvSpPr>
        <p:spPr>
          <a:xfrm>
            <a:off x="457200" y="1341438"/>
            <a:ext cx="8229600" cy="4784725"/>
          </a:xfrm>
        </p:spPr>
        <p:txBody>
          <a:bodyPr/>
          <a:lstStyle/>
          <a:p>
            <a:pPr marL="609600" indent="-609600">
              <a:buFont typeface="Wingdings" pitchFamily="2" charset="2"/>
              <a:buAutoNum type="arabicPeriod"/>
            </a:pPr>
            <a:r>
              <a:rPr lang="en-GB"/>
              <a:t>Culture</a:t>
            </a:r>
          </a:p>
          <a:p>
            <a:pPr marL="609600" indent="-609600">
              <a:buFont typeface="Wingdings" pitchFamily="2" charset="2"/>
              <a:buAutoNum type="arabicPeriod"/>
            </a:pPr>
            <a:r>
              <a:rPr lang="en-GB"/>
              <a:t>Motivation</a:t>
            </a:r>
          </a:p>
          <a:p>
            <a:pPr marL="609600" indent="-609600">
              <a:buFont typeface="Wingdings" pitchFamily="2" charset="2"/>
              <a:buAutoNum type="arabicPeriod"/>
            </a:pPr>
            <a:r>
              <a:rPr lang="en-GB"/>
              <a:t>Leadership</a:t>
            </a:r>
          </a:p>
          <a:p>
            <a:pPr marL="609600" indent="-609600">
              <a:buFont typeface="Wingdings" pitchFamily="2" charset="2"/>
              <a:buAutoNum type="arabicPeriod"/>
            </a:pPr>
            <a:r>
              <a:rPr lang="en-GB"/>
              <a:t>Power</a:t>
            </a:r>
          </a:p>
          <a:p>
            <a:pPr marL="609600" indent="-609600">
              <a:buFont typeface="Wingdings" pitchFamily="2" charset="2"/>
              <a:buAutoNum type="arabicPeriod"/>
            </a:pPr>
            <a:r>
              <a:rPr lang="en-GB"/>
              <a:t>Role-playing</a:t>
            </a:r>
          </a:p>
          <a:p>
            <a:pPr marL="609600" indent="-609600">
              <a:buFont typeface="Wingdings" pitchFamily="2" charset="2"/>
              <a:buAutoNum type="arabicPeriod"/>
            </a:pPr>
            <a:r>
              <a:rPr lang="en-GB"/>
              <a:t>Working in Groups</a:t>
            </a:r>
          </a:p>
          <a:p>
            <a:pPr marL="609600" indent="-609600">
              <a:buFont typeface="Wingdings" pitchFamily="2" charset="2"/>
              <a:buAutoNum type="arabicPeriod"/>
            </a:pPr>
            <a:endParaRPr lang="en-GB"/>
          </a:p>
          <a:p>
            <a:pPr marL="609600" indent="-609600">
              <a:buFont typeface="Wingdings" pitchFamily="2" charset="2"/>
              <a:buNone/>
            </a:pPr>
            <a:r>
              <a:rPr lang="en-GB" sz="2000"/>
              <a:t>Ref: Charles Handy (1995) Understanding Organisations.  Penguin.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099539C-4C4D-4897-978A-215040251783}" type="slidenum">
              <a:rPr lang="en-GB"/>
              <a:pPr/>
              <a:t>12</a:t>
            </a:fld>
            <a:endParaRPr lang="en-GB"/>
          </a:p>
        </p:txBody>
      </p:sp>
      <p:sp>
        <p:nvSpPr>
          <p:cNvPr id="131074" name="Rectangle 2"/>
          <p:cNvSpPr>
            <a:spLocks noGrp="1" noRot="1" noChangeArrowheads="1"/>
          </p:cNvSpPr>
          <p:nvPr>
            <p:ph type="title"/>
          </p:nvPr>
        </p:nvSpPr>
        <p:spPr/>
        <p:txBody>
          <a:bodyPr/>
          <a:lstStyle/>
          <a:p>
            <a:r>
              <a:rPr lang="en-GB"/>
              <a:t>The biggest challenge ?</a:t>
            </a:r>
          </a:p>
        </p:txBody>
      </p:sp>
      <p:sp>
        <p:nvSpPr>
          <p:cNvPr id="131075" name="Rectangle 3"/>
          <p:cNvSpPr>
            <a:spLocks noGrp="1" noRot="1" noChangeArrowheads="1"/>
          </p:cNvSpPr>
          <p:nvPr>
            <p:ph type="body" idx="1"/>
          </p:nvPr>
        </p:nvSpPr>
        <p:spPr/>
        <p:txBody>
          <a:bodyPr/>
          <a:lstStyle/>
          <a:p>
            <a:pPr>
              <a:buFont typeface="Wingdings" pitchFamily="2" charset="2"/>
              <a:buNone/>
            </a:pPr>
            <a:r>
              <a:rPr lang="en-GB"/>
              <a:t> Drucker:</a:t>
            </a:r>
          </a:p>
          <a:p>
            <a:pPr>
              <a:buFont typeface="Wingdings" pitchFamily="2" charset="2"/>
              <a:buNone/>
            </a:pPr>
            <a:endParaRPr lang="en-GB"/>
          </a:p>
          <a:p>
            <a:pPr>
              <a:buFont typeface="Wingdings" pitchFamily="2" charset="2"/>
              <a:buNone/>
            </a:pPr>
            <a:r>
              <a:rPr lang="en-GB" b="1" i="1"/>
              <a:t>‘The biggest challenge is knowledge-worker productivity’.</a:t>
            </a:r>
          </a:p>
          <a:p>
            <a:pPr>
              <a:buFont typeface="Wingdings" pitchFamily="2" charset="2"/>
              <a:buNone/>
            </a:pPr>
            <a:endParaRPr lang="en-GB" b="1" i="1"/>
          </a:p>
          <a:p>
            <a:pPr>
              <a:buFont typeface="Wingdings" pitchFamily="2" charset="2"/>
              <a:buNone/>
            </a:pPr>
            <a:endParaRPr lang="en-GB" b="1" i="1"/>
          </a:p>
          <a:p>
            <a:pPr>
              <a:buFont typeface="Wingdings" pitchFamily="2" charset="2"/>
              <a:buNone/>
            </a:pPr>
            <a:r>
              <a:rPr lang="en-GB" sz="2000" b="1" i="1"/>
              <a:t>Ref: Peter Drucker (1999) Management Challenges for the 21</a:t>
            </a:r>
            <a:r>
              <a:rPr lang="en-GB" sz="2000" b="1" i="1" baseline="30000"/>
              <a:t>st</a:t>
            </a:r>
            <a:r>
              <a:rPr lang="en-GB" sz="2000" b="1" i="1"/>
              <a:t> Century. Butterworth-Heinemann.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1DE781B6-AF7C-4697-9E11-76F06FC92A8F}" type="slidenum">
              <a:rPr lang="en-GB"/>
              <a:pPr/>
              <a:t>13</a:t>
            </a:fld>
            <a:endParaRPr lang="en-GB"/>
          </a:p>
        </p:txBody>
      </p:sp>
      <p:sp>
        <p:nvSpPr>
          <p:cNvPr id="87043" name="Rectangle 3"/>
          <p:cNvSpPr>
            <a:spLocks noGrp="1" noRot="1" noChangeArrowheads="1"/>
          </p:cNvSpPr>
          <p:nvPr>
            <p:ph type="body" idx="1"/>
          </p:nvPr>
        </p:nvSpPr>
        <p:spPr/>
        <p:txBody>
          <a:bodyPr/>
          <a:lstStyle/>
          <a:p>
            <a:endParaRPr lang="en-US" sz="4000">
              <a:latin typeface="Comic Sans MS" pitchFamily="66" charset="0"/>
            </a:endParaRPr>
          </a:p>
          <a:p>
            <a:pPr>
              <a:buFont typeface="Wingdings" pitchFamily="2" charset="2"/>
              <a:buNone/>
            </a:pPr>
            <a:r>
              <a:rPr lang="en-US" sz="4000">
                <a:solidFill>
                  <a:schemeClr val="tx2"/>
                </a:solidFill>
                <a:latin typeface="Comic Sans MS" pitchFamily="66" charset="0"/>
              </a:rPr>
              <a:t>What is the new form of working?</a:t>
            </a:r>
          </a:p>
          <a:p>
            <a:pPr>
              <a:buFont typeface="Wingdings" pitchFamily="2" charset="2"/>
              <a:buNone/>
            </a:pPr>
            <a:endParaRPr lang="en-US" sz="4000">
              <a:latin typeface="Comic Sans MS" pitchFamily="66" charset="0"/>
            </a:endParaRPr>
          </a:p>
          <a:p>
            <a:pPr>
              <a:buFont typeface="Wingdings" pitchFamily="2" charset="2"/>
              <a:buNone/>
            </a:pPr>
            <a:r>
              <a:rPr lang="en-US" sz="2400">
                <a:latin typeface="Comic Sans MS" pitchFamily="66" charset="0"/>
              </a:rPr>
              <a:t>British Workplace Employment Relations Surveys show:</a:t>
            </a:r>
            <a:endParaRPr lang="en-US">
              <a:latin typeface="Comic Sans MS" pitchFamily="66" charset="0"/>
            </a:endParaRPr>
          </a:p>
          <a:p>
            <a:pPr>
              <a:buFont typeface="Wingdings" pitchFamily="2" charset="2"/>
              <a:buNone/>
            </a:pPr>
            <a:endParaRPr lang="en-US" sz="4000">
              <a:latin typeface="Comic Sans MS" pitchFamily="66" charset="0"/>
            </a:endParaRPr>
          </a:p>
          <a:p>
            <a:pPr>
              <a:buFont typeface="Wingdings" pitchFamily="2" charset="2"/>
              <a:buNone/>
            </a:pPr>
            <a:endParaRPr lang="en-US" sz="1800">
              <a:latin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EE9A0CD-879E-4753-BB45-FE7E94D91C3E}" type="slidenum">
              <a:rPr lang="en-GB"/>
              <a:pPr/>
              <a:t>14</a:t>
            </a:fld>
            <a:endParaRPr lang="en-GB"/>
          </a:p>
        </p:txBody>
      </p:sp>
      <p:sp>
        <p:nvSpPr>
          <p:cNvPr id="72706" name="Rectangle 1026"/>
          <p:cNvSpPr>
            <a:spLocks noGrp="1" noRot="1" noChangeArrowheads="1"/>
          </p:cNvSpPr>
          <p:nvPr>
            <p:ph type="title"/>
          </p:nvPr>
        </p:nvSpPr>
        <p:spPr>
          <a:xfrm>
            <a:off x="301625" y="228600"/>
            <a:ext cx="8510588" cy="987425"/>
          </a:xfrm>
        </p:spPr>
        <p:txBody>
          <a:bodyPr/>
          <a:lstStyle/>
          <a:p>
            <a:r>
              <a:rPr lang="en-GB" b="1">
                <a:latin typeface="Comic Sans MS" pitchFamily="66" charset="0"/>
                <a:cs typeface="Times New Roman" pitchFamily="18" charset="0"/>
              </a:rPr>
              <a:t>New forms of working</a:t>
            </a:r>
          </a:p>
        </p:txBody>
      </p:sp>
      <p:sp>
        <p:nvSpPr>
          <p:cNvPr id="72707" name="Rectangle 1027"/>
          <p:cNvSpPr>
            <a:spLocks noGrp="1" noRot="1" noChangeArrowheads="1"/>
          </p:cNvSpPr>
          <p:nvPr>
            <p:ph type="body" idx="1"/>
          </p:nvPr>
        </p:nvSpPr>
        <p:spPr>
          <a:xfrm>
            <a:off x="457200" y="1125538"/>
            <a:ext cx="8229600" cy="5000625"/>
          </a:xfrm>
        </p:spPr>
        <p:txBody>
          <a:bodyPr/>
          <a:lstStyle/>
          <a:p>
            <a:pPr>
              <a:lnSpc>
                <a:spcPct val="90000"/>
              </a:lnSpc>
            </a:pPr>
            <a:r>
              <a:rPr lang="en-US">
                <a:latin typeface="Comic Sans MS" pitchFamily="66" charset="0"/>
              </a:rPr>
              <a:t>A solid growth in non-standard forms of employment in the UK over the last two decades.</a:t>
            </a:r>
          </a:p>
          <a:p>
            <a:pPr>
              <a:lnSpc>
                <a:spcPct val="90000"/>
              </a:lnSpc>
            </a:pPr>
            <a:r>
              <a:rPr lang="en-US">
                <a:latin typeface="Comic Sans MS" pitchFamily="66" charset="0"/>
              </a:rPr>
              <a:t>The majority are still employed in full-time jobs and on open-ended contracts, while over a quarter are now working on a part-time basis.</a:t>
            </a:r>
          </a:p>
          <a:p>
            <a:pPr>
              <a:lnSpc>
                <a:spcPct val="90000"/>
              </a:lnSpc>
            </a:pPr>
            <a:r>
              <a:rPr lang="en-US">
                <a:latin typeface="Comic Sans MS" pitchFamily="66" charset="0"/>
              </a:rPr>
              <a:t>Organisations increasingly use staff on temporary  or fixed-term contracts and subcontractors.</a:t>
            </a:r>
            <a:r>
              <a:rPr lang="en-US"/>
              <a:t> </a:t>
            </a:r>
          </a:p>
          <a:p>
            <a:pPr>
              <a:lnSpc>
                <a:spcPct val="90000"/>
              </a:lnSpc>
              <a:buFont typeface="Wingdings" pitchFamily="2" charset="2"/>
              <a:buNone/>
            </a:pPr>
            <a:endParaRPr lang="en-US" sz="2400">
              <a:latin typeface="Comic Sans MS" pitchFamily="66" charset="0"/>
            </a:endParaRPr>
          </a:p>
          <a:p>
            <a:pPr>
              <a:lnSpc>
                <a:spcPct val="90000"/>
              </a:lnSpc>
              <a:buFont typeface="Wingdings" pitchFamily="2" charset="2"/>
              <a:buNone/>
            </a:pPr>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E9380B0-438E-4B7E-859D-ECD8D85DCA67}" type="slidenum">
              <a:rPr lang="en-GB"/>
              <a:pPr/>
              <a:t>15</a:t>
            </a:fld>
            <a:endParaRPr lang="en-GB"/>
          </a:p>
        </p:txBody>
      </p:sp>
      <p:sp>
        <p:nvSpPr>
          <p:cNvPr id="73730" name="Rectangle 2"/>
          <p:cNvSpPr>
            <a:spLocks noGrp="1" noRot="1" noChangeArrowheads="1"/>
          </p:cNvSpPr>
          <p:nvPr>
            <p:ph type="title"/>
          </p:nvPr>
        </p:nvSpPr>
        <p:spPr>
          <a:xfrm>
            <a:off x="1476375" y="620713"/>
            <a:ext cx="7239000" cy="676275"/>
          </a:xfrm>
        </p:spPr>
        <p:txBody>
          <a:bodyPr/>
          <a:lstStyle/>
          <a:p>
            <a:r>
              <a:rPr lang="en-US" sz="4000">
                <a:latin typeface="Comic Sans MS" pitchFamily="66" charset="0"/>
              </a:rPr>
              <a:t>New directions for organisations</a:t>
            </a:r>
            <a:endParaRPr lang="en-GB" sz="4000">
              <a:latin typeface="Comic Sans MS" pitchFamily="66" charset="0"/>
            </a:endParaRPr>
          </a:p>
        </p:txBody>
      </p:sp>
      <p:sp>
        <p:nvSpPr>
          <p:cNvPr id="73731" name="Rectangle 3"/>
          <p:cNvSpPr>
            <a:spLocks noGrp="1" noRot="1" noChangeArrowheads="1"/>
          </p:cNvSpPr>
          <p:nvPr>
            <p:ph type="body" idx="1"/>
          </p:nvPr>
        </p:nvSpPr>
        <p:spPr>
          <a:xfrm>
            <a:off x="395288" y="1557338"/>
            <a:ext cx="8229600" cy="5073650"/>
          </a:xfrm>
        </p:spPr>
        <p:txBody>
          <a:bodyPr/>
          <a:lstStyle/>
          <a:p>
            <a:r>
              <a:rPr lang="en-US" sz="2800">
                <a:latin typeface="Comic Sans MS" pitchFamily="66" charset="0"/>
              </a:rPr>
              <a:t>It is in the throes of fundamental change because the established process has gone into reverse and organisation as entity is in decline.</a:t>
            </a:r>
          </a:p>
          <a:p>
            <a:r>
              <a:rPr lang="en-US" sz="2800">
                <a:latin typeface="Comic Sans MS" pitchFamily="66" charset="0"/>
              </a:rPr>
              <a:t>Less and less do the HR managers administer the contract of </a:t>
            </a:r>
            <a:r>
              <a:rPr lang="en-US" sz="2800" b="1">
                <a:latin typeface="Comic Sans MS" pitchFamily="66" charset="0"/>
              </a:rPr>
              <a:t>employment</a:t>
            </a:r>
            <a:r>
              <a:rPr lang="en-US" sz="2800">
                <a:latin typeface="Comic Sans MS" pitchFamily="66" charset="0"/>
              </a:rPr>
              <a:t>, more and more they administer the contract of </a:t>
            </a:r>
            <a:r>
              <a:rPr lang="en-US" sz="2800" b="1">
                <a:latin typeface="Comic Sans MS" pitchFamily="66" charset="0"/>
              </a:rPr>
              <a:t>performance;</a:t>
            </a:r>
            <a:endParaRPr lang="en-US" sz="2800">
              <a:latin typeface="Comic Sans MS" pitchFamily="66" charset="0"/>
            </a:endParaRPr>
          </a:p>
          <a:p>
            <a:r>
              <a:rPr lang="en-US" sz="2800">
                <a:latin typeface="Comic Sans MS" pitchFamily="66" charset="0"/>
              </a:rPr>
              <a:t>Performance may come from employees, but is just as likely to come from non-employees.</a:t>
            </a:r>
          </a:p>
          <a:p>
            <a:endParaRPr lang="en-GB" sz="2800">
              <a:latin typeface="Comic Sans MS"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92B06120-ABE4-4FDC-8365-E779083E65E7}" type="slidenum">
              <a:rPr lang="en-GB"/>
              <a:pPr/>
              <a:t>16</a:t>
            </a:fld>
            <a:endParaRPr lang="en-GB"/>
          </a:p>
        </p:txBody>
      </p:sp>
      <p:sp>
        <p:nvSpPr>
          <p:cNvPr id="89090" name="Rectangle 2"/>
          <p:cNvSpPr>
            <a:spLocks noGrp="1" noRot="1" noChangeArrowheads="1"/>
          </p:cNvSpPr>
          <p:nvPr>
            <p:ph type="title"/>
          </p:nvPr>
        </p:nvSpPr>
        <p:spPr/>
        <p:txBody>
          <a:bodyPr/>
          <a:lstStyle/>
          <a:p>
            <a:r>
              <a:rPr lang="en-US"/>
              <a:t> </a:t>
            </a:r>
            <a:r>
              <a:rPr lang="en-US" sz="4800">
                <a:latin typeface="Comic Sans MS" pitchFamily="66" charset="0"/>
              </a:rPr>
              <a:t>Shamrock organisation</a:t>
            </a:r>
          </a:p>
        </p:txBody>
      </p:sp>
      <p:sp>
        <p:nvSpPr>
          <p:cNvPr id="89091" name="Rectangle 3"/>
          <p:cNvSpPr>
            <a:spLocks noGrp="1" noRot="1" noChangeArrowheads="1"/>
          </p:cNvSpPr>
          <p:nvPr>
            <p:ph type="body" idx="1"/>
          </p:nvPr>
        </p:nvSpPr>
        <p:spPr/>
        <p:txBody>
          <a:bodyPr/>
          <a:lstStyle/>
          <a:p>
            <a:pPr>
              <a:buFont typeface="Wingdings" pitchFamily="2" charset="2"/>
              <a:buNone/>
            </a:pPr>
            <a:r>
              <a:rPr lang="en-US" sz="2000">
                <a:latin typeface="Comic Sans MS" pitchFamily="66" charset="0"/>
              </a:rPr>
              <a:t>Changing perception of organisation – Shamrock</a:t>
            </a:r>
          </a:p>
          <a:p>
            <a:endParaRPr lang="en-US" sz="2000">
              <a:latin typeface="Comic Sans MS" pitchFamily="66" charset="0"/>
            </a:endParaRPr>
          </a:p>
          <a:p>
            <a:pPr lvl="1"/>
            <a:r>
              <a:rPr lang="en-US" sz="2000">
                <a:latin typeface="Comic Sans MS" pitchFamily="66" charset="0"/>
              </a:rPr>
              <a:t>Professional technicians and managers</a:t>
            </a:r>
          </a:p>
          <a:p>
            <a:pPr lvl="1"/>
            <a:endParaRPr lang="en-US" sz="2000">
              <a:latin typeface="Comic Sans MS" pitchFamily="66" charset="0"/>
            </a:endParaRPr>
          </a:p>
          <a:p>
            <a:pPr lvl="1"/>
            <a:r>
              <a:rPr lang="en-US" sz="2000">
                <a:latin typeface="Comic Sans MS" pitchFamily="66" charset="0"/>
              </a:rPr>
              <a:t>Contracted specialists</a:t>
            </a:r>
          </a:p>
          <a:p>
            <a:pPr lvl="1"/>
            <a:endParaRPr lang="en-US" sz="2000">
              <a:latin typeface="Comic Sans MS" pitchFamily="66" charset="0"/>
            </a:endParaRPr>
          </a:p>
          <a:p>
            <a:pPr lvl="1"/>
            <a:r>
              <a:rPr lang="en-US" sz="2000">
                <a:latin typeface="Comic Sans MS" pitchFamily="66" charset="0"/>
              </a:rPr>
              <a:t>Contingent work force</a:t>
            </a:r>
          </a:p>
          <a:p>
            <a:pPr lvl="1"/>
            <a:endParaRPr lang="en-US" sz="2000">
              <a:latin typeface="Comic Sans MS" pitchFamily="66" charset="0"/>
            </a:endParaRPr>
          </a:p>
          <a:p>
            <a:pPr lvl="1"/>
            <a:endParaRPr lang="en-US" sz="1200">
              <a:latin typeface="Comic Sans MS" pitchFamily="66" charset="0"/>
            </a:endParaRPr>
          </a:p>
          <a:p>
            <a:pPr lvl="1"/>
            <a:r>
              <a:rPr lang="en-US" sz="1200">
                <a:latin typeface="Comic Sans MS" pitchFamily="66" charset="0"/>
              </a:rPr>
              <a:t>Handy (1976) Understanding Organsations.</a:t>
            </a:r>
          </a:p>
        </p:txBody>
      </p:sp>
      <p:sp>
        <p:nvSpPr>
          <p:cNvPr id="89092" name="Oval 4"/>
          <p:cNvSpPr>
            <a:spLocks noChangeArrowheads="1"/>
          </p:cNvSpPr>
          <p:nvPr/>
        </p:nvSpPr>
        <p:spPr bwMode="auto">
          <a:xfrm>
            <a:off x="5867400" y="2514600"/>
            <a:ext cx="1981200" cy="1905000"/>
          </a:xfrm>
          <a:prstGeom prst="ellipse">
            <a:avLst/>
          </a:prstGeom>
          <a:solidFill>
            <a:srgbClr val="9D8FBF"/>
          </a:solidFill>
          <a:ln w="9525">
            <a:solidFill>
              <a:schemeClr val="tx1"/>
            </a:solidFill>
            <a:round/>
            <a:headEnd/>
            <a:tailEnd/>
          </a:ln>
          <a:effectLst/>
        </p:spPr>
        <p:txBody>
          <a:bodyPr wrap="none" anchor="ctr"/>
          <a:lstStyle/>
          <a:p>
            <a:pPr algn="ctr" eaLnBrk="0" hangingPunct="0"/>
            <a:r>
              <a:rPr lang="en-GB" sz="1600" b="1">
                <a:solidFill>
                  <a:srgbClr val="FFFF00"/>
                </a:solidFill>
                <a:latin typeface="Times New Roman" pitchFamily="18" charset="0"/>
              </a:rPr>
              <a:t>Core workers – </a:t>
            </a:r>
          </a:p>
          <a:p>
            <a:pPr algn="ctr" eaLnBrk="0" hangingPunct="0"/>
            <a:r>
              <a:rPr lang="en-GB" sz="1600" b="1">
                <a:solidFill>
                  <a:srgbClr val="FFFF00"/>
                </a:solidFill>
                <a:latin typeface="Times New Roman" pitchFamily="18" charset="0"/>
              </a:rPr>
              <a:t>knowledge and process</a:t>
            </a:r>
          </a:p>
          <a:p>
            <a:pPr algn="ctr" eaLnBrk="0" hangingPunct="0"/>
            <a:r>
              <a:rPr lang="en-GB" sz="1600" b="1">
                <a:solidFill>
                  <a:srgbClr val="FFFF00"/>
                </a:solidFill>
                <a:latin typeface="Times New Roman" pitchFamily="18" charset="0"/>
              </a:rPr>
              <a:t> unique to business</a:t>
            </a:r>
            <a:r>
              <a:rPr lang="en-GB" sz="2400">
                <a:latin typeface="Times New Roman" pitchFamily="18" charset="0"/>
              </a:rPr>
              <a:t>  </a:t>
            </a:r>
          </a:p>
        </p:txBody>
      </p:sp>
      <p:sp>
        <p:nvSpPr>
          <p:cNvPr id="89093" name="Oval 5"/>
          <p:cNvSpPr>
            <a:spLocks noChangeArrowheads="1"/>
          </p:cNvSpPr>
          <p:nvPr/>
        </p:nvSpPr>
        <p:spPr bwMode="auto">
          <a:xfrm>
            <a:off x="6858000" y="4191000"/>
            <a:ext cx="1905000" cy="1905000"/>
          </a:xfrm>
          <a:prstGeom prst="ellipse">
            <a:avLst/>
          </a:prstGeom>
          <a:solidFill>
            <a:srgbClr val="9D8FBF"/>
          </a:solidFill>
          <a:ln w="9525">
            <a:solidFill>
              <a:schemeClr val="tx1"/>
            </a:solidFill>
            <a:round/>
            <a:headEnd/>
            <a:tailEnd/>
          </a:ln>
          <a:effectLst/>
        </p:spPr>
        <p:txBody>
          <a:bodyPr wrap="none" anchor="ctr"/>
          <a:lstStyle/>
          <a:p>
            <a:pPr algn="ctr" eaLnBrk="0" hangingPunct="0"/>
            <a:r>
              <a:rPr lang="en-GB" sz="1600" b="1">
                <a:solidFill>
                  <a:srgbClr val="FFFF00"/>
                </a:solidFill>
                <a:latin typeface="Times New Roman" pitchFamily="18" charset="0"/>
              </a:rPr>
              <a:t>Outsourced workers </a:t>
            </a:r>
          </a:p>
          <a:p>
            <a:pPr algn="ctr" eaLnBrk="0" hangingPunct="0"/>
            <a:r>
              <a:rPr lang="en-GB" sz="1600" b="1">
                <a:solidFill>
                  <a:srgbClr val="FFFF00"/>
                </a:solidFill>
                <a:latin typeface="Times New Roman" pitchFamily="18" charset="0"/>
              </a:rPr>
              <a:t>(e.g. payroll, </a:t>
            </a:r>
          </a:p>
          <a:p>
            <a:pPr algn="ctr" eaLnBrk="0" hangingPunct="0"/>
            <a:r>
              <a:rPr lang="en-GB" sz="1600" b="1">
                <a:solidFill>
                  <a:srgbClr val="FFFF00"/>
                </a:solidFill>
                <a:latin typeface="Times New Roman" pitchFamily="18" charset="0"/>
              </a:rPr>
              <a:t>training, IT, tax)</a:t>
            </a:r>
          </a:p>
        </p:txBody>
      </p:sp>
      <p:sp>
        <p:nvSpPr>
          <p:cNvPr id="89094" name="Oval 6"/>
          <p:cNvSpPr>
            <a:spLocks noChangeArrowheads="1"/>
          </p:cNvSpPr>
          <p:nvPr/>
        </p:nvSpPr>
        <p:spPr bwMode="auto">
          <a:xfrm>
            <a:off x="4800600" y="4191000"/>
            <a:ext cx="2057400" cy="1905000"/>
          </a:xfrm>
          <a:prstGeom prst="ellipse">
            <a:avLst/>
          </a:prstGeom>
          <a:solidFill>
            <a:srgbClr val="9D8FBF"/>
          </a:solidFill>
          <a:ln w="9525">
            <a:solidFill>
              <a:schemeClr val="tx1"/>
            </a:solidFill>
            <a:round/>
            <a:headEnd/>
            <a:tailEnd/>
          </a:ln>
          <a:effectLst/>
        </p:spPr>
        <p:txBody>
          <a:bodyPr wrap="none" anchor="ctr"/>
          <a:lstStyle/>
          <a:p>
            <a:pPr algn="ctr" eaLnBrk="0" hangingPunct="0"/>
            <a:r>
              <a:rPr lang="en-GB" sz="1600" b="1">
                <a:solidFill>
                  <a:srgbClr val="FFFF00"/>
                </a:solidFill>
                <a:latin typeface="Times New Roman" pitchFamily="18" charset="0"/>
              </a:rPr>
              <a:t>Insourced workers </a:t>
            </a:r>
          </a:p>
          <a:p>
            <a:pPr algn="ctr" eaLnBrk="0" hangingPunct="0"/>
            <a:r>
              <a:rPr lang="en-GB" sz="1600" b="1">
                <a:solidFill>
                  <a:srgbClr val="FFFF00"/>
                </a:solidFill>
                <a:latin typeface="Times New Roman" pitchFamily="18" charset="0"/>
              </a:rPr>
              <a:t>(e.g. consultants, </a:t>
            </a:r>
          </a:p>
          <a:p>
            <a:pPr algn="ctr" eaLnBrk="0" hangingPunct="0"/>
            <a:r>
              <a:rPr lang="en-GB" sz="1600" b="1">
                <a:solidFill>
                  <a:srgbClr val="FFFF00"/>
                </a:solidFill>
                <a:latin typeface="Times New Roman" pitchFamily="18" charset="0"/>
              </a:rPr>
              <a:t>part-timers)</a:t>
            </a:r>
          </a:p>
        </p:txBody>
      </p:sp>
      <p:sp>
        <p:nvSpPr>
          <p:cNvPr id="89095" name="Freeform 7"/>
          <p:cNvSpPr>
            <a:spLocks/>
          </p:cNvSpPr>
          <p:nvPr/>
        </p:nvSpPr>
        <p:spPr bwMode="auto">
          <a:xfrm>
            <a:off x="5715000" y="5410200"/>
            <a:ext cx="1143000" cy="1143000"/>
          </a:xfrm>
          <a:custGeom>
            <a:avLst/>
            <a:gdLst/>
            <a:ahLst/>
            <a:cxnLst>
              <a:cxn ang="0">
                <a:pos x="720" y="0"/>
              </a:cxn>
              <a:cxn ang="0">
                <a:pos x="528" y="528"/>
              </a:cxn>
              <a:cxn ang="0">
                <a:pos x="0" y="720"/>
              </a:cxn>
            </a:cxnLst>
            <a:rect l="0" t="0" r="r" b="b"/>
            <a:pathLst>
              <a:path w="720" h="720">
                <a:moveTo>
                  <a:pt x="720" y="0"/>
                </a:moveTo>
                <a:cubicBezTo>
                  <a:pt x="684" y="204"/>
                  <a:pt x="648" y="408"/>
                  <a:pt x="528" y="528"/>
                </a:cubicBezTo>
                <a:cubicBezTo>
                  <a:pt x="408" y="648"/>
                  <a:pt x="88" y="688"/>
                  <a:pt x="0" y="720"/>
                </a:cubicBezTo>
              </a:path>
            </a:pathLst>
          </a:custGeom>
          <a:noFill/>
          <a:ln w="28575" cmpd="sng">
            <a:solidFill>
              <a:srgbClr val="259D2E"/>
            </a:solidFill>
            <a:round/>
            <a:headEnd/>
            <a:tailEnd/>
          </a:ln>
          <a:effectLst/>
        </p:spPr>
        <p:txBody>
          <a:bodyPr/>
          <a:lstStyle/>
          <a:p>
            <a:endParaRPr lang="en-GB"/>
          </a:p>
        </p:txBody>
      </p:sp>
      <p:sp>
        <p:nvSpPr>
          <p:cNvPr id="89096" name="Freeform 8"/>
          <p:cNvSpPr>
            <a:spLocks/>
          </p:cNvSpPr>
          <p:nvPr/>
        </p:nvSpPr>
        <p:spPr bwMode="auto">
          <a:xfrm>
            <a:off x="6858000" y="5410200"/>
            <a:ext cx="1066800" cy="1244600"/>
          </a:xfrm>
          <a:custGeom>
            <a:avLst/>
            <a:gdLst/>
            <a:ahLst/>
            <a:cxnLst>
              <a:cxn ang="0">
                <a:pos x="0" y="0"/>
              </a:cxn>
              <a:cxn ang="0">
                <a:pos x="96" y="384"/>
              </a:cxn>
              <a:cxn ang="0">
                <a:pos x="144" y="624"/>
              </a:cxn>
              <a:cxn ang="0">
                <a:pos x="576" y="768"/>
              </a:cxn>
              <a:cxn ang="0">
                <a:pos x="672" y="720"/>
              </a:cxn>
            </a:cxnLst>
            <a:rect l="0" t="0" r="r" b="b"/>
            <a:pathLst>
              <a:path w="672" h="784">
                <a:moveTo>
                  <a:pt x="0" y="0"/>
                </a:moveTo>
                <a:cubicBezTo>
                  <a:pt x="36" y="140"/>
                  <a:pt x="72" y="280"/>
                  <a:pt x="96" y="384"/>
                </a:cubicBezTo>
                <a:cubicBezTo>
                  <a:pt x="120" y="488"/>
                  <a:pt x="64" y="560"/>
                  <a:pt x="144" y="624"/>
                </a:cubicBezTo>
                <a:cubicBezTo>
                  <a:pt x="224" y="688"/>
                  <a:pt x="488" y="752"/>
                  <a:pt x="576" y="768"/>
                </a:cubicBezTo>
                <a:cubicBezTo>
                  <a:pt x="664" y="784"/>
                  <a:pt x="656" y="736"/>
                  <a:pt x="672" y="720"/>
                </a:cubicBezTo>
              </a:path>
            </a:pathLst>
          </a:custGeom>
          <a:noFill/>
          <a:ln w="28575" cmpd="sng">
            <a:solidFill>
              <a:srgbClr val="259D2E"/>
            </a:solidFill>
            <a:round/>
            <a:headEnd/>
            <a:tailEnd/>
          </a:ln>
          <a:effectLst/>
        </p:spPr>
        <p:txBody>
          <a:bodyPr/>
          <a:lstStyle/>
          <a:p>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5B71E74-FC57-48D6-AC55-9F13DB5E9B0B}" type="slidenum">
              <a:rPr lang="en-GB"/>
              <a:pPr/>
              <a:t>17</a:t>
            </a:fld>
            <a:endParaRPr lang="en-GB"/>
          </a:p>
        </p:txBody>
      </p:sp>
      <p:sp>
        <p:nvSpPr>
          <p:cNvPr id="74754" name="Rectangle 2"/>
          <p:cNvSpPr>
            <a:spLocks noGrp="1" noRot="1" noChangeArrowheads="1"/>
          </p:cNvSpPr>
          <p:nvPr>
            <p:ph type="title"/>
          </p:nvPr>
        </p:nvSpPr>
        <p:spPr>
          <a:xfrm>
            <a:off x="468313" y="260350"/>
            <a:ext cx="8229600" cy="1139825"/>
          </a:xfrm>
        </p:spPr>
        <p:txBody>
          <a:bodyPr/>
          <a:lstStyle/>
          <a:p>
            <a:r>
              <a:rPr lang="en-US">
                <a:latin typeface="Comic Sans MS" pitchFamily="66" charset="0"/>
              </a:rPr>
              <a:t>New directions for organisations</a:t>
            </a:r>
            <a:endParaRPr lang="en-GB">
              <a:latin typeface="Comic Sans MS" pitchFamily="66" charset="0"/>
            </a:endParaRPr>
          </a:p>
        </p:txBody>
      </p:sp>
      <p:sp>
        <p:nvSpPr>
          <p:cNvPr id="74755" name="Rectangle 3"/>
          <p:cNvSpPr>
            <a:spLocks noGrp="1" noRot="1" noChangeArrowheads="1"/>
          </p:cNvSpPr>
          <p:nvPr>
            <p:ph type="body" idx="1"/>
          </p:nvPr>
        </p:nvSpPr>
        <p:spPr>
          <a:xfrm>
            <a:off x="1331913" y="1563688"/>
            <a:ext cx="7659687" cy="5105400"/>
          </a:xfrm>
        </p:spPr>
        <p:txBody>
          <a:bodyPr/>
          <a:lstStyle/>
          <a:p>
            <a:pPr>
              <a:lnSpc>
                <a:spcPct val="90000"/>
              </a:lnSpc>
            </a:pPr>
            <a:r>
              <a:rPr lang="en-GB">
                <a:latin typeface="Comic Sans MS" pitchFamily="66" charset="0"/>
              </a:rPr>
              <a:t>Person</a:t>
            </a:r>
            <a:r>
              <a:rPr lang="en-US">
                <a:latin typeface="Comic Sans MS" pitchFamily="66" charset="0"/>
              </a:rPr>
              <a:t>ne</a:t>
            </a:r>
            <a:r>
              <a:rPr lang="en-GB">
                <a:latin typeface="Comic Sans MS" pitchFamily="66" charset="0"/>
              </a:rPr>
              <a:t>l specialists’ role:</a:t>
            </a:r>
          </a:p>
          <a:p>
            <a:pPr lvl="1">
              <a:lnSpc>
                <a:spcPct val="90000"/>
              </a:lnSpc>
            </a:pPr>
            <a:r>
              <a:rPr lang="en-GB" sz="3200">
                <a:latin typeface="Comic Sans MS" pitchFamily="66" charset="0"/>
              </a:rPr>
              <a:t>Training functions are dismantled</a:t>
            </a:r>
            <a:r>
              <a:rPr lang="en-US" sz="3200">
                <a:latin typeface="Comic Sans MS" pitchFamily="66" charset="0"/>
              </a:rPr>
              <a:t>;</a:t>
            </a:r>
            <a:r>
              <a:rPr lang="en-GB" sz="3200">
                <a:latin typeface="Comic Sans MS" pitchFamily="66" charset="0"/>
              </a:rPr>
              <a:t> </a:t>
            </a:r>
          </a:p>
          <a:p>
            <a:pPr lvl="1">
              <a:lnSpc>
                <a:spcPct val="90000"/>
              </a:lnSpc>
            </a:pPr>
            <a:r>
              <a:rPr lang="en-GB" sz="3200">
                <a:latin typeface="Comic Sans MS" pitchFamily="66" charset="0"/>
              </a:rPr>
              <a:t>Specialists’ work of developing skills, competences and capabilities are contracted out to consultants and specialist suppliers</a:t>
            </a:r>
            <a:r>
              <a:rPr lang="en-US" sz="3200">
                <a:latin typeface="Comic Sans MS" pitchFamily="66" charset="0"/>
              </a:rPr>
              <a:t>;</a:t>
            </a:r>
            <a:endParaRPr lang="en-GB" sz="3200">
              <a:latin typeface="Comic Sans MS" pitchFamily="66" charset="0"/>
            </a:endParaRPr>
          </a:p>
          <a:p>
            <a:pPr lvl="1">
              <a:lnSpc>
                <a:spcPct val="90000"/>
              </a:lnSpc>
            </a:pPr>
            <a:r>
              <a:rPr lang="en-GB" sz="3200">
                <a:latin typeface="Comic Sans MS" pitchFamily="66" charset="0"/>
              </a:rPr>
              <a:t>The administration of payment arrangement is </a:t>
            </a:r>
            <a:r>
              <a:rPr lang="en-US" sz="3200">
                <a:latin typeface="Comic Sans MS" pitchFamily="66" charset="0"/>
              </a:rPr>
              <a:t>now </a:t>
            </a:r>
            <a:r>
              <a:rPr lang="en-GB" sz="3200">
                <a:latin typeface="Comic Sans MS" pitchFamily="66" charset="0"/>
              </a:rPr>
              <a:t>frequently carried out by an external </a:t>
            </a:r>
            <a:r>
              <a:rPr lang="en-US" sz="3200">
                <a:latin typeface="Comic Sans MS" pitchFamily="66" charset="0"/>
              </a:rPr>
              <a:t>sub</a:t>
            </a:r>
            <a:r>
              <a:rPr lang="en-GB" sz="3200">
                <a:latin typeface="Comic Sans MS" pitchFamily="66" charset="0"/>
              </a:rPr>
              <a:t>contractor.</a:t>
            </a:r>
            <a:r>
              <a:rPr lang="en-GB">
                <a:latin typeface="Comic Sans MS" pitchFamily="66" charset="0"/>
              </a:rPr>
              <a:t> </a:t>
            </a:r>
          </a:p>
          <a:p>
            <a:pPr>
              <a:lnSpc>
                <a:spcPct val="90000"/>
              </a:lnSpc>
            </a:pPr>
            <a:endParaRPr lang="en-GB">
              <a:latin typeface="Comic Sans MS" pitchFamily="66"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7E7144F-37EB-453C-9A9B-BC75E68556D8}" type="slidenum">
              <a:rPr lang="en-GB"/>
              <a:pPr/>
              <a:t>18</a:t>
            </a:fld>
            <a:endParaRPr lang="en-GB"/>
          </a:p>
        </p:txBody>
      </p:sp>
      <p:sp>
        <p:nvSpPr>
          <p:cNvPr id="48130" name="Rectangle 2"/>
          <p:cNvSpPr>
            <a:spLocks noGrp="1" noRot="1" noChangeArrowheads="1"/>
          </p:cNvSpPr>
          <p:nvPr>
            <p:ph type="title"/>
          </p:nvPr>
        </p:nvSpPr>
        <p:spPr>
          <a:xfrm>
            <a:off x="1692275" y="404813"/>
            <a:ext cx="7239000" cy="838200"/>
          </a:xfrm>
        </p:spPr>
        <p:txBody>
          <a:bodyPr/>
          <a:lstStyle/>
          <a:p>
            <a:r>
              <a:rPr lang="en-US" sz="4000" b="1">
                <a:latin typeface="Comic Sans MS" pitchFamily="66" charset="0"/>
                <a:cs typeface="Times New Roman" pitchFamily="18" charset="0"/>
              </a:rPr>
              <a:t>Human Resource Management Definition</a:t>
            </a:r>
            <a:endParaRPr lang="en-GB" sz="4000" b="1">
              <a:latin typeface="Comic Sans MS" pitchFamily="66" charset="0"/>
              <a:cs typeface="Times New Roman" pitchFamily="18" charset="0"/>
            </a:endParaRPr>
          </a:p>
        </p:txBody>
      </p:sp>
      <p:sp>
        <p:nvSpPr>
          <p:cNvPr id="48131" name="Rectangle 3"/>
          <p:cNvSpPr>
            <a:spLocks noGrp="1" noRot="1" noChangeArrowheads="1"/>
          </p:cNvSpPr>
          <p:nvPr>
            <p:ph type="body" idx="1"/>
          </p:nvPr>
        </p:nvSpPr>
        <p:spPr>
          <a:xfrm>
            <a:off x="1187450" y="1447800"/>
            <a:ext cx="7804150" cy="5105400"/>
          </a:xfrm>
        </p:spPr>
        <p:txBody>
          <a:bodyPr/>
          <a:lstStyle/>
          <a:p>
            <a:pPr algn="just">
              <a:lnSpc>
                <a:spcPct val="90000"/>
              </a:lnSpc>
              <a:buFont typeface="Wingdings" pitchFamily="2" charset="2"/>
              <a:buNone/>
            </a:pPr>
            <a:r>
              <a:rPr lang="en-US" sz="2800">
                <a:latin typeface="Comic Sans MS" pitchFamily="66" charset="0"/>
                <a:cs typeface="Times New Roman" pitchFamily="18" charset="0"/>
              </a:rPr>
              <a:t> </a:t>
            </a:r>
            <a:r>
              <a:rPr lang="en-GB" sz="2800">
                <a:latin typeface="Comic Sans MS" pitchFamily="66" charset="0"/>
                <a:cs typeface="Times New Roman" pitchFamily="18" charset="0"/>
              </a:rPr>
              <a:t>On the one hand, HRM is used to describe </a:t>
            </a:r>
            <a:r>
              <a:rPr lang="en-GB" sz="2800" b="1">
                <a:latin typeface="Comic Sans MS" pitchFamily="66" charset="0"/>
                <a:cs typeface="Times New Roman" pitchFamily="18" charset="0"/>
              </a:rPr>
              <a:t>the body of management activities</a:t>
            </a:r>
            <a:r>
              <a:rPr lang="en-GB" sz="2800">
                <a:latin typeface="Comic Sans MS" pitchFamily="66" charset="0"/>
                <a:cs typeface="Times New Roman" pitchFamily="18" charset="0"/>
              </a:rPr>
              <a:t>. It is really no more than a more modern and supposedly imposing name for what has long been labelled ‘personnel management</a:t>
            </a:r>
            <a:r>
              <a:rPr lang="en-GB" sz="2400">
                <a:latin typeface="Comic Sans MS" pitchFamily="66" charset="0"/>
                <a:cs typeface="Times New Roman" pitchFamily="18" charset="0"/>
              </a:rPr>
              <a:t>’</a:t>
            </a:r>
          </a:p>
          <a:p>
            <a:pPr algn="just">
              <a:lnSpc>
                <a:spcPct val="90000"/>
              </a:lnSpc>
              <a:buFont typeface="Wingdings" pitchFamily="2" charset="2"/>
              <a:buNone/>
            </a:pPr>
            <a:r>
              <a:rPr lang="en-US" sz="2400">
                <a:latin typeface="Comic Sans MS" pitchFamily="66" charset="0"/>
                <a:cs typeface="Times New Roman" pitchFamily="18" charset="0"/>
              </a:rPr>
              <a:t>   </a:t>
            </a:r>
          </a:p>
          <a:p>
            <a:pPr algn="just">
              <a:lnSpc>
                <a:spcPct val="90000"/>
              </a:lnSpc>
              <a:buFont typeface="Wingdings" pitchFamily="2" charset="2"/>
              <a:buNone/>
            </a:pPr>
            <a:r>
              <a:rPr lang="en-US" sz="2400">
                <a:latin typeface="Comic Sans MS" pitchFamily="66" charset="0"/>
                <a:cs typeface="Times New Roman" pitchFamily="18" charset="0"/>
              </a:rPr>
              <a:t> </a:t>
            </a:r>
            <a:r>
              <a:rPr lang="en-GB" sz="2800">
                <a:latin typeface="Comic Sans MS" pitchFamily="66" charset="0"/>
                <a:cs typeface="Times New Roman" pitchFamily="18" charset="0"/>
              </a:rPr>
              <a:t>On the other hand, the term is equally widely used to denote </a:t>
            </a:r>
            <a:r>
              <a:rPr lang="en-GB" sz="2800" b="1">
                <a:latin typeface="Comic Sans MS" pitchFamily="66" charset="0"/>
                <a:cs typeface="Times New Roman" pitchFamily="18" charset="0"/>
              </a:rPr>
              <a:t>a particular approach to the management of people</a:t>
            </a:r>
            <a:r>
              <a:rPr lang="en-GB" sz="2800">
                <a:latin typeface="Comic Sans MS" pitchFamily="66" charset="0"/>
                <a:cs typeface="Times New Roman" pitchFamily="18" charset="0"/>
              </a:rPr>
              <a:t> which is clearly distinct from ‘personnel management’. It also suggests a distinctive philosophy towards carrying out people-oriented organisational activities.</a:t>
            </a:r>
            <a:r>
              <a:rPr lang="en-GB" sz="2800">
                <a:latin typeface="Comic Sans MS" pitchFamily="66"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214E12F-E1C3-48BF-919F-C1786FC67AD8}" type="slidenum">
              <a:rPr lang="en-GB"/>
              <a:pPr/>
              <a:t>19</a:t>
            </a:fld>
            <a:endParaRPr lang="en-GB"/>
          </a:p>
        </p:txBody>
      </p:sp>
      <p:sp>
        <p:nvSpPr>
          <p:cNvPr id="91138" name="Rectangle 2"/>
          <p:cNvSpPr>
            <a:spLocks noGrp="1" noRot="1" noChangeArrowheads="1"/>
          </p:cNvSpPr>
          <p:nvPr>
            <p:ph type="title"/>
          </p:nvPr>
        </p:nvSpPr>
        <p:spPr>
          <a:xfrm>
            <a:off x="1692275" y="503238"/>
            <a:ext cx="7239000" cy="838200"/>
          </a:xfrm>
        </p:spPr>
        <p:txBody>
          <a:bodyPr/>
          <a:lstStyle/>
          <a:p>
            <a:r>
              <a:rPr lang="en-US" sz="4000" b="1">
                <a:latin typeface="Comic Sans MS" pitchFamily="66" charset="0"/>
                <a:cs typeface="Times New Roman" pitchFamily="18" charset="0"/>
              </a:rPr>
              <a:t>Human Resource Management</a:t>
            </a:r>
            <a:endParaRPr lang="en-GB" sz="4000" b="1">
              <a:latin typeface="Comic Sans MS" pitchFamily="66" charset="0"/>
              <a:cs typeface="Times New Roman" pitchFamily="18" charset="0"/>
            </a:endParaRPr>
          </a:p>
        </p:txBody>
      </p:sp>
      <p:sp>
        <p:nvSpPr>
          <p:cNvPr id="91139" name="Rectangle 3"/>
          <p:cNvSpPr>
            <a:spLocks noGrp="1" noRot="1" noChangeArrowheads="1"/>
          </p:cNvSpPr>
          <p:nvPr>
            <p:ph type="body" idx="1"/>
          </p:nvPr>
        </p:nvSpPr>
        <p:spPr>
          <a:xfrm>
            <a:off x="301625" y="1974850"/>
            <a:ext cx="8289925" cy="4124325"/>
          </a:xfrm>
        </p:spPr>
        <p:txBody>
          <a:bodyPr/>
          <a:lstStyle/>
          <a:p>
            <a:pPr algn="just"/>
            <a:r>
              <a:rPr lang="en-GB" sz="2400">
                <a:latin typeface="Comic Sans MS" pitchFamily="66" charset="0"/>
                <a:cs typeface="Times New Roman" pitchFamily="18" charset="0"/>
              </a:rPr>
              <a:t>HRM is not dissimilar to </a:t>
            </a:r>
            <a:r>
              <a:rPr lang="en-GB" sz="2400" b="1" i="1">
                <a:latin typeface="Comic Sans MS" pitchFamily="66" charset="0"/>
                <a:cs typeface="Times New Roman" pitchFamily="18" charset="0"/>
              </a:rPr>
              <a:t>Organisational Behaviour </a:t>
            </a:r>
            <a:r>
              <a:rPr lang="en-GB" sz="2400">
                <a:latin typeface="Comic Sans MS" pitchFamily="66" charset="0"/>
                <a:cs typeface="Times New Roman" pitchFamily="18" charset="0"/>
              </a:rPr>
              <a:t>in that both are concerned with the individual members of an organisation’s workforce. However, OB is directly concerned with a set of behaviours, e.g. attitudes, perceptions and motivation, whereas HRM recognises that people must be effectively managed if an organisation is to achieve its objectives. This is an important distinction. However, it is not a simplistic, or generally agreed, distinction and therein lies the paradox. </a:t>
            </a:r>
            <a:endParaRPr lang="en-GB" sz="2400">
              <a:latin typeface="Comic Sans MS"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Human Resource Management</a:t>
            </a:r>
            <a:endParaRPr lang="en-GB" dirty="0"/>
          </a:p>
        </p:txBody>
      </p:sp>
      <p:sp>
        <p:nvSpPr>
          <p:cNvPr id="3" name="Content Placeholder 2"/>
          <p:cNvSpPr>
            <a:spLocks noGrp="1"/>
          </p:cNvSpPr>
          <p:nvPr>
            <p:ph idx="1"/>
          </p:nvPr>
        </p:nvSpPr>
        <p:spPr/>
        <p:txBody>
          <a:bodyPr/>
          <a:lstStyle/>
          <a:p>
            <a:pPr marL="514350" indent="-514350">
              <a:buNone/>
            </a:pPr>
            <a:r>
              <a:rPr lang="en-GB" dirty="0" smtClean="0"/>
              <a:t> </a:t>
            </a:r>
            <a:r>
              <a:rPr lang="en-GB" dirty="0" smtClean="0">
                <a:solidFill>
                  <a:srgbClr val="FFFF00"/>
                </a:solidFill>
              </a:rPr>
              <a:t>CONSIDER:</a:t>
            </a:r>
          </a:p>
          <a:p>
            <a:pPr marL="514350" indent="-514350">
              <a:buFont typeface="+mj-lt"/>
              <a:buAutoNum type="arabicPeriod"/>
            </a:pPr>
            <a:r>
              <a:rPr lang="en-GB" dirty="0" smtClean="0"/>
              <a:t>What is it?</a:t>
            </a:r>
          </a:p>
          <a:p>
            <a:pPr marL="514350" indent="-514350">
              <a:buFont typeface="+mj-lt"/>
              <a:buAutoNum type="arabicPeriod"/>
            </a:pPr>
            <a:r>
              <a:rPr lang="en-GB" dirty="0" smtClean="0"/>
              <a:t>Why is it important?</a:t>
            </a:r>
          </a:p>
          <a:p>
            <a:pPr marL="514350" indent="-514350">
              <a:buFont typeface="+mj-lt"/>
              <a:buAutoNum type="arabicPeriod"/>
            </a:pPr>
            <a:r>
              <a:rPr lang="en-GB" dirty="0" smtClean="0"/>
              <a:t>How does it differ from Personnel Management?</a:t>
            </a:r>
          </a:p>
          <a:p>
            <a:endParaRPr lang="en-GB" dirty="0"/>
          </a:p>
        </p:txBody>
      </p:sp>
      <p:sp>
        <p:nvSpPr>
          <p:cNvPr id="4" name="Date Placeholder 3"/>
          <p:cNvSpPr>
            <a:spLocks noGrp="1"/>
          </p:cNvSpPr>
          <p:nvPr>
            <p:ph type="dt" sz="half" idx="10"/>
          </p:nvPr>
        </p:nvSpPr>
        <p:spPr/>
        <p:txBody>
          <a:bodyPr/>
          <a:lstStyle/>
          <a:p>
            <a:fld id="{91A7D28B-C6F2-48AF-8A3D-E2DAA2198555}" type="datetime1">
              <a:rPr lang="en-GB" smtClean="0"/>
              <a:pPr/>
              <a:t>08/10/2012</a:t>
            </a:fld>
            <a:endParaRPr lang="en-GB"/>
          </a:p>
        </p:txBody>
      </p:sp>
      <p:sp>
        <p:nvSpPr>
          <p:cNvPr id="5" name="Footer Placeholder 4"/>
          <p:cNvSpPr>
            <a:spLocks noGrp="1"/>
          </p:cNvSpPr>
          <p:nvPr>
            <p:ph type="ftr" sz="quarter" idx="11"/>
          </p:nvPr>
        </p:nvSpPr>
        <p:spPr/>
        <p:txBody>
          <a:bodyPr/>
          <a:lstStyle/>
          <a:p>
            <a:r>
              <a:rPr lang="en-GB" smtClean="0"/>
              <a:t>Footer</a:t>
            </a:r>
            <a:endParaRPr lang="en-GB"/>
          </a:p>
        </p:txBody>
      </p:sp>
      <p:sp>
        <p:nvSpPr>
          <p:cNvPr id="6" name="Slide Number Placeholder 5"/>
          <p:cNvSpPr>
            <a:spLocks noGrp="1"/>
          </p:cNvSpPr>
          <p:nvPr>
            <p:ph type="sldNum" sz="quarter" idx="12"/>
          </p:nvPr>
        </p:nvSpPr>
        <p:spPr/>
        <p:txBody>
          <a:bodyPr/>
          <a:lstStyle/>
          <a:p>
            <a:fld id="{2754E468-17A5-4843-824A-ECDB2178EE75}"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rrowheads="1"/>
          </p:cNvSpPr>
          <p:nvPr>
            <p:ph type="ctrTitle"/>
          </p:nvPr>
        </p:nvSpPr>
        <p:spPr>
          <a:xfrm>
            <a:off x="468313" y="765175"/>
            <a:ext cx="8226425" cy="1008063"/>
          </a:xfrm>
        </p:spPr>
        <p:txBody>
          <a:bodyPr/>
          <a:lstStyle/>
          <a:p>
            <a:r>
              <a:rPr lang="en-GB" sz="3200"/>
              <a:t>Human Resource Management</a:t>
            </a:r>
            <a:br>
              <a:rPr lang="en-GB" sz="3200"/>
            </a:br>
            <a:r>
              <a:rPr lang="en-GB" sz="3200"/>
              <a:t>Mark 1</a:t>
            </a:r>
            <a:endParaRPr lang="en-US" sz="3200"/>
          </a:p>
        </p:txBody>
      </p:sp>
      <p:sp>
        <p:nvSpPr>
          <p:cNvPr id="141315" name="Rectangle 3"/>
          <p:cNvSpPr>
            <a:spLocks noGrp="1" noRot="1" noChangeArrowheads="1"/>
          </p:cNvSpPr>
          <p:nvPr>
            <p:ph type="subTitle" idx="1"/>
          </p:nvPr>
        </p:nvSpPr>
        <p:spPr>
          <a:xfrm>
            <a:off x="468313" y="2133600"/>
            <a:ext cx="8280400" cy="4032250"/>
          </a:xfrm>
        </p:spPr>
        <p:txBody>
          <a:bodyPr/>
          <a:lstStyle/>
          <a:p>
            <a:pPr algn="l"/>
            <a:endParaRPr lang="en-GB"/>
          </a:p>
          <a:p>
            <a:pPr algn="l"/>
            <a:r>
              <a:rPr lang="en-GB"/>
              <a:t>The Generic Term</a:t>
            </a:r>
          </a:p>
          <a:p>
            <a:pPr marL="914400" lvl="2" indent="0"/>
            <a:r>
              <a:rPr lang="en-GB"/>
              <a:t>Staffing Objectives</a:t>
            </a:r>
          </a:p>
          <a:p>
            <a:pPr marL="914400" lvl="2" indent="0"/>
            <a:r>
              <a:rPr lang="en-GB"/>
              <a:t>Performance Objectives</a:t>
            </a:r>
          </a:p>
          <a:p>
            <a:pPr marL="914400" lvl="2" indent="0"/>
            <a:r>
              <a:rPr lang="en-GB"/>
              <a:t>Change-management Objectives</a:t>
            </a:r>
          </a:p>
          <a:p>
            <a:pPr marL="914400" lvl="2" indent="0"/>
            <a:r>
              <a:rPr lang="en-GB"/>
              <a:t>Administration Objectives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7C9FA8D-45A6-4522-B800-F1B686005823}" type="slidenum">
              <a:rPr lang="en-GB"/>
              <a:pPr/>
              <a:t>21</a:t>
            </a:fld>
            <a:endParaRPr lang="en-GB"/>
          </a:p>
        </p:txBody>
      </p:sp>
      <p:sp>
        <p:nvSpPr>
          <p:cNvPr id="148482" name="Rectangle 2"/>
          <p:cNvSpPr>
            <a:spLocks noGrp="1" noRot="1" noChangeArrowheads="1"/>
          </p:cNvSpPr>
          <p:nvPr>
            <p:ph type="title"/>
          </p:nvPr>
        </p:nvSpPr>
        <p:spPr/>
        <p:txBody>
          <a:bodyPr/>
          <a:lstStyle/>
          <a:p>
            <a:r>
              <a:rPr lang="en-GB"/>
              <a:t>Staffing Objectives</a:t>
            </a:r>
            <a:endParaRPr lang="en-US"/>
          </a:p>
        </p:txBody>
      </p:sp>
      <p:sp>
        <p:nvSpPr>
          <p:cNvPr id="148483" name="Rectangle 3"/>
          <p:cNvSpPr>
            <a:spLocks noGrp="1" noRot="1" noChangeArrowheads="1"/>
          </p:cNvSpPr>
          <p:nvPr>
            <p:ph type="body" idx="1"/>
          </p:nvPr>
        </p:nvSpPr>
        <p:spPr/>
        <p:txBody>
          <a:bodyPr/>
          <a:lstStyle/>
          <a:p>
            <a:endParaRPr lang="en-GB"/>
          </a:p>
          <a:p>
            <a:r>
              <a:rPr lang="en-GB"/>
              <a:t>Designing organisational structures</a:t>
            </a:r>
          </a:p>
          <a:p>
            <a:r>
              <a:rPr lang="en-GB"/>
              <a:t>Determining types of contract</a:t>
            </a:r>
          </a:p>
          <a:p>
            <a:r>
              <a:rPr lang="en-GB"/>
              <a:t>Recruitment, selection, development</a:t>
            </a:r>
          </a:p>
          <a:p>
            <a:r>
              <a:rPr lang="en-GB"/>
              <a:t>Retention and Severance</a:t>
            </a:r>
          </a:p>
          <a:p>
            <a:r>
              <a:rPr lang="en-GB"/>
              <a:t>Employment packages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4FECC12-1714-4DA6-BEA2-C134FDC725B3}" type="slidenum">
              <a:rPr lang="en-GB"/>
              <a:pPr/>
              <a:t>22</a:t>
            </a:fld>
            <a:endParaRPr lang="en-GB"/>
          </a:p>
        </p:txBody>
      </p:sp>
      <p:sp>
        <p:nvSpPr>
          <p:cNvPr id="142338" name="Rectangle 2"/>
          <p:cNvSpPr>
            <a:spLocks noGrp="1" noRot="1" noChangeArrowheads="1"/>
          </p:cNvSpPr>
          <p:nvPr>
            <p:ph type="title"/>
          </p:nvPr>
        </p:nvSpPr>
        <p:spPr/>
        <p:txBody>
          <a:bodyPr/>
          <a:lstStyle/>
          <a:p>
            <a:r>
              <a:rPr lang="en-GB"/>
              <a:t>Performance Objectives</a:t>
            </a:r>
            <a:endParaRPr lang="en-US"/>
          </a:p>
        </p:txBody>
      </p:sp>
      <p:sp>
        <p:nvSpPr>
          <p:cNvPr id="142339" name="Rectangle 3"/>
          <p:cNvSpPr>
            <a:spLocks noGrp="1" noRot="1" noChangeArrowheads="1"/>
          </p:cNvSpPr>
          <p:nvPr>
            <p:ph type="body" idx="1"/>
          </p:nvPr>
        </p:nvSpPr>
        <p:spPr/>
        <p:txBody>
          <a:bodyPr/>
          <a:lstStyle/>
          <a:p>
            <a:endParaRPr lang="en-GB"/>
          </a:p>
          <a:p>
            <a:r>
              <a:rPr lang="en-GB"/>
              <a:t>Motivation and Commitment</a:t>
            </a:r>
          </a:p>
          <a:p>
            <a:r>
              <a:rPr lang="en-GB"/>
              <a:t>Training and Development</a:t>
            </a:r>
          </a:p>
          <a:p>
            <a:r>
              <a:rPr lang="en-GB"/>
              <a:t>Negotiations about improvement</a:t>
            </a:r>
          </a:p>
          <a:p>
            <a:r>
              <a:rPr lang="en-GB"/>
              <a:t>Discipline and Grievance</a:t>
            </a:r>
          </a:p>
          <a:p>
            <a:r>
              <a:rPr lang="en-GB"/>
              <a:t>Welfare</a:t>
            </a:r>
          </a:p>
          <a:p>
            <a:r>
              <a:rPr lang="en-GB"/>
              <a:t>Remuneration/Incentives</a:t>
            </a:r>
          </a:p>
          <a:p>
            <a:pPr>
              <a:buFont typeface="Wingdings" pitchFamily="2" charset="2"/>
              <a:buNone/>
            </a:pPr>
            <a:endParaRPr lang="en-GB"/>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6ED406C-BA72-4570-B059-AD997E9AE4E4}" type="slidenum">
              <a:rPr lang="en-GB"/>
              <a:pPr/>
              <a:t>23</a:t>
            </a:fld>
            <a:endParaRPr lang="en-GB"/>
          </a:p>
        </p:txBody>
      </p:sp>
      <p:sp>
        <p:nvSpPr>
          <p:cNvPr id="143362" name="Rectangle 2"/>
          <p:cNvSpPr>
            <a:spLocks noGrp="1" noRot="1" noChangeArrowheads="1"/>
          </p:cNvSpPr>
          <p:nvPr>
            <p:ph type="title"/>
          </p:nvPr>
        </p:nvSpPr>
        <p:spPr/>
        <p:txBody>
          <a:bodyPr/>
          <a:lstStyle/>
          <a:p>
            <a:r>
              <a:rPr lang="en-GB" sz="4000"/>
              <a:t>Change-management Objectives</a:t>
            </a:r>
            <a:endParaRPr lang="en-US" sz="4000"/>
          </a:p>
        </p:txBody>
      </p:sp>
      <p:sp>
        <p:nvSpPr>
          <p:cNvPr id="143363" name="Rectangle 3"/>
          <p:cNvSpPr>
            <a:spLocks noGrp="1" noRot="1" noChangeArrowheads="1"/>
          </p:cNvSpPr>
          <p:nvPr>
            <p:ph type="body" idx="1"/>
          </p:nvPr>
        </p:nvSpPr>
        <p:spPr/>
        <p:txBody>
          <a:bodyPr/>
          <a:lstStyle/>
          <a:p>
            <a:pPr marL="609600" indent="-609600">
              <a:buFont typeface="Wingdings" pitchFamily="2" charset="2"/>
              <a:buNone/>
            </a:pPr>
            <a:endParaRPr lang="en-GB" sz="2800"/>
          </a:p>
          <a:p>
            <a:pPr marL="609600" indent="-609600">
              <a:buFont typeface="Wingdings" pitchFamily="2" charset="2"/>
              <a:buNone/>
            </a:pPr>
            <a:r>
              <a:rPr lang="en-GB" sz="2800"/>
              <a:t>The requirement to innovate necessitates:</a:t>
            </a:r>
          </a:p>
          <a:p>
            <a:pPr marL="609600" indent="-609600"/>
            <a:endParaRPr lang="en-GB" sz="2800"/>
          </a:p>
          <a:p>
            <a:pPr marL="609600" indent="-609600"/>
            <a:r>
              <a:rPr lang="en-GB" sz="2800"/>
              <a:t>Re-organisation – structural</a:t>
            </a:r>
          </a:p>
          <a:p>
            <a:pPr marL="609600" indent="-609600"/>
            <a:r>
              <a:rPr lang="en-GB" sz="2800"/>
              <a:t>Changing work roles and relationships</a:t>
            </a:r>
          </a:p>
          <a:p>
            <a:pPr marL="609600" indent="-609600"/>
            <a:r>
              <a:rPr lang="en-GB" sz="2800"/>
              <a:t>Changing reward structures and patterns</a:t>
            </a:r>
          </a:p>
          <a:p>
            <a:pPr marL="609600" indent="-609600"/>
            <a:r>
              <a:rPr lang="en-GB" sz="2800"/>
              <a:t>Adaptations via re-training</a:t>
            </a:r>
            <a:endParaRPr 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8658F7E-530B-40E3-B492-FC9EE15B26FB}" type="slidenum">
              <a:rPr lang="en-GB"/>
              <a:pPr/>
              <a:t>24</a:t>
            </a:fld>
            <a:endParaRPr lang="en-GB"/>
          </a:p>
        </p:txBody>
      </p:sp>
      <p:sp>
        <p:nvSpPr>
          <p:cNvPr id="144386" name="Rectangle 2"/>
          <p:cNvSpPr>
            <a:spLocks noGrp="1" noRot="1" noChangeArrowheads="1"/>
          </p:cNvSpPr>
          <p:nvPr>
            <p:ph type="title"/>
          </p:nvPr>
        </p:nvSpPr>
        <p:spPr/>
        <p:txBody>
          <a:bodyPr/>
          <a:lstStyle/>
          <a:p>
            <a:r>
              <a:rPr lang="en-GB"/>
              <a:t>Administration Objectives</a:t>
            </a:r>
            <a:endParaRPr lang="en-US"/>
          </a:p>
        </p:txBody>
      </p:sp>
      <p:sp>
        <p:nvSpPr>
          <p:cNvPr id="144387" name="Rectangle 3"/>
          <p:cNvSpPr>
            <a:spLocks noGrp="1" noRot="1" noChangeArrowheads="1"/>
          </p:cNvSpPr>
          <p:nvPr>
            <p:ph type="body" idx="1"/>
          </p:nvPr>
        </p:nvSpPr>
        <p:spPr/>
        <p:txBody>
          <a:bodyPr/>
          <a:lstStyle/>
          <a:p>
            <a:pPr>
              <a:buFont typeface="Wingdings" pitchFamily="2" charset="2"/>
              <a:buNone/>
            </a:pPr>
            <a:r>
              <a:rPr lang="en-GB" sz="2800"/>
              <a:t>Carried out to facilitate smooth running:</a:t>
            </a:r>
          </a:p>
          <a:p>
            <a:r>
              <a:rPr lang="en-GB" sz="2800"/>
              <a:t>Accurate and comprehensive data/records</a:t>
            </a:r>
          </a:p>
          <a:p>
            <a:pPr>
              <a:buFont typeface="Wingdings" pitchFamily="2" charset="2"/>
              <a:buNone/>
            </a:pPr>
            <a:r>
              <a:rPr lang="en-GB" sz="2800"/>
              <a:t>   (biographical, achievements, performance,      terms and conditions etc)</a:t>
            </a:r>
          </a:p>
          <a:p>
            <a:r>
              <a:rPr lang="en-GB" sz="2800"/>
              <a:t>Legal responsibilities</a:t>
            </a:r>
          </a:p>
          <a:p>
            <a:pPr>
              <a:buFont typeface="Wingdings" pitchFamily="2" charset="2"/>
              <a:buNone/>
            </a:pPr>
            <a:r>
              <a:rPr lang="en-GB" sz="2800"/>
              <a:t>    (eg: in relation to Health and Safety, Sick Pay and Pensions, Minimum Pay and Working Time etc)</a:t>
            </a:r>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9CD3297-53B2-4272-B07B-1FD8465F3B87}" type="slidenum">
              <a:rPr lang="en-GB"/>
              <a:pPr/>
              <a:t>25</a:t>
            </a:fld>
            <a:endParaRPr lang="en-GB"/>
          </a:p>
        </p:txBody>
      </p:sp>
      <p:sp>
        <p:nvSpPr>
          <p:cNvPr id="146434" name="Rectangle 2"/>
          <p:cNvSpPr>
            <a:spLocks noGrp="1" noRot="1" noChangeArrowheads="1"/>
          </p:cNvSpPr>
          <p:nvPr>
            <p:ph type="title"/>
          </p:nvPr>
        </p:nvSpPr>
        <p:spPr/>
        <p:txBody>
          <a:bodyPr/>
          <a:lstStyle/>
          <a:p>
            <a:r>
              <a:rPr lang="en-GB"/>
              <a:t>HRM – roles and objectives</a:t>
            </a:r>
            <a:endParaRPr lang="en-US"/>
          </a:p>
        </p:txBody>
      </p:sp>
      <p:graphicFrame>
        <p:nvGraphicFramePr>
          <p:cNvPr id="146435" name="Diagram 3"/>
          <p:cNvGraphicFramePr>
            <a:graphicFrameLocks/>
          </p:cNvGraphicFramePr>
          <p:nvPr>
            <p:ph type="dgm" idx="1"/>
          </p:nvPr>
        </p:nvGraphicFramePr>
        <p:xfrm>
          <a:off x="1933575" y="1516063"/>
          <a:ext cx="5421313" cy="5283200"/>
        </p:xfrm>
        <a:graphic>
          <a:graphicData uri="http://schemas.openxmlformats.org/drawingml/2006/compatibility">
            <com:legacyDrawing xmlns:com="http://schemas.openxmlformats.org/drawingml/2006/compatibility" spid="_x0000_s33794"/>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2"/>
          </p:nvPr>
        </p:nvSpPr>
        <p:spPr/>
        <p:txBody>
          <a:bodyPr/>
          <a:lstStyle/>
          <a:p>
            <a:fld id="{1B540B49-DCB8-4037-9057-EC90421DB588}" type="slidenum">
              <a:rPr lang="en-GB"/>
              <a:pPr/>
              <a:t>26</a:t>
            </a:fld>
            <a:endParaRPr lang="en-GB"/>
          </a:p>
        </p:txBody>
      </p:sp>
      <p:sp>
        <p:nvSpPr>
          <p:cNvPr id="59412" name="Rectangle 1044"/>
          <p:cNvSpPr>
            <a:spLocks noChangeArrowheads="1"/>
          </p:cNvSpPr>
          <p:nvPr/>
        </p:nvSpPr>
        <p:spPr bwMode="auto">
          <a:xfrm>
            <a:off x="1066800" y="2438400"/>
            <a:ext cx="1143000" cy="457200"/>
          </a:xfrm>
          <a:prstGeom prst="rect">
            <a:avLst/>
          </a:prstGeom>
          <a:solidFill>
            <a:srgbClr val="FFFFFF"/>
          </a:solidFill>
          <a:ln w="9525">
            <a:solidFill>
              <a:srgbClr val="000000"/>
            </a:solidFill>
            <a:miter lim="800000"/>
            <a:headEnd/>
            <a:tailEnd/>
          </a:ln>
        </p:spPr>
        <p:txBody>
          <a:bodyPr lIns="0" tIns="0" rIns="0" bIns="0"/>
          <a:lstStyle/>
          <a:p>
            <a:pPr algn="ctr" eaLnBrk="0" hangingPunct="0"/>
            <a:r>
              <a:rPr lang="en-US" sz="1400">
                <a:solidFill>
                  <a:srgbClr val="0066FF"/>
                </a:solidFill>
                <a:latin typeface="Times New Roman" pitchFamily="18" charset="0"/>
                <a:cs typeface="Times New Roman" pitchFamily="18" charset="0"/>
              </a:rPr>
              <a:t>Staffing objectives</a:t>
            </a:r>
          </a:p>
          <a:p>
            <a:pPr eaLnBrk="0" hangingPunct="0"/>
            <a:endParaRPr lang="en-US" sz="2400">
              <a:solidFill>
                <a:srgbClr val="0066FF"/>
              </a:solidFill>
              <a:latin typeface="Times New Roman" pitchFamily="18" charset="0"/>
            </a:endParaRPr>
          </a:p>
        </p:txBody>
      </p:sp>
      <p:sp>
        <p:nvSpPr>
          <p:cNvPr id="59411" name="Rectangle 1043"/>
          <p:cNvSpPr>
            <a:spLocks noChangeArrowheads="1"/>
          </p:cNvSpPr>
          <p:nvPr/>
        </p:nvSpPr>
        <p:spPr bwMode="auto">
          <a:xfrm>
            <a:off x="5029200" y="1600200"/>
            <a:ext cx="1524000" cy="533400"/>
          </a:xfrm>
          <a:prstGeom prst="rect">
            <a:avLst/>
          </a:prstGeom>
          <a:solidFill>
            <a:srgbClr val="FFFFFF"/>
          </a:solidFill>
          <a:ln w="9525">
            <a:solidFill>
              <a:srgbClr val="000000"/>
            </a:solidFill>
            <a:miter lim="800000"/>
            <a:headEnd/>
            <a:tailEnd/>
          </a:ln>
        </p:spPr>
        <p:txBody>
          <a:bodyPr lIns="0" tIns="0" rIns="0" bIns="0"/>
          <a:lstStyle/>
          <a:p>
            <a:pPr algn="ctr" eaLnBrk="0" hangingPunct="0"/>
            <a:r>
              <a:rPr lang="en-US" sz="1400">
                <a:solidFill>
                  <a:srgbClr val="0066FF"/>
                </a:solidFill>
                <a:latin typeface="Times New Roman" pitchFamily="18" charset="0"/>
                <a:cs typeface="Times New Roman" pitchFamily="18" charset="0"/>
              </a:rPr>
              <a:t>Change-management objectives</a:t>
            </a:r>
          </a:p>
          <a:p>
            <a:pPr eaLnBrk="0" hangingPunct="0"/>
            <a:endParaRPr lang="en-US" sz="1400">
              <a:solidFill>
                <a:srgbClr val="0066FF"/>
              </a:solidFill>
              <a:latin typeface="Times New Roman" pitchFamily="18" charset="0"/>
            </a:endParaRPr>
          </a:p>
        </p:txBody>
      </p:sp>
      <p:sp>
        <p:nvSpPr>
          <p:cNvPr id="59410" name="Rectangle 1042"/>
          <p:cNvSpPr>
            <a:spLocks noChangeArrowheads="1"/>
          </p:cNvSpPr>
          <p:nvPr/>
        </p:nvSpPr>
        <p:spPr bwMode="auto">
          <a:xfrm>
            <a:off x="6477000" y="2438400"/>
            <a:ext cx="1219200" cy="533400"/>
          </a:xfrm>
          <a:prstGeom prst="rect">
            <a:avLst/>
          </a:prstGeom>
          <a:solidFill>
            <a:srgbClr val="FFFFFF"/>
          </a:solidFill>
          <a:ln w="9525">
            <a:solidFill>
              <a:srgbClr val="000000"/>
            </a:solidFill>
            <a:miter lim="800000"/>
            <a:headEnd/>
            <a:tailEnd/>
          </a:ln>
        </p:spPr>
        <p:txBody>
          <a:bodyPr lIns="0" tIns="0" rIns="0" bIns="0"/>
          <a:lstStyle/>
          <a:p>
            <a:pPr algn="ctr" eaLnBrk="0" hangingPunct="0"/>
            <a:r>
              <a:rPr lang="en-US" sz="1400">
                <a:solidFill>
                  <a:srgbClr val="0066FF"/>
                </a:solidFill>
                <a:latin typeface="Times New Roman" pitchFamily="18" charset="0"/>
                <a:cs typeface="Times New Roman" pitchFamily="18" charset="0"/>
              </a:rPr>
              <a:t>Administration objectives</a:t>
            </a:r>
          </a:p>
          <a:p>
            <a:pPr eaLnBrk="0" hangingPunct="0"/>
            <a:endParaRPr lang="en-US" sz="1400">
              <a:solidFill>
                <a:srgbClr val="0066FF"/>
              </a:solidFill>
              <a:latin typeface="Times New Roman" pitchFamily="18" charset="0"/>
            </a:endParaRPr>
          </a:p>
        </p:txBody>
      </p:sp>
      <p:sp>
        <p:nvSpPr>
          <p:cNvPr id="59409" name="Rectangle 1041"/>
          <p:cNvSpPr>
            <a:spLocks noChangeArrowheads="1"/>
          </p:cNvSpPr>
          <p:nvPr/>
        </p:nvSpPr>
        <p:spPr bwMode="auto">
          <a:xfrm>
            <a:off x="1600200" y="1676400"/>
            <a:ext cx="1447800" cy="457200"/>
          </a:xfrm>
          <a:prstGeom prst="rect">
            <a:avLst/>
          </a:prstGeom>
          <a:solidFill>
            <a:srgbClr val="FFFFFF"/>
          </a:solidFill>
          <a:ln w="9525">
            <a:solidFill>
              <a:srgbClr val="000000"/>
            </a:solidFill>
            <a:miter lim="800000"/>
            <a:headEnd/>
            <a:tailEnd/>
          </a:ln>
        </p:spPr>
        <p:txBody>
          <a:bodyPr lIns="0" tIns="0" rIns="0" bIns="0"/>
          <a:lstStyle/>
          <a:p>
            <a:pPr algn="ctr" eaLnBrk="0" hangingPunct="0"/>
            <a:r>
              <a:rPr lang="en-US" sz="1400">
                <a:solidFill>
                  <a:srgbClr val="0066FF"/>
                </a:solidFill>
                <a:latin typeface="Times New Roman" pitchFamily="18" charset="0"/>
                <a:cs typeface="Times New Roman" pitchFamily="18" charset="0"/>
              </a:rPr>
              <a:t>Performance objectives</a:t>
            </a:r>
          </a:p>
          <a:p>
            <a:pPr eaLnBrk="0" hangingPunct="0"/>
            <a:endParaRPr lang="en-US" sz="2400">
              <a:solidFill>
                <a:srgbClr val="0066FF"/>
              </a:solidFill>
              <a:latin typeface="Times New Roman" pitchFamily="18" charset="0"/>
            </a:endParaRPr>
          </a:p>
        </p:txBody>
      </p:sp>
      <p:sp>
        <p:nvSpPr>
          <p:cNvPr id="59408" name="Rectangle 1040"/>
          <p:cNvSpPr>
            <a:spLocks noChangeArrowheads="1"/>
          </p:cNvSpPr>
          <p:nvPr/>
        </p:nvSpPr>
        <p:spPr bwMode="auto">
          <a:xfrm>
            <a:off x="2667000" y="3429000"/>
            <a:ext cx="2590800" cy="457200"/>
          </a:xfrm>
          <a:prstGeom prst="rect">
            <a:avLst/>
          </a:prstGeom>
          <a:solidFill>
            <a:srgbClr val="FFFFFF"/>
          </a:solidFill>
          <a:ln w="9525">
            <a:solidFill>
              <a:srgbClr val="000000"/>
            </a:solidFill>
            <a:miter lim="800000"/>
            <a:headEnd/>
            <a:tailEnd/>
          </a:ln>
        </p:spPr>
        <p:txBody>
          <a:bodyPr lIns="0" tIns="0" rIns="0" bIns="0"/>
          <a:lstStyle/>
          <a:p>
            <a:pPr algn="ctr" eaLnBrk="0" hangingPunct="0"/>
            <a:r>
              <a:rPr lang="en-US" sz="1600">
                <a:solidFill>
                  <a:srgbClr val="0066FF"/>
                </a:solidFill>
                <a:latin typeface="Times New Roman" pitchFamily="18" charset="0"/>
                <a:cs typeface="Times New Roman" pitchFamily="18" charset="0"/>
              </a:rPr>
              <a:t>HRM</a:t>
            </a:r>
          </a:p>
          <a:p>
            <a:pPr eaLnBrk="0" hangingPunct="0"/>
            <a:endParaRPr lang="en-US" sz="1600">
              <a:solidFill>
                <a:srgbClr val="0066FF"/>
              </a:solidFill>
              <a:latin typeface="Times New Roman" pitchFamily="18" charset="0"/>
            </a:endParaRPr>
          </a:p>
        </p:txBody>
      </p:sp>
      <p:sp>
        <p:nvSpPr>
          <p:cNvPr id="59407" name="Rectangle 1039"/>
          <p:cNvSpPr>
            <a:spLocks noChangeArrowheads="1"/>
          </p:cNvSpPr>
          <p:nvPr/>
        </p:nvSpPr>
        <p:spPr bwMode="auto">
          <a:xfrm>
            <a:off x="5334000" y="5105400"/>
            <a:ext cx="1524000" cy="457200"/>
          </a:xfrm>
          <a:prstGeom prst="rect">
            <a:avLst/>
          </a:prstGeom>
          <a:solidFill>
            <a:srgbClr val="FFFFFF"/>
          </a:solidFill>
          <a:ln w="9525">
            <a:solidFill>
              <a:srgbClr val="000000"/>
            </a:solidFill>
            <a:miter lim="800000"/>
            <a:headEnd/>
            <a:tailEnd/>
          </a:ln>
        </p:spPr>
        <p:txBody>
          <a:bodyPr lIns="0" tIns="0" rIns="0" bIns="0"/>
          <a:lstStyle/>
          <a:p>
            <a:pPr algn="ctr" eaLnBrk="0" hangingPunct="0"/>
            <a:r>
              <a:rPr lang="en-US" sz="1400">
                <a:solidFill>
                  <a:srgbClr val="0066FF"/>
                </a:solidFill>
                <a:latin typeface="Times New Roman" pitchFamily="18" charset="0"/>
                <a:cs typeface="Times New Roman" pitchFamily="18" charset="0"/>
              </a:rPr>
              <a:t>Human resource specialists</a:t>
            </a:r>
          </a:p>
          <a:p>
            <a:pPr eaLnBrk="0" hangingPunct="0"/>
            <a:endParaRPr lang="en-US" sz="1400">
              <a:solidFill>
                <a:srgbClr val="0066FF"/>
              </a:solidFill>
              <a:latin typeface="Times New Roman" pitchFamily="18" charset="0"/>
            </a:endParaRPr>
          </a:p>
        </p:txBody>
      </p:sp>
      <p:sp>
        <p:nvSpPr>
          <p:cNvPr id="59406" name="Rectangle 1038"/>
          <p:cNvSpPr>
            <a:spLocks noChangeArrowheads="1"/>
          </p:cNvSpPr>
          <p:nvPr/>
        </p:nvSpPr>
        <p:spPr bwMode="auto">
          <a:xfrm>
            <a:off x="1219200" y="5105400"/>
            <a:ext cx="1447800" cy="457200"/>
          </a:xfrm>
          <a:prstGeom prst="rect">
            <a:avLst/>
          </a:prstGeom>
          <a:solidFill>
            <a:srgbClr val="FFFFFF"/>
          </a:solidFill>
          <a:ln w="9525">
            <a:solidFill>
              <a:srgbClr val="000000"/>
            </a:solidFill>
            <a:miter lim="800000"/>
            <a:headEnd/>
            <a:tailEnd/>
          </a:ln>
        </p:spPr>
        <p:txBody>
          <a:bodyPr lIns="0" tIns="0" rIns="0" bIns="0"/>
          <a:lstStyle/>
          <a:p>
            <a:pPr algn="ctr" eaLnBrk="0" hangingPunct="0"/>
            <a:r>
              <a:rPr lang="en-US" sz="1400">
                <a:solidFill>
                  <a:srgbClr val="0066FF"/>
                </a:solidFill>
                <a:latin typeface="Times New Roman" pitchFamily="18" charset="0"/>
                <a:cs typeface="Times New Roman" pitchFamily="18" charset="0"/>
              </a:rPr>
              <a:t>Consultants and advisors</a:t>
            </a:r>
          </a:p>
          <a:p>
            <a:pPr eaLnBrk="0" hangingPunct="0"/>
            <a:endParaRPr lang="en-US" sz="1400">
              <a:solidFill>
                <a:srgbClr val="0066FF"/>
              </a:solidFill>
              <a:latin typeface="Times New Roman" pitchFamily="18" charset="0"/>
            </a:endParaRPr>
          </a:p>
        </p:txBody>
      </p:sp>
      <p:sp>
        <p:nvSpPr>
          <p:cNvPr id="59405" name="Rectangle 1037"/>
          <p:cNvSpPr>
            <a:spLocks noChangeArrowheads="1"/>
          </p:cNvSpPr>
          <p:nvPr/>
        </p:nvSpPr>
        <p:spPr bwMode="auto">
          <a:xfrm>
            <a:off x="6553200" y="4267200"/>
            <a:ext cx="1295400" cy="381000"/>
          </a:xfrm>
          <a:prstGeom prst="rect">
            <a:avLst/>
          </a:prstGeom>
          <a:solidFill>
            <a:srgbClr val="FFFFFF"/>
          </a:solidFill>
          <a:ln w="9525">
            <a:solidFill>
              <a:srgbClr val="000000"/>
            </a:solidFill>
            <a:miter lim="800000"/>
            <a:headEnd/>
            <a:tailEnd/>
          </a:ln>
        </p:spPr>
        <p:txBody>
          <a:bodyPr lIns="0" tIns="0" rIns="0" bIns="0"/>
          <a:lstStyle/>
          <a:p>
            <a:pPr algn="ctr" eaLnBrk="0" hangingPunct="0"/>
            <a:r>
              <a:rPr lang="en-US" sz="1200">
                <a:solidFill>
                  <a:srgbClr val="0066FF"/>
                </a:solidFill>
                <a:latin typeface="Times New Roman" pitchFamily="18" charset="0"/>
                <a:cs typeface="Times New Roman" pitchFamily="18" charset="0"/>
              </a:rPr>
              <a:t>Human resource generalists</a:t>
            </a:r>
          </a:p>
          <a:p>
            <a:pPr eaLnBrk="0" hangingPunct="0"/>
            <a:endParaRPr lang="en-US" sz="1200">
              <a:solidFill>
                <a:srgbClr val="0066FF"/>
              </a:solidFill>
              <a:latin typeface="Times New Roman" pitchFamily="18" charset="0"/>
            </a:endParaRPr>
          </a:p>
        </p:txBody>
      </p:sp>
      <p:sp>
        <p:nvSpPr>
          <p:cNvPr id="59404" name="Rectangle 1036"/>
          <p:cNvSpPr>
            <a:spLocks noChangeArrowheads="1"/>
          </p:cNvSpPr>
          <p:nvPr/>
        </p:nvSpPr>
        <p:spPr bwMode="auto">
          <a:xfrm>
            <a:off x="914400" y="4267200"/>
            <a:ext cx="1219200" cy="457200"/>
          </a:xfrm>
          <a:prstGeom prst="rect">
            <a:avLst/>
          </a:prstGeom>
          <a:solidFill>
            <a:srgbClr val="FFFFFF"/>
          </a:solidFill>
          <a:ln w="9525">
            <a:solidFill>
              <a:srgbClr val="000000"/>
            </a:solidFill>
            <a:miter lim="800000"/>
            <a:headEnd/>
            <a:tailEnd/>
          </a:ln>
        </p:spPr>
        <p:txBody>
          <a:bodyPr lIns="0" tIns="0" rIns="0" bIns="0"/>
          <a:lstStyle/>
          <a:p>
            <a:pPr algn="ctr" eaLnBrk="0" hangingPunct="0"/>
            <a:r>
              <a:rPr lang="en-US" sz="1400">
                <a:solidFill>
                  <a:srgbClr val="0066FF"/>
                </a:solidFill>
                <a:latin typeface="Times New Roman" pitchFamily="18" charset="0"/>
                <a:cs typeface="Times New Roman" pitchFamily="18" charset="0"/>
              </a:rPr>
              <a:t>Line managers</a:t>
            </a:r>
          </a:p>
          <a:p>
            <a:pPr eaLnBrk="0" hangingPunct="0"/>
            <a:endParaRPr lang="en-US" sz="2400">
              <a:solidFill>
                <a:srgbClr val="0066FF"/>
              </a:solidFill>
              <a:latin typeface="Times New Roman" pitchFamily="18" charset="0"/>
            </a:endParaRPr>
          </a:p>
        </p:txBody>
      </p:sp>
      <p:sp>
        <p:nvSpPr>
          <p:cNvPr id="59403" name="Rectangle 1035"/>
          <p:cNvSpPr>
            <a:spLocks noChangeArrowheads="1"/>
          </p:cNvSpPr>
          <p:nvPr/>
        </p:nvSpPr>
        <p:spPr bwMode="auto">
          <a:xfrm>
            <a:off x="3276600" y="5105400"/>
            <a:ext cx="1371600" cy="457200"/>
          </a:xfrm>
          <a:prstGeom prst="rect">
            <a:avLst/>
          </a:prstGeom>
          <a:solidFill>
            <a:srgbClr val="FFFFFF"/>
          </a:solidFill>
          <a:ln w="9525">
            <a:solidFill>
              <a:srgbClr val="000000"/>
            </a:solidFill>
            <a:miter lim="800000"/>
            <a:headEnd/>
            <a:tailEnd/>
          </a:ln>
        </p:spPr>
        <p:txBody>
          <a:bodyPr lIns="0" tIns="0" rIns="0" bIns="0"/>
          <a:lstStyle/>
          <a:p>
            <a:pPr algn="ctr" eaLnBrk="0" hangingPunct="0"/>
            <a:r>
              <a:rPr lang="en-US" sz="1400">
                <a:solidFill>
                  <a:srgbClr val="0066FF"/>
                </a:solidFill>
                <a:latin typeface="Times New Roman" pitchFamily="18" charset="0"/>
                <a:cs typeface="Times New Roman" pitchFamily="18" charset="0"/>
              </a:rPr>
              <a:t>subcontractors</a:t>
            </a:r>
          </a:p>
          <a:p>
            <a:pPr eaLnBrk="0" hangingPunct="0"/>
            <a:endParaRPr lang="en-US" sz="1400">
              <a:solidFill>
                <a:srgbClr val="0066FF"/>
              </a:solidFill>
              <a:latin typeface="Times New Roman" pitchFamily="18" charset="0"/>
            </a:endParaRPr>
          </a:p>
        </p:txBody>
      </p:sp>
      <p:sp>
        <p:nvSpPr>
          <p:cNvPr id="59402" name="Line 1034"/>
          <p:cNvSpPr>
            <a:spLocks noChangeShapeType="1"/>
          </p:cNvSpPr>
          <p:nvPr/>
        </p:nvSpPr>
        <p:spPr bwMode="auto">
          <a:xfrm>
            <a:off x="1905000" y="2895600"/>
            <a:ext cx="609600" cy="609600"/>
          </a:xfrm>
          <a:prstGeom prst="line">
            <a:avLst/>
          </a:prstGeom>
          <a:noFill/>
          <a:ln w="9525">
            <a:solidFill>
              <a:srgbClr val="000000"/>
            </a:solidFill>
            <a:round/>
            <a:headEnd type="triangle" w="med" len="med"/>
            <a:tailEnd/>
          </a:ln>
        </p:spPr>
        <p:txBody>
          <a:bodyPr/>
          <a:lstStyle/>
          <a:p>
            <a:endParaRPr lang="en-GB"/>
          </a:p>
        </p:txBody>
      </p:sp>
      <p:sp>
        <p:nvSpPr>
          <p:cNvPr id="59401" name="Line 1033"/>
          <p:cNvSpPr>
            <a:spLocks noChangeShapeType="1"/>
          </p:cNvSpPr>
          <p:nvPr/>
        </p:nvSpPr>
        <p:spPr bwMode="auto">
          <a:xfrm>
            <a:off x="2743200" y="2209800"/>
            <a:ext cx="457200" cy="1219200"/>
          </a:xfrm>
          <a:prstGeom prst="line">
            <a:avLst/>
          </a:prstGeom>
          <a:noFill/>
          <a:ln w="9525">
            <a:solidFill>
              <a:srgbClr val="000000"/>
            </a:solidFill>
            <a:round/>
            <a:headEnd type="triangle" w="med" len="med"/>
            <a:tailEnd/>
          </a:ln>
        </p:spPr>
        <p:txBody>
          <a:bodyPr/>
          <a:lstStyle/>
          <a:p>
            <a:endParaRPr lang="en-GB"/>
          </a:p>
        </p:txBody>
      </p:sp>
      <p:sp>
        <p:nvSpPr>
          <p:cNvPr id="59400" name="Line 1032"/>
          <p:cNvSpPr>
            <a:spLocks noChangeShapeType="1"/>
          </p:cNvSpPr>
          <p:nvPr/>
        </p:nvSpPr>
        <p:spPr bwMode="auto">
          <a:xfrm flipH="1">
            <a:off x="4572000" y="2209800"/>
            <a:ext cx="533400" cy="1219200"/>
          </a:xfrm>
          <a:prstGeom prst="line">
            <a:avLst/>
          </a:prstGeom>
          <a:noFill/>
          <a:ln w="9525">
            <a:solidFill>
              <a:srgbClr val="000000"/>
            </a:solidFill>
            <a:round/>
            <a:headEnd type="triangle" w="med" len="med"/>
            <a:tailEnd/>
          </a:ln>
        </p:spPr>
        <p:txBody>
          <a:bodyPr/>
          <a:lstStyle/>
          <a:p>
            <a:endParaRPr lang="en-GB"/>
          </a:p>
        </p:txBody>
      </p:sp>
      <p:sp>
        <p:nvSpPr>
          <p:cNvPr id="59399" name="Line 1031"/>
          <p:cNvSpPr>
            <a:spLocks noChangeShapeType="1"/>
          </p:cNvSpPr>
          <p:nvPr/>
        </p:nvSpPr>
        <p:spPr bwMode="auto">
          <a:xfrm flipH="1">
            <a:off x="5334000" y="2895600"/>
            <a:ext cx="1066800" cy="609600"/>
          </a:xfrm>
          <a:prstGeom prst="line">
            <a:avLst/>
          </a:prstGeom>
          <a:noFill/>
          <a:ln w="9525">
            <a:solidFill>
              <a:srgbClr val="000000"/>
            </a:solidFill>
            <a:round/>
            <a:headEnd type="triangle" w="med" len="med"/>
            <a:tailEnd/>
          </a:ln>
        </p:spPr>
        <p:txBody>
          <a:bodyPr/>
          <a:lstStyle/>
          <a:p>
            <a:endParaRPr lang="en-GB"/>
          </a:p>
        </p:txBody>
      </p:sp>
      <p:sp>
        <p:nvSpPr>
          <p:cNvPr id="59398" name="Line 1030"/>
          <p:cNvSpPr>
            <a:spLocks noChangeShapeType="1"/>
          </p:cNvSpPr>
          <p:nvPr/>
        </p:nvSpPr>
        <p:spPr bwMode="auto">
          <a:xfrm flipH="1">
            <a:off x="1828800" y="3962400"/>
            <a:ext cx="685800" cy="304800"/>
          </a:xfrm>
          <a:prstGeom prst="line">
            <a:avLst/>
          </a:prstGeom>
          <a:noFill/>
          <a:ln w="9525">
            <a:solidFill>
              <a:srgbClr val="000000"/>
            </a:solidFill>
            <a:round/>
            <a:headEnd type="triangle" w="med" len="med"/>
            <a:tailEnd/>
          </a:ln>
        </p:spPr>
        <p:txBody>
          <a:bodyPr/>
          <a:lstStyle/>
          <a:p>
            <a:endParaRPr lang="en-GB"/>
          </a:p>
        </p:txBody>
      </p:sp>
      <p:sp>
        <p:nvSpPr>
          <p:cNvPr id="59397" name="Line 1029"/>
          <p:cNvSpPr>
            <a:spLocks noChangeShapeType="1"/>
          </p:cNvSpPr>
          <p:nvPr/>
        </p:nvSpPr>
        <p:spPr bwMode="auto">
          <a:xfrm flipH="1">
            <a:off x="2667000" y="3886200"/>
            <a:ext cx="381000" cy="1219200"/>
          </a:xfrm>
          <a:prstGeom prst="line">
            <a:avLst/>
          </a:prstGeom>
          <a:noFill/>
          <a:ln w="9525">
            <a:solidFill>
              <a:srgbClr val="000000"/>
            </a:solidFill>
            <a:round/>
            <a:headEnd type="triangle" w="med" len="med"/>
            <a:tailEnd/>
          </a:ln>
        </p:spPr>
        <p:txBody>
          <a:bodyPr/>
          <a:lstStyle/>
          <a:p>
            <a:endParaRPr lang="en-GB"/>
          </a:p>
        </p:txBody>
      </p:sp>
      <p:sp>
        <p:nvSpPr>
          <p:cNvPr id="59396" name="Line 1028"/>
          <p:cNvSpPr>
            <a:spLocks noChangeShapeType="1"/>
          </p:cNvSpPr>
          <p:nvPr/>
        </p:nvSpPr>
        <p:spPr bwMode="auto">
          <a:xfrm>
            <a:off x="4038600" y="3886200"/>
            <a:ext cx="0" cy="1143000"/>
          </a:xfrm>
          <a:prstGeom prst="line">
            <a:avLst/>
          </a:prstGeom>
          <a:noFill/>
          <a:ln w="9525">
            <a:solidFill>
              <a:srgbClr val="000000"/>
            </a:solidFill>
            <a:round/>
            <a:headEnd type="triangle" w="med" len="med"/>
            <a:tailEnd/>
          </a:ln>
        </p:spPr>
        <p:txBody>
          <a:bodyPr/>
          <a:lstStyle/>
          <a:p>
            <a:endParaRPr lang="en-GB"/>
          </a:p>
        </p:txBody>
      </p:sp>
      <p:sp>
        <p:nvSpPr>
          <p:cNvPr id="59395" name="Line 1027"/>
          <p:cNvSpPr>
            <a:spLocks noChangeShapeType="1"/>
          </p:cNvSpPr>
          <p:nvPr/>
        </p:nvSpPr>
        <p:spPr bwMode="auto">
          <a:xfrm>
            <a:off x="4953000" y="3962400"/>
            <a:ext cx="685800" cy="1143000"/>
          </a:xfrm>
          <a:prstGeom prst="line">
            <a:avLst/>
          </a:prstGeom>
          <a:noFill/>
          <a:ln w="9525">
            <a:solidFill>
              <a:srgbClr val="000000"/>
            </a:solidFill>
            <a:round/>
            <a:headEnd type="triangle" w="med" len="med"/>
            <a:tailEnd/>
          </a:ln>
        </p:spPr>
        <p:txBody>
          <a:bodyPr/>
          <a:lstStyle/>
          <a:p>
            <a:endParaRPr lang="en-GB"/>
          </a:p>
        </p:txBody>
      </p:sp>
      <p:sp>
        <p:nvSpPr>
          <p:cNvPr id="59394" name="Line 1026"/>
          <p:cNvSpPr>
            <a:spLocks noChangeShapeType="1"/>
          </p:cNvSpPr>
          <p:nvPr/>
        </p:nvSpPr>
        <p:spPr bwMode="auto">
          <a:xfrm>
            <a:off x="5867400" y="3962400"/>
            <a:ext cx="685800" cy="457200"/>
          </a:xfrm>
          <a:prstGeom prst="line">
            <a:avLst/>
          </a:prstGeom>
          <a:noFill/>
          <a:ln w="9525">
            <a:solidFill>
              <a:srgbClr val="000000"/>
            </a:solidFill>
            <a:round/>
            <a:headEnd type="triangle" w="med" len="med"/>
            <a:tailEnd/>
          </a:ln>
        </p:spPr>
        <p:txBody>
          <a:bodyPr/>
          <a:lstStyle/>
          <a:p>
            <a:endParaRPr lang="en-GB"/>
          </a:p>
        </p:txBody>
      </p:sp>
      <p:sp>
        <p:nvSpPr>
          <p:cNvPr id="59413" name="Rectangle 1045"/>
          <p:cNvSpPr>
            <a:spLocks noChangeArrowheads="1"/>
          </p:cNvSpPr>
          <p:nvPr/>
        </p:nvSpPr>
        <p:spPr bwMode="auto">
          <a:xfrm>
            <a:off x="107950" y="1284288"/>
            <a:ext cx="9144000" cy="4291012"/>
          </a:xfrm>
          <a:prstGeom prst="rect">
            <a:avLst/>
          </a:prstGeom>
          <a:noFill/>
          <a:ln w="12700">
            <a:noFill/>
            <a:miter lim="800000"/>
            <a:headEnd type="none" w="sm" len="sm"/>
            <a:tailEnd type="none" w="sm" len="sm"/>
          </a:ln>
          <a:effectLst/>
        </p:spPr>
        <p:txBody>
          <a:bodyPr>
            <a:spAutoFit/>
          </a:bodyPr>
          <a:lstStyle/>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algn="just" eaLnBrk="0" hangingPunct="0"/>
            <a:r>
              <a:rPr lang="en-US" sz="1200">
                <a:solidFill>
                  <a:srgbClr val="0066FF"/>
                </a:solidFill>
                <a:latin typeface="Times New Roman" pitchFamily="18" charset="0"/>
                <a:cs typeface="Times New Roman" pitchFamily="18" charset="0"/>
              </a:rPr>
              <a:t> </a:t>
            </a:r>
          </a:p>
          <a:p>
            <a:pPr eaLnBrk="0" hangingPunct="0"/>
            <a:endParaRPr lang="en-US" sz="2400">
              <a:solidFill>
                <a:srgbClr val="0066FF"/>
              </a:solidFill>
              <a:latin typeface="Times New Roman" pitchFamily="18" charset="0"/>
            </a:endParaRPr>
          </a:p>
        </p:txBody>
      </p:sp>
      <p:sp>
        <p:nvSpPr>
          <p:cNvPr id="59424" name="Rectangle 1056"/>
          <p:cNvSpPr>
            <a:spLocks noChangeArrowheads="1"/>
          </p:cNvSpPr>
          <p:nvPr/>
        </p:nvSpPr>
        <p:spPr bwMode="auto">
          <a:xfrm>
            <a:off x="107950" y="1284288"/>
            <a:ext cx="9144000" cy="639762"/>
          </a:xfrm>
          <a:prstGeom prst="rect">
            <a:avLst/>
          </a:prstGeom>
          <a:noFill/>
          <a:ln w="12700">
            <a:noFill/>
            <a:miter lim="800000"/>
            <a:headEnd type="none" w="sm" len="sm"/>
            <a:tailEnd type="none" w="sm" len="sm"/>
          </a:ln>
          <a:effectLst/>
        </p:spPr>
        <p:txBody>
          <a:bodyPr>
            <a:spAutoFit/>
          </a:bodyPr>
          <a:lstStyle/>
          <a:p>
            <a:pPr algn="just" eaLnBrk="0" hangingPunct="0"/>
            <a:r>
              <a:rPr lang="en-US" sz="1200">
                <a:solidFill>
                  <a:srgbClr val="0066FF"/>
                </a:solidFill>
                <a:latin typeface="Times New Roman" pitchFamily="18" charset="0"/>
                <a:cs typeface="Times New Roman" pitchFamily="18" charset="0"/>
              </a:rPr>
              <a:t> </a:t>
            </a:r>
          </a:p>
          <a:p>
            <a:pPr eaLnBrk="0" hangingPunct="0"/>
            <a:endParaRPr lang="en-US" sz="2400">
              <a:solidFill>
                <a:srgbClr val="0066FF"/>
              </a:solidFill>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B91CB7D-A3AA-4152-A257-09530E6DDB66}" type="slidenum">
              <a:rPr lang="en-GB"/>
              <a:pPr/>
              <a:t>27</a:t>
            </a:fld>
            <a:endParaRPr lang="en-GB"/>
          </a:p>
        </p:txBody>
      </p:sp>
      <p:sp>
        <p:nvSpPr>
          <p:cNvPr id="149506" name="Rectangle 2"/>
          <p:cNvSpPr>
            <a:spLocks noGrp="1" noRot="1" noChangeArrowheads="1"/>
          </p:cNvSpPr>
          <p:nvPr>
            <p:ph type="title"/>
          </p:nvPr>
        </p:nvSpPr>
        <p:spPr/>
        <p:txBody>
          <a:bodyPr/>
          <a:lstStyle/>
          <a:p>
            <a:r>
              <a:rPr lang="en-GB" sz="4000"/>
              <a:t>Human Resource Management </a:t>
            </a:r>
            <a:br>
              <a:rPr lang="en-GB" sz="4000"/>
            </a:br>
            <a:r>
              <a:rPr lang="en-GB" sz="4000"/>
              <a:t>Mark 2</a:t>
            </a:r>
            <a:endParaRPr lang="en-US" sz="4000"/>
          </a:p>
        </p:txBody>
      </p:sp>
      <p:sp>
        <p:nvSpPr>
          <p:cNvPr id="149507" name="Rectangle 3"/>
          <p:cNvSpPr>
            <a:spLocks noGrp="1" noRot="1" noChangeArrowheads="1"/>
          </p:cNvSpPr>
          <p:nvPr>
            <p:ph type="body" idx="1"/>
          </p:nvPr>
        </p:nvSpPr>
        <p:spPr/>
        <p:txBody>
          <a:bodyPr/>
          <a:lstStyle/>
          <a:p>
            <a:r>
              <a:rPr lang="en-GB" sz="2800"/>
              <a:t>A resource centred approach that focuses on the management needs for human resources</a:t>
            </a:r>
          </a:p>
          <a:p>
            <a:r>
              <a:rPr lang="en-GB" sz="2800"/>
              <a:t>ie: not necessarily organising employees </a:t>
            </a:r>
          </a:p>
          <a:p>
            <a:pPr>
              <a:buFont typeface="Wingdings" pitchFamily="2" charset="2"/>
              <a:buNone/>
            </a:pPr>
            <a:r>
              <a:rPr lang="en-GB" sz="2800"/>
              <a:t>    but with planning and monitoring and control</a:t>
            </a:r>
          </a:p>
          <a:p>
            <a:r>
              <a:rPr lang="en-GB" sz="2800"/>
              <a:t>where PERSONNEL is often between management and employees – mediating</a:t>
            </a:r>
          </a:p>
          <a:p>
            <a:r>
              <a:rPr lang="en-GB" sz="2800"/>
              <a:t>HRM is unambiguously MANAGEMENT</a:t>
            </a:r>
            <a:endParaRPr 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49FEE246-3C3E-4057-B365-CFB720CA48E6}" type="slidenum">
              <a:rPr lang="en-GB"/>
              <a:pPr/>
              <a:t>28</a:t>
            </a:fld>
            <a:endParaRPr lang="en-GB"/>
          </a:p>
        </p:txBody>
      </p:sp>
      <p:sp>
        <p:nvSpPr>
          <p:cNvPr id="150530" name="Rectangle 2"/>
          <p:cNvSpPr>
            <a:spLocks noGrp="1" noRot="1" noChangeArrowheads="1"/>
          </p:cNvSpPr>
          <p:nvPr>
            <p:ph type="title"/>
          </p:nvPr>
        </p:nvSpPr>
        <p:spPr/>
        <p:txBody>
          <a:bodyPr/>
          <a:lstStyle/>
          <a:p>
            <a:r>
              <a:rPr lang="en-GB" sz="4000"/>
              <a:t>Personnel                vs  HR       </a:t>
            </a:r>
            <a:br>
              <a:rPr lang="en-GB" sz="4000"/>
            </a:br>
            <a:r>
              <a:rPr lang="en-GB" sz="4000"/>
              <a:t>Management        Management</a:t>
            </a:r>
            <a:endParaRPr lang="en-US" sz="4000"/>
          </a:p>
        </p:txBody>
      </p:sp>
      <p:sp>
        <p:nvSpPr>
          <p:cNvPr id="150531" name="Rectangle 3"/>
          <p:cNvSpPr>
            <a:spLocks noGrp="1" noRot="1" noChangeArrowheads="1"/>
          </p:cNvSpPr>
          <p:nvPr>
            <p:ph type="body" sz="half" idx="1"/>
          </p:nvPr>
        </p:nvSpPr>
        <p:spPr>
          <a:xfrm>
            <a:off x="301625" y="1676400"/>
            <a:ext cx="4191000" cy="4422775"/>
          </a:xfrm>
        </p:spPr>
        <p:txBody>
          <a:bodyPr/>
          <a:lstStyle/>
          <a:p>
            <a:pPr>
              <a:lnSpc>
                <a:spcPct val="90000"/>
              </a:lnSpc>
            </a:pPr>
            <a:r>
              <a:rPr lang="en-GB" sz="2000"/>
              <a:t>Planning = Short term, reactive, ad hoc, marginal</a:t>
            </a:r>
          </a:p>
          <a:p>
            <a:pPr>
              <a:lnSpc>
                <a:spcPct val="90000"/>
              </a:lnSpc>
            </a:pPr>
            <a:r>
              <a:rPr lang="en-GB" sz="2000"/>
              <a:t>Contract = Compliance</a:t>
            </a:r>
          </a:p>
          <a:p>
            <a:pPr>
              <a:lnSpc>
                <a:spcPct val="90000"/>
              </a:lnSpc>
            </a:pPr>
            <a:r>
              <a:rPr lang="en-GB" sz="2000"/>
              <a:t>External Controls</a:t>
            </a:r>
          </a:p>
          <a:p>
            <a:pPr>
              <a:lnSpc>
                <a:spcPct val="90000"/>
              </a:lnSpc>
            </a:pPr>
            <a:r>
              <a:rPr lang="en-GB" sz="2000"/>
              <a:t>Employee relations = pluralist, collective, low trust</a:t>
            </a:r>
          </a:p>
          <a:p>
            <a:pPr>
              <a:lnSpc>
                <a:spcPct val="90000"/>
              </a:lnSpc>
            </a:pPr>
            <a:r>
              <a:rPr lang="en-GB" sz="2000"/>
              <a:t>Bureaucratic, formal, mechanistic, centralised </a:t>
            </a:r>
          </a:p>
          <a:p>
            <a:pPr>
              <a:lnSpc>
                <a:spcPct val="90000"/>
              </a:lnSpc>
            </a:pPr>
            <a:r>
              <a:rPr lang="en-GB" sz="2000"/>
              <a:t>Specialist. Professional roles</a:t>
            </a:r>
          </a:p>
          <a:p>
            <a:pPr>
              <a:lnSpc>
                <a:spcPct val="90000"/>
              </a:lnSpc>
              <a:buFont typeface="Wingdings" pitchFamily="2" charset="2"/>
              <a:buNone/>
            </a:pPr>
            <a:endParaRPr lang="en-GB" sz="2000"/>
          </a:p>
          <a:p>
            <a:pPr>
              <a:lnSpc>
                <a:spcPct val="90000"/>
              </a:lnSpc>
            </a:pPr>
            <a:r>
              <a:rPr lang="en-GB" sz="2000"/>
              <a:t>Evaluation = cost minimisation</a:t>
            </a:r>
            <a:endParaRPr lang="en-US" sz="2000"/>
          </a:p>
        </p:txBody>
      </p:sp>
      <p:sp>
        <p:nvSpPr>
          <p:cNvPr id="150532" name="Rectangle 4"/>
          <p:cNvSpPr>
            <a:spLocks noGrp="1" noRot="1" noChangeArrowheads="1"/>
          </p:cNvSpPr>
          <p:nvPr>
            <p:ph type="body" sz="half" idx="2"/>
          </p:nvPr>
        </p:nvSpPr>
        <p:spPr>
          <a:xfrm>
            <a:off x="4651375" y="1676400"/>
            <a:ext cx="4191000" cy="4422775"/>
          </a:xfrm>
        </p:spPr>
        <p:txBody>
          <a:bodyPr/>
          <a:lstStyle/>
          <a:p>
            <a:pPr>
              <a:lnSpc>
                <a:spcPct val="90000"/>
              </a:lnSpc>
            </a:pPr>
            <a:r>
              <a:rPr lang="en-GB" sz="2000"/>
              <a:t>Planning = Long term, proactive, strategic, integrated</a:t>
            </a:r>
          </a:p>
          <a:p>
            <a:pPr>
              <a:lnSpc>
                <a:spcPct val="90000"/>
              </a:lnSpc>
            </a:pPr>
            <a:r>
              <a:rPr lang="en-GB" sz="2000"/>
              <a:t>Contract = Commitment</a:t>
            </a:r>
          </a:p>
          <a:p>
            <a:pPr>
              <a:lnSpc>
                <a:spcPct val="90000"/>
              </a:lnSpc>
            </a:pPr>
            <a:r>
              <a:rPr lang="en-GB" sz="2000"/>
              <a:t>Self-control</a:t>
            </a:r>
          </a:p>
          <a:p>
            <a:pPr>
              <a:lnSpc>
                <a:spcPct val="90000"/>
              </a:lnSpc>
            </a:pPr>
            <a:r>
              <a:rPr lang="en-GB" sz="2000"/>
              <a:t>Employee relations =Unitarist, individual, high trust</a:t>
            </a:r>
          </a:p>
          <a:p>
            <a:pPr>
              <a:lnSpc>
                <a:spcPct val="90000"/>
              </a:lnSpc>
            </a:pPr>
            <a:r>
              <a:rPr lang="en-GB" sz="2000"/>
              <a:t>Organic, devolved, flexible roles</a:t>
            </a:r>
          </a:p>
          <a:p>
            <a:pPr>
              <a:lnSpc>
                <a:spcPct val="90000"/>
              </a:lnSpc>
            </a:pPr>
            <a:r>
              <a:rPr lang="en-GB" sz="2000"/>
              <a:t>Largely integrated into management</a:t>
            </a:r>
          </a:p>
          <a:p>
            <a:pPr>
              <a:lnSpc>
                <a:spcPct val="90000"/>
              </a:lnSpc>
            </a:pPr>
            <a:r>
              <a:rPr lang="en-GB" sz="2000"/>
              <a:t>Maximum utilisation (human asset accounting)</a:t>
            </a:r>
          </a:p>
          <a:p>
            <a:pPr>
              <a:lnSpc>
                <a:spcPct val="90000"/>
              </a:lnSpc>
              <a:buFont typeface="Wingdings" pitchFamily="2" charset="2"/>
              <a:buNone/>
            </a:pP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FA879A5-5883-4030-926A-636A413A29A7}" type="slidenum">
              <a:rPr lang="en-GB"/>
              <a:pPr/>
              <a:t>29</a:t>
            </a:fld>
            <a:endParaRPr lang="en-GB"/>
          </a:p>
        </p:txBody>
      </p:sp>
      <p:sp>
        <p:nvSpPr>
          <p:cNvPr id="151554" name="Rectangle 2"/>
          <p:cNvSpPr>
            <a:spLocks noGrp="1" noRot="1" noChangeArrowheads="1"/>
          </p:cNvSpPr>
          <p:nvPr>
            <p:ph type="title"/>
          </p:nvPr>
        </p:nvSpPr>
        <p:spPr/>
        <p:txBody>
          <a:bodyPr/>
          <a:lstStyle/>
          <a:p>
            <a:r>
              <a:rPr lang="en-GB"/>
              <a:t>In summary 1</a:t>
            </a:r>
            <a:endParaRPr lang="en-US"/>
          </a:p>
        </p:txBody>
      </p:sp>
      <p:sp>
        <p:nvSpPr>
          <p:cNvPr id="151555" name="Rectangle 3"/>
          <p:cNvSpPr>
            <a:spLocks noGrp="1" noRot="1" noChangeArrowheads="1"/>
          </p:cNvSpPr>
          <p:nvPr>
            <p:ph type="body" idx="1"/>
          </p:nvPr>
        </p:nvSpPr>
        <p:spPr/>
        <p:txBody>
          <a:bodyPr/>
          <a:lstStyle/>
          <a:p>
            <a:r>
              <a:rPr lang="en-GB"/>
              <a:t>Human Resource Management – the latest in a series of incarnations that Personnel Managers have developed over the last 100 years</a:t>
            </a:r>
          </a:p>
          <a:p>
            <a:r>
              <a:rPr lang="en-GB"/>
              <a:t>HRM is undergoing significant change as organisations decline as </a:t>
            </a:r>
            <a:r>
              <a:rPr lang="en-GB" i="1"/>
              <a:t>entities</a:t>
            </a:r>
            <a:r>
              <a:rPr lang="en-GB"/>
              <a:t> and become </a:t>
            </a:r>
            <a:r>
              <a:rPr lang="en-GB" i="1"/>
              <a:t>processes.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7BB778B-7A3B-4BDD-B759-B817F9C991D5}" type="slidenum">
              <a:rPr lang="en-GB"/>
              <a:pPr/>
              <a:t>3</a:t>
            </a:fld>
            <a:endParaRPr lang="en-GB"/>
          </a:p>
        </p:txBody>
      </p:sp>
      <p:sp>
        <p:nvSpPr>
          <p:cNvPr id="105474" name="Rectangle 2"/>
          <p:cNvSpPr>
            <a:spLocks noGrp="1" noRot="1" noChangeArrowheads="1"/>
          </p:cNvSpPr>
          <p:nvPr>
            <p:ph type="title"/>
          </p:nvPr>
        </p:nvSpPr>
        <p:spPr>
          <a:xfrm>
            <a:off x="1476375" y="404813"/>
            <a:ext cx="7239000" cy="838200"/>
          </a:xfrm>
        </p:spPr>
        <p:txBody>
          <a:bodyPr/>
          <a:lstStyle/>
          <a:p>
            <a:r>
              <a:rPr lang="en-GB" sz="4000"/>
              <a:t>Key Applications of Personnel Management</a:t>
            </a:r>
          </a:p>
        </p:txBody>
      </p:sp>
      <p:sp>
        <p:nvSpPr>
          <p:cNvPr id="105475" name="Rectangle 3"/>
          <p:cNvSpPr>
            <a:spLocks noGrp="1" noRot="1" noChangeArrowheads="1"/>
          </p:cNvSpPr>
          <p:nvPr>
            <p:ph type="body" idx="1"/>
          </p:nvPr>
        </p:nvSpPr>
        <p:spPr/>
        <p:txBody>
          <a:bodyPr/>
          <a:lstStyle/>
          <a:p>
            <a:pPr>
              <a:lnSpc>
                <a:spcPct val="90000"/>
              </a:lnSpc>
            </a:pPr>
            <a:r>
              <a:rPr lang="en-GB" dirty="0"/>
              <a:t>Planning, recruitment, selection and termination of employees</a:t>
            </a:r>
          </a:p>
          <a:p>
            <a:pPr>
              <a:lnSpc>
                <a:spcPct val="90000"/>
              </a:lnSpc>
            </a:pPr>
            <a:r>
              <a:rPr lang="en-GB" dirty="0" smtClean="0"/>
              <a:t>Education, development </a:t>
            </a:r>
            <a:r>
              <a:rPr lang="en-GB" dirty="0"/>
              <a:t>and training</a:t>
            </a:r>
          </a:p>
          <a:p>
            <a:pPr>
              <a:lnSpc>
                <a:spcPct val="90000"/>
              </a:lnSpc>
            </a:pPr>
            <a:r>
              <a:rPr lang="en-GB" dirty="0"/>
              <a:t>Conditions and terms of employment</a:t>
            </a:r>
          </a:p>
          <a:p>
            <a:pPr>
              <a:lnSpc>
                <a:spcPct val="90000"/>
              </a:lnSpc>
            </a:pPr>
            <a:r>
              <a:rPr lang="en-GB" dirty="0"/>
              <a:t>Remuneration </a:t>
            </a:r>
            <a:r>
              <a:rPr lang="en-GB" smtClean="0"/>
              <a:t>and reward – </a:t>
            </a:r>
            <a:r>
              <a:rPr lang="en-GB" dirty="0"/>
              <a:t>administration</a:t>
            </a:r>
          </a:p>
          <a:p>
            <a:pPr>
              <a:lnSpc>
                <a:spcPct val="90000"/>
              </a:lnSpc>
            </a:pPr>
            <a:r>
              <a:rPr lang="en-GB" dirty="0"/>
              <a:t>Negotiation of pay agreements and settlement of disputes</a:t>
            </a:r>
          </a:p>
          <a:p>
            <a:pPr>
              <a:lnSpc>
                <a:spcPct val="90000"/>
              </a:lnSpc>
            </a:pPr>
            <a:r>
              <a:rPr lang="en-GB" dirty="0"/>
              <a:t>Communication with professional bodies and trade unions</a:t>
            </a:r>
          </a:p>
          <a:p>
            <a:pPr>
              <a:lnSpc>
                <a:spcPct val="90000"/>
              </a:lnSpc>
            </a:pPr>
            <a:endParaRPr lang="en-GB" dirty="0"/>
          </a:p>
          <a:p>
            <a:pPr>
              <a:lnSpc>
                <a:spcPct val="90000"/>
              </a:lnSpc>
            </a:pP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7E277EF-3FE4-4F85-913D-8283EDCAE297}" type="slidenum">
              <a:rPr lang="en-GB"/>
              <a:pPr/>
              <a:t>30</a:t>
            </a:fld>
            <a:endParaRPr lang="en-GB"/>
          </a:p>
        </p:txBody>
      </p:sp>
      <p:sp>
        <p:nvSpPr>
          <p:cNvPr id="152578" name="Rectangle 2"/>
          <p:cNvSpPr>
            <a:spLocks noGrp="1" noRot="1" noChangeArrowheads="1"/>
          </p:cNvSpPr>
          <p:nvPr>
            <p:ph type="title"/>
          </p:nvPr>
        </p:nvSpPr>
        <p:spPr/>
        <p:txBody>
          <a:bodyPr/>
          <a:lstStyle/>
          <a:p>
            <a:r>
              <a:rPr lang="en-GB"/>
              <a:t>In summary 2</a:t>
            </a:r>
            <a:endParaRPr lang="en-US"/>
          </a:p>
        </p:txBody>
      </p:sp>
      <p:sp>
        <p:nvSpPr>
          <p:cNvPr id="152579" name="Rectangle 3"/>
          <p:cNvSpPr>
            <a:spLocks noGrp="1" noRot="1" noChangeArrowheads="1"/>
          </p:cNvSpPr>
          <p:nvPr>
            <p:ph type="body" idx="1"/>
          </p:nvPr>
        </p:nvSpPr>
        <p:spPr/>
        <p:txBody>
          <a:bodyPr/>
          <a:lstStyle/>
          <a:p>
            <a:pPr>
              <a:lnSpc>
                <a:spcPct val="90000"/>
              </a:lnSpc>
              <a:buFont typeface="Wingdings" pitchFamily="2" charset="2"/>
              <a:buNone/>
            </a:pPr>
            <a:r>
              <a:rPr lang="en-GB"/>
              <a:t>	There are two distinct approaches to defining Human Resource Management:</a:t>
            </a:r>
          </a:p>
          <a:p>
            <a:pPr>
              <a:lnSpc>
                <a:spcPct val="90000"/>
              </a:lnSpc>
              <a:buFont typeface="Wingdings" pitchFamily="2" charset="2"/>
              <a:buNone/>
            </a:pPr>
            <a:endParaRPr lang="en-GB"/>
          </a:p>
          <a:p>
            <a:pPr>
              <a:lnSpc>
                <a:spcPct val="90000"/>
              </a:lnSpc>
              <a:buFont typeface="Wingdings" pitchFamily="2" charset="2"/>
              <a:buNone/>
            </a:pPr>
            <a:r>
              <a:rPr lang="en-GB"/>
              <a:t>	The first describes a body of management activities</a:t>
            </a:r>
          </a:p>
          <a:p>
            <a:pPr>
              <a:lnSpc>
                <a:spcPct val="90000"/>
              </a:lnSpc>
              <a:buFont typeface="Wingdings" pitchFamily="2" charset="2"/>
              <a:buNone/>
            </a:pPr>
            <a:r>
              <a:rPr lang="en-GB"/>
              <a:t>	The second signifies a particular approach to carrying out those activities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1E18B6D-7132-4AD6-8CDA-878B4C47F520}" type="slidenum">
              <a:rPr lang="en-GB"/>
              <a:pPr/>
              <a:t>31</a:t>
            </a:fld>
            <a:endParaRPr lang="en-GB"/>
          </a:p>
        </p:txBody>
      </p:sp>
      <p:sp>
        <p:nvSpPr>
          <p:cNvPr id="153602" name="Rectangle 2"/>
          <p:cNvSpPr>
            <a:spLocks noGrp="1" noRot="1" noChangeArrowheads="1"/>
          </p:cNvSpPr>
          <p:nvPr>
            <p:ph type="title"/>
          </p:nvPr>
        </p:nvSpPr>
        <p:spPr/>
        <p:txBody>
          <a:bodyPr/>
          <a:lstStyle/>
          <a:p>
            <a:r>
              <a:rPr lang="en-GB"/>
              <a:t>In summary 3</a:t>
            </a:r>
            <a:endParaRPr lang="en-US"/>
          </a:p>
        </p:txBody>
      </p:sp>
      <p:sp>
        <p:nvSpPr>
          <p:cNvPr id="153603" name="Rectangle 3"/>
          <p:cNvSpPr>
            <a:spLocks noGrp="1" noRot="1" noChangeArrowheads="1"/>
          </p:cNvSpPr>
          <p:nvPr>
            <p:ph type="body" idx="1"/>
          </p:nvPr>
        </p:nvSpPr>
        <p:spPr/>
        <p:txBody>
          <a:bodyPr/>
          <a:lstStyle/>
          <a:p>
            <a:pPr>
              <a:buFont typeface="Wingdings" pitchFamily="2" charset="2"/>
              <a:buNone/>
            </a:pPr>
            <a:r>
              <a:rPr lang="en-GB"/>
              <a:t> 	</a:t>
            </a:r>
            <a:r>
              <a:rPr lang="en-GB" sz="2800"/>
              <a:t>Human Resource Managers are concerned with meeting 4 distinct sets of organisational objectives in relation to:</a:t>
            </a:r>
          </a:p>
          <a:p>
            <a:pPr>
              <a:buFont typeface="Wingdings" pitchFamily="2" charset="2"/>
              <a:buNone/>
            </a:pPr>
            <a:endParaRPr lang="en-GB" sz="2800"/>
          </a:p>
          <a:p>
            <a:r>
              <a:rPr lang="en-GB"/>
              <a:t>STAFFING</a:t>
            </a:r>
          </a:p>
          <a:p>
            <a:r>
              <a:rPr lang="en-GB"/>
              <a:t>PERFORMANCE</a:t>
            </a:r>
          </a:p>
          <a:p>
            <a:r>
              <a:rPr lang="en-GB"/>
              <a:t>CHANGE MANAGEMENT</a:t>
            </a:r>
          </a:p>
          <a:p>
            <a:r>
              <a:rPr lang="en-GB"/>
              <a:t>ADMINISTRATION</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52977AD-B498-43F1-91A5-CCE0EF1B3843}" type="slidenum">
              <a:rPr lang="en-GB"/>
              <a:pPr/>
              <a:t>32</a:t>
            </a:fld>
            <a:endParaRPr lang="en-GB"/>
          </a:p>
        </p:txBody>
      </p:sp>
      <p:sp>
        <p:nvSpPr>
          <p:cNvPr id="154626" name="Rectangle 2"/>
          <p:cNvSpPr>
            <a:spLocks noGrp="1" noRot="1" noChangeArrowheads="1"/>
          </p:cNvSpPr>
          <p:nvPr>
            <p:ph type="title"/>
          </p:nvPr>
        </p:nvSpPr>
        <p:spPr/>
        <p:txBody>
          <a:bodyPr/>
          <a:lstStyle/>
          <a:p>
            <a:r>
              <a:rPr lang="en-GB"/>
              <a:t>In summary 4</a:t>
            </a:r>
            <a:endParaRPr lang="en-US"/>
          </a:p>
        </p:txBody>
      </p:sp>
      <p:sp>
        <p:nvSpPr>
          <p:cNvPr id="154627" name="Rectangle 3"/>
          <p:cNvSpPr>
            <a:spLocks noGrp="1" noRot="1" noChangeArrowheads="1"/>
          </p:cNvSpPr>
          <p:nvPr>
            <p:ph type="body" idx="1"/>
          </p:nvPr>
        </p:nvSpPr>
        <p:spPr/>
        <p:txBody>
          <a:bodyPr/>
          <a:lstStyle/>
          <a:p>
            <a:pPr>
              <a:buFont typeface="Wingdings" pitchFamily="2" charset="2"/>
              <a:buNone/>
            </a:pPr>
            <a:r>
              <a:rPr lang="en-GB" sz="2800"/>
              <a:t>	</a:t>
            </a:r>
          </a:p>
          <a:p>
            <a:pPr>
              <a:buFont typeface="Wingdings" pitchFamily="2" charset="2"/>
              <a:buNone/>
            </a:pPr>
            <a:r>
              <a:rPr lang="en-GB" sz="2800"/>
              <a:t>	A philosophy of HRM is that it is a series of activities which:</a:t>
            </a:r>
          </a:p>
          <a:p>
            <a:r>
              <a:rPr lang="en-GB" sz="2800"/>
              <a:t> first, enables working people and the business which uses their skills to agree about the nature and objectives of their working relationship, and</a:t>
            </a:r>
          </a:p>
          <a:p>
            <a:r>
              <a:rPr lang="en-GB" sz="2800"/>
              <a:t>second, ensures that agreement is fulfilled</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3E214AB-AAA0-438E-8CFC-881F3768D939}" type="slidenum">
              <a:rPr lang="en-GB"/>
              <a:pPr/>
              <a:t>4</a:t>
            </a:fld>
            <a:endParaRPr lang="en-GB"/>
          </a:p>
        </p:txBody>
      </p:sp>
      <p:sp>
        <p:nvSpPr>
          <p:cNvPr id="106498" name="Rectangle 2"/>
          <p:cNvSpPr>
            <a:spLocks noGrp="1" noRot="1" noChangeArrowheads="1"/>
          </p:cNvSpPr>
          <p:nvPr>
            <p:ph type="title"/>
          </p:nvPr>
        </p:nvSpPr>
        <p:spPr>
          <a:xfrm>
            <a:off x="301625" y="228600"/>
            <a:ext cx="8510588" cy="1069975"/>
          </a:xfrm>
        </p:spPr>
        <p:txBody>
          <a:bodyPr/>
          <a:lstStyle/>
          <a:p>
            <a:r>
              <a:rPr lang="en-GB"/>
              <a:t>Further applications:</a:t>
            </a:r>
          </a:p>
        </p:txBody>
      </p:sp>
      <p:sp>
        <p:nvSpPr>
          <p:cNvPr id="106499" name="Rectangle 3"/>
          <p:cNvSpPr>
            <a:spLocks noGrp="1" noRot="1" noChangeArrowheads="1"/>
          </p:cNvSpPr>
          <p:nvPr>
            <p:ph type="body" idx="1"/>
          </p:nvPr>
        </p:nvSpPr>
        <p:spPr>
          <a:xfrm>
            <a:off x="457200" y="1196975"/>
            <a:ext cx="8229600" cy="5472113"/>
          </a:xfrm>
        </p:spPr>
        <p:txBody>
          <a:bodyPr/>
          <a:lstStyle/>
          <a:p>
            <a:r>
              <a:rPr lang="en-GB" sz="2800"/>
              <a:t>Carrying out research – eg: to ensure that rewards are competitive, act as motivators</a:t>
            </a:r>
          </a:p>
          <a:p>
            <a:r>
              <a:rPr lang="en-GB" sz="2800"/>
              <a:t>Keeping records of workers and workplace statistics</a:t>
            </a:r>
          </a:p>
          <a:p>
            <a:r>
              <a:rPr lang="en-GB" sz="2800"/>
              <a:t>Implementing health and safety legislation</a:t>
            </a:r>
          </a:p>
          <a:p>
            <a:r>
              <a:rPr lang="en-GB" sz="2800"/>
              <a:t>Administering pensions and entitlement schemes</a:t>
            </a:r>
          </a:p>
          <a:p>
            <a:r>
              <a:rPr lang="en-GB" sz="2800"/>
              <a:t>Preparing job descriptions and recruitment enhancers</a:t>
            </a:r>
          </a:p>
          <a:p>
            <a:r>
              <a:rPr lang="en-GB" sz="2800"/>
              <a:t>Managing training and development</a:t>
            </a:r>
          </a:p>
          <a:p>
            <a:r>
              <a:rPr lang="en-GB" sz="2800"/>
              <a:t>Keeping employees informed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10D29E14-13F5-491E-9EF9-E416FCAF9D24}" type="slidenum">
              <a:rPr lang="en-GB"/>
              <a:pPr/>
              <a:t>5</a:t>
            </a:fld>
            <a:endParaRPr lang="en-GB"/>
          </a:p>
        </p:txBody>
      </p:sp>
      <p:sp>
        <p:nvSpPr>
          <p:cNvPr id="81923" name="Rectangle 3"/>
          <p:cNvSpPr>
            <a:spLocks noGrp="1" noRot="1" noChangeArrowheads="1"/>
          </p:cNvSpPr>
          <p:nvPr>
            <p:ph type="body" idx="1"/>
          </p:nvPr>
        </p:nvSpPr>
        <p:spPr>
          <a:xfrm>
            <a:off x="250825" y="765175"/>
            <a:ext cx="8507413" cy="5937250"/>
          </a:xfrm>
        </p:spPr>
        <p:txBody>
          <a:bodyPr/>
          <a:lstStyle/>
          <a:p>
            <a:pPr algn="ctr">
              <a:lnSpc>
                <a:spcPct val="90000"/>
              </a:lnSpc>
              <a:buFont typeface="Wingdings" pitchFamily="2" charset="2"/>
              <a:buNone/>
            </a:pPr>
            <a:r>
              <a:rPr lang="en-GB" sz="2800" b="1" dirty="0" smtClean="0">
                <a:solidFill>
                  <a:schemeClr val="tx2"/>
                </a:solidFill>
                <a:latin typeface="Comic Sans MS" pitchFamily="66" charset="0"/>
              </a:rPr>
              <a:t>        American </a:t>
            </a:r>
            <a:r>
              <a:rPr lang="en-GB" sz="2800" b="1" dirty="0">
                <a:solidFill>
                  <a:schemeClr val="tx2"/>
                </a:solidFill>
                <a:latin typeface="Comic Sans MS" pitchFamily="66" charset="0"/>
              </a:rPr>
              <a:t>analyst Rifkin states:</a:t>
            </a:r>
          </a:p>
          <a:p>
            <a:pPr algn="just">
              <a:lnSpc>
                <a:spcPct val="90000"/>
              </a:lnSpc>
              <a:buFont typeface="Wingdings" pitchFamily="2" charset="2"/>
              <a:buNone/>
            </a:pPr>
            <a:endParaRPr lang="en-GB" sz="2800" dirty="0">
              <a:latin typeface="Comic Sans MS" pitchFamily="66" charset="0"/>
            </a:endParaRPr>
          </a:p>
          <a:p>
            <a:pPr algn="just">
              <a:lnSpc>
                <a:spcPct val="90000"/>
              </a:lnSpc>
              <a:buFont typeface="Wingdings" pitchFamily="2" charset="2"/>
              <a:buNone/>
            </a:pPr>
            <a:r>
              <a:rPr lang="en-GB" sz="2800" dirty="0" smtClean="0">
                <a:latin typeface="Comic Sans MS" pitchFamily="66" charset="0"/>
              </a:rPr>
              <a:t>‘Transnational </a:t>
            </a:r>
            <a:r>
              <a:rPr lang="en-GB" sz="2800" dirty="0">
                <a:latin typeface="Comic Sans MS" pitchFamily="66" charset="0"/>
              </a:rPr>
              <a:t>corporations are blazing a path across national boundaries, transforming and disrupting the lives of billions of people in their search for global markets. The casualties… are beginning to mount as millions of workers are shed to make room for more efficient and profitable machine surrogates. Unemployment is rising and tempers are flaring in country after country caught up in the corporate crossfire to improve production performance at all </a:t>
            </a:r>
            <a:r>
              <a:rPr lang="en-GB" sz="2800" dirty="0" smtClean="0">
                <a:latin typeface="Comic Sans MS" pitchFamily="66" charset="0"/>
              </a:rPr>
              <a:t>costs’.</a:t>
            </a:r>
            <a:r>
              <a:rPr lang="en-GB" sz="2800" dirty="0" smtClean="0"/>
              <a:t> </a:t>
            </a:r>
            <a:endParaRPr lang="en-GB" sz="2800" dirty="0"/>
          </a:p>
          <a:p>
            <a:pPr algn="r">
              <a:lnSpc>
                <a:spcPct val="90000"/>
              </a:lnSpc>
              <a:buFont typeface="Wingdings" pitchFamily="2" charset="2"/>
              <a:buNone/>
            </a:pPr>
            <a:r>
              <a:rPr lang="en-GB" sz="1200" dirty="0"/>
              <a:t>‘The End of Work’ 1995.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9CF01A5-D64E-4779-B31D-930518C8BC45}" type="slidenum">
              <a:rPr lang="en-GB"/>
              <a:pPr/>
              <a:t>6</a:t>
            </a:fld>
            <a:endParaRPr lang="en-GB"/>
          </a:p>
        </p:txBody>
      </p:sp>
      <p:sp>
        <p:nvSpPr>
          <p:cNvPr id="45058" name="Rectangle 2"/>
          <p:cNvSpPr>
            <a:spLocks noGrp="1" noRot="1" noChangeArrowheads="1"/>
          </p:cNvSpPr>
          <p:nvPr>
            <p:ph type="title"/>
          </p:nvPr>
        </p:nvSpPr>
        <p:spPr>
          <a:xfrm>
            <a:off x="1350963" y="762000"/>
            <a:ext cx="7793037" cy="754063"/>
          </a:xfrm>
        </p:spPr>
        <p:txBody>
          <a:bodyPr/>
          <a:lstStyle/>
          <a:p>
            <a:r>
              <a:rPr lang="en-GB" sz="4800" b="1">
                <a:cs typeface="Times New Roman" pitchFamily="18" charset="0"/>
              </a:rPr>
              <a:t>  </a:t>
            </a:r>
          </a:p>
        </p:txBody>
      </p:sp>
      <p:sp>
        <p:nvSpPr>
          <p:cNvPr id="45059" name="Rectangle 3"/>
          <p:cNvSpPr>
            <a:spLocks noGrp="1" noRot="1" noChangeArrowheads="1"/>
          </p:cNvSpPr>
          <p:nvPr>
            <p:ph type="body" idx="1"/>
          </p:nvPr>
        </p:nvSpPr>
        <p:spPr>
          <a:xfrm>
            <a:off x="0" y="1340768"/>
            <a:ext cx="8915400" cy="4831432"/>
          </a:xfrm>
        </p:spPr>
        <p:txBody>
          <a:bodyPr/>
          <a:lstStyle/>
          <a:p>
            <a:pPr algn="just">
              <a:buFont typeface="Wingdings" pitchFamily="2" charset="2"/>
              <a:buNone/>
            </a:pPr>
            <a:r>
              <a:rPr lang="en-US" dirty="0">
                <a:latin typeface="Comic Sans MS" pitchFamily="66" charset="0"/>
                <a:cs typeface="Times New Roman" pitchFamily="18" charset="0"/>
              </a:rPr>
              <a:t>   </a:t>
            </a:r>
          </a:p>
          <a:p>
            <a:pPr algn="just">
              <a:buFont typeface="Wingdings" pitchFamily="2" charset="2"/>
              <a:buNone/>
            </a:pPr>
            <a:r>
              <a:rPr lang="en-GB" sz="2800" dirty="0">
                <a:latin typeface="Comic Sans MS" pitchFamily="66" charset="0"/>
                <a:cs typeface="Times New Roman" pitchFamily="18" charset="0"/>
              </a:rPr>
              <a:t>‘The employee society is on the wane. New models are needed, new role players who will make the new ways less frightening. Political society will also have to make changes: </a:t>
            </a:r>
            <a:r>
              <a:rPr lang="en-US" sz="2800" dirty="0">
                <a:latin typeface="Comic Sans MS" pitchFamily="66" charset="0"/>
                <a:cs typeface="Times New Roman" pitchFamily="18" charset="0"/>
              </a:rPr>
              <a:t>resolving</a:t>
            </a:r>
            <a:r>
              <a:rPr lang="en-GB" sz="2800" dirty="0">
                <a:latin typeface="Comic Sans MS" pitchFamily="66" charset="0"/>
                <a:cs typeface="Times New Roman" pitchFamily="18" charset="0"/>
              </a:rPr>
              <a:t> once and for all that children grow up with something to sell the world… and that the helpless and the failures of this new order do not suffer too much, or bring too much suffering.’         </a:t>
            </a:r>
            <a:endParaRPr lang="en-US" sz="2800" dirty="0">
              <a:latin typeface="Comic Sans MS" pitchFamily="66" charset="0"/>
              <a:cs typeface="Times New Roman" pitchFamily="18" charset="0"/>
            </a:endParaRPr>
          </a:p>
          <a:p>
            <a:pPr algn="r">
              <a:buFont typeface="Wingdings" pitchFamily="2" charset="2"/>
              <a:buNone/>
            </a:pPr>
            <a:r>
              <a:rPr lang="en-US" dirty="0">
                <a:latin typeface="Comic Sans MS" pitchFamily="66" charset="0"/>
                <a:cs typeface="Times New Roman" pitchFamily="18" charset="0"/>
              </a:rPr>
              <a:t>				</a:t>
            </a:r>
            <a:r>
              <a:rPr lang="en-GB" dirty="0">
                <a:latin typeface="Comic Sans MS" pitchFamily="66" charset="0"/>
                <a:cs typeface="Times New Roman" pitchFamily="18" charset="0"/>
              </a:rPr>
              <a:t>        </a:t>
            </a:r>
            <a:r>
              <a:rPr lang="en-US" dirty="0">
                <a:latin typeface="Comic Sans MS" pitchFamily="66" charset="0"/>
                <a:cs typeface="Times New Roman" pitchFamily="18" charset="0"/>
              </a:rPr>
              <a:t> </a:t>
            </a:r>
            <a:r>
              <a:rPr lang="en-GB" sz="2000" dirty="0">
                <a:latin typeface="Comic Sans MS" pitchFamily="66" charset="0"/>
                <a:cs typeface="Times New Roman" pitchFamily="18" charset="0"/>
              </a:rPr>
              <a:t>Handy (1995) ‘The Empty Raincoat’.</a:t>
            </a:r>
            <a:r>
              <a:rPr lang="en-GB" sz="2000" dirty="0">
                <a:latin typeface="Comic Sans MS" pitchFamily="66"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FE1EC2D-AF5E-4E93-9FE2-16BD701DE1E2}" type="slidenum">
              <a:rPr lang="en-GB"/>
              <a:pPr/>
              <a:t>7</a:t>
            </a:fld>
            <a:endParaRPr lang="en-GB"/>
          </a:p>
        </p:txBody>
      </p:sp>
      <p:sp>
        <p:nvSpPr>
          <p:cNvPr id="132098" name="Rectangle 2"/>
          <p:cNvSpPr>
            <a:spLocks noGrp="1" noRot="1" noChangeArrowheads="1"/>
          </p:cNvSpPr>
          <p:nvPr>
            <p:ph type="title"/>
          </p:nvPr>
        </p:nvSpPr>
        <p:spPr/>
        <p:txBody>
          <a:bodyPr/>
          <a:lstStyle/>
          <a:p>
            <a:r>
              <a:rPr lang="en-GB"/>
              <a:t>HRM and Change</a:t>
            </a:r>
          </a:p>
        </p:txBody>
      </p:sp>
      <p:sp>
        <p:nvSpPr>
          <p:cNvPr id="132099" name="Rectangle 3"/>
          <p:cNvSpPr>
            <a:spLocks noGrp="1" noRot="1" noChangeArrowheads="1"/>
          </p:cNvSpPr>
          <p:nvPr>
            <p:ph type="body" idx="1"/>
          </p:nvPr>
        </p:nvSpPr>
        <p:spPr/>
        <p:txBody>
          <a:bodyPr/>
          <a:lstStyle/>
          <a:p>
            <a:pPr algn="ctr"/>
            <a:endParaRPr lang="en-GB"/>
          </a:p>
          <a:p>
            <a:pPr algn="ctr">
              <a:buFont typeface="Wingdings" pitchFamily="2" charset="2"/>
              <a:buNone/>
            </a:pPr>
            <a:r>
              <a:rPr lang="en-GB"/>
              <a:t>The</a:t>
            </a:r>
          </a:p>
          <a:p>
            <a:pPr algn="ctr">
              <a:buFont typeface="Wingdings" pitchFamily="2" charset="2"/>
              <a:buNone/>
            </a:pPr>
            <a:r>
              <a:rPr lang="en-GB"/>
              <a:t> ‘Globalised’</a:t>
            </a:r>
          </a:p>
          <a:p>
            <a:pPr algn="ctr">
              <a:buFont typeface="Wingdings" pitchFamily="2" charset="2"/>
              <a:buNone/>
            </a:pPr>
            <a:r>
              <a:rPr lang="en-GB"/>
              <a:t>Context</a:t>
            </a:r>
          </a:p>
        </p:txBody>
      </p:sp>
      <p:pic>
        <p:nvPicPr>
          <p:cNvPr id="132103" name="Picture 7" descr="See full size image">
            <a:hlinkClick r:id="rId3"/>
          </p:cNvPr>
          <p:cNvPicPr>
            <a:picLocks noChangeAspect="1" noChangeArrowheads="1"/>
          </p:cNvPicPr>
          <p:nvPr/>
        </p:nvPicPr>
        <p:blipFill>
          <a:blip r:embed="rId4" cstate="print"/>
          <a:srcRect/>
          <a:stretch>
            <a:fillRect/>
          </a:stretch>
        </p:blipFill>
        <p:spPr bwMode="auto">
          <a:xfrm>
            <a:off x="5940152" y="3501008"/>
            <a:ext cx="2160587" cy="198596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D46CBE5-DB92-4D43-BE0D-D76E98CDBF36}" type="slidenum">
              <a:rPr lang="en-GB"/>
              <a:pPr/>
              <a:t>8</a:t>
            </a:fld>
            <a:endParaRPr lang="en-GB"/>
          </a:p>
        </p:txBody>
      </p:sp>
      <p:sp>
        <p:nvSpPr>
          <p:cNvPr id="126978" name="Rectangle 2"/>
          <p:cNvSpPr>
            <a:spLocks noGrp="1" noRot="1" noChangeArrowheads="1"/>
          </p:cNvSpPr>
          <p:nvPr>
            <p:ph type="title"/>
          </p:nvPr>
        </p:nvSpPr>
        <p:spPr>
          <a:xfrm>
            <a:off x="301625" y="228600"/>
            <a:ext cx="8510588" cy="901700"/>
          </a:xfrm>
        </p:spPr>
        <p:txBody>
          <a:bodyPr/>
          <a:lstStyle/>
          <a:p>
            <a:r>
              <a:rPr lang="en-GB" b="1"/>
              <a:t>Seven Major Changes:</a:t>
            </a:r>
          </a:p>
        </p:txBody>
      </p:sp>
      <p:sp>
        <p:nvSpPr>
          <p:cNvPr id="126979" name="Rectangle 3"/>
          <p:cNvSpPr>
            <a:spLocks noGrp="1" noRot="1" noChangeArrowheads="1"/>
          </p:cNvSpPr>
          <p:nvPr>
            <p:ph type="body" idx="1"/>
          </p:nvPr>
        </p:nvSpPr>
        <p:spPr>
          <a:xfrm>
            <a:off x="457200" y="1125538"/>
            <a:ext cx="8229600" cy="5000625"/>
          </a:xfrm>
        </p:spPr>
        <p:txBody>
          <a:bodyPr/>
          <a:lstStyle/>
          <a:p>
            <a:pPr marL="609600" indent="-609600">
              <a:lnSpc>
                <a:spcPct val="80000"/>
              </a:lnSpc>
              <a:buFont typeface="Wingdings" pitchFamily="2" charset="2"/>
              <a:buNone/>
            </a:pPr>
            <a:endParaRPr lang="en-GB" sz="2800" b="1"/>
          </a:p>
          <a:p>
            <a:pPr marL="609600" indent="-609600">
              <a:lnSpc>
                <a:spcPct val="80000"/>
              </a:lnSpc>
              <a:buFont typeface="Wingdings" pitchFamily="2" charset="2"/>
              <a:buAutoNum type="arabicPeriod"/>
            </a:pPr>
            <a:r>
              <a:rPr lang="en-GB" sz="2800"/>
              <a:t>The rise of the virtual organisation</a:t>
            </a:r>
          </a:p>
          <a:p>
            <a:pPr marL="609600" indent="-609600">
              <a:lnSpc>
                <a:spcPct val="80000"/>
              </a:lnSpc>
              <a:buFont typeface="Wingdings" pitchFamily="2" charset="2"/>
              <a:buAutoNum type="arabicPeriod"/>
            </a:pPr>
            <a:r>
              <a:rPr lang="en-GB" sz="2800"/>
              <a:t>The ‘just-in-time’ workforce</a:t>
            </a:r>
          </a:p>
          <a:p>
            <a:pPr marL="609600" indent="-609600">
              <a:lnSpc>
                <a:spcPct val="80000"/>
              </a:lnSpc>
              <a:buFont typeface="Wingdings" pitchFamily="2" charset="2"/>
              <a:buAutoNum type="arabicPeriod"/>
            </a:pPr>
            <a:r>
              <a:rPr lang="en-GB" sz="2800"/>
              <a:t>The ascendancy of knowledge workers</a:t>
            </a:r>
          </a:p>
          <a:p>
            <a:pPr marL="609600" indent="-609600">
              <a:lnSpc>
                <a:spcPct val="80000"/>
              </a:lnSpc>
              <a:buFont typeface="Wingdings" pitchFamily="2" charset="2"/>
              <a:buAutoNum type="arabicPeriod"/>
            </a:pPr>
            <a:r>
              <a:rPr lang="en-GB" sz="2800"/>
              <a:t>Computerised coaching and electronic monitoring</a:t>
            </a:r>
          </a:p>
          <a:p>
            <a:pPr marL="609600" indent="-609600">
              <a:lnSpc>
                <a:spcPct val="80000"/>
              </a:lnSpc>
              <a:buFont typeface="Wingdings" pitchFamily="2" charset="2"/>
              <a:buAutoNum type="arabicPeriod"/>
            </a:pPr>
            <a:r>
              <a:rPr lang="en-GB" sz="2800"/>
              <a:t>The growth of worker diversity</a:t>
            </a:r>
          </a:p>
          <a:p>
            <a:pPr marL="609600" indent="-609600">
              <a:lnSpc>
                <a:spcPct val="80000"/>
              </a:lnSpc>
              <a:buFont typeface="Wingdings" pitchFamily="2" charset="2"/>
              <a:buAutoNum type="arabicPeriod"/>
            </a:pPr>
            <a:r>
              <a:rPr lang="en-GB" sz="2800"/>
              <a:t>The aging workforce</a:t>
            </a:r>
          </a:p>
          <a:p>
            <a:pPr marL="609600" indent="-609600">
              <a:lnSpc>
                <a:spcPct val="80000"/>
              </a:lnSpc>
              <a:buFont typeface="Wingdings" pitchFamily="2" charset="2"/>
              <a:buAutoNum type="arabicPeriod"/>
            </a:pPr>
            <a:r>
              <a:rPr lang="en-GB" sz="2800"/>
              <a:t>The birth of the dynamic workforce</a:t>
            </a:r>
          </a:p>
          <a:p>
            <a:pPr marL="609600" indent="-609600">
              <a:lnSpc>
                <a:spcPct val="80000"/>
              </a:lnSpc>
              <a:buFont typeface="Wingdings" pitchFamily="2" charset="2"/>
              <a:buNone/>
            </a:pPr>
            <a:endParaRPr lang="en-GB" sz="2800"/>
          </a:p>
          <a:p>
            <a:pPr marL="609600" indent="-609600">
              <a:lnSpc>
                <a:spcPct val="80000"/>
              </a:lnSpc>
              <a:buFont typeface="Wingdings" pitchFamily="2" charset="2"/>
              <a:buNone/>
            </a:pPr>
            <a:r>
              <a:rPr lang="en-GB" sz="2400"/>
              <a:t>Ref: ROBERT BARNER (1994) Crossing the Minefield. Amacom.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A32BF65-2D9A-4258-813B-F896F063A041}" type="slidenum">
              <a:rPr lang="en-GB"/>
              <a:pPr/>
              <a:t>9</a:t>
            </a:fld>
            <a:endParaRPr lang="en-GB"/>
          </a:p>
        </p:txBody>
      </p:sp>
      <p:sp>
        <p:nvSpPr>
          <p:cNvPr id="128002" name="Rectangle 2"/>
          <p:cNvSpPr>
            <a:spLocks noGrp="1" noRot="1" noChangeArrowheads="1"/>
          </p:cNvSpPr>
          <p:nvPr>
            <p:ph type="title"/>
          </p:nvPr>
        </p:nvSpPr>
        <p:spPr>
          <a:xfrm>
            <a:off x="301625" y="228600"/>
            <a:ext cx="8510588" cy="901700"/>
          </a:xfrm>
        </p:spPr>
        <p:txBody>
          <a:bodyPr/>
          <a:lstStyle/>
          <a:p>
            <a:r>
              <a:rPr lang="en-GB" sz="3600"/>
              <a:t/>
            </a:r>
            <a:br>
              <a:rPr lang="en-GB" sz="3600"/>
            </a:br>
            <a:r>
              <a:rPr lang="en-GB" sz="3600"/>
              <a:t>Nine Contemporary Management Challenges:</a:t>
            </a:r>
            <a:br>
              <a:rPr lang="en-GB" sz="3600"/>
            </a:br>
            <a:endParaRPr lang="en-GB" sz="3600"/>
          </a:p>
        </p:txBody>
      </p:sp>
      <p:sp>
        <p:nvSpPr>
          <p:cNvPr id="128003" name="Rectangle 3"/>
          <p:cNvSpPr>
            <a:spLocks noGrp="1" noRot="1" noChangeArrowheads="1"/>
          </p:cNvSpPr>
          <p:nvPr>
            <p:ph type="body" idx="1"/>
          </p:nvPr>
        </p:nvSpPr>
        <p:spPr>
          <a:xfrm>
            <a:off x="457200" y="1196975"/>
            <a:ext cx="8229600" cy="4929188"/>
          </a:xfrm>
        </p:spPr>
        <p:txBody>
          <a:bodyPr/>
          <a:lstStyle/>
          <a:p>
            <a:pPr marL="609600" indent="-609600">
              <a:buFont typeface="Wingdings" pitchFamily="2" charset="2"/>
              <a:buAutoNum type="arabicPeriod"/>
            </a:pPr>
            <a:r>
              <a:rPr lang="en-GB" sz="2400"/>
              <a:t>Downsizing</a:t>
            </a:r>
          </a:p>
          <a:p>
            <a:pPr marL="609600" indent="-609600">
              <a:buFont typeface="Wingdings" pitchFamily="2" charset="2"/>
              <a:buAutoNum type="arabicPeriod"/>
            </a:pPr>
            <a:r>
              <a:rPr lang="en-GB" sz="2400"/>
              <a:t>Managing Diversity</a:t>
            </a:r>
          </a:p>
          <a:p>
            <a:pPr marL="609600" indent="-609600">
              <a:buFont typeface="Wingdings" pitchFamily="2" charset="2"/>
              <a:buAutoNum type="arabicPeriod"/>
            </a:pPr>
            <a:r>
              <a:rPr lang="en-GB" sz="2400"/>
              <a:t>Managing an ever changing environment</a:t>
            </a:r>
          </a:p>
          <a:p>
            <a:pPr marL="609600" indent="-609600">
              <a:buFont typeface="Wingdings" pitchFamily="2" charset="2"/>
              <a:buAutoNum type="arabicPeriod"/>
            </a:pPr>
            <a:r>
              <a:rPr lang="en-GB" sz="2400"/>
              <a:t>The impact of new technologies</a:t>
            </a:r>
          </a:p>
          <a:p>
            <a:pPr marL="609600" indent="-609600">
              <a:buFont typeface="Wingdings" pitchFamily="2" charset="2"/>
              <a:buAutoNum type="arabicPeriod"/>
            </a:pPr>
            <a:r>
              <a:rPr lang="en-GB" sz="2400"/>
              <a:t>Choice of organisational structure</a:t>
            </a:r>
          </a:p>
          <a:p>
            <a:pPr marL="609600" indent="-609600">
              <a:buFont typeface="Wingdings" pitchFamily="2" charset="2"/>
              <a:buAutoNum type="arabicPeriod"/>
            </a:pPr>
            <a:r>
              <a:rPr lang="en-GB" sz="2400"/>
              <a:t>Globalisation</a:t>
            </a:r>
          </a:p>
          <a:p>
            <a:pPr marL="609600" indent="-609600">
              <a:buFont typeface="Wingdings" pitchFamily="2" charset="2"/>
              <a:buAutoNum type="arabicPeriod"/>
            </a:pPr>
            <a:r>
              <a:rPr lang="en-GB" sz="2400"/>
              <a:t>Ethics and Social Responsibility</a:t>
            </a:r>
          </a:p>
          <a:p>
            <a:pPr marL="609600" indent="-609600">
              <a:buFont typeface="Wingdings" pitchFamily="2" charset="2"/>
              <a:buAutoNum type="arabicPeriod"/>
            </a:pPr>
            <a:r>
              <a:rPr lang="en-GB" sz="2400"/>
              <a:t>The Quality challenge</a:t>
            </a:r>
          </a:p>
          <a:p>
            <a:pPr marL="609600" indent="-609600">
              <a:buFont typeface="Wingdings" pitchFamily="2" charset="2"/>
              <a:buAutoNum type="arabicPeriod"/>
            </a:pPr>
            <a:r>
              <a:rPr lang="en-GB" sz="2400"/>
              <a:t>The shift towards a service economy</a:t>
            </a:r>
          </a:p>
          <a:p>
            <a:pPr marL="609600" indent="-609600">
              <a:buFont typeface="Wingdings" pitchFamily="2" charset="2"/>
              <a:buNone/>
            </a:pPr>
            <a:endParaRPr lang="en-GB" sz="2400"/>
          </a:p>
          <a:p>
            <a:pPr marL="609600" indent="-609600">
              <a:buFont typeface="Wingdings" pitchFamily="2" charset="2"/>
              <a:buNone/>
            </a:pPr>
            <a:r>
              <a:rPr lang="en-GB" sz="2000"/>
              <a:t>Ref: Ricky Griffin (1999) Management.  6</a:t>
            </a:r>
            <a:r>
              <a:rPr lang="en-GB" sz="2000" baseline="30000"/>
              <a:t>th</a:t>
            </a:r>
            <a:r>
              <a:rPr lang="en-GB" sz="2000"/>
              <a:t> Edn. Houghton Mifflin Co.</a:t>
            </a:r>
          </a:p>
        </p:txBody>
      </p:sp>
    </p:spTree>
  </p:cSld>
  <p:clrMapOvr>
    <a:masterClrMapping/>
  </p:clrMapOvr>
</p:sld>
</file>

<file path=ppt/theme/theme1.xml><?xml version="1.0" encoding="utf-8"?>
<a:theme xmlns:a="http://schemas.openxmlformats.org/drawingml/2006/main" name="TSD_PP3">
  <a:themeElements>
    <a:clrScheme name="Default Design 14">
      <a:dk1>
        <a:srgbClr val="061E3B"/>
      </a:dk1>
      <a:lt1>
        <a:srgbClr val="ACDFFF"/>
      </a:lt1>
      <a:dk2>
        <a:srgbClr val="061E3B"/>
      </a:dk2>
      <a:lt2>
        <a:srgbClr val="969696"/>
      </a:lt2>
      <a:accent1>
        <a:srgbClr val="FFFFFF"/>
      </a:accent1>
      <a:accent2>
        <a:srgbClr val="8DC6FF"/>
      </a:accent2>
      <a:accent3>
        <a:srgbClr val="D2ECFF"/>
      </a:accent3>
      <a:accent4>
        <a:srgbClr val="041831"/>
      </a:accent4>
      <a:accent5>
        <a:srgbClr val="FFFFFF"/>
      </a:accent5>
      <a:accent6>
        <a:srgbClr val="7FB3E7"/>
      </a:accent6>
      <a:hlink>
        <a:srgbClr val="0E488F"/>
      </a:hlink>
      <a:folHlink>
        <a:srgbClr val="FFCC00"/>
      </a:folHlink>
    </a:clrScheme>
    <a:fontScheme name="Default Design">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61E3B"/>
        </a:dk1>
        <a:lt1>
          <a:srgbClr val="DEF6F1"/>
        </a:lt1>
        <a:dk2>
          <a:srgbClr val="061E3B"/>
        </a:dk2>
        <a:lt2>
          <a:srgbClr val="969696"/>
        </a:lt2>
        <a:accent1>
          <a:srgbClr val="FFFFFF"/>
        </a:accent1>
        <a:accent2>
          <a:srgbClr val="8DC6FF"/>
        </a:accent2>
        <a:accent3>
          <a:srgbClr val="ECFAF7"/>
        </a:accent3>
        <a:accent4>
          <a:srgbClr val="041831"/>
        </a:accent4>
        <a:accent5>
          <a:srgbClr val="FFFFFF"/>
        </a:accent5>
        <a:accent6>
          <a:srgbClr val="7FB3E7"/>
        </a:accent6>
        <a:hlink>
          <a:srgbClr val="0E488F"/>
        </a:hlink>
        <a:folHlink>
          <a:srgbClr val="00A800"/>
        </a:folHlink>
      </a:clrScheme>
      <a:clrMap bg1="lt1" tx1="dk1" bg2="lt2" tx2="dk2" accent1="accent1" accent2="accent2" accent3="accent3" accent4="accent4" accent5="accent5" accent6="accent6" hlink="hlink" folHlink="folHlink"/>
    </a:extraClrScheme>
    <a:extraClrScheme>
      <a:clrScheme name="Default Design 14">
        <a:dk1>
          <a:srgbClr val="061E3B"/>
        </a:dk1>
        <a:lt1>
          <a:srgbClr val="ACDFFF"/>
        </a:lt1>
        <a:dk2>
          <a:srgbClr val="061E3B"/>
        </a:dk2>
        <a:lt2>
          <a:srgbClr val="969696"/>
        </a:lt2>
        <a:accent1>
          <a:srgbClr val="FFFFFF"/>
        </a:accent1>
        <a:accent2>
          <a:srgbClr val="8DC6FF"/>
        </a:accent2>
        <a:accent3>
          <a:srgbClr val="D2ECFF"/>
        </a:accent3>
        <a:accent4>
          <a:srgbClr val="041831"/>
        </a:accent4>
        <a:accent5>
          <a:srgbClr val="FFFFFF"/>
        </a:accent5>
        <a:accent6>
          <a:srgbClr val="7FB3E7"/>
        </a:accent6>
        <a:hlink>
          <a:srgbClr val="0E488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TSD_PP3</Template>
  <TotalTime>53</TotalTime>
  <Words>1308</Words>
  <Application>Microsoft Office PowerPoint</Application>
  <PresentationFormat>On-screen Show (4:3)</PresentationFormat>
  <Paragraphs>308</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Myriad Pro</vt:lpstr>
      <vt:lpstr>TSD_PP3</vt:lpstr>
      <vt:lpstr>SBMA7101 Human Resource Management</vt:lpstr>
      <vt:lpstr>Human Resource Management</vt:lpstr>
      <vt:lpstr>Key Applications of Personnel Management</vt:lpstr>
      <vt:lpstr>Further applications:</vt:lpstr>
      <vt:lpstr>Slide 5</vt:lpstr>
      <vt:lpstr>  </vt:lpstr>
      <vt:lpstr>HRM and Change</vt:lpstr>
      <vt:lpstr>Seven Major Changes:</vt:lpstr>
      <vt:lpstr> Nine Contemporary Management Challenges: </vt:lpstr>
      <vt:lpstr>         Six key Global Challenges   facing today’s management:</vt:lpstr>
      <vt:lpstr>     Six Challenges for Managers:</vt:lpstr>
      <vt:lpstr>The biggest challenge ?</vt:lpstr>
      <vt:lpstr>Slide 13</vt:lpstr>
      <vt:lpstr>New forms of working</vt:lpstr>
      <vt:lpstr>New directions for organisations</vt:lpstr>
      <vt:lpstr> Shamrock organisation</vt:lpstr>
      <vt:lpstr>New directions for organisations</vt:lpstr>
      <vt:lpstr>Human Resource Management Definition</vt:lpstr>
      <vt:lpstr>Human Resource Management</vt:lpstr>
      <vt:lpstr>Human Resource Management Mark 1</vt:lpstr>
      <vt:lpstr>Staffing Objectives</vt:lpstr>
      <vt:lpstr>Performance Objectives</vt:lpstr>
      <vt:lpstr>Change-management Objectives</vt:lpstr>
      <vt:lpstr>Administration Objectives</vt:lpstr>
      <vt:lpstr>HRM – roles and objectives</vt:lpstr>
      <vt:lpstr>Slide 26</vt:lpstr>
      <vt:lpstr>Human Resource Management  Mark 2</vt:lpstr>
      <vt:lpstr>Personnel                vs  HR        Management        Management</vt:lpstr>
      <vt:lpstr>In summary 1</vt:lpstr>
      <vt:lpstr>In summary 2</vt:lpstr>
      <vt:lpstr>In summary 3</vt:lpstr>
      <vt:lpstr>In summary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 Emmens</dc:creator>
  <cp:lastModifiedBy>Steve Emmens</cp:lastModifiedBy>
  <cp:revision>6</cp:revision>
  <dcterms:created xsi:type="dcterms:W3CDTF">2011-06-23T09:06:05Z</dcterms:created>
  <dcterms:modified xsi:type="dcterms:W3CDTF">2012-10-08T12:13:10Z</dcterms:modified>
</cp:coreProperties>
</file>