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4"/>
  </p:notesMasterIdLst>
  <p:sldIdLst>
    <p:sldId id="266" r:id="rId2"/>
    <p:sldId id="267" r:id="rId3"/>
    <p:sldId id="257" r:id="rId4"/>
    <p:sldId id="258" r:id="rId5"/>
    <p:sldId id="259" r:id="rId6"/>
    <p:sldId id="260" r:id="rId7"/>
    <p:sldId id="261" r:id="rId8"/>
    <p:sldId id="262" r:id="rId9"/>
    <p:sldId id="263" r:id="rId10"/>
    <p:sldId id="265" r:id="rId11"/>
    <p:sldId id="268" r:id="rId12"/>
    <p:sldId id="26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32"/>
    <p:restoredTop sz="93300"/>
  </p:normalViewPr>
  <p:slideViewPr>
    <p:cSldViewPr snapToGrid="0" snapToObjects="1">
      <p:cViewPr varScale="1">
        <p:scale>
          <a:sx n="122" d="100"/>
          <a:sy n="122" d="100"/>
        </p:scale>
        <p:origin x="14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A3181-2702-C642-8BB6-480C77E1C5D2}" type="datetimeFigureOut">
              <a:rPr lang="en-US" smtClean="0"/>
              <a:t>4/21/20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FB8C06-B435-AF41-8219-F219032B7257}" type="slidenum">
              <a:rPr lang="en-US" smtClean="0"/>
              <a:t>‹#›</a:t>
            </a:fld>
            <a:endParaRPr lang="en-US"/>
          </a:p>
        </p:txBody>
      </p:sp>
    </p:spTree>
    <p:extLst>
      <p:ext uri="{BB962C8B-B14F-4D97-AF65-F5344CB8AC3E}">
        <p14:creationId xmlns:p14="http://schemas.microsoft.com/office/powerpoint/2010/main" val="1902925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80409D-0171-4A7E-9A4F-79F9E2931320}" type="slidenum">
              <a:rPr lang="en-GB" smtClean="0"/>
              <a:t>3</a:t>
            </a:fld>
            <a:endParaRPr lang="en-GB"/>
          </a:p>
        </p:txBody>
      </p:sp>
    </p:spTree>
    <p:extLst>
      <p:ext uri="{BB962C8B-B14F-4D97-AF65-F5344CB8AC3E}">
        <p14:creationId xmlns:p14="http://schemas.microsoft.com/office/powerpoint/2010/main" val="2136037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80409D-0171-4A7E-9A4F-79F9E2931320}" type="slidenum">
              <a:rPr lang="en-GB" smtClean="0"/>
              <a:t>12</a:t>
            </a:fld>
            <a:endParaRPr lang="en-GB"/>
          </a:p>
        </p:txBody>
      </p:sp>
    </p:spTree>
    <p:extLst>
      <p:ext uri="{BB962C8B-B14F-4D97-AF65-F5344CB8AC3E}">
        <p14:creationId xmlns:p14="http://schemas.microsoft.com/office/powerpoint/2010/main" val="721470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80409D-0171-4A7E-9A4F-79F9E2931320}" type="slidenum">
              <a:rPr lang="en-GB" smtClean="0"/>
              <a:t>4</a:t>
            </a:fld>
            <a:endParaRPr lang="en-GB"/>
          </a:p>
        </p:txBody>
      </p:sp>
    </p:spTree>
    <p:extLst>
      <p:ext uri="{BB962C8B-B14F-4D97-AF65-F5344CB8AC3E}">
        <p14:creationId xmlns:p14="http://schemas.microsoft.com/office/powerpoint/2010/main" val="356971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E80409D-0171-4A7E-9A4F-79F9E2931320}" type="slidenum">
              <a:rPr lang="en-GB" smtClean="0"/>
              <a:t>5</a:t>
            </a:fld>
            <a:endParaRPr lang="en-GB"/>
          </a:p>
        </p:txBody>
      </p:sp>
    </p:spTree>
    <p:extLst>
      <p:ext uri="{BB962C8B-B14F-4D97-AF65-F5344CB8AC3E}">
        <p14:creationId xmlns:p14="http://schemas.microsoft.com/office/powerpoint/2010/main" val="1540578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E80409D-0171-4A7E-9A4F-79F9E2931320}" type="slidenum">
              <a:rPr lang="en-GB" smtClean="0"/>
              <a:t>6</a:t>
            </a:fld>
            <a:endParaRPr lang="en-GB"/>
          </a:p>
        </p:txBody>
      </p:sp>
    </p:spTree>
    <p:extLst>
      <p:ext uri="{BB962C8B-B14F-4D97-AF65-F5344CB8AC3E}">
        <p14:creationId xmlns:p14="http://schemas.microsoft.com/office/powerpoint/2010/main" val="5045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E80409D-0171-4A7E-9A4F-79F9E2931320}" type="slidenum">
              <a:rPr lang="en-GB" smtClean="0"/>
              <a:t>7</a:t>
            </a:fld>
            <a:endParaRPr lang="en-GB"/>
          </a:p>
        </p:txBody>
      </p:sp>
    </p:spTree>
    <p:extLst>
      <p:ext uri="{BB962C8B-B14F-4D97-AF65-F5344CB8AC3E}">
        <p14:creationId xmlns:p14="http://schemas.microsoft.com/office/powerpoint/2010/main" val="583042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E80409D-0171-4A7E-9A4F-79F9E2931320}" type="slidenum">
              <a:rPr lang="en-GB" smtClean="0"/>
              <a:t>8</a:t>
            </a:fld>
            <a:endParaRPr lang="en-GB"/>
          </a:p>
        </p:txBody>
      </p:sp>
    </p:spTree>
    <p:extLst>
      <p:ext uri="{BB962C8B-B14F-4D97-AF65-F5344CB8AC3E}">
        <p14:creationId xmlns:p14="http://schemas.microsoft.com/office/powerpoint/2010/main" val="453424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E80409D-0171-4A7E-9A4F-79F9E2931320}" type="slidenum">
              <a:rPr lang="en-GB" smtClean="0"/>
              <a:t>9</a:t>
            </a:fld>
            <a:endParaRPr lang="en-GB"/>
          </a:p>
        </p:txBody>
      </p:sp>
    </p:spTree>
    <p:extLst>
      <p:ext uri="{BB962C8B-B14F-4D97-AF65-F5344CB8AC3E}">
        <p14:creationId xmlns:p14="http://schemas.microsoft.com/office/powerpoint/2010/main" val="1713004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80409D-0171-4A7E-9A4F-79F9E2931320}" type="slidenum">
              <a:rPr lang="en-GB" smtClean="0"/>
              <a:t>10</a:t>
            </a:fld>
            <a:endParaRPr lang="en-GB"/>
          </a:p>
        </p:txBody>
      </p:sp>
    </p:spTree>
    <p:extLst>
      <p:ext uri="{BB962C8B-B14F-4D97-AF65-F5344CB8AC3E}">
        <p14:creationId xmlns:p14="http://schemas.microsoft.com/office/powerpoint/2010/main" val="4164865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80409D-0171-4A7E-9A4F-79F9E2931320}" type="slidenum">
              <a:rPr lang="en-GB" smtClean="0"/>
              <a:t>11</a:t>
            </a:fld>
            <a:endParaRPr lang="en-GB"/>
          </a:p>
        </p:txBody>
      </p:sp>
    </p:spTree>
    <p:extLst>
      <p:ext uri="{BB962C8B-B14F-4D97-AF65-F5344CB8AC3E}">
        <p14:creationId xmlns:p14="http://schemas.microsoft.com/office/powerpoint/2010/main" val="3651219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793A591-95F3-6B4E-AEF6-A3AF1511FB3F}"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16261004-E7ED-6D44-BCEE-D38D6662D0F0}" type="slidenum">
              <a:rPr lang="en-US" smtClean="0"/>
              <a:t>‹#›</a:t>
            </a:fld>
            <a:endParaRPr lang="en-US"/>
          </a:p>
        </p:txBody>
      </p:sp>
    </p:spTree>
    <p:extLst>
      <p:ext uri="{BB962C8B-B14F-4D97-AF65-F5344CB8AC3E}">
        <p14:creationId xmlns:p14="http://schemas.microsoft.com/office/powerpoint/2010/main" val="3799310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793A591-95F3-6B4E-AEF6-A3AF1511FB3F}"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16261004-E7ED-6D44-BCEE-D38D6662D0F0}" type="slidenum">
              <a:rPr lang="en-US" smtClean="0"/>
              <a:t>‹#›</a:t>
            </a:fld>
            <a:endParaRPr lang="en-US"/>
          </a:p>
        </p:txBody>
      </p:sp>
    </p:spTree>
    <p:extLst>
      <p:ext uri="{BB962C8B-B14F-4D97-AF65-F5344CB8AC3E}">
        <p14:creationId xmlns:p14="http://schemas.microsoft.com/office/powerpoint/2010/main" val="13976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793A591-95F3-6B4E-AEF6-A3AF1511FB3F}"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16261004-E7ED-6D44-BCEE-D38D6662D0F0}"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898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793A591-95F3-6B4E-AEF6-A3AF1511FB3F}" type="datetimeFigureOut">
              <a:rPr lang="en-US" smtClean="0"/>
              <a:t>4/21/20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6261004-E7ED-6D44-BCEE-D38D6662D0F0}" type="slidenum">
              <a:rPr lang="en-US" smtClean="0"/>
              <a:t>‹#›</a:t>
            </a:fld>
            <a:endParaRPr lang="en-US"/>
          </a:p>
        </p:txBody>
      </p:sp>
    </p:spTree>
    <p:extLst>
      <p:ext uri="{BB962C8B-B14F-4D97-AF65-F5344CB8AC3E}">
        <p14:creationId xmlns:p14="http://schemas.microsoft.com/office/powerpoint/2010/main" val="3933667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793A591-95F3-6B4E-AEF6-A3AF1511FB3F}" type="datetimeFigureOut">
              <a:rPr lang="en-US" smtClean="0"/>
              <a:t>4/21/20</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6261004-E7ED-6D44-BCEE-D38D6662D0F0}"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26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793A591-95F3-6B4E-AEF6-A3AF1511FB3F}" type="datetimeFigureOut">
              <a:rPr lang="en-US" smtClean="0"/>
              <a:t>4/21/20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6261004-E7ED-6D44-BCEE-D38D6662D0F0}" type="slidenum">
              <a:rPr lang="en-US" smtClean="0"/>
              <a:t>‹#›</a:t>
            </a:fld>
            <a:endParaRPr lang="en-US"/>
          </a:p>
        </p:txBody>
      </p:sp>
    </p:spTree>
    <p:extLst>
      <p:ext uri="{BB962C8B-B14F-4D97-AF65-F5344CB8AC3E}">
        <p14:creationId xmlns:p14="http://schemas.microsoft.com/office/powerpoint/2010/main" val="184511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793A591-95F3-6B4E-AEF6-A3AF1511FB3F}"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261004-E7ED-6D44-BCEE-D38D6662D0F0}" type="slidenum">
              <a:rPr lang="en-US" smtClean="0"/>
              <a:t>‹#›</a:t>
            </a:fld>
            <a:endParaRPr lang="en-US"/>
          </a:p>
        </p:txBody>
      </p:sp>
    </p:spTree>
    <p:extLst>
      <p:ext uri="{BB962C8B-B14F-4D97-AF65-F5344CB8AC3E}">
        <p14:creationId xmlns:p14="http://schemas.microsoft.com/office/powerpoint/2010/main" val="3326911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793A591-95F3-6B4E-AEF6-A3AF1511FB3F}"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261004-E7ED-6D44-BCEE-D38D6662D0F0}" type="slidenum">
              <a:rPr lang="en-US" smtClean="0"/>
              <a:t>‹#›</a:t>
            </a:fld>
            <a:endParaRPr lang="en-US"/>
          </a:p>
        </p:txBody>
      </p:sp>
    </p:spTree>
    <p:extLst>
      <p:ext uri="{BB962C8B-B14F-4D97-AF65-F5344CB8AC3E}">
        <p14:creationId xmlns:p14="http://schemas.microsoft.com/office/powerpoint/2010/main" val="236603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793A591-95F3-6B4E-AEF6-A3AF1511FB3F}"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261004-E7ED-6D44-BCEE-D38D6662D0F0}" type="slidenum">
              <a:rPr lang="en-US" smtClean="0"/>
              <a:t>‹#›</a:t>
            </a:fld>
            <a:endParaRPr lang="en-US"/>
          </a:p>
        </p:txBody>
      </p:sp>
    </p:spTree>
    <p:extLst>
      <p:ext uri="{BB962C8B-B14F-4D97-AF65-F5344CB8AC3E}">
        <p14:creationId xmlns:p14="http://schemas.microsoft.com/office/powerpoint/2010/main" val="96288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793A591-95F3-6B4E-AEF6-A3AF1511FB3F}"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16261004-E7ED-6D44-BCEE-D38D6662D0F0}" type="slidenum">
              <a:rPr lang="en-US" smtClean="0"/>
              <a:t>‹#›</a:t>
            </a:fld>
            <a:endParaRPr lang="en-US"/>
          </a:p>
        </p:txBody>
      </p:sp>
    </p:spTree>
    <p:extLst>
      <p:ext uri="{BB962C8B-B14F-4D97-AF65-F5344CB8AC3E}">
        <p14:creationId xmlns:p14="http://schemas.microsoft.com/office/powerpoint/2010/main" val="77744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793A591-95F3-6B4E-AEF6-A3AF1511FB3F}" type="datetimeFigureOut">
              <a:rPr lang="en-US" smtClean="0"/>
              <a:t>4/21/20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16261004-E7ED-6D44-BCEE-D38D6662D0F0}" type="slidenum">
              <a:rPr lang="en-US" smtClean="0"/>
              <a:t>‹#›</a:t>
            </a:fld>
            <a:endParaRPr lang="en-US"/>
          </a:p>
        </p:txBody>
      </p:sp>
    </p:spTree>
    <p:extLst>
      <p:ext uri="{BB962C8B-B14F-4D97-AF65-F5344CB8AC3E}">
        <p14:creationId xmlns:p14="http://schemas.microsoft.com/office/powerpoint/2010/main" val="235104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793A591-95F3-6B4E-AEF6-A3AF1511FB3F}" type="datetimeFigureOut">
              <a:rPr lang="en-US" smtClean="0"/>
              <a:t>4/21/20</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16261004-E7ED-6D44-BCEE-D38D6662D0F0}" type="slidenum">
              <a:rPr lang="en-US" smtClean="0"/>
              <a:t>‹#›</a:t>
            </a:fld>
            <a:endParaRPr lang="en-US"/>
          </a:p>
        </p:txBody>
      </p:sp>
    </p:spTree>
    <p:extLst>
      <p:ext uri="{BB962C8B-B14F-4D97-AF65-F5344CB8AC3E}">
        <p14:creationId xmlns:p14="http://schemas.microsoft.com/office/powerpoint/2010/main" val="847616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793A591-95F3-6B4E-AEF6-A3AF1511FB3F}" type="datetimeFigureOut">
              <a:rPr lang="en-US" smtClean="0"/>
              <a:t>4/21/20</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6261004-E7ED-6D44-BCEE-D38D6662D0F0}" type="slidenum">
              <a:rPr lang="en-US" smtClean="0"/>
              <a:t>‹#›</a:t>
            </a:fld>
            <a:endParaRPr lang="en-US"/>
          </a:p>
        </p:txBody>
      </p:sp>
    </p:spTree>
    <p:extLst>
      <p:ext uri="{BB962C8B-B14F-4D97-AF65-F5344CB8AC3E}">
        <p14:creationId xmlns:p14="http://schemas.microsoft.com/office/powerpoint/2010/main" val="261112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93A591-95F3-6B4E-AEF6-A3AF1511FB3F}" type="datetimeFigureOut">
              <a:rPr lang="en-US" smtClean="0"/>
              <a:t>4/21/20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6261004-E7ED-6D44-BCEE-D38D6662D0F0}" type="slidenum">
              <a:rPr lang="en-US" smtClean="0"/>
              <a:t>‹#›</a:t>
            </a:fld>
            <a:endParaRPr lang="en-US"/>
          </a:p>
        </p:txBody>
      </p:sp>
    </p:spTree>
    <p:extLst>
      <p:ext uri="{BB962C8B-B14F-4D97-AF65-F5344CB8AC3E}">
        <p14:creationId xmlns:p14="http://schemas.microsoft.com/office/powerpoint/2010/main" val="205596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793A591-95F3-6B4E-AEF6-A3AF1511FB3F}" type="datetimeFigureOut">
              <a:rPr lang="en-US" smtClean="0"/>
              <a:t>4/21/20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6261004-E7ED-6D44-BCEE-D38D6662D0F0}" type="slidenum">
              <a:rPr lang="en-US" smtClean="0"/>
              <a:t>‹#›</a:t>
            </a:fld>
            <a:endParaRPr lang="en-US"/>
          </a:p>
        </p:txBody>
      </p:sp>
    </p:spTree>
    <p:extLst>
      <p:ext uri="{BB962C8B-B14F-4D97-AF65-F5344CB8AC3E}">
        <p14:creationId xmlns:p14="http://schemas.microsoft.com/office/powerpoint/2010/main" val="351066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793A591-95F3-6B4E-AEF6-A3AF1511FB3F}" type="datetimeFigureOut">
              <a:rPr lang="en-US" smtClean="0"/>
              <a:t>4/21/20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6261004-E7ED-6D44-BCEE-D38D6662D0F0}" type="slidenum">
              <a:rPr lang="en-US" smtClean="0"/>
              <a:t>‹#›</a:t>
            </a:fld>
            <a:endParaRPr lang="en-US"/>
          </a:p>
        </p:txBody>
      </p:sp>
    </p:spTree>
    <p:extLst>
      <p:ext uri="{BB962C8B-B14F-4D97-AF65-F5344CB8AC3E}">
        <p14:creationId xmlns:p14="http://schemas.microsoft.com/office/powerpoint/2010/main" val="3408350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793A591-95F3-6B4E-AEF6-A3AF1511FB3F}" type="datetimeFigureOut">
              <a:rPr lang="en-US" smtClean="0"/>
              <a:t>4/21/20</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16261004-E7ED-6D44-BCEE-D38D6662D0F0}" type="slidenum">
              <a:rPr lang="en-US" smtClean="0"/>
              <a:t>‹#›</a:t>
            </a:fld>
            <a:endParaRPr lang="en-US"/>
          </a:p>
        </p:txBody>
      </p:sp>
    </p:spTree>
    <p:extLst>
      <p:ext uri="{BB962C8B-B14F-4D97-AF65-F5344CB8AC3E}">
        <p14:creationId xmlns:p14="http://schemas.microsoft.com/office/powerpoint/2010/main" val="11159386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C7CE-E285-DF44-B6D7-0092A3815EA3}"/>
              </a:ext>
            </a:extLst>
          </p:cNvPr>
          <p:cNvSpPr>
            <a:spLocks noGrp="1"/>
          </p:cNvSpPr>
          <p:nvPr>
            <p:ph type="ctrTitle"/>
          </p:nvPr>
        </p:nvSpPr>
        <p:spPr>
          <a:xfrm>
            <a:off x="1251558" y="3920359"/>
            <a:ext cx="6686549" cy="1697086"/>
          </a:xfrm>
        </p:spPr>
        <p:txBody>
          <a:bodyPr>
            <a:normAutofit fontScale="90000"/>
          </a:bodyPr>
          <a:lstStyle/>
          <a:p>
            <a:pPr algn="ctr"/>
            <a:r>
              <a:rPr lang="en-US" b="1" dirty="0"/>
              <a:t>Course: BABSFY</a:t>
            </a:r>
            <a:br>
              <a:rPr lang="en-US" b="1" dirty="0"/>
            </a:br>
            <a:r>
              <a:rPr lang="en-US" b="1" dirty="0"/>
              <a:t>Subject: </a:t>
            </a:r>
            <a:br>
              <a:rPr lang="en-US" b="1" dirty="0"/>
            </a:br>
            <a:r>
              <a:rPr lang="en-US" b="1" dirty="0"/>
              <a:t>Integrated Professional Skills in Digital Age</a:t>
            </a:r>
            <a:br>
              <a:rPr lang="en-US" b="1" dirty="0"/>
            </a:br>
            <a:r>
              <a:rPr lang="en-US" b="1" dirty="0"/>
              <a:t>Level:3</a:t>
            </a:r>
          </a:p>
        </p:txBody>
      </p:sp>
      <p:sp>
        <p:nvSpPr>
          <p:cNvPr id="5" name="Subtitle 4">
            <a:extLst>
              <a:ext uri="{FF2B5EF4-FFF2-40B4-BE49-F238E27FC236}">
                <a16:creationId xmlns:a16="http://schemas.microsoft.com/office/drawing/2014/main" id="{C45C85E6-4328-6846-ACA6-0332B2D3020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9591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 Box 30"/>
          <p:cNvSpPr txBox="1">
            <a:spLocks noChangeArrowheads="1"/>
          </p:cNvSpPr>
          <p:nvPr/>
        </p:nvSpPr>
        <p:spPr bwMode="auto">
          <a:xfrm>
            <a:off x="1578770" y="4674395"/>
            <a:ext cx="221456" cy="33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fontAlgn="base">
              <a:spcBef>
                <a:spcPct val="0"/>
              </a:spcBef>
              <a:spcAft>
                <a:spcPct val="0"/>
              </a:spcAft>
            </a:pPr>
            <a:endParaRPr lang="en-US" altLang="en-US" sz="1350" dirty="0">
              <a:latin typeface="Arial" pitchFamily="34" charset="0"/>
              <a:cs typeface="Arial" pitchFamily="34" charset="0"/>
            </a:endParaRPr>
          </a:p>
        </p:txBody>
      </p:sp>
      <p:sp>
        <p:nvSpPr>
          <p:cNvPr id="17" name="Rectangle 30"/>
          <p:cNvSpPr>
            <a:spLocks noChangeArrowheads="1"/>
          </p:cNvSpPr>
          <p:nvPr/>
        </p:nvSpPr>
        <p:spPr bwMode="auto">
          <a:xfrm>
            <a:off x="1143001" y="10616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fontAlgn="base">
              <a:spcBef>
                <a:spcPct val="0"/>
              </a:spcBef>
              <a:spcAft>
                <a:spcPct val="0"/>
              </a:spcAft>
            </a:pPr>
            <a:endParaRPr lang="en-US" altLang="en-US" sz="1350">
              <a:latin typeface="Arial" pitchFamily="34" charset="0"/>
              <a:cs typeface="Arial" pitchFamily="34" charset="0"/>
            </a:endParaRPr>
          </a:p>
        </p:txBody>
      </p:sp>
      <p:sp>
        <p:nvSpPr>
          <p:cNvPr id="19" name="Oval 18"/>
          <p:cNvSpPr/>
          <p:nvPr/>
        </p:nvSpPr>
        <p:spPr>
          <a:xfrm>
            <a:off x="467229" y="1897514"/>
            <a:ext cx="8224825" cy="359613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Always record the reason for your decision (using your agency’s recognised recording system) whether it is to share or not, the information shared, for what purpose, with whom, and how it was shared.</a:t>
            </a:r>
          </a:p>
        </p:txBody>
      </p:sp>
      <p:sp>
        <p:nvSpPr>
          <p:cNvPr id="5" name="TextBox 4"/>
          <p:cNvSpPr txBox="1"/>
          <p:nvPr/>
        </p:nvSpPr>
        <p:spPr>
          <a:xfrm>
            <a:off x="2659117" y="794020"/>
            <a:ext cx="4104456" cy="415498"/>
          </a:xfrm>
          <a:prstGeom prst="rect">
            <a:avLst/>
          </a:prstGeom>
          <a:noFill/>
        </p:spPr>
        <p:txBody>
          <a:bodyPr wrap="square" rtlCol="0">
            <a:spAutoFit/>
          </a:bodyPr>
          <a:lstStyle/>
          <a:p>
            <a:pPr algn="ctr"/>
            <a:r>
              <a:rPr lang="en-GB" sz="2100" b="1" i="1" dirty="0"/>
              <a:t>Record the reason</a:t>
            </a:r>
          </a:p>
        </p:txBody>
      </p:sp>
    </p:spTree>
    <p:extLst>
      <p:ext uri="{BB962C8B-B14F-4D97-AF65-F5344CB8AC3E}">
        <p14:creationId xmlns:p14="http://schemas.microsoft.com/office/powerpoint/2010/main" val="2728698306"/>
      </p:ext>
    </p:extLst>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 Box 30"/>
          <p:cNvSpPr txBox="1">
            <a:spLocks noChangeArrowheads="1"/>
          </p:cNvSpPr>
          <p:nvPr/>
        </p:nvSpPr>
        <p:spPr bwMode="auto">
          <a:xfrm>
            <a:off x="1578770" y="4674395"/>
            <a:ext cx="221456" cy="33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fontAlgn="base">
              <a:spcBef>
                <a:spcPct val="0"/>
              </a:spcBef>
              <a:spcAft>
                <a:spcPct val="0"/>
              </a:spcAft>
            </a:pPr>
            <a:endParaRPr lang="en-US" altLang="en-US" sz="1350" dirty="0">
              <a:latin typeface="Arial" pitchFamily="34" charset="0"/>
              <a:cs typeface="Arial" pitchFamily="34" charset="0"/>
            </a:endParaRPr>
          </a:p>
        </p:txBody>
      </p:sp>
      <p:sp>
        <p:nvSpPr>
          <p:cNvPr id="17" name="Rectangle 30"/>
          <p:cNvSpPr>
            <a:spLocks noChangeArrowheads="1"/>
          </p:cNvSpPr>
          <p:nvPr/>
        </p:nvSpPr>
        <p:spPr bwMode="auto">
          <a:xfrm>
            <a:off x="1143001" y="10616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fontAlgn="base">
              <a:spcBef>
                <a:spcPct val="0"/>
              </a:spcBef>
              <a:spcAft>
                <a:spcPct val="0"/>
              </a:spcAft>
            </a:pPr>
            <a:endParaRPr lang="en-US" altLang="en-US" sz="1350">
              <a:latin typeface="Arial" pitchFamily="34" charset="0"/>
              <a:cs typeface="Arial" pitchFamily="34" charset="0"/>
            </a:endParaRPr>
          </a:p>
        </p:txBody>
      </p:sp>
      <p:sp>
        <p:nvSpPr>
          <p:cNvPr id="5" name="TextBox 4"/>
          <p:cNvSpPr txBox="1"/>
          <p:nvPr/>
        </p:nvSpPr>
        <p:spPr>
          <a:xfrm>
            <a:off x="2294030" y="943498"/>
            <a:ext cx="4104456" cy="415498"/>
          </a:xfrm>
          <a:prstGeom prst="rect">
            <a:avLst/>
          </a:prstGeom>
          <a:noFill/>
        </p:spPr>
        <p:txBody>
          <a:bodyPr wrap="square" rtlCol="0">
            <a:spAutoFit/>
          </a:bodyPr>
          <a:lstStyle/>
          <a:p>
            <a:pPr algn="ctr"/>
            <a:r>
              <a:rPr lang="en-GB" sz="2100" b="1" i="1" dirty="0"/>
              <a:t>In summary</a:t>
            </a:r>
          </a:p>
        </p:txBody>
      </p:sp>
      <p:sp>
        <p:nvSpPr>
          <p:cNvPr id="2" name="TextBox 1">
            <a:extLst>
              <a:ext uri="{FF2B5EF4-FFF2-40B4-BE49-F238E27FC236}">
                <a16:creationId xmlns:a16="http://schemas.microsoft.com/office/drawing/2014/main" id="{08396E98-8990-E24B-80A3-C5F8A5CD2AE6}"/>
              </a:ext>
            </a:extLst>
          </p:cNvPr>
          <p:cNvSpPr txBox="1"/>
          <p:nvPr/>
        </p:nvSpPr>
        <p:spPr>
          <a:xfrm>
            <a:off x="1629104" y="1866982"/>
            <a:ext cx="7115504" cy="3139321"/>
          </a:xfrm>
          <a:prstGeom prst="rect">
            <a:avLst/>
          </a:prstGeom>
          <a:noFill/>
        </p:spPr>
        <p:txBody>
          <a:bodyPr wrap="square" rtlCol="0">
            <a:spAutoFit/>
          </a:bodyPr>
          <a:lstStyle/>
          <a:p>
            <a:r>
              <a:rPr lang="en-US" dirty="0"/>
              <a:t>We looked at:</a:t>
            </a:r>
          </a:p>
          <a:p>
            <a:endParaRPr lang="en-US" dirty="0"/>
          </a:p>
          <a:p>
            <a:r>
              <a:rPr lang="en-US" dirty="0"/>
              <a:t>Seven roles of Information Technology</a:t>
            </a:r>
          </a:p>
          <a:p>
            <a:endParaRPr lang="en-US" dirty="0"/>
          </a:p>
          <a:p>
            <a:pPr marL="342900" indent="-342900">
              <a:buFont typeface="+mj-lt"/>
              <a:buAutoNum type="arabicPeriod"/>
            </a:pPr>
            <a:r>
              <a:rPr lang="en-US" dirty="0"/>
              <a:t>Not a barrier</a:t>
            </a:r>
          </a:p>
          <a:p>
            <a:pPr marL="342900" indent="-342900">
              <a:buFont typeface="+mj-lt"/>
              <a:buAutoNum type="arabicPeriod"/>
            </a:pPr>
            <a:r>
              <a:rPr lang="en-US" dirty="0"/>
              <a:t>Share the Content</a:t>
            </a:r>
          </a:p>
          <a:p>
            <a:pPr marL="342900" indent="-342900">
              <a:buFont typeface="+mj-lt"/>
              <a:buAutoNum type="arabicPeriod"/>
            </a:pPr>
            <a:r>
              <a:rPr lang="en-US" dirty="0"/>
              <a:t>Be Open and Honest</a:t>
            </a:r>
          </a:p>
          <a:p>
            <a:pPr marL="342900" indent="-342900">
              <a:buFont typeface="+mj-lt"/>
              <a:buAutoNum type="arabicPeriod"/>
            </a:pPr>
            <a:r>
              <a:rPr lang="en-US" dirty="0"/>
              <a:t>Seek advice</a:t>
            </a:r>
          </a:p>
          <a:p>
            <a:pPr marL="342900" indent="-342900">
              <a:buFont typeface="+mj-lt"/>
              <a:buAutoNum type="arabicPeriod"/>
            </a:pPr>
            <a:r>
              <a:rPr lang="en-US" dirty="0"/>
              <a:t>Consider safety and wellbeing</a:t>
            </a:r>
          </a:p>
          <a:p>
            <a:pPr marL="342900" indent="-342900">
              <a:buFont typeface="+mj-lt"/>
              <a:buAutoNum type="arabicPeriod"/>
            </a:pPr>
            <a:r>
              <a:rPr lang="en-US" dirty="0"/>
              <a:t>Accurate and up to date</a:t>
            </a:r>
          </a:p>
          <a:p>
            <a:pPr marL="342900" indent="-342900">
              <a:buFont typeface="+mj-lt"/>
              <a:buAutoNum type="arabicPeriod"/>
            </a:pPr>
            <a:r>
              <a:rPr lang="en-US" dirty="0"/>
              <a:t>Record the reason</a:t>
            </a:r>
          </a:p>
        </p:txBody>
      </p:sp>
    </p:spTree>
    <p:extLst>
      <p:ext uri="{BB962C8B-B14F-4D97-AF65-F5344CB8AC3E}">
        <p14:creationId xmlns:p14="http://schemas.microsoft.com/office/powerpoint/2010/main" val="1112491148"/>
      </p:ext>
    </p:extLst>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 Box 30"/>
          <p:cNvSpPr txBox="1">
            <a:spLocks noChangeArrowheads="1"/>
          </p:cNvSpPr>
          <p:nvPr/>
        </p:nvSpPr>
        <p:spPr bwMode="auto">
          <a:xfrm>
            <a:off x="1578770" y="4674395"/>
            <a:ext cx="221456" cy="33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fontAlgn="base">
              <a:spcBef>
                <a:spcPct val="0"/>
              </a:spcBef>
              <a:spcAft>
                <a:spcPct val="0"/>
              </a:spcAft>
            </a:pPr>
            <a:endParaRPr lang="en-US" altLang="en-US" sz="1350" dirty="0">
              <a:latin typeface="Arial" pitchFamily="34" charset="0"/>
              <a:cs typeface="Arial" pitchFamily="34" charset="0"/>
            </a:endParaRPr>
          </a:p>
        </p:txBody>
      </p:sp>
      <p:sp>
        <p:nvSpPr>
          <p:cNvPr id="17" name="Rectangle 30"/>
          <p:cNvSpPr>
            <a:spLocks noChangeArrowheads="1"/>
          </p:cNvSpPr>
          <p:nvPr/>
        </p:nvSpPr>
        <p:spPr bwMode="auto">
          <a:xfrm>
            <a:off x="1143001" y="10616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fontAlgn="base">
              <a:spcBef>
                <a:spcPct val="0"/>
              </a:spcBef>
              <a:spcAft>
                <a:spcPct val="0"/>
              </a:spcAft>
            </a:pPr>
            <a:endParaRPr lang="en-US" altLang="en-US" sz="1350">
              <a:latin typeface="Arial" pitchFamily="34" charset="0"/>
              <a:cs typeface="Arial" pitchFamily="34" charset="0"/>
            </a:endParaRPr>
          </a:p>
        </p:txBody>
      </p:sp>
      <p:sp>
        <p:nvSpPr>
          <p:cNvPr id="19" name="Oval 18"/>
          <p:cNvSpPr/>
          <p:nvPr/>
        </p:nvSpPr>
        <p:spPr>
          <a:xfrm>
            <a:off x="496207" y="1713990"/>
            <a:ext cx="8385033" cy="359613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The End</a:t>
            </a:r>
          </a:p>
          <a:p>
            <a:pPr algn="ctr"/>
            <a:endParaRPr lang="en-GB" sz="2400" dirty="0"/>
          </a:p>
          <a:p>
            <a:pPr algn="ctr"/>
            <a:r>
              <a:rPr lang="en-GB" sz="2400" dirty="0"/>
              <a:t>Thank You</a:t>
            </a:r>
          </a:p>
        </p:txBody>
      </p:sp>
    </p:spTree>
    <p:extLst>
      <p:ext uri="{BB962C8B-B14F-4D97-AF65-F5344CB8AC3E}">
        <p14:creationId xmlns:p14="http://schemas.microsoft.com/office/powerpoint/2010/main" val="1307162443"/>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98A-905D-9049-9894-3525DC84B2AF}"/>
              </a:ext>
            </a:extLst>
          </p:cNvPr>
          <p:cNvSpPr>
            <a:spLocks noGrp="1"/>
          </p:cNvSpPr>
          <p:nvPr>
            <p:ph type="title"/>
          </p:nvPr>
        </p:nvSpPr>
        <p:spPr>
          <a:xfrm>
            <a:off x="1307191" y="1257718"/>
            <a:ext cx="6683765" cy="960668"/>
          </a:xfrm>
        </p:spPr>
        <p:txBody>
          <a:bodyPr/>
          <a:lstStyle/>
          <a:p>
            <a:r>
              <a:rPr lang="en-US" b="1" dirty="0"/>
              <a:t>Learning Objectives</a:t>
            </a:r>
          </a:p>
        </p:txBody>
      </p:sp>
      <p:sp>
        <p:nvSpPr>
          <p:cNvPr id="3" name="Content Placeholder 2">
            <a:extLst>
              <a:ext uri="{FF2B5EF4-FFF2-40B4-BE49-F238E27FC236}">
                <a16:creationId xmlns:a16="http://schemas.microsoft.com/office/drawing/2014/main" id="{40A05A70-7C21-F240-A32B-E506F978ED2F}"/>
              </a:ext>
            </a:extLst>
          </p:cNvPr>
          <p:cNvSpPr>
            <a:spLocks noGrp="1"/>
          </p:cNvSpPr>
          <p:nvPr>
            <p:ph idx="1"/>
          </p:nvPr>
        </p:nvSpPr>
        <p:spPr>
          <a:xfrm>
            <a:off x="860084" y="2006690"/>
            <a:ext cx="7850365" cy="3042498"/>
          </a:xfrm>
        </p:spPr>
        <p:txBody>
          <a:bodyPr/>
          <a:lstStyle/>
          <a:p>
            <a:pPr marL="0" indent="0">
              <a:buNone/>
            </a:pPr>
            <a:r>
              <a:rPr lang="en-US" dirty="0"/>
              <a:t>After this lecture you would be able to learn about</a:t>
            </a:r>
          </a:p>
          <a:p>
            <a:r>
              <a:rPr lang="en-US" b="1" dirty="0"/>
              <a:t>Rules of Information Sharing</a:t>
            </a:r>
          </a:p>
        </p:txBody>
      </p:sp>
    </p:spTree>
    <p:extLst>
      <p:ext uri="{BB962C8B-B14F-4D97-AF65-F5344CB8AC3E}">
        <p14:creationId xmlns:p14="http://schemas.microsoft.com/office/powerpoint/2010/main" val="300890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978078" y="1846193"/>
            <a:ext cx="6852129" cy="3165615"/>
          </a:xfrm>
          <a:prstGeom prst="rect">
            <a:avLst/>
          </a:prstGeom>
        </p:spPr>
        <p:txBody>
          <a:bodyPr vert="horz" lIns="68580" tIns="34290" rIns="68580" bIns="34290" rtlCol="0" anchor="ctr">
            <a:normAutofit/>
          </a:bodyPr>
          <a:lstStyle/>
          <a:p>
            <a:pPr algn="r" defTabSz="342900">
              <a:lnSpc>
                <a:spcPct val="90000"/>
              </a:lnSpc>
              <a:spcBef>
                <a:spcPct val="0"/>
              </a:spcBef>
              <a:spcAft>
                <a:spcPts val="450"/>
              </a:spcAft>
            </a:pPr>
            <a:r>
              <a:rPr lang="en-US" sz="4200" b="1" i="1" dirty="0">
                <a:solidFill>
                  <a:schemeClr val="tx2">
                    <a:lumMod val="75000"/>
                  </a:schemeClr>
                </a:solidFill>
                <a:latin typeface="+mj-lt"/>
                <a:ea typeface="+mj-ea"/>
                <a:cs typeface="+mj-cs"/>
              </a:rPr>
              <a:t>The </a:t>
            </a:r>
          </a:p>
          <a:p>
            <a:pPr algn="r" defTabSz="342900">
              <a:lnSpc>
                <a:spcPct val="90000"/>
              </a:lnSpc>
              <a:spcBef>
                <a:spcPct val="0"/>
              </a:spcBef>
              <a:spcAft>
                <a:spcPts val="450"/>
              </a:spcAft>
            </a:pPr>
            <a:r>
              <a:rPr lang="en-US" sz="4200" b="1" i="1" dirty="0">
                <a:solidFill>
                  <a:schemeClr val="tx2">
                    <a:lumMod val="75000"/>
                  </a:schemeClr>
                </a:solidFill>
                <a:latin typeface="+mj-lt"/>
                <a:ea typeface="+mj-ea"/>
                <a:cs typeface="+mj-cs"/>
              </a:rPr>
              <a:t>Seven </a:t>
            </a:r>
          </a:p>
          <a:p>
            <a:pPr algn="r" defTabSz="342900">
              <a:lnSpc>
                <a:spcPct val="90000"/>
              </a:lnSpc>
              <a:spcBef>
                <a:spcPct val="0"/>
              </a:spcBef>
              <a:spcAft>
                <a:spcPts val="450"/>
              </a:spcAft>
            </a:pPr>
            <a:r>
              <a:rPr lang="en-US" sz="4200" b="1" i="1" dirty="0">
                <a:solidFill>
                  <a:schemeClr val="tx2">
                    <a:lumMod val="75000"/>
                  </a:schemeClr>
                </a:solidFill>
                <a:latin typeface="+mj-lt"/>
                <a:ea typeface="+mj-ea"/>
                <a:cs typeface="+mj-cs"/>
              </a:rPr>
              <a:t>Golden Rules of </a:t>
            </a:r>
          </a:p>
          <a:p>
            <a:pPr algn="r" defTabSz="342900">
              <a:lnSpc>
                <a:spcPct val="90000"/>
              </a:lnSpc>
              <a:spcBef>
                <a:spcPct val="0"/>
              </a:spcBef>
              <a:spcAft>
                <a:spcPts val="450"/>
              </a:spcAft>
            </a:pPr>
            <a:r>
              <a:rPr lang="en-US" sz="4200" b="1" i="1" dirty="0">
                <a:solidFill>
                  <a:schemeClr val="tx2">
                    <a:lumMod val="75000"/>
                  </a:schemeClr>
                </a:solidFill>
                <a:latin typeface="+mj-lt"/>
                <a:ea typeface="+mj-ea"/>
                <a:cs typeface="+mj-cs"/>
              </a:rPr>
              <a:t>Information Sharing</a:t>
            </a:r>
          </a:p>
        </p:txBody>
      </p:sp>
    </p:spTree>
    <p:extLst>
      <p:ext uri="{BB962C8B-B14F-4D97-AF65-F5344CB8AC3E}">
        <p14:creationId xmlns:p14="http://schemas.microsoft.com/office/powerpoint/2010/main" val="1869562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 Box 30"/>
          <p:cNvSpPr txBox="1">
            <a:spLocks noChangeArrowheads="1"/>
          </p:cNvSpPr>
          <p:nvPr/>
        </p:nvSpPr>
        <p:spPr bwMode="auto">
          <a:xfrm>
            <a:off x="1578770" y="4674395"/>
            <a:ext cx="221456" cy="33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fontAlgn="base">
              <a:spcBef>
                <a:spcPct val="0"/>
              </a:spcBef>
              <a:spcAft>
                <a:spcPct val="0"/>
              </a:spcAft>
            </a:pPr>
            <a:endParaRPr lang="en-US" altLang="en-US" sz="1350" dirty="0">
              <a:latin typeface="Arial" pitchFamily="34" charset="0"/>
              <a:cs typeface="Arial" pitchFamily="34" charset="0"/>
            </a:endParaRPr>
          </a:p>
        </p:txBody>
      </p:sp>
      <p:sp>
        <p:nvSpPr>
          <p:cNvPr id="17" name="Rectangle 30"/>
          <p:cNvSpPr>
            <a:spLocks noChangeArrowheads="1"/>
          </p:cNvSpPr>
          <p:nvPr/>
        </p:nvSpPr>
        <p:spPr bwMode="auto">
          <a:xfrm>
            <a:off x="1143001" y="10616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fontAlgn="base">
              <a:spcBef>
                <a:spcPct val="0"/>
              </a:spcBef>
              <a:spcAft>
                <a:spcPct val="0"/>
              </a:spcAft>
            </a:pPr>
            <a:endParaRPr lang="en-US" altLang="en-US" sz="1350">
              <a:latin typeface="Arial" pitchFamily="34" charset="0"/>
              <a:cs typeface="Arial" pitchFamily="34" charset="0"/>
            </a:endParaRPr>
          </a:p>
        </p:txBody>
      </p:sp>
      <p:sp>
        <p:nvSpPr>
          <p:cNvPr id="19" name="Oval 18"/>
          <p:cNvSpPr/>
          <p:nvPr/>
        </p:nvSpPr>
        <p:spPr>
          <a:xfrm>
            <a:off x="788277" y="1598413"/>
            <a:ext cx="8019392" cy="4402994"/>
          </a:xfrm>
          <a:prstGeom prst="ellipse">
            <a:avLst/>
          </a:prstGeom>
          <a:solidFill>
            <a:srgbClr val="D33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Recognise</a:t>
            </a:r>
            <a:r>
              <a:rPr lang="en-US" sz="2000" dirty="0"/>
              <a:t> that the Data Protection Act is not a barrier to sharing information; it provides a framework to make sure that personal information about families is shared appropriately</a:t>
            </a:r>
            <a:endParaRPr lang="en-GB" sz="2000" dirty="0"/>
          </a:p>
        </p:txBody>
      </p:sp>
      <p:sp>
        <p:nvSpPr>
          <p:cNvPr id="3" name="TextBox 2"/>
          <p:cNvSpPr txBox="1"/>
          <p:nvPr/>
        </p:nvSpPr>
        <p:spPr>
          <a:xfrm>
            <a:off x="2474483" y="601727"/>
            <a:ext cx="4104456" cy="415498"/>
          </a:xfrm>
          <a:prstGeom prst="rect">
            <a:avLst/>
          </a:prstGeom>
          <a:noFill/>
        </p:spPr>
        <p:txBody>
          <a:bodyPr wrap="square" rtlCol="0">
            <a:spAutoFit/>
          </a:bodyPr>
          <a:lstStyle/>
          <a:p>
            <a:pPr algn="ctr"/>
            <a:r>
              <a:rPr lang="en-GB" sz="2100" b="1" i="1" dirty="0"/>
              <a:t>Not a barrier</a:t>
            </a:r>
          </a:p>
        </p:txBody>
      </p:sp>
    </p:spTree>
    <p:extLst>
      <p:ext uri="{BB962C8B-B14F-4D97-AF65-F5344CB8AC3E}">
        <p14:creationId xmlns:p14="http://schemas.microsoft.com/office/powerpoint/2010/main" val="898522162"/>
      </p:ext>
    </p:extLst>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 Box 30"/>
          <p:cNvSpPr txBox="1">
            <a:spLocks noChangeArrowheads="1"/>
          </p:cNvSpPr>
          <p:nvPr/>
        </p:nvSpPr>
        <p:spPr bwMode="auto">
          <a:xfrm>
            <a:off x="1578770" y="4674395"/>
            <a:ext cx="221456" cy="33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fontAlgn="base">
              <a:spcBef>
                <a:spcPct val="0"/>
              </a:spcBef>
              <a:spcAft>
                <a:spcPct val="0"/>
              </a:spcAft>
            </a:pPr>
            <a:endParaRPr lang="en-US" altLang="en-US" sz="1350" dirty="0">
              <a:latin typeface="Arial" pitchFamily="34" charset="0"/>
              <a:cs typeface="Arial" pitchFamily="34" charset="0"/>
            </a:endParaRPr>
          </a:p>
        </p:txBody>
      </p:sp>
      <p:sp>
        <p:nvSpPr>
          <p:cNvPr id="17" name="Rectangle 30"/>
          <p:cNvSpPr>
            <a:spLocks noChangeArrowheads="1"/>
          </p:cNvSpPr>
          <p:nvPr/>
        </p:nvSpPr>
        <p:spPr bwMode="auto">
          <a:xfrm>
            <a:off x="1143001" y="10616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fontAlgn="base">
              <a:spcBef>
                <a:spcPct val="0"/>
              </a:spcBef>
              <a:spcAft>
                <a:spcPct val="0"/>
              </a:spcAft>
            </a:pPr>
            <a:endParaRPr lang="en-US" altLang="en-US" sz="1350">
              <a:latin typeface="Arial" pitchFamily="34" charset="0"/>
              <a:cs typeface="Arial" pitchFamily="34" charset="0"/>
            </a:endParaRPr>
          </a:p>
        </p:txBody>
      </p:sp>
      <p:sp>
        <p:nvSpPr>
          <p:cNvPr id="19" name="Oval 18"/>
          <p:cNvSpPr/>
          <p:nvPr/>
        </p:nvSpPr>
        <p:spPr>
          <a:xfrm>
            <a:off x="494872" y="1502980"/>
            <a:ext cx="8165652" cy="4241804"/>
          </a:xfrm>
          <a:prstGeom prst="ellipse">
            <a:avLst/>
          </a:prstGeom>
          <a:solidFill>
            <a:srgbClr val="19D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Share with consent </a:t>
            </a:r>
            <a:r>
              <a:rPr lang="en-US" sz="2000" dirty="0"/>
              <a:t>where appropriate and, where possible, respect the wishes of those who do not consent to share confidential information. You may still share information without consent if, in your judgement, that lack of consent can be overridden in the public interest. You will need to base your judgement on the facts about the case. Seek advice from your line manager if you are not sure </a:t>
            </a:r>
            <a:endParaRPr lang="en-GB" sz="2000" dirty="0"/>
          </a:p>
        </p:txBody>
      </p:sp>
      <p:sp>
        <p:nvSpPr>
          <p:cNvPr id="5" name="TextBox 4"/>
          <p:cNvSpPr txBox="1"/>
          <p:nvPr/>
        </p:nvSpPr>
        <p:spPr>
          <a:xfrm>
            <a:off x="2496613" y="716193"/>
            <a:ext cx="4104456" cy="415498"/>
          </a:xfrm>
          <a:prstGeom prst="rect">
            <a:avLst/>
          </a:prstGeom>
          <a:noFill/>
        </p:spPr>
        <p:txBody>
          <a:bodyPr wrap="square" rtlCol="0">
            <a:spAutoFit/>
          </a:bodyPr>
          <a:lstStyle/>
          <a:p>
            <a:pPr algn="ctr"/>
            <a:r>
              <a:rPr lang="en-GB" sz="2100" b="1" i="1" dirty="0"/>
              <a:t>Share with consent</a:t>
            </a:r>
          </a:p>
        </p:txBody>
      </p:sp>
    </p:spTree>
    <p:extLst>
      <p:ext uri="{BB962C8B-B14F-4D97-AF65-F5344CB8AC3E}">
        <p14:creationId xmlns:p14="http://schemas.microsoft.com/office/powerpoint/2010/main" val="1690275139"/>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 Box 30"/>
          <p:cNvSpPr txBox="1">
            <a:spLocks noChangeArrowheads="1"/>
          </p:cNvSpPr>
          <p:nvPr/>
        </p:nvSpPr>
        <p:spPr bwMode="auto">
          <a:xfrm>
            <a:off x="1578770" y="4674395"/>
            <a:ext cx="221456" cy="33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fontAlgn="base">
              <a:spcBef>
                <a:spcPct val="0"/>
              </a:spcBef>
              <a:spcAft>
                <a:spcPct val="0"/>
              </a:spcAft>
            </a:pPr>
            <a:endParaRPr lang="en-US" altLang="en-US" sz="1350" dirty="0">
              <a:latin typeface="Arial" pitchFamily="34" charset="0"/>
              <a:cs typeface="Arial" pitchFamily="34" charset="0"/>
            </a:endParaRPr>
          </a:p>
        </p:txBody>
      </p:sp>
      <p:sp>
        <p:nvSpPr>
          <p:cNvPr id="17" name="Rectangle 30"/>
          <p:cNvSpPr>
            <a:spLocks noChangeArrowheads="1"/>
          </p:cNvSpPr>
          <p:nvPr/>
        </p:nvSpPr>
        <p:spPr bwMode="auto">
          <a:xfrm>
            <a:off x="1143001" y="10616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fontAlgn="base">
              <a:spcBef>
                <a:spcPct val="0"/>
              </a:spcBef>
              <a:spcAft>
                <a:spcPct val="0"/>
              </a:spcAft>
            </a:pPr>
            <a:endParaRPr lang="en-US" altLang="en-US" sz="1350">
              <a:latin typeface="Arial" pitchFamily="34" charset="0"/>
              <a:cs typeface="Arial" pitchFamily="34" charset="0"/>
            </a:endParaRPr>
          </a:p>
        </p:txBody>
      </p:sp>
      <p:sp>
        <p:nvSpPr>
          <p:cNvPr id="19" name="Oval 18"/>
          <p:cNvSpPr/>
          <p:nvPr/>
        </p:nvSpPr>
        <p:spPr>
          <a:xfrm>
            <a:off x="672662" y="1608084"/>
            <a:ext cx="8019393" cy="4000620"/>
          </a:xfrm>
          <a:prstGeom prst="ellipse">
            <a:avLst/>
          </a:prstGeom>
          <a:solidFill>
            <a:srgbClr val="2060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Explain </a:t>
            </a:r>
            <a:r>
              <a:rPr lang="en-GB" sz="2000" b="1" i="1" dirty="0"/>
              <a:t>openly and honestly </a:t>
            </a:r>
            <a:r>
              <a:rPr lang="en-GB" sz="2000" dirty="0"/>
              <a:t>to the person at the outset what information will or should be shared, why, how and with whom, and seek agreement – except where doing so outs the child or others at risk of significant harm</a:t>
            </a:r>
          </a:p>
        </p:txBody>
      </p:sp>
      <p:sp>
        <p:nvSpPr>
          <p:cNvPr id="5" name="TextBox 4"/>
          <p:cNvSpPr txBox="1"/>
          <p:nvPr/>
        </p:nvSpPr>
        <p:spPr>
          <a:xfrm>
            <a:off x="2645128" y="844020"/>
            <a:ext cx="4104456" cy="415498"/>
          </a:xfrm>
          <a:prstGeom prst="rect">
            <a:avLst/>
          </a:prstGeom>
          <a:noFill/>
        </p:spPr>
        <p:txBody>
          <a:bodyPr wrap="square" rtlCol="0">
            <a:spAutoFit/>
          </a:bodyPr>
          <a:lstStyle/>
          <a:p>
            <a:pPr algn="ctr"/>
            <a:r>
              <a:rPr lang="en-GB" sz="2100" b="1" i="1" dirty="0"/>
              <a:t>Be open and honest</a:t>
            </a:r>
          </a:p>
        </p:txBody>
      </p:sp>
    </p:spTree>
    <p:extLst>
      <p:ext uri="{BB962C8B-B14F-4D97-AF65-F5344CB8AC3E}">
        <p14:creationId xmlns:p14="http://schemas.microsoft.com/office/powerpoint/2010/main" val="295156320"/>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 Box 30"/>
          <p:cNvSpPr txBox="1">
            <a:spLocks noChangeArrowheads="1"/>
          </p:cNvSpPr>
          <p:nvPr/>
        </p:nvSpPr>
        <p:spPr bwMode="auto">
          <a:xfrm>
            <a:off x="1578770" y="4674395"/>
            <a:ext cx="221456" cy="33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fontAlgn="base">
              <a:spcBef>
                <a:spcPct val="0"/>
              </a:spcBef>
              <a:spcAft>
                <a:spcPct val="0"/>
              </a:spcAft>
            </a:pPr>
            <a:endParaRPr lang="en-US" altLang="en-US" sz="1350" dirty="0">
              <a:latin typeface="Arial" pitchFamily="34" charset="0"/>
              <a:cs typeface="Arial" pitchFamily="34" charset="0"/>
            </a:endParaRPr>
          </a:p>
        </p:txBody>
      </p:sp>
      <p:sp>
        <p:nvSpPr>
          <p:cNvPr id="17" name="Rectangle 30"/>
          <p:cNvSpPr>
            <a:spLocks noChangeArrowheads="1"/>
          </p:cNvSpPr>
          <p:nvPr/>
        </p:nvSpPr>
        <p:spPr bwMode="auto">
          <a:xfrm>
            <a:off x="1143001" y="10616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fontAlgn="base">
              <a:spcBef>
                <a:spcPct val="0"/>
              </a:spcBef>
              <a:spcAft>
                <a:spcPct val="0"/>
              </a:spcAft>
            </a:pPr>
            <a:endParaRPr lang="en-US" altLang="en-US" sz="1350">
              <a:latin typeface="Arial" pitchFamily="34" charset="0"/>
              <a:cs typeface="Arial" pitchFamily="34" charset="0"/>
            </a:endParaRPr>
          </a:p>
        </p:txBody>
      </p:sp>
      <p:sp>
        <p:nvSpPr>
          <p:cNvPr id="19" name="Oval 18"/>
          <p:cNvSpPr/>
          <p:nvPr/>
        </p:nvSpPr>
        <p:spPr>
          <a:xfrm>
            <a:off x="554162" y="1965127"/>
            <a:ext cx="7980238" cy="3521273"/>
          </a:xfrm>
          <a:prstGeom prst="ellipse">
            <a:avLst/>
          </a:prstGeom>
          <a:solidFill>
            <a:srgbClr val="D16D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Seek advice if you are in any doubt, without disclosing the identity of the person where possible</a:t>
            </a:r>
          </a:p>
        </p:txBody>
      </p:sp>
      <p:sp>
        <p:nvSpPr>
          <p:cNvPr id="5" name="TextBox 4"/>
          <p:cNvSpPr txBox="1"/>
          <p:nvPr/>
        </p:nvSpPr>
        <p:spPr>
          <a:xfrm>
            <a:off x="2496021" y="867334"/>
            <a:ext cx="4104456" cy="415498"/>
          </a:xfrm>
          <a:prstGeom prst="rect">
            <a:avLst/>
          </a:prstGeom>
          <a:noFill/>
        </p:spPr>
        <p:txBody>
          <a:bodyPr wrap="square" rtlCol="0">
            <a:spAutoFit/>
          </a:bodyPr>
          <a:lstStyle/>
          <a:p>
            <a:pPr algn="ctr"/>
            <a:r>
              <a:rPr lang="en-GB" sz="2100" b="1" i="1" dirty="0"/>
              <a:t>Seek advice</a:t>
            </a:r>
          </a:p>
        </p:txBody>
      </p:sp>
    </p:spTree>
    <p:extLst>
      <p:ext uri="{BB962C8B-B14F-4D97-AF65-F5344CB8AC3E}">
        <p14:creationId xmlns:p14="http://schemas.microsoft.com/office/powerpoint/2010/main" val="1050713457"/>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 Box 30"/>
          <p:cNvSpPr txBox="1">
            <a:spLocks noChangeArrowheads="1"/>
          </p:cNvSpPr>
          <p:nvPr/>
        </p:nvSpPr>
        <p:spPr bwMode="auto">
          <a:xfrm>
            <a:off x="1578770" y="4674395"/>
            <a:ext cx="221456" cy="33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fontAlgn="base">
              <a:spcBef>
                <a:spcPct val="0"/>
              </a:spcBef>
              <a:spcAft>
                <a:spcPct val="0"/>
              </a:spcAft>
            </a:pPr>
            <a:endParaRPr lang="en-US" altLang="en-US" sz="1350" dirty="0">
              <a:latin typeface="Arial" pitchFamily="34" charset="0"/>
              <a:cs typeface="Arial" pitchFamily="34" charset="0"/>
            </a:endParaRPr>
          </a:p>
        </p:txBody>
      </p:sp>
      <p:sp>
        <p:nvSpPr>
          <p:cNvPr id="17" name="Rectangle 30"/>
          <p:cNvSpPr>
            <a:spLocks noChangeArrowheads="1"/>
          </p:cNvSpPr>
          <p:nvPr/>
        </p:nvSpPr>
        <p:spPr bwMode="auto">
          <a:xfrm>
            <a:off x="1143001" y="10616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fontAlgn="base">
              <a:spcBef>
                <a:spcPct val="0"/>
              </a:spcBef>
              <a:spcAft>
                <a:spcPct val="0"/>
              </a:spcAft>
            </a:pPr>
            <a:endParaRPr lang="en-US" altLang="en-US" sz="1350">
              <a:latin typeface="Arial" pitchFamily="34" charset="0"/>
              <a:cs typeface="Arial" pitchFamily="34" charset="0"/>
            </a:endParaRPr>
          </a:p>
        </p:txBody>
      </p:sp>
      <p:sp>
        <p:nvSpPr>
          <p:cNvPr id="19" name="Oval 18"/>
          <p:cNvSpPr/>
          <p:nvPr/>
        </p:nvSpPr>
        <p:spPr>
          <a:xfrm>
            <a:off x="767090" y="1907173"/>
            <a:ext cx="8009048" cy="362126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Consider safety and wellbeing; base your information sharing decisions on consideration of the safety and wellbeing of the person and others who may be affected. The child’s safety and welfare must be the overriding consideration when making decisions to share information about them. </a:t>
            </a:r>
            <a:endParaRPr lang="en-GB" sz="2000" dirty="0"/>
          </a:p>
        </p:txBody>
      </p:sp>
      <p:sp>
        <p:nvSpPr>
          <p:cNvPr id="5" name="TextBox 4"/>
          <p:cNvSpPr txBox="1"/>
          <p:nvPr/>
        </p:nvSpPr>
        <p:spPr>
          <a:xfrm>
            <a:off x="2559158" y="598876"/>
            <a:ext cx="4104456" cy="738664"/>
          </a:xfrm>
          <a:prstGeom prst="rect">
            <a:avLst/>
          </a:prstGeom>
          <a:noFill/>
        </p:spPr>
        <p:txBody>
          <a:bodyPr wrap="square" rtlCol="0">
            <a:spAutoFit/>
          </a:bodyPr>
          <a:lstStyle/>
          <a:p>
            <a:pPr algn="ctr"/>
            <a:r>
              <a:rPr lang="en-GB" sz="2100" b="1" i="1" dirty="0"/>
              <a:t>Consider safety and wellbeing</a:t>
            </a:r>
          </a:p>
        </p:txBody>
      </p:sp>
    </p:spTree>
    <p:extLst>
      <p:ext uri="{BB962C8B-B14F-4D97-AF65-F5344CB8AC3E}">
        <p14:creationId xmlns:p14="http://schemas.microsoft.com/office/powerpoint/2010/main" val="227718765"/>
      </p:ext>
    </p:extLst>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 Box 30"/>
          <p:cNvSpPr txBox="1">
            <a:spLocks noChangeArrowheads="1"/>
          </p:cNvSpPr>
          <p:nvPr/>
        </p:nvSpPr>
        <p:spPr bwMode="auto">
          <a:xfrm>
            <a:off x="1578770" y="4674395"/>
            <a:ext cx="221456" cy="33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fontAlgn="base">
              <a:spcBef>
                <a:spcPct val="0"/>
              </a:spcBef>
              <a:spcAft>
                <a:spcPct val="0"/>
              </a:spcAft>
            </a:pPr>
            <a:endParaRPr lang="en-US" altLang="en-US" sz="1350" dirty="0">
              <a:latin typeface="Arial" pitchFamily="34" charset="0"/>
              <a:cs typeface="Arial" pitchFamily="34" charset="0"/>
            </a:endParaRPr>
          </a:p>
        </p:txBody>
      </p:sp>
      <p:sp>
        <p:nvSpPr>
          <p:cNvPr id="17" name="Rectangle 30"/>
          <p:cNvSpPr>
            <a:spLocks noChangeArrowheads="1"/>
          </p:cNvSpPr>
          <p:nvPr/>
        </p:nvSpPr>
        <p:spPr bwMode="auto">
          <a:xfrm>
            <a:off x="1143001" y="10616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fontAlgn="base">
              <a:spcBef>
                <a:spcPct val="0"/>
              </a:spcBef>
              <a:spcAft>
                <a:spcPct val="0"/>
              </a:spcAft>
            </a:pPr>
            <a:endParaRPr lang="en-US" altLang="en-US" sz="1350">
              <a:latin typeface="Arial" pitchFamily="34" charset="0"/>
              <a:cs typeface="Arial" pitchFamily="34" charset="0"/>
            </a:endParaRPr>
          </a:p>
        </p:txBody>
      </p:sp>
      <p:sp>
        <p:nvSpPr>
          <p:cNvPr id="19" name="Oval 18"/>
          <p:cNvSpPr/>
          <p:nvPr/>
        </p:nvSpPr>
        <p:spPr>
          <a:xfrm>
            <a:off x="679731" y="1926491"/>
            <a:ext cx="7791607" cy="3499539"/>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Ensure information shared is accurate, up-to-date, proportionate and necessary for the purpose for which you are sharing it. Share it only with those who need to know, and share it accurately and securely</a:t>
            </a:r>
            <a:endParaRPr lang="en-GB" sz="2000" dirty="0"/>
          </a:p>
        </p:txBody>
      </p:sp>
      <p:sp>
        <p:nvSpPr>
          <p:cNvPr id="5" name="TextBox 4"/>
          <p:cNvSpPr txBox="1"/>
          <p:nvPr/>
        </p:nvSpPr>
        <p:spPr>
          <a:xfrm>
            <a:off x="2541764" y="831806"/>
            <a:ext cx="4104456" cy="415498"/>
          </a:xfrm>
          <a:prstGeom prst="rect">
            <a:avLst/>
          </a:prstGeom>
          <a:noFill/>
        </p:spPr>
        <p:txBody>
          <a:bodyPr wrap="square" rtlCol="0">
            <a:spAutoFit/>
          </a:bodyPr>
          <a:lstStyle/>
          <a:p>
            <a:pPr algn="ctr"/>
            <a:r>
              <a:rPr lang="en-GB" sz="2100" b="1" i="1" dirty="0"/>
              <a:t>Accurate and up to date</a:t>
            </a:r>
          </a:p>
        </p:txBody>
      </p:sp>
    </p:spTree>
    <p:extLst>
      <p:ext uri="{BB962C8B-B14F-4D97-AF65-F5344CB8AC3E}">
        <p14:creationId xmlns:p14="http://schemas.microsoft.com/office/powerpoint/2010/main" val="1431928051"/>
      </p:ext>
    </p:extLst>
  </p:cSld>
  <p:clrMapOvr>
    <a:masterClrMapping/>
  </p:clrMapOvr>
  <p:transition spd="slow">
    <p:pull/>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299</TotalTime>
  <Words>400</Words>
  <Application>Microsoft Macintosh PowerPoint</Application>
  <PresentationFormat>On-screen Show (4:3)</PresentationFormat>
  <Paragraphs>47</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Wisp</vt:lpstr>
      <vt:lpstr>Course: BABSFY Subject:  Integrated Professional Skills in Digital Age Level:3</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Chandranna Rayadurg</dc:creator>
  <cp:lastModifiedBy>Chandranna Rayadurg</cp:lastModifiedBy>
  <cp:revision>8</cp:revision>
  <dcterms:created xsi:type="dcterms:W3CDTF">2020-03-23T12:39:52Z</dcterms:created>
  <dcterms:modified xsi:type="dcterms:W3CDTF">2020-04-21T09:23:46Z</dcterms:modified>
</cp:coreProperties>
</file>