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2"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62" r:id="rId14"/>
    <p:sldId id="263"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autoAdjust="0"/>
    <p:restoredTop sz="93197" autoAdjust="0"/>
  </p:normalViewPr>
  <p:slideViewPr>
    <p:cSldViewPr>
      <p:cViewPr varScale="1">
        <p:scale>
          <a:sx n="119" d="100"/>
          <a:sy n="119" d="100"/>
        </p:scale>
        <p:origin x="21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998DB-9C58-9C42-A531-88A3E48ED7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12F6AD36-7761-2742-BC2C-D9DD4970C6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defRPr>
            </a:lvl1pPr>
          </a:lstStyle>
          <a:p>
            <a:pPr>
              <a:defRPr/>
            </a:pPr>
            <a:fld id="{29F946A2-D71E-6B4B-8EBF-26BEB3EC43E4}" type="datetimeFigureOut">
              <a:rPr lang="en-US"/>
              <a:pPr>
                <a:defRPr/>
              </a:pPr>
              <a:t>7/14/21</a:t>
            </a:fld>
            <a:endParaRPr lang="en-US"/>
          </a:p>
        </p:txBody>
      </p:sp>
      <p:sp>
        <p:nvSpPr>
          <p:cNvPr id="4" name="Footer Placeholder 3">
            <a:extLst>
              <a:ext uri="{FF2B5EF4-FFF2-40B4-BE49-F238E27FC236}">
                <a16:creationId xmlns:a16="http://schemas.microsoft.com/office/drawing/2014/main" id="{FE8440DD-028D-7A4F-8B7B-25A362249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6081BC40-D135-1745-9258-62D83910350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1348EA7-A1B1-534E-9405-D1CA4BEA8B7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390722-26CD-614B-B8C8-0C024DF9A6E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12561AED-4CB6-CC42-B4D7-C22CA924130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2EBC281-A068-604D-9CF1-1704E953E001}" type="datetimeFigureOut">
              <a:rPr lang="en-US"/>
              <a:pPr>
                <a:defRPr/>
              </a:pPr>
              <a:t>7/14/21</a:t>
            </a:fld>
            <a:endParaRPr lang="en-GB"/>
          </a:p>
        </p:txBody>
      </p:sp>
      <p:sp>
        <p:nvSpPr>
          <p:cNvPr id="4" name="Slide Image Placeholder 3">
            <a:extLst>
              <a:ext uri="{FF2B5EF4-FFF2-40B4-BE49-F238E27FC236}">
                <a16:creationId xmlns:a16="http://schemas.microsoft.com/office/drawing/2014/main" id="{5D59161D-0A29-A94F-8D0D-D3E35A622E9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12583C9C-3933-CF44-A0E1-A100AEA36E5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A0D63DF5-A0C3-7A48-A170-A17A6F4F4D7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80552BB7-4992-1749-88EC-CC869E123C9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FD3FA7A-B0E7-1949-AA66-D8F4AF0E8996}"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55CD7C08-645B-D844-B38C-51D278F115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A455DBCD-4E40-7B42-ADE8-686025F0F8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387" name="Slide Number Placeholder 3">
            <a:extLst>
              <a:ext uri="{FF2B5EF4-FFF2-40B4-BE49-F238E27FC236}">
                <a16:creationId xmlns:a16="http://schemas.microsoft.com/office/drawing/2014/main" id="{EA72C394-63D2-EC4B-BF0D-0D5A560A8E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310598-C471-7448-8E02-74CF7521B723}" type="slidenum">
              <a:rPr lang="en-GB" altLang="en-US"/>
              <a:pPr>
                <a:spcBef>
                  <a:spcPct val="0"/>
                </a:spcBef>
              </a:pPr>
              <a:t>1</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EB7-6749-AE47-A642-C8424281CDDA}"/>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70CBBDB7-3604-464F-A0F4-752B2FFDB95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1AD5C40-C29A-474D-A10C-65517154EDFF}"/>
              </a:ext>
            </a:extLst>
          </p:cNvPr>
          <p:cNvSpPr>
            <a:spLocks noGrp="1"/>
          </p:cNvSpPr>
          <p:nvPr>
            <p:ph type="dt" sz="half" idx="10"/>
          </p:nvPr>
        </p:nvSpPr>
        <p:spPr/>
        <p:txBody>
          <a:bodyPr/>
          <a:lstStyle/>
          <a:p>
            <a:pPr>
              <a:defRPr/>
            </a:pPr>
            <a:fld id="{DDBE27F0-831D-8949-BB00-BE965F287D6C}" type="datetimeFigureOut">
              <a:rPr lang="en-US" smtClean="0"/>
              <a:pPr>
                <a:defRPr/>
              </a:pPr>
              <a:t>7/14/21</a:t>
            </a:fld>
            <a:endParaRPr lang="en-GB"/>
          </a:p>
        </p:txBody>
      </p:sp>
      <p:sp>
        <p:nvSpPr>
          <p:cNvPr id="5" name="Footer Placeholder 4">
            <a:extLst>
              <a:ext uri="{FF2B5EF4-FFF2-40B4-BE49-F238E27FC236}">
                <a16:creationId xmlns:a16="http://schemas.microsoft.com/office/drawing/2014/main" id="{751F89A5-427C-A949-A5D1-19FD93828218}"/>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A6BDAFED-67DA-114F-B5D7-1ED424A16EB1}"/>
              </a:ext>
            </a:extLst>
          </p:cNvPr>
          <p:cNvSpPr>
            <a:spLocks noGrp="1"/>
          </p:cNvSpPr>
          <p:nvPr>
            <p:ph type="sldNum" sz="quarter" idx="12"/>
          </p:nvPr>
        </p:nvSpPr>
        <p:spPr/>
        <p:txBody>
          <a:bodyPr/>
          <a:lstStyle/>
          <a:p>
            <a:pPr>
              <a:defRPr/>
            </a:pPr>
            <a:fld id="{D58345B6-DCCA-E447-8F34-9AC79F7A62AC}" type="slidenum">
              <a:rPr lang="en-GB" altLang="en-US" smtClean="0"/>
              <a:pPr>
                <a:defRPr/>
              </a:pPr>
              <a:t>‹#›</a:t>
            </a:fld>
            <a:endParaRPr lang="en-GB" altLang="en-US"/>
          </a:p>
        </p:txBody>
      </p:sp>
    </p:spTree>
    <p:extLst>
      <p:ext uri="{BB962C8B-B14F-4D97-AF65-F5344CB8AC3E}">
        <p14:creationId xmlns:p14="http://schemas.microsoft.com/office/powerpoint/2010/main" val="422691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0A-5EEF-C34B-881F-DC2E42D72E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A81AE6-78E2-2340-8B91-9582FF0A49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4D1901-C2FF-5540-9FB8-32F47FACABF7}"/>
              </a:ext>
            </a:extLst>
          </p:cNvPr>
          <p:cNvSpPr>
            <a:spLocks noGrp="1"/>
          </p:cNvSpPr>
          <p:nvPr>
            <p:ph type="dt" sz="half" idx="10"/>
          </p:nvPr>
        </p:nvSpPr>
        <p:spPr/>
        <p:txBody>
          <a:bodyPr/>
          <a:lstStyle/>
          <a:p>
            <a:pPr>
              <a:defRPr/>
            </a:pPr>
            <a:fld id="{B7F18D1E-63FB-2F4E-9DC3-AD546C48317D}" type="datetimeFigureOut">
              <a:rPr lang="en-US" smtClean="0"/>
              <a:pPr>
                <a:defRPr/>
              </a:pPr>
              <a:t>7/14/21</a:t>
            </a:fld>
            <a:endParaRPr lang="en-GB"/>
          </a:p>
        </p:txBody>
      </p:sp>
      <p:sp>
        <p:nvSpPr>
          <p:cNvPr id="5" name="Footer Placeholder 4">
            <a:extLst>
              <a:ext uri="{FF2B5EF4-FFF2-40B4-BE49-F238E27FC236}">
                <a16:creationId xmlns:a16="http://schemas.microsoft.com/office/drawing/2014/main" id="{12236ACE-6B2F-C14B-857D-FE1DF200D34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DA0E7AB1-7DC4-744E-8F60-571E61A7196B}"/>
              </a:ext>
            </a:extLst>
          </p:cNvPr>
          <p:cNvSpPr>
            <a:spLocks noGrp="1"/>
          </p:cNvSpPr>
          <p:nvPr>
            <p:ph type="sldNum" sz="quarter" idx="12"/>
          </p:nvPr>
        </p:nvSpPr>
        <p:spPr/>
        <p:txBody>
          <a:body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227869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CECAD-961F-FA4F-9D9D-8F270DBC0FBB}"/>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BAD55E-61C7-F641-A213-AAE1F119AADC}"/>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8BB6FF-89EF-D642-A1D1-07763613FD3E}"/>
              </a:ext>
            </a:extLst>
          </p:cNvPr>
          <p:cNvSpPr>
            <a:spLocks noGrp="1"/>
          </p:cNvSpPr>
          <p:nvPr>
            <p:ph type="dt" sz="half" idx="10"/>
          </p:nvPr>
        </p:nvSpPr>
        <p:spPr/>
        <p:txBody>
          <a:bodyPr/>
          <a:lstStyle/>
          <a:p>
            <a:pPr>
              <a:defRPr/>
            </a:pPr>
            <a:fld id="{B7F18D1E-63FB-2F4E-9DC3-AD546C48317D}" type="datetimeFigureOut">
              <a:rPr lang="en-US" smtClean="0"/>
              <a:pPr>
                <a:defRPr/>
              </a:pPr>
              <a:t>7/14/21</a:t>
            </a:fld>
            <a:endParaRPr lang="en-GB"/>
          </a:p>
        </p:txBody>
      </p:sp>
      <p:sp>
        <p:nvSpPr>
          <p:cNvPr id="5" name="Footer Placeholder 4">
            <a:extLst>
              <a:ext uri="{FF2B5EF4-FFF2-40B4-BE49-F238E27FC236}">
                <a16:creationId xmlns:a16="http://schemas.microsoft.com/office/drawing/2014/main" id="{786919EE-987E-3F44-9FAF-6B2B834C090D}"/>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150B998C-FE8F-F94C-830F-BCCC05CA20ED}"/>
              </a:ext>
            </a:extLst>
          </p:cNvPr>
          <p:cNvSpPr>
            <a:spLocks noGrp="1"/>
          </p:cNvSpPr>
          <p:nvPr>
            <p:ph type="sldNum" sz="quarter" idx="12"/>
          </p:nvPr>
        </p:nvSpPr>
        <p:spPr/>
        <p:txBody>
          <a:body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94277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0A6F-21FC-044C-9D02-FC7C9DF919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8A98B6-A5A3-2047-8084-56E3A3D46E8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0EDF89-3E84-7B49-9988-6DE7B354141C}"/>
              </a:ext>
            </a:extLst>
          </p:cNvPr>
          <p:cNvSpPr>
            <a:spLocks noGrp="1"/>
          </p:cNvSpPr>
          <p:nvPr>
            <p:ph type="dt" sz="half" idx="10"/>
          </p:nvPr>
        </p:nvSpPr>
        <p:spPr/>
        <p:txBody>
          <a:bodyPr/>
          <a:lstStyle/>
          <a:p>
            <a:pPr>
              <a:defRPr/>
            </a:pPr>
            <a:fld id="{B7F18D1E-63FB-2F4E-9DC3-AD546C48317D}" type="datetimeFigureOut">
              <a:rPr lang="en-US" smtClean="0"/>
              <a:pPr>
                <a:defRPr/>
              </a:pPr>
              <a:t>7/14/21</a:t>
            </a:fld>
            <a:endParaRPr lang="en-GB"/>
          </a:p>
        </p:txBody>
      </p:sp>
      <p:sp>
        <p:nvSpPr>
          <p:cNvPr id="5" name="Footer Placeholder 4">
            <a:extLst>
              <a:ext uri="{FF2B5EF4-FFF2-40B4-BE49-F238E27FC236}">
                <a16:creationId xmlns:a16="http://schemas.microsoft.com/office/drawing/2014/main" id="{CA9CF68E-EB2C-FB44-BE5E-0B835D290C39}"/>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A6D236D1-C5E6-5546-BDA1-42D86550FAB8}"/>
              </a:ext>
            </a:extLst>
          </p:cNvPr>
          <p:cNvSpPr>
            <a:spLocks noGrp="1"/>
          </p:cNvSpPr>
          <p:nvPr>
            <p:ph type="sldNum" sz="quarter" idx="12"/>
          </p:nvPr>
        </p:nvSpPr>
        <p:spPr/>
        <p:txBody>
          <a:body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304678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BE61-2074-0549-A540-5B638ADAF4B8}"/>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4C89E3A-3288-1D47-95A9-ED5F69C546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EFA3B1-3F20-F94F-BF31-4BE73503AB31}"/>
              </a:ext>
            </a:extLst>
          </p:cNvPr>
          <p:cNvSpPr>
            <a:spLocks noGrp="1"/>
          </p:cNvSpPr>
          <p:nvPr>
            <p:ph type="dt" sz="half" idx="10"/>
          </p:nvPr>
        </p:nvSpPr>
        <p:spPr/>
        <p:txBody>
          <a:bodyPr/>
          <a:lstStyle/>
          <a:p>
            <a:pPr>
              <a:defRPr/>
            </a:pPr>
            <a:fld id="{690BCF3A-0274-AF4C-BB7E-C4B974701875}" type="datetimeFigureOut">
              <a:rPr lang="en-US" smtClean="0"/>
              <a:pPr>
                <a:defRPr/>
              </a:pPr>
              <a:t>7/14/21</a:t>
            </a:fld>
            <a:endParaRPr lang="en-GB"/>
          </a:p>
        </p:txBody>
      </p:sp>
      <p:sp>
        <p:nvSpPr>
          <p:cNvPr id="5" name="Footer Placeholder 4">
            <a:extLst>
              <a:ext uri="{FF2B5EF4-FFF2-40B4-BE49-F238E27FC236}">
                <a16:creationId xmlns:a16="http://schemas.microsoft.com/office/drawing/2014/main" id="{0A99F562-784A-A444-880F-5A33678D73AD}"/>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5E8BE41-7D2C-D44F-97CA-38B43CD86E2E}"/>
              </a:ext>
            </a:extLst>
          </p:cNvPr>
          <p:cNvSpPr>
            <a:spLocks noGrp="1"/>
          </p:cNvSpPr>
          <p:nvPr>
            <p:ph type="sldNum" sz="quarter" idx="12"/>
          </p:nvPr>
        </p:nvSpPr>
        <p:spPr/>
        <p:txBody>
          <a:bodyPr/>
          <a:lstStyle/>
          <a:p>
            <a:pPr>
              <a:defRPr/>
            </a:pPr>
            <a:fld id="{3495C864-418F-5643-BA12-B2A519AB38B2}" type="slidenum">
              <a:rPr lang="en-GB" altLang="en-US" smtClean="0"/>
              <a:pPr>
                <a:defRPr/>
              </a:pPr>
              <a:t>‹#›</a:t>
            </a:fld>
            <a:endParaRPr lang="en-GB" altLang="en-US"/>
          </a:p>
        </p:txBody>
      </p:sp>
    </p:spTree>
    <p:extLst>
      <p:ext uri="{BB962C8B-B14F-4D97-AF65-F5344CB8AC3E}">
        <p14:creationId xmlns:p14="http://schemas.microsoft.com/office/powerpoint/2010/main" val="298699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3FF3-320B-D645-A9D3-176FF1E1330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D2D687-6DF0-464D-8F0B-42499BEF13D5}"/>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1F40D3C-BBC3-114E-8E39-44574B5441EA}"/>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5999504-36E5-A34D-B362-5714E42A6464}"/>
              </a:ext>
            </a:extLst>
          </p:cNvPr>
          <p:cNvSpPr>
            <a:spLocks noGrp="1"/>
          </p:cNvSpPr>
          <p:nvPr>
            <p:ph type="dt" sz="half" idx="10"/>
          </p:nvPr>
        </p:nvSpPr>
        <p:spPr/>
        <p:txBody>
          <a:bodyPr/>
          <a:lstStyle/>
          <a:p>
            <a:pPr>
              <a:defRPr/>
            </a:pPr>
            <a:fld id="{B7F18D1E-63FB-2F4E-9DC3-AD546C48317D}" type="datetimeFigureOut">
              <a:rPr lang="en-US" smtClean="0"/>
              <a:pPr>
                <a:defRPr/>
              </a:pPr>
              <a:t>7/14/21</a:t>
            </a:fld>
            <a:endParaRPr lang="en-GB"/>
          </a:p>
        </p:txBody>
      </p:sp>
      <p:sp>
        <p:nvSpPr>
          <p:cNvPr id="6" name="Footer Placeholder 5">
            <a:extLst>
              <a:ext uri="{FF2B5EF4-FFF2-40B4-BE49-F238E27FC236}">
                <a16:creationId xmlns:a16="http://schemas.microsoft.com/office/drawing/2014/main" id="{6C8329DB-A734-0047-A358-DC9DA59408DB}"/>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131E7CF5-7DA6-0B42-83BB-42919E472586}"/>
              </a:ext>
            </a:extLst>
          </p:cNvPr>
          <p:cNvSpPr>
            <a:spLocks noGrp="1"/>
          </p:cNvSpPr>
          <p:nvPr>
            <p:ph type="sldNum" sz="quarter" idx="12"/>
          </p:nvPr>
        </p:nvSpPr>
        <p:spPr/>
        <p:txBody>
          <a:body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35266362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C3B2-19C3-AE41-9CEA-EA01A8D81037}"/>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66474E-4CDC-B84F-A609-4B57346DC9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D179257-9CD0-E541-93A0-5C1BC354C450}"/>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BB6B31A-9C0C-414F-904A-A058C9D36B7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F79F9FC-B729-2E48-ADB1-79E0B6738E2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4FD333E-B319-5A4E-95BB-3DD6772BCBFE}"/>
              </a:ext>
            </a:extLst>
          </p:cNvPr>
          <p:cNvSpPr>
            <a:spLocks noGrp="1"/>
          </p:cNvSpPr>
          <p:nvPr>
            <p:ph type="dt" sz="half" idx="10"/>
          </p:nvPr>
        </p:nvSpPr>
        <p:spPr/>
        <p:txBody>
          <a:bodyPr/>
          <a:lstStyle/>
          <a:p>
            <a:pPr>
              <a:defRPr/>
            </a:pPr>
            <a:fld id="{B7F18D1E-63FB-2F4E-9DC3-AD546C48317D}" type="datetimeFigureOut">
              <a:rPr lang="en-US" smtClean="0"/>
              <a:pPr>
                <a:defRPr/>
              </a:pPr>
              <a:t>7/14/21</a:t>
            </a:fld>
            <a:endParaRPr lang="en-GB"/>
          </a:p>
        </p:txBody>
      </p:sp>
      <p:sp>
        <p:nvSpPr>
          <p:cNvPr id="8" name="Footer Placeholder 7">
            <a:extLst>
              <a:ext uri="{FF2B5EF4-FFF2-40B4-BE49-F238E27FC236}">
                <a16:creationId xmlns:a16="http://schemas.microsoft.com/office/drawing/2014/main" id="{6D603A4A-DAE6-4844-A5DF-7EAC5495953F}"/>
              </a:ext>
            </a:extLst>
          </p:cNvPr>
          <p:cNvSpPr>
            <a:spLocks noGrp="1"/>
          </p:cNvSpPr>
          <p:nvPr>
            <p:ph type="ftr" sz="quarter" idx="11"/>
          </p:nvPr>
        </p:nvSpPr>
        <p:spPr/>
        <p:txBody>
          <a:bodyPr/>
          <a:lstStyle/>
          <a:p>
            <a:pPr>
              <a:defRPr/>
            </a:pPr>
            <a:endParaRPr lang="en-GB"/>
          </a:p>
        </p:txBody>
      </p:sp>
      <p:sp>
        <p:nvSpPr>
          <p:cNvPr id="9" name="Slide Number Placeholder 8">
            <a:extLst>
              <a:ext uri="{FF2B5EF4-FFF2-40B4-BE49-F238E27FC236}">
                <a16:creationId xmlns:a16="http://schemas.microsoft.com/office/drawing/2014/main" id="{BC9C288C-232A-804F-8178-4FE3616375A7}"/>
              </a:ext>
            </a:extLst>
          </p:cNvPr>
          <p:cNvSpPr>
            <a:spLocks noGrp="1"/>
          </p:cNvSpPr>
          <p:nvPr>
            <p:ph type="sldNum" sz="quarter" idx="12"/>
          </p:nvPr>
        </p:nvSpPr>
        <p:spPr/>
        <p:txBody>
          <a:body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2318629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4AEF-1ACE-B542-BCC0-BAB2C244DC5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25E45A-7DFA-6D4D-A735-E4F22E387D11}"/>
              </a:ext>
            </a:extLst>
          </p:cNvPr>
          <p:cNvSpPr>
            <a:spLocks noGrp="1"/>
          </p:cNvSpPr>
          <p:nvPr>
            <p:ph type="dt" sz="half" idx="10"/>
          </p:nvPr>
        </p:nvSpPr>
        <p:spPr/>
        <p:txBody>
          <a:bodyPr/>
          <a:lstStyle/>
          <a:p>
            <a:pPr>
              <a:defRPr/>
            </a:pPr>
            <a:fld id="{48241DDE-7380-A843-BD39-02B4529DE105}" type="datetimeFigureOut">
              <a:rPr lang="en-US" smtClean="0"/>
              <a:pPr>
                <a:defRPr/>
              </a:pPr>
              <a:t>7/14/21</a:t>
            </a:fld>
            <a:endParaRPr lang="en-GB"/>
          </a:p>
        </p:txBody>
      </p:sp>
      <p:sp>
        <p:nvSpPr>
          <p:cNvPr id="4" name="Footer Placeholder 3">
            <a:extLst>
              <a:ext uri="{FF2B5EF4-FFF2-40B4-BE49-F238E27FC236}">
                <a16:creationId xmlns:a16="http://schemas.microsoft.com/office/drawing/2014/main" id="{ABE09DCA-58D0-3D48-B807-DF8F38D5AD74}"/>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0C9C78C1-4406-9D49-9C5B-10FD9A014931}"/>
              </a:ext>
            </a:extLst>
          </p:cNvPr>
          <p:cNvSpPr>
            <a:spLocks noGrp="1"/>
          </p:cNvSpPr>
          <p:nvPr>
            <p:ph type="sldNum" sz="quarter" idx="12"/>
          </p:nvPr>
        </p:nvSpPr>
        <p:spPr/>
        <p:txBody>
          <a:bodyPr/>
          <a:lstStyle/>
          <a:p>
            <a:pPr>
              <a:defRPr/>
            </a:pPr>
            <a:fld id="{BA844216-AC4D-2241-85A7-B61A809BF37D}" type="slidenum">
              <a:rPr lang="en-GB" altLang="en-US" smtClean="0"/>
              <a:pPr>
                <a:defRPr/>
              </a:pPr>
              <a:t>‹#›</a:t>
            </a:fld>
            <a:endParaRPr lang="en-GB" altLang="en-US"/>
          </a:p>
        </p:txBody>
      </p:sp>
    </p:spTree>
    <p:extLst>
      <p:ext uri="{BB962C8B-B14F-4D97-AF65-F5344CB8AC3E}">
        <p14:creationId xmlns:p14="http://schemas.microsoft.com/office/powerpoint/2010/main" val="326562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7374B-070D-5443-BDAF-9A963B41153E}"/>
              </a:ext>
            </a:extLst>
          </p:cNvPr>
          <p:cNvSpPr>
            <a:spLocks noGrp="1"/>
          </p:cNvSpPr>
          <p:nvPr>
            <p:ph type="dt" sz="half" idx="10"/>
          </p:nvPr>
        </p:nvSpPr>
        <p:spPr/>
        <p:txBody>
          <a:bodyPr/>
          <a:lstStyle/>
          <a:p>
            <a:pPr>
              <a:defRPr/>
            </a:pPr>
            <a:fld id="{9DAA00AB-FE9B-4D4E-8323-823824A369C1}" type="datetimeFigureOut">
              <a:rPr lang="en-US" smtClean="0"/>
              <a:pPr>
                <a:defRPr/>
              </a:pPr>
              <a:t>7/14/21</a:t>
            </a:fld>
            <a:endParaRPr lang="en-GB"/>
          </a:p>
        </p:txBody>
      </p:sp>
      <p:sp>
        <p:nvSpPr>
          <p:cNvPr id="3" name="Footer Placeholder 2">
            <a:extLst>
              <a:ext uri="{FF2B5EF4-FFF2-40B4-BE49-F238E27FC236}">
                <a16:creationId xmlns:a16="http://schemas.microsoft.com/office/drawing/2014/main" id="{29C1DD4B-9204-1042-98E4-93ED9E1165D8}"/>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4CB0BFA3-CE7A-C449-AF8E-1BD1C7053242}"/>
              </a:ext>
            </a:extLst>
          </p:cNvPr>
          <p:cNvSpPr>
            <a:spLocks noGrp="1"/>
          </p:cNvSpPr>
          <p:nvPr>
            <p:ph type="sldNum" sz="quarter" idx="12"/>
          </p:nvPr>
        </p:nvSpPr>
        <p:spPr/>
        <p:txBody>
          <a:bodyPr/>
          <a:lstStyle/>
          <a:p>
            <a:pPr>
              <a:defRPr/>
            </a:pPr>
            <a:fld id="{CB7F98B0-3976-2242-8F7F-F12732C20EA7}" type="slidenum">
              <a:rPr lang="en-GB" altLang="en-US" smtClean="0"/>
              <a:pPr>
                <a:defRPr/>
              </a:pPr>
              <a:t>‹#›</a:t>
            </a:fld>
            <a:endParaRPr lang="en-GB" altLang="en-US"/>
          </a:p>
        </p:txBody>
      </p:sp>
    </p:spTree>
    <p:extLst>
      <p:ext uri="{BB962C8B-B14F-4D97-AF65-F5344CB8AC3E}">
        <p14:creationId xmlns:p14="http://schemas.microsoft.com/office/powerpoint/2010/main" val="190218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66FF-470A-7E4C-BEA0-69D846672BA1}"/>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9440B8A-11EA-E246-A129-FF17D37DE65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81A86F-5BA7-114B-B279-E7E9E962F9E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F2D766B-FE21-FA4C-BE91-B4ACA7970CF0}"/>
              </a:ext>
            </a:extLst>
          </p:cNvPr>
          <p:cNvSpPr>
            <a:spLocks noGrp="1"/>
          </p:cNvSpPr>
          <p:nvPr>
            <p:ph type="dt" sz="half" idx="10"/>
          </p:nvPr>
        </p:nvSpPr>
        <p:spPr/>
        <p:txBody>
          <a:bodyPr/>
          <a:lstStyle/>
          <a:p>
            <a:pPr>
              <a:defRPr/>
            </a:pPr>
            <a:fld id="{B7F18D1E-63FB-2F4E-9DC3-AD546C48317D}" type="datetimeFigureOut">
              <a:rPr lang="en-US" smtClean="0"/>
              <a:pPr>
                <a:defRPr/>
              </a:pPr>
              <a:t>7/14/21</a:t>
            </a:fld>
            <a:endParaRPr lang="en-GB"/>
          </a:p>
        </p:txBody>
      </p:sp>
      <p:sp>
        <p:nvSpPr>
          <p:cNvPr id="6" name="Footer Placeholder 5">
            <a:extLst>
              <a:ext uri="{FF2B5EF4-FFF2-40B4-BE49-F238E27FC236}">
                <a16:creationId xmlns:a16="http://schemas.microsoft.com/office/drawing/2014/main" id="{1763177E-0669-5D46-BE25-CA3680B12242}"/>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467E0453-79DE-584E-BB00-6C184C1899B9}"/>
              </a:ext>
            </a:extLst>
          </p:cNvPr>
          <p:cNvSpPr>
            <a:spLocks noGrp="1"/>
          </p:cNvSpPr>
          <p:nvPr>
            <p:ph type="sldNum" sz="quarter" idx="12"/>
          </p:nvPr>
        </p:nvSpPr>
        <p:spPr/>
        <p:txBody>
          <a:body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24085162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BD2F-84A7-FD4E-B4FC-0F754797DC6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AFB8184-19A2-7049-B90F-6F4350EF878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7BF3A54-2CC9-2344-BC74-5F564A174D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2BBF053-D989-B148-8288-C6CDA6A54131}"/>
              </a:ext>
            </a:extLst>
          </p:cNvPr>
          <p:cNvSpPr>
            <a:spLocks noGrp="1"/>
          </p:cNvSpPr>
          <p:nvPr>
            <p:ph type="dt" sz="half" idx="10"/>
          </p:nvPr>
        </p:nvSpPr>
        <p:spPr/>
        <p:txBody>
          <a:bodyPr/>
          <a:lstStyle/>
          <a:p>
            <a:pPr>
              <a:defRPr/>
            </a:pPr>
            <a:fld id="{B7F18D1E-63FB-2F4E-9DC3-AD546C48317D}" type="datetimeFigureOut">
              <a:rPr lang="en-US" smtClean="0"/>
              <a:pPr>
                <a:defRPr/>
              </a:pPr>
              <a:t>7/14/21</a:t>
            </a:fld>
            <a:endParaRPr lang="en-GB"/>
          </a:p>
        </p:txBody>
      </p:sp>
      <p:sp>
        <p:nvSpPr>
          <p:cNvPr id="6" name="Footer Placeholder 5">
            <a:extLst>
              <a:ext uri="{FF2B5EF4-FFF2-40B4-BE49-F238E27FC236}">
                <a16:creationId xmlns:a16="http://schemas.microsoft.com/office/drawing/2014/main" id="{482A00E1-2C5A-3647-82CC-793737B4399C}"/>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DBECF587-EF10-3E49-AE19-2BF777C94FEA}"/>
              </a:ext>
            </a:extLst>
          </p:cNvPr>
          <p:cNvSpPr>
            <a:spLocks noGrp="1"/>
          </p:cNvSpPr>
          <p:nvPr>
            <p:ph type="sldNum" sz="quarter" idx="12"/>
          </p:nvPr>
        </p:nvSpPr>
        <p:spPr/>
        <p:txBody>
          <a:body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178530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F5973-73E1-8F4C-B984-81F38DE7BE2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AB76A5-BC59-0341-A2D4-F60045F0DB1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56D031-CC8A-8440-9DDB-9F37483050F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7F18D1E-63FB-2F4E-9DC3-AD546C48317D}" type="datetimeFigureOut">
              <a:rPr lang="en-US" smtClean="0"/>
              <a:pPr>
                <a:defRPr/>
              </a:pPr>
              <a:t>7/14/21</a:t>
            </a:fld>
            <a:endParaRPr lang="en-GB"/>
          </a:p>
        </p:txBody>
      </p:sp>
      <p:sp>
        <p:nvSpPr>
          <p:cNvPr id="5" name="Footer Placeholder 4">
            <a:extLst>
              <a:ext uri="{FF2B5EF4-FFF2-40B4-BE49-F238E27FC236}">
                <a16:creationId xmlns:a16="http://schemas.microsoft.com/office/drawing/2014/main" id="{709570ED-4324-334D-B61C-7BCCC6EBAB2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18AF9A4C-E16D-2645-AF6A-DCE92D5DED4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DC80A4-3558-D44C-A7F6-6ED1BB07EFF0}" type="slidenum">
              <a:rPr lang="en-GB" altLang="en-US" smtClean="0"/>
              <a:pPr>
                <a:defRPr/>
              </a:pPr>
              <a:t>‹#›</a:t>
            </a:fld>
            <a:endParaRPr lang="en-GB" altLang="en-US"/>
          </a:p>
        </p:txBody>
      </p:sp>
    </p:spTree>
    <p:extLst>
      <p:ext uri="{BB962C8B-B14F-4D97-AF65-F5344CB8AC3E}">
        <p14:creationId xmlns:p14="http://schemas.microsoft.com/office/powerpoint/2010/main" val="3364988782"/>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E27AB-9BEE-C940-9715-66E4EDB7A81F}"/>
              </a:ext>
            </a:extLst>
          </p:cNvPr>
          <p:cNvSpPr>
            <a:spLocks noGrp="1"/>
          </p:cNvSpPr>
          <p:nvPr>
            <p:ph type="ctrTitle"/>
          </p:nvPr>
        </p:nvSpPr>
        <p:spPr>
          <a:xfrm>
            <a:off x="449706" y="679731"/>
            <a:ext cx="3128996" cy="3736540"/>
          </a:xfrm>
        </p:spPr>
        <p:txBody>
          <a:bodyPr>
            <a:normAutofit/>
          </a:bodyPr>
          <a:lstStyle/>
          <a:p>
            <a:pPr algn="l" eaLnBrk="1" fontAlgn="auto" hangingPunct="1">
              <a:spcAft>
                <a:spcPts val="0"/>
              </a:spcAft>
              <a:defRPr/>
            </a:pPr>
            <a:r>
              <a:rPr lang="en-GB" dirty="0"/>
              <a:t>The positive and negative  impacts of ICT</a:t>
            </a:r>
          </a:p>
        </p:txBody>
      </p:sp>
      <p:grpSp>
        <p:nvGrpSpPr>
          <p:cNvPr id="27" name="Group 1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1" name="Straight Connector 2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descr="mage result for positive and negative aspects of internet">
            <a:extLst>
              <a:ext uri="{FF2B5EF4-FFF2-40B4-BE49-F238E27FC236}">
                <a16:creationId xmlns:a16="http://schemas.microsoft.com/office/drawing/2014/main" id="{6507364E-398A-C943-AED2-B5695FF8CD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24" r="33825" b="2"/>
          <a:stretch/>
        </p:blipFill>
        <p:spPr bwMode="auto">
          <a:xfrm>
            <a:off x="4230429" y="557360"/>
            <a:ext cx="4206622" cy="56327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1" name="Title 1">
            <a:extLst>
              <a:ext uri="{FF2B5EF4-FFF2-40B4-BE49-F238E27FC236}">
                <a16:creationId xmlns:a16="http://schemas.microsoft.com/office/drawing/2014/main" id="{0045C1DC-0402-8046-ABE6-375B31611935}"/>
              </a:ext>
            </a:extLst>
          </p:cNvPr>
          <p:cNvSpPr>
            <a:spLocks noGrp="1"/>
          </p:cNvSpPr>
          <p:nvPr>
            <p:ph type="title"/>
          </p:nvPr>
        </p:nvSpPr>
        <p:spPr>
          <a:xfrm>
            <a:off x="442170" y="856180"/>
            <a:ext cx="3959556" cy="1128068"/>
          </a:xfrm>
        </p:spPr>
        <p:txBody>
          <a:bodyPr anchor="ctr">
            <a:normAutofit/>
          </a:bodyPr>
          <a:lstStyle/>
          <a:p>
            <a:r>
              <a:rPr lang="en-GB" altLang="en-US" sz="3500"/>
              <a:t>Business: Negative</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Content Placeholder 2">
            <a:extLst>
              <a:ext uri="{FF2B5EF4-FFF2-40B4-BE49-F238E27FC236}">
                <a16:creationId xmlns:a16="http://schemas.microsoft.com/office/drawing/2014/main" id="{C15A7F71-C335-CE4A-B724-E8D7B3131868}"/>
              </a:ext>
            </a:extLst>
          </p:cNvPr>
          <p:cNvSpPr>
            <a:spLocks noGrp="1"/>
          </p:cNvSpPr>
          <p:nvPr>
            <p:ph idx="1"/>
          </p:nvPr>
        </p:nvSpPr>
        <p:spPr>
          <a:xfrm>
            <a:off x="443039" y="2330505"/>
            <a:ext cx="3958549" cy="3979585"/>
          </a:xfrm>
        </p:spPr>
        <p:txBody>
          <a:bodyPr anchor="ctr">
            <a:normAutofit/>
          </a:bodyPr>
          <a:lstStyle/>
          <a:p>
            <a:r>
              <a:rPr lang="en-GB" altLang="en-US" sz="1700"/>
              <a:t>The Negative side of ICT in business is that it makes it harder for new companies to succeed due to big companies such as Tesco, ASDA and Amazon being well known online websites</a:t>
            </a:r>
          </a:p>
          <a:p>
            <a:r>
              <a:rPr lang="en-GB" altLang="en-US" sz="1700"/>
              <a:t>People would more likely visit their websites over new companies websites or stores. As a result of this newer companies could go into bankruptcy before they have barely even started to sell their products to the general public.</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03" name="Picture 3" descr="small shop.bmp">
            <a:extLst>
              <a:ext uri="{FF2B5EF4-FFF2-40B4-BE49-F238E27FC236}">
                <a16:creationId xmlns:a16="http://schemas.microsoft.com/office/drawing/2014/main" id="{08069A48-7AF9-3A44-836F-FEE10388A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2567" y="733887"/>
            <a:ext cx="3298075" cy="22147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04" name="Picture 4" descr="Money.bmp">
            <a:extLst>
              <a:ext uri="{FF2B5EF4-FFF2-40B4-BE49-F238E27FC236}">
                <a16:creationId xmlns:a16="http://schemas.microsoft.com/office/drawing/2014/main" id="{0585BF23-3A7B-1843-AD77-B6EB370D0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73163" y="3707894"/>
            <a:ext cx="2575485"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5" name="Title 1">
            <a:extLst>
              <a:ext uri="{FF2B5EF4-FFF2-40B4-BE49-F238E27FC236}">
                <a16:creationId xmlns:a16="http://schemas.microsoft.com/office/drawing/2014/main" id="{55FAEED1-4EBD-104E-9737-6C9320C73550}"/>
              </a:ext>
            </a:extLst>
          </p:cNvPr>
          <p:cNvSpPr>
            <a:spLocks noGrp="1"/>
          </p:cNvSpPr>
          <p:nvPr>
            <p:ph type="title"/>
          </p:nvPr>
        </p:nvSpPr>
        <p:spPr>
          <a:xfrm>
            <a:off x="442170" y="856180"/>
            <a:ext cx="3420438" cy="1128068"/>
          </a:xfrm>
        </p:spPr>
        <p:txBody>
          <a:bodyPr anchor="ctr">
            <a:normAutofit/>
          </a:bodyPr>
          <a:lstStyle/>
          <a:p>
            <a:r>
              <a:rPr lang="en-GB" altLang="en-US" sz="3500"/>
              <a:t>School : Positives</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Content Placeholder 2">
            <a:extLst>
              <a:ext uri="{FF2B5EF4-FFF2-40B4-BE49-F238E27FC236}">
                <a16:creationId xmlns:a16="http://schemas.microsoft.com/office/drawing/2014/main" id="{B46D231D-370F-C349-891E-0E3BB62CE813}"/>
              </a:ext>
            </a:extLst>
          </p:cNvPr>
          <p:cNvSpPr>
            <a:spLocks noGrp="1"/>
          </p:cNvSpPr>
          <p:nvPr>
            <p:ph idx="1"/>
          </p:nvPr>
        </p:nvSpPr>
        <p:spPr>
          <a:xfrm>
            <a:off x="443039" y="2330505"/>
            <a:ext cx="3419569" cy="3979585"/>
          </a:xfrm>
        </p:spPr>
        <p:txBody>
          <a:bodyPr anchor="ctr">
            <a:normAutofit lnSpcReduction="10000"/>
          </a:bodyPr>
          <a:lstStyle/>
          <a:p>
            <a:r>
              <a:rPr lang="en-GB" altLang="en-US" sz="1700" dirty="0"/>
              <a:t>The positives for ICT in schools is that it gives students another option to study and get qualifications in it </a:t>
            </a:r>
          </a:p>
          <a:p>
            <a:r>
              <a:rPr lang="en-GB" altLang="en-US" sz="1700" dirty="0"/>
              <a:t>It makes  easier for students to research what needs to be searched </a:t>
            </a:r>
          </a:p>
          <a:p>
            <a:r>
              <a:rPr lang="en-GB" altLang="en-US" sz="1700" dirty="0"/>
              <a:t>Students can save their work onto the system and do their school work on the computers.</a:t>
            </a:r>
          </a:p>
          <a:p>
            <a:r>
              <a:rPr lang="en-GB" altLang="en-US" sz="1700" dirty="0"/>
              <a:t> It can help students email their work to themselves so they can improve it at home. </a:t>
            </a:r>
          </a:p>
          <a:p>
            <a:r>
              <a:rPr lang="en-GB" altLang="en-US" sz="1700" dirty="0"/>
              <a:t>However, lots of work nowadays is being saved on the Cloud.</a:t>
            </a:r>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27" name="Picture 3" descr="PC.jpg">
            <a:extLst>
              <a:ext uri="{FF2B5EF4-FFF2-40B4-BE49-F238E27FC236}">
                <a16:creationId xmlns:a16="http://schemas.microsoft.com/office/drawing/2014/main" id="{9B90C02A-498C-7C47-B852-A01BE33A4B65}"/>
              </a:ext>
            </a:extLst>
          </p:cNvPr>
          <p:cNvPicPr>
            <a:picLocks noChangeAspect="1"/>
          </p:cNvPicPr>
          <p:nvPr/>
        </p:nvPicPr>
        <p:blipFill rotWithShape="1">
          <a:blip r:embed="rId2">
            <a:extLst>
              <a:ext uri="{28A0092B-C50C-407E-A947-70E740481C1C}">
                <a14:useLocalDpi xmlns:a14="http://schemas.microsoft.com/office/drawing/2010/main" val="0"/>
              </a:ext>
            </a:extLst>
          </a:blip>
          <a:srcRect l="21508" r="24908"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49" name="Title 1">
            <a:extLst>
              <a:ext uri="{FF2B5EF4-FFF2-40B4-BE49-F238E27FC236}">
                <a16:creationId xmlns:a16="http://schemas.microsoft.com/office/drawing/2014/main" id="{7FF04CF0-1187-774B-A59E-1A59E96EC397}"/>
              </a:ext>
            </a:extLst>
          </p:cNvPr>
          <p:cNvSpPr>
            <a:spLocks noGrp="1"/>
          </p:cNvSpPr>
          <p:nvPr>
            <p:ph type="title"/>
          </p:nvPr>
        </p:nvSpPr>
        <p:spPr>
          <a:xfrm>
            <a:off x="442170" y="856180"/>
            <a:ext cx="3420438" cy="1128068"/>
          </a:xfrm>
        </p:spPr>
        <p:txBody>
          <a:bodyPr anchor="ctr">
            <a:normAutofit/>
          </a:bodyPr>
          <a:lstStyle/>
          <a:p>
            <a:r>
              <a:rPr lang="en-GB" altLang="en-US" sz="3500"/>
              <a:t>School: Negative</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Content Placeholder 2">
            <a:extLst>
              <a:ext uri="{FF2B5EF4-FFF2-40B4-BE49-F238E27FC236}">
                <a16:creationId xmlns:a16="http://schemas.microsoft.com/office/drawing/2014/main" id="{4476BFF0-65A7-C84A-A094-383FACF85116}"/>
              </a:ext>
            </a:extLst>
          </p:cNvPr>
          <p:cNvSpPr>
            <a:spLocks noGrp="1"/>
          </p:cNvSpPr>
          <p:nvPr>
            <p:ph idx="1"/>
          </p:nvPr>
        </p:nvSpPr>
        <p:spPr>
          <a:xfrm>
            <a:off x="443039" y="2330505"/>
            <a:ext cx="3419569" cy="3979585"/>
          </a:xfrm>
        </p:spPr>
        <p:txBody>
          <a:bodyPr anchor="ctr">
            <a:normAutofit/>
          </a:bodyPr>
          <a:lstStyle/>
          <a:p>
            <a:r>
              <a:rPr lang="en-GB" altLang="en-US" sz="1700" dirty="0"/>
              <a:t>The negative impact from ICT on schools is that the work that students save, could be deleted by a system error</a:t>
            </a:r>
          </a:p>
          <a:p>
            <a:r>
              <a:rPr lang="en-GB" altLang="en-US" sz="1700" dirty="0"/>
              <a:t>They could have received the wrong information from the research they did because they used the wrong websites to get the information from.</a:t>
            </a:r>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1" name="Picture 3" descr="kid.bmp">
            <a:extLst>
              <a:ext uri="{FF2B5EF4-FFF2-40B4-BE49-F238E27FC236}">
                <a16:creationId xmlns:a16="http://schemas.microsoft.com/office/drawing/2014/main" id="{231C8A0B-9F7E-3147-8A44-E1EA28B1C866}"/>
              </a:ext>
            </a:extLst>
          </p:cNvPr>
          <p:cNvPicPr>
            <a:picLocks noChangeAspect="1"/>
          </p:cNvPicPr>
          <p:nvPr/>
        </p:nvPicPr>
        <p:blipFill rotWithShape="1">
          <a:blip r:embed="rId2">
            <a:extLst>
              <a:ext uri="{28A0092B-C50C-407E-A947-70E740481C1C}">
                <a14:useLocalDpi xmlns:a14="http://schemas.microsoft.com/office/drawing/2010/main" val="0"/>
              </a:ext>
            </a:extLst>
          </a:blip>
          <a:srcRect l="11542" r="11090"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d"/>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3" name="Title 1">
            <a:extLst>
              <a:ext uri="{FF2B5EF4-FFF2-40B4-BE49-F238E27FC236}">
                <a16:creationId xmlns:a16="http://schemas.microsoft.com/office/drawing/2014/main" id="{4CB95623-E6BB-5342-BFBA-88FFC56C89FA}"/>
              </a:ext>
            </a:extLst>
          </p:cNvPr>
          <p:cNvSpPr>
            <a:spLocks noGrp="1"/>
          </p:cNvSpPr>
          <p:nvPr>
            <p:ph type="title"/>
          </p:nvPr>
        </p:nvSpPr>
        <p:spPr>
          <a:xfrm>
            <a:off x="442170" y="856180"/>
            <a:ext cx="3420438" cy="1128068"/>
          </a:xfrm>
        </p:spPr>
        <p:txBody>
          <a:bodyPr anchor="ctr">
            <a:normAutofit/>
          </a:bodyPr>
          <a:lstStyle/>
          <a:p>
            <a:pPr eaLnBrk="1" hangingPunct="1"/>
            <a:r>
              <a:rPr lang="en-GB" altLang="en-US" sz="3500"/>
              <a:t>Positive Overall</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Content Placeholder 2">
            <a:extLst>
              <a:ext uri="{FF2B5EF4-FFF2-40B4-BE49-F238E27FC236}">
                <a16:creationId xmlns:a16="http://schemas.microsoft.com/office/drawing/2014/main" id="{ECCD31DE-0AA5-6446-A322-307B52C9952C}"/>
              </a:ext>
            </a:extLst>
          </p:cNvPr>
          <p:cNvSpPr>
            <a:spLocks noGrp="1"/>
          </p:cNvSpPr>
          <p:nvPr>
            <p:ph idx="1"/>
          </p:nvPr>
        </p:nvSpPr>
        <p:spPr>
          <a:xfrm>
            <a:off x="443039" y="2330505"/>
            <a:ext cx="3419569" cy="3979585"/>
          </a:xfrm>
        </p:spPr>
        <p:txBody>
          <a:bodyPr anchor="ctr">
            <a:normAutofit/>
          </a:bodyPr>
          <a:lstStyle/>
          <a:p>
            <a:pPr eaLnBrk="1" hangingPunct="1"/>
            <a:r>
              <a:rPr lang="en-GB" altLang="en-US" sz="1700" dirty="0"/>
              <a:t>Overall, the positives are that you can communicate to your friends fast over the internet</a:t>
            </a:r>
          </a:p>
          <a:p>
            <a:pPr eaLnBrk="1" hangingPunct="1"/>
            <a:r>
              <a:rPr lang="en-GB" altLang="en-US" sz="1700" dirty="0"/>
              <a:t>You can research nearly anything online and you can purchase products online which makes it easier to purchase products and services.</a:t>
            </a:r>
          </a:p>
          <a:p>
            <a:pPr eaLnBrk="1" hangingPunct="1"/>
            <a:r>
              <a:rPr lang="en-GB" altLang="en-US" sz="1700" dirty="0"/>
              <a:t>Also it is easier as sellers delivering the product to your house than going to the store and purchasing it in store.  </a:t>
            </a:r>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675" name="Picture 3" descr="Happy computer.bmp">
            <a:extLst>
              <a:ext uri="{FF2B5EF4-FFF2-40B4-BE49-F238E27FC236}">
                <a16:creationId xmlns:a16="http://schemas.microsoft.com/office/drawing/2014/main" id="{13094267-7A4D-4D47-BCC1-23D7313C1DB9}"/>
              </a:ext>
            </a:extLst>
          </p:cNvPr>
          <p:cNvPicPr>
            <a:picLocks noChangeAspect="1"/>
          </p:cNvPicPr>
          <p:nvPr/>
        </p:nvPicPr>
        <p:blipFill rotWithShape="1">
          <a:blip r:embed="rId2">
            <a:extLst>
              <a:ext uri="{28A0092B-C50C-407E-A947-70E740481C1C}">
                <a14:useLocalDpi xmlns:a14="http://schemas.microsoft.com/office/drawing/2010/main" val="0"/>
              </a:ext>
            </a:extLst>
          </a:blip>
          <a:srcRect l="16408" r="17685" b="-1"/>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dir="in"/>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7" name="Title 1">
            <a:extLst>
              <a:ext uri="{FF2B5EF4-FFF2-40B4-BE49-F238E27FC236}">
                <a16:creationId xmlns:a16="http://schemas.microsoft.com/office/drawing/2014/main" id="{2880BE7B-A5BF-A44E-9DAE-A663015CDA5D}"/>
              </a:ext>
            </a:extLst>
          </p:cNvPr>
          <p:cNvSpPr>
            <a:spLocks noGrp="1"/>
          </p:cNvSpPr>
          <p:nvPr>
            <p:ph type="title"/>
          </p:nvPr>
        </p:nvSpPr>
        <p:spPr>
          <a:xfrm>
            <a:off x="442170" y="856180"/>
            <a:ext cx="3420438" cy="1128068"/>
          </a:xfrm>
        </p:spPr>
        <p:txBody>
          <a:bodyPr anchor="ctr">
            <a:normAutofit/>
          </a:bodyPr>
          <a:lstStyle/>
          <a:p>
            <a:pPr eaLnBrk="1" hangingPunct="1"/>
            <a:r>
              <a:rPr lang="en-GB" altLang="en-US" sz="3500"/>
              <a:t>Negative Overall</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Content Placeholder 2">
            <a:extLst>
              <a:ext uri="{FF2B5EF4-FFF2-40B4-BE49-F238E27FC236}">
                <a16:creationId xmlns:a16="http://schemas.microsoft.com/office/drawing/2014/main" id="{EF6709D2-3E1A-FE4F-AE40-2E107FC6974D}"/>
              </a:ext>
            </a:extLst>
          </p:cNvPr>
          <p:cNvSpPr>
            <a:spLocks noGrp="1"/>
          </p:cNvSpPr>
          <p:nvPr>
            <p:ph idx="1"/>
          </p:nvPr>
        </p:nvSpPr>
        <p:spPr>
          <a:xfrm>
            <a:off x="467544" y="2060848"/>
            <a:ext cx="3419569" cy="3979585"/>
          </a:xfrm>
        </p:spPr>
        <p:txBody>
          <a:bodyPr anchor="ctr">
            <a:normAutofit/>
          </a:bodyPr>
          <a:lstStyle/>
          <a:p>
            <a:pPr eaLnBrk="1" hangingPunct="1"/>
            <a:r>
              <a:rPr lang="en-GB" altLang="en-US" sz="1700" dirty="0"/>
              <a:t>The Negative impacts on society is that it creates a generation barrier where different generations are rarely communicating.</a:t>
            </a:r>
          </a:p>
          <a:p>
            <a:pPr eaLnBrk="1" hangingPunct="1"/>
            <a:r>
              <a:rPr lang="en-GB" altLang="en-US" sz="1700" dirty="0"/>
              <a:t>It can make people vulnerable to hackers viruses and identity thieves</a:t>
            </a:r>
          </a:p>
          <a:p>
            <a:pPr eaLnBrk="1" hangingPunct="1"/>
            <a:r>
              <a:rPr lang="en-GB" altLang="en-US" sz="1700" dirty="0"/>
              <a:t>They could get the wrong information for things such as coursework if they are using the wrong websites for information. </a:t>
            </a:r>
          </a:p>
          <a:p>
            <a:pPr eaLnBrk="1" hangingPunct="1"/>
            <a:r>
              <a:rPr lang="en-GB" altLang="en-US" sz="1700" dirty="0"/>
              <a:t>It could cause some health issues because of damage to the eyes and also it could cause small businesses to go bankrupt.</a:t>
            </a:r>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699" name="Picture 4" descr="negative.bmp">
            <a:extLst>
              <a:ext uri="{FF2B5EF4-FFF2-40B4-BE49-F238E27FC236}">
                <a16:creationId xmlns:a16="http://schemas.microsoft.com/office/drawing/2014/main" id="{B052BDBD-860D-5040-8039-04571B4137D3}"/>
              </a:ext>
            </a:extLst>
          </p:cNvPr>
          <p:cNvPicPr>
            <a:picLocks noChangeAspect="1"/>
          </p:cNvPicPr>
          <p:nvPr/>
        </p:nvPicPr>
        <p:blipFill rotWithShape="1">
          <a:blip r:embed="rId2">
            <a:extLst>
              <a:ext uri="{28A0092B-C50C-407E-A947-70E740481C1C}">
                <a14:useLocalDpi xmlns:a14="http://schemas.microsoft.com/office/drawing/2010/main" val="0"/>
              </a:ext>
            </a:extLst>
          </a:blip>
          <a:srcRect l="4813" r="12468"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1" name="TextBox 2">
            <a:extLst>
              <a:ext uri="{FF2B5EF4-FFF2-40B4-BE49-F238E27FC236}">
                <a16:creationId xmlns:a16="http://schemas.microsoft.com/office/drawing/2014/main" id="{DCD960A2-B227-D142-A4DE-906F35093102}"/>
              </a:ext>
            </a:extLst>
          </p:cNvPr>
          <p:cNvSpPr txBox="1">
            <a:spLocks noChangeArrowheads="1"/>
          </p:cNvSpPr>
          <p:nvPr/>
        </p:nvSpPr>
        <p:spPr bwMode="auto">
          <a:xfrm>
            <a:off x="1143000" y="1293338"/>
            <a:ext cx="6858000" cy="32745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0"/>
              </a:spcBef>
              <a:spcAft>
                <a:spcPts val="600"/>
              </a:spcAft>
            </a:pPr>
            <a:r>
              <a:rPr lang="en-US" altLang="en-US" sz="6300" kern="1200">
                <a:solidFill>
                  <a:schemeClr val="tx1"/>
                </a:solidFill>
                <a:latin typeface="+mj-lt"/>
                <a:ea typeface="+mj-ea"/>
                <a:cs typeface="+mj-cs"/>
              </a:rPr>
              <a:t>Thank You</a:t>
            </a:r>
          </a:p>
        </p:txBody>
      </p:sp>
      <p:cxnSp>
        <p:nvCxnSpPr>
          <p:cNvPr id="76" name="Straight Connector 7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a:extLst>
              <a:ext uri="{FF2B5EF4-FFF2-40B4-BE49-F238E27FC236}">
                <a16:creationId xmlns:a16="http://schemas.microsoft.com/office/drawing/2014/main" id="{BB2E3932-F1D7-5E4D-B910-BF38A83698D9}"/>
              </a:ext>
            </a:extLst>
          </p:cNvPr>
          <p:cNvSpPr>
            <a:spLocks noGrp="1"/>
          </p:cNvSpPr>
          <p:nvPr>
            <p:ph type="title"/>
          </p:nvPr>
        </p:nvSpPr>
        <p:spPr>
          <a:xfrm>
            <a:off x="442170" y="856180"/>
            <a:ext cx="3420438" cy="1128068"/>
          </a:xfrm>
        </p:spPr>
        <p:txBody>
          <a:bodyPr anchor="ctr">
            <a:normAutofit/>
          </a:bodyPr>
          <a:lstStyle/>
          <a:p>
            <a:pPr eaLnBrk="1" hangingPunct="1"/>
            <a:r>
              <a:rPr lang="en-GB" altLang="en-US" sz="3500"/>
              <a:t>Learning Outcomes</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Content Placeholder 2">
            <a:extLst>
              <a:ext uri="{FF2B5EF4-FFF2-40B4-BE49-F238E27FC236}">
                <a16:creationId xmlns:a16="http://schemas.microsoft.com/office/drawing/2014/main" id="{1847AFE1-B243-FD49-A8B0-7EC78FB960BE}"/>
              </a:ext>
            </a:extLst>
          </p:cNvPr>
          <p:cNvSpPr>
            <a:spLocks noGrp="1"/>
          </p:cNvSpPr>
          <p:nvPr>
            <p:ph idx="1"/>
          </p:nvPr>
        </p:nvSpPr>
        <p:spPr>
          <a:xfrm>
            <a:off x="443039" y="2330505"/>
            <a:ext cx="3419569" cy="3979585"/>
          </a:xfrm>
        </p:spPr>
        <p:txBody>
          <a:bodyPr anchor="ctr">
            <a:normAutofit/>
          </a:bodyPr>
          <a:lstStyle/>
          <a:p>
            <a:pPr marL="0" indent="0" eaLnBrk="1" hangingPunct="1">
              <a:buFont typeface="Wingdings 2" pitchFamily="2" charset="2"/>
              <a:buNone/>
              <a:defRPr/>
            </a:pPr>
            <a:endParaRPr lang="en-GB" altLang="en-US" sz="1700"/>
          </a:p>
          <a:p>
            <a:pPr eaLnBrk="1" hangingPunct="1">
              <a:defRPr/>
            </a:pPr>
            <a:r>
              <a:rPr lang="en-GB" altLang="en-US" sz="1700"/>
              <a:t>Social Networking: Positives/Negatives</a:t>
            </a:r>
          </a:p>
          <a:p>
            <a:pPr eaLnBrk="1" hangingPunct="1">
              <a:defRPr/>
            </a:pPr>
            <a:r>
              <a:rPr lang="en-GB" altLang="en-US" sz="1700"/>
              <a:t>Personal Security: Positives/Negatives</a:t>
            </a:r>
          </a:p>
          <a:p>
            <a:pPr eaLnBrk="1" hangingPunct="1">
              <a:defRPr/>
            </a:pPr>
            <a:r>
              <a:rPr lang="en-GB" altLang="en-US" sz="1700"/>
              <a:t>Generation barriers: Positives/Negatives</a:t>
            </a:r>
          </a:p>
          <a:p>
            <a:pPr eaLnBrk="1" hangingPunct="1">
              <a:defRPr/>
            </a:pPr>
            <a:r>
              <a:rPr lang="en-GB" altLang="en-US" sz="1700"/>
              <a:t>Health: Benefits/Negatives</a:t>
            </a:r>
          </a:p>
          <a:p>
            <a:pPr eaLnBrk="1" hangingPunct="1">
              <a:defRPr/>
            </a:pPr>
            <a:r>
              <a:rPr lang="en-GB" altLang="en-US" sz="1700"/>
              <a:t>Business: Positive/Negatives</a:t>
            </a:r>
          </a:p>
          <a:p>
            <a:pPr eaLnBrk="1" hangingPunct="1">
              <a:defRPr/>
            </a:pPr>
            <a:r>
              <a:rPr lang="en-GB" altLang="en-US" sz="1700"/>
              <a:t>School: Positives/Negatives</a:t>
            </a:r>
          </a:p>
          <a:p>
            <a:pPr eaLnBrk="1" hangingPunct="1">
              <a:defRPr/>
            </a:pPr>
            <a:r>
              <a:rPr lang="en-GB" altLang="en-US" sz="1700"/>
              <a:t>Positive Overall</a:t>
            </a:r>
          </a:p>
          <a:p>
            <a:pPr eaLnBrk="1" hangingPunct="1">
              <a:defRPr/>
            </a:pPr>
            <a:r>
              <a:rPr lang="en-GB" altLang="en-US" sz="1700"/>
              <a:t>Negative Overall</a:t>
            </a:r>
          </a:p>
          <a:p>
            <a:pPr eaLnBrk="1" hangingPunct="1">
              <a:defRPr/>
            </a:pPr>
            <a:endParaRPr lang="en-GB" altLang="en-US" sz="1700"/>
          </a:p>
          <a:p>
            <a:pPr eaLnBrk="1" hangingPunct="1">
              <a:defRPr/>
            </a:pPr>
            <a:endParaRPr lang="en-GB" altLang="en-US" sz="170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1" name="Picture 5" descr="mage result for positive and negative aspects of internet">
            <a:extLst>
              <a:ext uri="{FF2B5EF4-FFF2-40B4-BE49-F238E27FC236}">
                <a16:creationId xmlns:a16="http://schemas.microsoft.com/office/drawing/2014/main" id="{53D228C3-9328-694E-81B6-C9D78EF60C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68" r="35712"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3" name="Title 1">
            <a:extLst>
              <a:ext uri="{FF2B5EF4-FFF2-40B4-BE49-F238E27FC236}">
                <a16:creationId xmlns:a16="http://schemas.microsoft.com/office/drawing/2014/main" id="{A19E4797-F8AA-A144-A34E-D4E726A2999A}"/>
              </a:ext>
            </a:extLst>
          </p:cNvPr>
          <p:cNvSpPr>
            <a:spLocks noGrp="1"/>
          </p:cNvSpPr>
          <p:nvPr>
            <p:ph type="title"/>
          </p:nvPr>
        </p:nvSpPr>
        <p:spPr>
          <a:xfrm>
            <a:off x="442170" y="856180"/>
            <a:ext cx="3959556" cy="1128068"/>
          </a:xfrm>
        </p:spPr>
        <p:txBody>
          <a:bodyPr anchor="ctr">
            <a:normAutofit/>
          </a:bodyPr>
          <a:lstStyle/>
          <a:p>
            <a:pPr eaLnBrk="1" hangingPunct="1"/>
            <a:r>
              <a:rPr lang="en-GB" altLang="en-US" sz="3500"/>
              <a:t>Social Networking: Positive</a:t>
            </a:r>
          </a:p>
        </p:txBody>
      </p:sp>
      <p:grpSp>
        <p:nvGrpSpPr>
          <p:cNvPr id="76" name="Group 7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7" name="Rectangle 7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Content Placeholder 2">
            <a:extLst>
              <a:ext uri="{FF2B5EF4-FFF2-40B4-BE49-F238E27FC236}">
                <a16:creationId xmlns:a16="http://schemas.microsoft.com/office/drawing/2014/main" id="{16D12945-8AF1-6F49-A23D-70CA6785BE5F}"/>
              </a:ext>
            </a:extLst>
          </p:cNvPr>
          <p:cNvSpPr>
            <a:spLocks noGrp="1"/>
          </p:cNvSpPr>
          <p:nvPr>
            <p:ph idx="1"/>
          </p:nvPr>
        </p:nvSpPr>
        <p:spPr>
          <a:xfrm>
            <a:off x="443039" y="2330505"/>
            <a:ext cx="3958549" cy="3979585"/>
          </a:xfrm>
        </p:spPr>
        <p:txBody>
          <a:bodyPr anchor="ctr">
            <a:normAutofit/>
          </a:bodyPr>
          <a:lstStyle/>
          <a:p>
            <a:pPr eaLnBrk="1" hangingPunct="1"/>
            <a:r>
              <a:rPr lang="en-GB" altLang="en-US" sz="1700" dirty="0"/>
              <a:t>On the Internet, you can use social networking sites such as Facebook and twitter etc. </a:t>
            </a:r>
          </a:p>
          <a:p>
            <a:pPr eaLnBrk="1" hangingPunct="1"/>
            <a:r>
              <a:rPr lang="en-GB" altLang="en-US" sz="1700" dirty="0"/>
              <a:t>On these websites, you can talk to your friends and people you haven't seen in a long time. This has a positive impact on society because you can communicate to a wider range of people over the internet. </a:t>
            </a:r>
          </a:p>
        </p:txBody>
      </p:sp>
      <p:sp>
        <p:nvSpPr>
          <p:cNvPr id="82" name="Rectangle 8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6" name="Picture 4" descr="untitled 23.bmp">
            <a:extLst>
              <a:ext uri="{FF2B5EF4-FFF2-40B4-BE49-F238E27FC236}">
                <a16:creationId xmlns:a16="http://schemas.microsoft.com/office/drawing/2014/main" id="{C2FD6DE6-14F0-6C4D-8850-8842416DE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2567" y="1220529"/>
            <a:ext cx="3298075" cy="12414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8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7" name="Picture 5" descr="images twi.jpg">
            <a:extLst>
              <a:ext uri="{FF2B5EF4-FFF2-40B4-BE49-F238E27FC236}">
                <a16:creationId xmlns:a16="http://schemas.microsoft.com/office/drawing/2014/main" id="{637C3712-7966-F241-8B55-147C30033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701527" y="3707894"/>
            <a:ext cx="2518756"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AutoShape 2" descr="data:image/jpeg;base64,/9j/4AAQSkZJRgABAQAAAQABAAD/2wBDAAkGBwgHBgkIBwgKCgkLDRYPDQwMDRsUFRAWIB0iIiAdHx8kKDQsJCYxJx8fLT0tMTU3Ojo6Iys/RD84QzQ5Ojf/2wBDAQoKCg0MDRoPDxo3JR8lNzc3Nzc3Nzc3Nzc3Nzc3Nzc3Nzc3Nzc3Nzc3Nzc3Nzc3Nzc3Nzc3Nzc3Nzc3Nzc3Nzf/wAARCABjAQcDASIAAhEBAxEB/8QAHAABAAIDAQEBAAAAAAAAAAAAAAYHAQUIBAMC/8QAPxAAAQMEAAQDBgIHBQkAAAAAAQACAwQFBhEHEiFBMVFhEyJxgZGhdLEUFTI1QlKyNnOCwfAXIyQ0U2Jjs9H/xAAaAQEAAwEBAQAAAAAAAAAAAAAAAQIDBAUG/8QAKxEAAgICAgEDAgUFAAAAAAAAAAECAwQREjEhE0FRFCIVYXGBwQUyM0PR/9oADAMBAAIRAxEAPwCBIiL6Y8EIiIAiIgCIiAIiIAiIgCIiAIiIAiIgCIiAIiIAiIgCIiAIiIAiIgCIiAIndEAREQBERCQikGMYdd8l5pKGNkVK08pqJjytJ8m9yVJzwgujQSbrR9P/ABuWM8mqD05GkabJLaRXCLLm8rnN8jpYWxmEREICIiAIiIAiL0W+gq7lUtprfTyVE7gSI4xskDxKNpeWSk34R50UhqsIyKitk9xr6FtLBA3mcJJmFxHoGkqPKsZxn/a9kyi49hERWKhERAEREAREQBFIKDB8mr2xvp7RKIpAHCWV7GN0e/U7+y09xoprbX1FDVBonp3mOTlOxseRVY2Rk9J7LuEkttHnREVigREQDuid0QBERAFg9AT6LKmfDHHbZkdxroLtC+WOKBr2BkrmdSSP4SFSyxVxcmXhBzlxRbuD0rKTD7NFHr/konOI/icWguPzJKiWUcUHWa91lrgs4qBTODHSvqeTZLQeg5D5+asKhpYaGjgpKZvLBTxtijbvemtGgNnx6BRi+YFjlfU1lzraWZ9TJuSRwqZGgkDyB12Xh1TqdjlYto9WanwSiUE88zy7WtnawrQ4dYTZL/jguN1ppZJZJ5Awtnez3AdDoCO4Kkz+F2LOGm0tS3yLap/+ZXpyzq4Pjp+DhjizktlEop/nPDj9QW99ytdTNU0sZHto5tc8bSf2gQBsDp29VpsJw+pyuql1Kaejg0JZwNnZ68rfXX06LZZFbhz34MnTNS4+5GUV8UfDHF6eMNfSzVD9aMk07iXfIEAfIL4XThjjLqWZ8EFRTSBhcHRTu7DydsfZYfiFW/c2+ksSKORSjAsPmy2WSR8xp6CAhsszAC4uI3yt303rRJPmFaVLwzxanYGuopJna0XyzOJP319Ar25ldcuL8spDGnNbRQqmfCHrnEP4aX/JTa9cKLNVQk2mSeinAPL75fGT6h3X6EKI8L6Kot3ET9CrI/Z1EEMzJGg70enfy7qk8iFtUuPwXjTOuxciy+JHTCbr/df5hc8rp292ynvNsnt1YXiCccr/AGbtO1vfQqPM4bYo2Pk/VxIPczvJ+u1yYuVCmDUkdGRRKySaKDRWTxA4dU1mt0l2sz5fYxEe2p5Hc3K0kDmaT1+IJPotRgeCS5Qx9ZVzPprcx/KHMA55XDxDd9AB56XorKrdfPfg4nRNT4+5DUV9wcNcVhbo0L5Hd3STvJP3WpvfCa1TwufZZpqOcD3WPeZI3H131HyPyWKz6m9PZo8SxIppF7oLTX1F4FoZTEV5lMRiJ1pw8dnyHjvyVt2fhPZqaJrrrLUV05/a0/2cbT6AdfqStbcmupeWZ10TsfgpZfl/7DvgVfdTwzxadha2jkhOtB8U7gR99fUKr88wufFXskjmNTQTe5HK8APa7W+V2umyNkEeSirLrtlxXhlrMecFyZetlA/U1D+Hj/pC58zf+2N6/FvXQll/c1D+Hj/pCoXI7fUXbiFcbfRNDqior3tZvwHck+gAJ+S4sFpWSbOnKW4RSI0ivJnDDF4KVpqoZ3uYz/eTOqnt2QOpOjofJU3e5LdJdKg2aB8NAHcsIe9zi4D+LZJPXx12Gl3U5MbW1FdHJZTKtbkzwoiLoMR3RO6IAiIgC9trvNysz5ZbVWSUskjeV7mBp2B26grxLB8CocVJaZKbT2jpvG55anHrZUVMhkmlpInyPPi5xYCT9VTucZXf6TKbvQ090mjpGS8jYg1ug0sbsb1vuVb2Kf2Ws34CD/1tVI5jTtq+JFdSucWtnro4nOHiA4MBI+q8nEjF2y5Lr/p6ORJquOmfjGq7MBSCixqSuNLE4gNp4mljXE7I5iNb2d633U0xCp4gR5BSNvUNXJb3uLZjMyPTBo6PTr46Vl0lNBRUkdNSxtihhYGMjYNBoHgAFCLDxPo73fKa109rq2OneWiR7m+4ACdkA7Hh91Er3apcYLXz7kxqUNbkyU5ZG2bGLsx4200cux/hK0PCGFrMEopAPemlme4+ZErmj7NCkOT9Mbun4OX+gqP8IJRJgNvaP2mSTtcPI+1efyI+qwW/Rf6r+TZ/5F+hFeK+TXi35Gy32+ulpYG0zJCItAuc4u8T4/wj7qIQ5tk0QLBeJ3sIILZA1wI+Y2pDxjtta7KIq2Oknkp5KVjGyRxOc3bS7YJA6HqP9BQqntFzqT/w9sr5ABsubTP0PidaC9PHjV6S2kefc7Ob1suzhHCyLCKQsGi+SRzvU8xH5ALw8QcZym/3SF9nroIKGOED2bquSImTZ24hrTvpy66r38I5mS4PSBhG2SStcN+B5ivFxBynJMducLLXb4Z6CWEO9q+mkk0/Z5gS1wA6cutjzXAuf1EuPe32dv2+itkqxWludFYaSmvczJq6JpbJIx5eHdenUgEnWuyiJjZFxtHINGS2c7vj1H5NCjsfEnM5SGw2aCRx8BHQTuP2cvvhtzud34nx1N7pW0ta2hdG6JsbmaaBsba4kg+8rqicOcpa6ZT1Yy4pb7LCziuqbbitxrKGX2VRFFtj9A6OwO6rDh3ld9q8vpKSuuM1TBVc4eyXWhppcCOnTw+6sfiO1zsKugY0uJi6ADZPUKquF1srZcxoqkU0zYKYPfJI+NwaNtLdbI1vZHT4qcdQePNy7Iuc/Vil0W5noDsKvu+1BMfo0lfPh7EyLCbLyADnpGSO9S4bP3K/WfvDMJvuzrmoZWj4lpA+5Cxw+eH4RY9HfLRRtPxA0fuFzf6P3/g6fHP9it+I+WXylyypo6G4S0tPTBgayLQ2S0HZ6dfH4dFZuFXCou2L26trHB08sXvuA1zEHW/mqj4o2uvZmVZUCiqJIahrHRPjic5rvdAI2Aeux4K2MCpJ6HELbT1cTopmwguY8aLd9dHyK6MhQVEGuzmpc/VlvojtHSxDjVXODdEWoTdP5y5jd/T81u+JF1rLNiNXWW6QRVPNGxsmt8vM8NJHrorT0c8f+2mtZvqbOGb9Q5h19CtlxSoqmvwqtho4ZJ5Wvjk9nGOZxDXgnQHj0B6LN6dlfL4Rr1CWvzIbwqye81+SOoLhXS1VPJA9+pdEtcCOoPzKmfFOBk2DXMyDZjY2RvoQ4KvuEFurhlTqt9JUMpoqd7XSviLW8xI0NkdT6eisLihKyPBbp7Q6542sHqS4LS9JZK4/kZ1bdL5G9sv7mofw0f8ASFocXxgUGQXu91YBqKypeIB/04t/m4jfwAW+sv7moPw8f9IWmxnIxcb1erRUkCpoKp/s/wDviJ6H5Hofke65ly+7XXubvj9uyNcYMo/RaQWCjeRPUtDqlzf4I/5f8WvpvzVPK3OMeNe2p25DSMPPCBHVAd2b6O16E9T5H0VSeA2fBethKHo/b+552Vydn3BERdZzjuid0QgIiIAsHwKyikF8Y5mWNUuPWunnvVGyaKjiY9jn9WuDACPqqjzCviqcxuFfbqhr2OqGyQTMOxsNboj5j7LR7KLmqxo1zck+zey9zio/BfOP8RbDcrfG+4V0FvqgAJY6l4YA7vyuPQhZq85xC17lp6ymnlcdEUTA8n4kdPqVQqbKxeBXvtmv1ktdF+X/ADLG6ix3GGC9UT5ZKaRjGCUbc4tIACrTh5mpxiV9LXMlmt0zg5wYAXQu/mA7gjWx6dFDkWkMSEYuPaZSWTKUlL4OiqfN8YqGNe2+UMexvUsojP0dpfC55xjEdJMBeaSZxY4AQv8AabOvRc+Isfw+C92XeZJrWiWcOsxOKzOp6uN81vnIdIGa5o3Aa5wO/QAEeit2mzrFqmMSC+UMQI3qeURkfJ2lzt2Ra3YddsuXuUryZwWuzouTN8XjG/1/b3/3dQH/AJbVdUmT2iPipU3l9Vq3viMbZuQ63yNHhrfYque2kB0VEMGEN+eyZ5UpNPXR0YzNsXkA1fqBhPaSYMP30kua4vEDu/29xHaOoa8/QErnNFn+HQ+WX+sl8Fh8RM/hvdIbTZmyfojnAzzvHL7QDqGtHjrfiSvlw6zyPH4DbbsJXUJeXRSsbzGEnxBHiWk9emyN+XhAUXR9LX6fp+xj68+fM6LizXF5WBwvtA3fZ84YR8j1WqvvEvH7dTONDUi4VGvcjp+rSfV3gAqJ2fNFgv6fWnttmrzJteEbalyK40+Ri/8AtA6uMpkf0012+hb8NdPRXJZ+JON3Cna+prW0EuvfjqiG6Po7wI/10VCpvzW1uLC3WzKvIlWdEzZzisTC436gfob1FMHn6BVXxHzgZMG0NtZJHb43F5Lxp0zvAHXYDy79/BQraKtWHXXLl2WsyZTWtF/2rNsZhtdHDLe6NkjIGNcwydQQ0bVSXC/mgz+rvlrlErG1j3sLHe7Kw9CPgR99FRv/AEEVq8SEG/O9kWZEppfkdBnN8TraPkqLtSBk8enxSu0dEdWkfZU/Ay1WjI6tkNVFV0YaTS1DSS0AkEAnsddN/wD3pHEUVYqr2k/DE73PW10e++TUs90mloGgQu14N0HHXUrwIeqLpS0tGDe3sd0TuikgIiIAiIgCIiAIiIAiIgCIiEhERCAiIgCIiAIiIAiIhIREQgIiIAiIgCIiAIiIB3RO6IDJWERSQgiIhIREQBERAEREAREQBERAEREAREQBERAEREAREQBERAEREAREQBERAAiIgP/Z">
            <a:extLst>
              <a:ext uri="{FF2B5EF4-FFF2-40B4-BE49-F238E27FC236}">
                <a16:creationId xmlns:a16="http://schemas.microsoft.com/office/drawing/2014/main" id="{4FD2E212-D6E4-DA41-AA9E-80DD60249986}"/>
              </a:ext>
            </a:extLst>
          </p:cNvPr>
          <p:cNvSpPr>
            <a:spLocks noChangeAspect="1" noChangeArrowheads="1"/>
          </p:cNvSpPr>
          <p:nvPr/>
        </p:nvSpPr>
        <p:spPr bwMode="auto">
          <a:xfrm>
            <a:off x="63500" y="-384175"/>
            <a:ext cx="20859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2"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itchFamily="2"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itchFamily="2"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itchFamily="2"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itchFamily="2"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itchFamily="2"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GB" altLang="en-US" sz="180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1">
            <a:extLst>
              <a:ext uri="{FF2B5EF4-FFF2-40B4-BE49-F238E27FC236}">
                <a16:creationId xmlns:a16="http://schemas.microsoft.com/office/drawing/2014/main" id="{159D1655-FEF7-514C-A78E-2265FC12E963}"/>
              </a:ext>
            </a:extLst>
          </p:cNvPr>
          <p:cNvSpPr>
            <a:spLocks noGrp="1"/>
          </p:cNvSpPr>
          <p:nvPr>
            <p:ph type="title"/>
          </p:nvPr>
        </p:nvSpPr>
        <p:spPr>
          <a:xfrm>
            <a:off x="442170" y="856180"/>
            <a:ext cx="3959556" cy="1128068"/>
          </a:xfrm>
        </p:spPr>
        <p:txBody>
          <a:bodyPr anchor="ctr">
            <a:normAutofit/>
          </a:bodyPr>
          <a:lstStyle/>
          <a:p>
            <a:pPr eaLnBrk="1" hangingPunct="1"/>
            <a:r>
              <a:rPr lang="en-GB" altLang="en-US" sz="3500"/>
              <a:t>Social Networking: Negative</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Content Placeholder 2">
            <a:extLst>
              <a:ext uri="{FF2B5EF4-FFF2-40B4-BE49-F238E27FC236}">
                <a16:creationId xmlns:a16="http://schemas.microsoft.com/office/drawing/2014/main" id="{AF1E3891-4D80-A245-A100-E8DCA42F052D}"/>
              </a:ext>
            </a:extLst>
          </p:cNvPr>
          <p:cNvSpPr>
            <a:spLocks noGrp="1"/>
          </p:cNvSpPr>
          <p:nvPr>
            <p:ph idx="1"/>
          </p:nvPr>
        </p:nvSpPr>
        <p:spPr>
          <a:xfrm>
            <a:off x="443039" y="2330505"/>
            <a:ext cx="3958549" cy="3979585"/>
          </a:xfrm>
        </p:spPr>
        <p:txBody>
          <a:bodyPr anchor="ctr">
            <a:normAutofit/>
          </a:bodyPr>
          <a:lstStyle/>
          <a:p>
            <a:pPr eaLnBrk="1" hangingPunct="1"/>
            <a:r>
              <a:rPr lang="en-GB" altLang="en-US" sz="1700" dirty="0"/>
              <a:t>The Negative impact of social networking sites is that it would improve the likely hood of paedophiles, stalkers and cyber bullying, because using the internet would be an easy way to do it. </a:t>
            </a:r>
          </a:p>
          <a:p>
            <a:pPr eaLnBrk="1" hangingPunct="1"/>
            <a:r>
              <a:rPr lang="en-GB" altLang="en-US" sz="1700" dirty="0"/>
              <a:t>Also it may increase the rate of crime, due to websites, because of cyber bullying, paedophiles and stalkers. Also people could pretend to be you on these websites. </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0" name="Picture 4" descr="untitled 23.bmp">
            <a:extLst>
              <a:ext uri="{FF2B5EF4-FFF2-40B4-BE49-F238E27FC236}">
                <a16:creationId xmlns:a16="http://schemas.microsoft.com/office/drawing/2014/main" id="{1B526B39-D543-F14F-AC87-8EB95C66D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2567" y="1220529"/>
            <a:ext cx="3298075" cy="12414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9" name="Picture 5" descr="images twi.jpg">
            <a:extLst>
              <a:ext uri="{FF2B5EF4-FFF2-40B4-BE49-F238E27FC236}">
                <a16:creationId xmlns:a16="http://schemas.microsoft.com/office/drawing/2014/main" id="{9121566D-888F-6445-BBD3-48FF72B64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701527" y="3707894"/>
            <a:ext cx="2518756"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49448-1735-8C4A-8EF9-4E18E38F806C}"/>
              </a:ext>
            </a:extLst>
          </p:cNvPr>
          <p:cNvSpPr>
            <a:spLocks noGrp="1"/>
          </p:cNvSpPr>
          <p:nvPr>
            <p:ph type="title"/>
          </p:nvPr>
        </p:nvSpPr>
        <p:spPr>
          <a:xfrm>
            <a:off x="442170" y="856180"/>
            <a:ext cx="3959556" cy="1128068"/>
          </a:xfrm>
        </p:spPr>
        <p:txBody>
          <a:bodyPr anchor="ctr">
            <a:normAutofit/>
          </a:bodyPr>
          <a:lstStyle/>
          <a:p>
            <a:pPr eaLnBrk="1" fontAlgn="auto" hangingPunct="1">
              <a:spcAft>
                <a:spcPts val="0"/>
              </a:spcAft>
              <a:defRPr/>
            </a:pPr>
            <a:r>
              <a:rPr lang="en-GB" sz="3500"/>
              <a:t>Personal Security: Positive/Negative</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Content Placeholder 2">
            <a:extLst>
              <a:ext uri="{FF2B5EF4-FFF2-40B4-BE49-F238E27FC236}">
                <a16:creationId xmlns:a16="http://schemas.microsoft.com/office/drawing/2014/main" id="{ED7B733D-4E54-9C40-8E9C-28558580CFAE}"/>
              </a:ext>
            </a:extLst>
          </p:cNvPr>
          <p:cNvSpPr>
            <a:spLocks noGrp="1"/>
          </p:cNvSpPr>
          <p:nvPr>
            <p:ph idx="1"/>
          </p:nvPr>
        </p:nvSpPr>
        <p:spPr>
          <a:xfrm>
            <a:off x="443039" y="2330505"/>
            <a:ext cx="3958549" cy="3979585"/>
          </a:xfrm>
        </p:spPr>
        <p:txBody>
          <a:bodyPr anchor="ctr">
            <a:normAutofit/>
          </a:bodyPr>
          <a:lstStyle/>
          <a:p>
            <a:pPr eaLnBrk="1" hangingPunct="1"/>
            <a:r>
              <a:rPr lang="en-GB" altLang="en-US" sz="1700" dirty="0"/>
              <a:t>When you are searching online, you have some form of internet security which should protect you from hackers, thieves, identity theft and viruses.</a:t>
            </a:r>
          </a:p>
          <a:p>
            <a:pPr eaLnBrk="1" hangingPunct="1"/>
            <a:r>
              <a:rPr lang="en-GB" altLang="en-US" sz="1700" dirty="0"/>
              <a:t> The negativity on the security is that there are some hackers able to break through and steal things such as your credit card details. </a:t>
            </a:r>
          </a:p>
          <a:p>
            <a:pPr eaLnBrk="1" hangingPunct="1"/>
            <a:r>
              <a:rPr lang="en-GB" altLang="en-US" sz="1700" dirty="0"/>
              <a:t>They could also commit fraud and pretend to be you which could ultimately destroy your business and your reputation.</a:t>
            </a:r>
          </a:p>
          <a:p>
            <a:pPr eaLnBrk="1" hangingPunct="1">
              <a:buFont typeface="Wingdings 2" pitchFamily="2" charset="2"/>
              <a:buNone/>
            </a:pPr>
            <a:endParaRPr lang="en-GB" altLang="en-US" sz="1700" i="1" dirty="0"/>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4" name="Picture 4" descr="untitled Theif.bmp">
            <a:extLst>
              <a:ext uri="{FF2B5EF4-FFF2-40B4-BE49-F238E27FC236}">
                <a16:creationId xmlns:a16="http://schemas.microsoft.com/office/drawing/2014/main" id="{C6022C80-04C2-2747-83EE-A58CCA8D4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18943" y="581892"/>
            <a:ext cx="2485323"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3" name="Picture 3" descr="untitled bodyguard.bmp">
            <a:extLst>
              <a:ext uri="{FF2B5EF4-FFF2-40B4-BE49-F238E27FC236}">
                <a16:creationId xmlns:a16="http://schemas.microsoft.com/office/drawing/2014/main" id="{0E8864BB-91CA-D345-AA07-B040028DD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818927" y="3707894"/>
            <a:ext cx="2283957"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5" name="Title 1">
            <a:extLst>
              <a:ext uri="{FF2B5EF4-FFF2-40B4-BE49-F238E27FC236}">
                <a16:creationId xmlns:a16="http://schemas.microsoft.com/office/drawing/2014/main" id="{A555952B-3CC2-5A46-8D19-FE09075C573D}"/>
              </a:ext>
            </a:extLst>
          </p:cNvPr>
          <p:cNvSpPr>
            <a:spLocks noGrp="1"/>
          </p:cNvSpPr>
          <p:nvPr>
            <p:ph type="title"/>
          </p:nvPr>
        </p:nvSpPr>
        <p:spPr>
          <a:xfrm>
            <a:off x="442170" y="856180"/>
            <a:ext cx="3959556" cy="1128068"/>
          </a:xfrm>
        </p:spPr>
        <p:txBody>
          <a:bodyPr anchor="ctr">
            <a:normAutofit/>
          </a:bodyPr>
          <a:lstStyle/>
          <a:p>
            <a:pPr eaLnBrk="1" hangingPunct="1"/>
            <a:r>
              <a:rPr lang="en-GB" altLang="en-US" sz="3500"/>
              <a:t>Generation Barriers</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Content Placeholder 2">
            <a:extLst>
              <a:ext uri="{FF2B5EF4-FFF2-40B4-BE49-F238E27FC236}">
                <a16:creationId xmlns:a16="http://schemas.microsoft.com/office/drawing/2014/main" id="{56F492C9-ABD0-E343-B29B-F71EAB832561}"/>
              </a:ext>
            </a:extLst>
          </p:cNvPr>
          <p:cNvSpPr>
            <a:spLocks noGrp="1"/>
          </p:cNvSpPr>
          <p:nvPr>
            <p:ph idx="1"/>
          </p:nvPr>
        </p:nvSpPr>
        <p:spPr>
          <a:xfrm>
            <a:off x="443039" y="2330505"/>
            <a:ext cx="3958549" cy="3979585"/>
          </a:xfrm>
        </p:spPr>
        <p:txBody>
          <a:bodyPr anchor="ctr">
            <a:normAutofit/>
          </a:bodyPr>
          <a:lstStyle/>
          <a:p>
            <a:pPr eaLnBrk="1" hangingPunct="1"/>
            <a:r>
              <a:rPr lang="en-GB" altLang="en-US" sz="1700"/>
              <a:t>The impact from internet on the society has created some generation barriers; for example an elderly person would generally not understand anywhere near the amount about a computer than a child and this is a generation barrier. </a:t>
            </a:r>
          </a:p>
          <a:p>
            <a:pPr eaLnBrk="1" hangingPunct="1"/>
            <a:r>
              <a:rPr lang="en-GB" altLang="en-US" sz="1700"/>
              <a:t>The positive side is that the children can teach the older generation and help them.</a:t>
            </a:r>
          </a:p>
          <a:p>
            <a:pPr eaLnBrk="1" hangingPunct="1"/>
            <a:r>
              <a:rPr lang="en-GB" altLang="en-US" sz="1700"/>
              <a:t>The negative side is it may prevent one generation communicating with another. </a:t>
            </a:r>
          </a:p>
          <a:p>
            <a:pPr eaLnBrk="1" hangingPunct="1"/>
            <a:r>
              <a:rPr lang="en-GB" altLang="en-US" sz="1700"/>
              <a:t>That also mean they may not be communicating with other people in their families which is a negative impact on society.</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7" name="Picture 3" descr="untitled nerd.bmp">
            <a:extLst>
              <a:ext uri="{FF2B5EF4-FFF2-40B4-BE49-F238E27FC236}">
                <a16:creationId xmlns:a16="http://schemas.microsoft.com/office/drawing/2014/main" id="{5F5884F2-CD9B-E542-9DA9-0633D0E9C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2567" y="673974"/>
            <a:ext cx="3298075" cy="23345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descr="images old couple.jpg">
            <a:extLst>
              <a:ext uri="{FF2B5EF4-FFF2-40B4-BE49-F238E27FC236}">
                <a16:creationId xmlns:a16="http://schemas.microsoft.com/office/drawing/2014/main" id="{996D1533-A13D-764F-A46B-6B28E2C1B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73163" y="3707894"/>
            <a:ext cx="2575484"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29" name="Title 1">
            <a:extLst>
              <a:ext uri="{FF2B5EF4-FFF2-40B4-BE49-F238E27FC236}">
                <a16:creationId xmlns:a16="http://schemas.microsoft.com/office/drawing/2014/main" id="{EB8E5AD1-956E-F445-93DE-9DF89BE7DBB0}"/>
              </a:ext>
            </a:extLst>
          </p:cNvPr>
          <p:cNvSpPr>
            <a:spLocks noGrp="1"/>
          </p:cNvSpPr>
          <p:nvPr>
            <p:ph type="title"/>
          </p:nvPr>
        </p:nvSpPr>
        <p:spPr>
          <a:xfrm>
            <a:off x="436234" y="349664"/>
            <a:ext cx="4384178" cy="1638377"/>
          </a:xfrm>
        </p:spPr>
        <p:txBody>
          <a:bodyPr anchor="b">
            <a:normAutofit/>
          </a:bodyPr>
          <a:lstStyle/>
          <a:p>
            <a:r>
              <a:rPr lang="en-GB" altLang="en-US" sz="4200"/>
              <a:t>Health: Benefits</a:t>
            </a:r>
          </a:p>
        </p:txBody>
      </p:sp>
      <p:sp>
        <p:nvSpPr>
          <p:cNvPr id="22530" name="Content Placeholder 2">
            <a:extLst>
              <a:ext uri="{FF2B5EF4-FFF2-40B4-BE49-F238E27FC236}">
                <a16:creationId xmlns:a16="http://schemas.microsoft.com/office/drawing/2014/main" id="{622AEFC0-1F66-E841-AA7C-BFAE4E619767}"/>
              </a:ext>
            </a:extLst>
          </p:cNvPr>
          <p:cNvSpPr>
            <a:spLocks noGrp="1"/>
          </p:cNvSpPr>
          <p:nvPr>
            <p:ph idx="1"/>
          </p:nvPr>
        </p:nvSpPr>
        <p:spPr>
          <a:xfrm>
            <a:off x="440991" y="2620641"/>
            <a:ext cx="4378312" cy="3023702"/>
          </a:xfrm>
        </p:spPr>
        <p:txBody>
          <a:bodyPr anchor="ctr">
            <a:normAutofit/>
          </a:bodyPr>
          <a:lstStyle/>
          <a:p>
            <a:r>
              <a:rPr lang="en-GB" altLang="en-US" sz="1700" dirty="0"/>
              <a:t>Using the internet you can find out what you have wrong with you, if you are ill either by forums or have a conversation with a doctor using a webcam where you can get diagnosed by someone who live many miles away from you without the hassle of travelling to far.</a:t>
            </a:r>
          </a:p>
          <a:p>
            <a:r>
              <a:rPr lang="en-GB" altLang="en-US" sz="1700" dirty="0"/>
              <a:t>Also if the symptoms are correct it allows you to know quicker so you would be able to act against the illness quicker.</a:t>
            </a:r>
          </a:p>
        </p:txBody>
      </p:sp>
      <p:sp>
        <p:nvSpPr>
          <p:cNvPr id="76" name="Rectangle 7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1" name="Picture 3" descr="Doctor.bmp">
            <a:extLst>
              <a:ext uri="{FF2B5EF4-FFF2-40B4-BE49-F238E27FC236}">
                <a16:creationId xmlns:a16="http://schemas.microsoft.com/office/drawing/2014/main" id="{D8CFC8DF-82F6-D54F-AEA2-2151272AF2C7}"/>
              </a:ext>
            </a:extLst>
          </p:cNvPr>
          <p:cNvPicPr>
            <a:picLocks noChangeAspect="1"/>
          </p:cNvPicPr>
          <p:nvPr/>
        </p:nvPicPr>
        <p:blipFill rotWithShape="1">
          <a:blip r:embed="rId2">
            <a:extLst>
              <a:ext uri="{28A0092B-C50C-407E-A947-70E740481C1C}">
                <a14:useLocalDpi xmlns:a14="http://schemas.microsoft.com/office/drawing/2010/main" val="0"/>
              </a:ext>
            </a:extLst>
          </a:blip>
          <a:srcRect l="18804" r="21857" b="1"/>
          <a:stretch/>
        </p:blipFill>
        <p:spPr bwMode="auto">
          <a:xfrm>
            <a:off x="5566029" y="627954"/>
            <a:ext cx="3176637" cy="53533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7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3" name="Title 1">
            <a:extLst>
              <a:ext uri="{FF2B5EF4-FFF2-40B4-BE49-F238E27FC236}">
                <a16:creationId xmlns:a16="http://schemas.microsoft.com/office/drawing/2014/main" id="{62113F85-EAA3-D34D-B0D0-4F7F4A27C714}"/>
              </a:ext>
            </a:extLst>
          </p:cNvPr>
          <p:cNvSpPr>
            <a:spLocks noGrp="1"/>
          </p:cNvSpPr>
          <p:nvPr>
            <p:ph type="title"/>
          </p:nvPr>
        </p:nvSpPr>
        <p:spPr>
          <a:xfrm>
            <a:off x="442170" y="856180"/>
            <a:ext cx="3959556" cy="1128068"/>
          </a:xfrm>
        </p:spPr>
        <p:txBody>
          <a:bodyPr anchor="ctr">
            <a:normAutofit/>
          </a:bodyPr>
          <a:lstStyle/>
          <a:p>
            <a:r>
              <a:rPr lang="en-GB" altLang="en-US" sz="3500"/>
              <a:t>Health: Negatives</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Content Placeholder 2">
            <a:extLst>
              <a:ext uri="{FF2B5EF4-FFF2-40B4-BE49-F238E27FC236}">
                <a16:creationId xmlns:a16="http://schemas.microsoft.com/office/drawing/2014/main" id="{323BDD33-D85A-4741-A26D-1EFE975A6044}"/>
              </a:ext>
            </a:extLst>
          </p:cNvPr>
          <p:cNvSpPr>
            <a:spLocks noGrp="1"/>
          </p:cNvSpPr>
          <p:nvPr>
            <p:ph idx="1"/>
          </p:nvPr>
        </p:nvSpPr>
        <p:spPr>
          <a:xfrm>
            <a:off x="443039" y="2330505"/>
            <a:ext cx="3958549" cy="3979585"/>
          </a:xfrm>
        </p:spPr>
        <p:txBody>
          <a:bodyPr anchor="ctr">
            <a:normAutofit/>
          </a:bodyPr>
          <a:lstStyle/>
          <a:p>
            <a:r>
              <a:rPr lang="en-GB" altLang="en-US" sz="1700" dirty="0"/>
              <a:t>Using computers can have negative impacts on your health; for example if you are looking at a computer screen for  long, it could damage your eyes.</a:t>
            </a:r>
          </a:p>
          <a:p>
            <a:r>
              <a:rPr lang="en-GB" altLang="en-US" sz="1700" dirty="0"/>
              <a:t>Also if you are on a computer all day long,  it would affect your health because you would not be getting any exercise.</a:t>
            </a:r>
          </a:p>
          <a:p>
            <a:r>
              <a:rPr lang="en-GB" altLang="en-US" sz="1700" dirty="0"/>
              <a:t> Also the doctors online may diagnose you wrong because they are not seeing you in person.</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5" name="Picture 3" descr="Fatguy.jpg">
            <a:extLst>
              <a:ext uri="{FF2B5EF4-FFF2-40B4-BE49-F238E27FC236}">
                <a16:creationId xmlns:a16="http://schemas.microsoft.com/office/drawing/2014/main" id="{FE37FA30-1E92-B54E-88D0-ACF48711BD0F}"/>
              </a:ext>
            </a:extLst>
          </p:cNvPr>
          <p:cNvPicPr>
            <a:picLocks noChangeAspect="1"/>
          </p:cNvPicPr>
          <p:nvPr/>
        </p:nvPicPr>
        <p:blipFill rotWithShape="1">
          <a:blip r:embed="rId2">
            <a:extLst>
              <a:ext uri="{28A0092B-C50C-407E-A947-70E740481C1C}">
                <a14:useLocalDpi xmlns:a14="http://schemas.microsoft.com/office/drawing/2010/main" val="0"/>
              </a:ext>
            </a:extLst>
          </a:blip>
          <a:srcRect l="3528" r="9338" b="2"/>
          <a:stretch/>
        </p:blipFill>
        <p:spPr bwMode="auto">
          <a:xfrm>
            <a:off x="5312567" y="581892"/>
            <a:ext cx="3298075"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6" name="Picture 4" descr="reaper.jpg">
            <a:extLst>
              <a:ext uri="{FF2B5EF4-FFF2-40B4-BE49-F238E27FC236}">
                <a16:creationId xmlns:a16="http://schemas.microsoft.com/office/drawing/2014/main" id="{BBD333D8-E829-A04C-BA7B-6623E933C972}"/>
              </a:ext>
            </a:extLst>
          </p:cNvPr>
          <p:cNvPicPr>
            <a:picLocks noChangeAspect="1"/>
          </p:cNvPicPr>
          <p:nvPr/>
        </p:nvPicPr>
        <p:blipFill rotWithShape="1">
          <a:blip r:embed="rId3">
            <a:extLst>
              <a:ext uri="{28A0092B-C50C-407E-A947-70E740481C1C}">
                <a14:useLocalDpi xmlns:a14="http://schemas.microsoft.com/office/drawing/2010/main" val="0"/>
              </a:ext>
            </a:extLst>
          </a:blip>
          <a:srcRect t="4866" r="-2" b="36338"/>
          <a:stretch/>
        </p:blipFill>
        <p:spPr bwMode="auto">
          <a:xfrm>
            <a:off x="5312567" y="3707894"/>
            <a:ext cx="3296677"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7" name="Title 1">
            <a:extLst>
              <a:ext uri="{FF2B5EF4-FFF2-40B4-BE49-F238E27FC236}">
                <a16:creationId xmlns:a16="http://schemas.microsoft.com/office/drawing/2014/main" id="{2F77B55E-5874-6244-8719-E4E8F3288283}"/>
              </a:ext>
            </a:extLst>
          </p:cNvPr>
          <p:cNvSpPr>
            <a:spLocks noGrp="1"/>
          </p:cNvSpPr>
          <p:nvPr>
            <p:ph type="title"/>
          </p:nvPr>
        </p:nvSpPr>
        <p:spPr>
          <a:xfrm>
            <a:off x="442170" y="856180"/>
            <a:ext cx="3959556" cy="1128068"/>
          </a:xfrm>
        </p:spPr>
        <p:txBody>
          <a:bodyPr anchor="ctr">
            <a:normAutofit/>
          </a:bodyPr>
          <a:lstStyle/>
          <a:p>
            <a:r>
              <a:rPr lang="en-GB" altLang="en-US" sz="3500"/>
              <a:t>Business: Positive</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Content Placeholder 2">
            <a:extLst>
              <a:ext uri="{FF2B5EF4-FFF2-40B4-BE49-F238E27FC236}">
                <a16:creationId xmlns:a16="http://schemas.microsoft.com/office/drawing/2014/main" id="{705134AB-3BA1-AF43-A1BD-7E429D6FAD7A}"/>
              </a:ext>
            </a:extLst>
          </p:cNvPr>
          <p:cNvSpPr>
            <a:spLocks noGrp="1"/>
          </p:cNvSpPr>
          <p:nvPr>
            <p:ph idx="1"/>
          </p:nvPr>
        </p:nvSpPr>
        <p:spPr>
          <a:xfrm>
            <a:off x="443039" y="2330505"/>
            <a:ext cx="3958549" cy="3979585"/>
          </a:xfrm>
        </p:spPr>
        <p:txBody>
          <a:bodyPr anchor="ctr">
            <a:normAutofit/>
          </a:bodyPr>
          <a:lstStyle/>
          <a:p>
            <a:r>
              <a:rPr lang="en-GB" altLang="en-US" sz="1700" dirty="0"/>
              <a:t>Using the internet, some world wide companies can produce large amounts of profit for example Tesco, Amazon and Asda. This is good way to make their company very well known </a:t>
            </a:r>
          </a:p>
          <a:p>
            <a:r>
              <a:rPr lang="en-GB" altLang="en-US" sz="1700" dirty="0"/>
              <a:t>It can produce and increase profit as some companies advertise their products on other websites to increase the interest in their products.</a:t>
            </a:r>
          </a:p>
          <a:p>
            <a:r>
              <a:rPr lang="en-GB" altLang="en-US" sz="1700" dirty="0"/>
              <a:t> This is good because it lets people know which shop is selling what before they travel there or can purchase the product online.</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9" name="Picture 3" descr="Tesco.jpg">
            <a:extLst>
              <a:ext uri="{FF2B5EF4-FFF2-40B4-BE49-F238E27FC236}">
                <a16:creationId xmlns:a16="http://schemas.microsoft.com/office/drawing/2014/main" id="{12DE5343-FC55-8D4F-8084-6252EA9BF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2567" y="1401527"/>
            <a:ext cx="3298075" cy="8794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0" name="Picture 4" descr="asdas.jpg">
            <a:extLst>
              <a:ext uri="{FF2B5EF4-FFF2-40B4-BE49-F238E27FC236}">
                <a16:creationId xmlns:a16="http://schemas.microsoft.com/office/drawing/2014/main" id="{6B7A57C6-B61E-814B-A86D-8DB42FB83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12567" y="3789887"/>
            <a:ext cx="3296677" cy="2354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942</Words>
  <Application>Microsoft Macintosh PowerPoint</Application>
  <PresentationFormat>On-screen Show (4:3)</PresentationFormat>
  <Paragraphs>60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Constantia</vt:lpstr>
      <vt:lpstr>Wingdings 2</vt:lpstr>
      <vt:lpstr>Office Theme</vt:lpstr>
      <vt:lpstr>The positive and negative  impacts of ICT</vt:lpstr>
      <vt:lpstr>Learning Outcomes</vt:lpstr>
      <vt:lpstr>Social Networking: Positive</vt:lpstr>
      <vt:lpstr>Social Networking: Negative</vt:lpstr>
      <vt:lpstr>Personal Security: Positive/Negative</vt:lpstr>
      <vt:lpstr>Generation Barriers</vt:lpstr>
      <vt:lpstr>Health: Benefits</vt:lpstr>
      <vt:lpstr>Health: Negatives</vt:lpstr>
      <vt:lpstr>Business: Positive</vt:lpstr>
      <vt:lpstr>Business: Negative</vt:lpstr>
      <vt:lpstr>School : Positives</vt:lpstr>
      <vt:lpstr>School: Negative</vt:lpstr>
      <vt:lpstr>Positive Overall</vt:lpstr>
      <vt:lpstr>Negative Overall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positive and negative  impacts of ICT</dc:title>
  <dc:creator>Chandranna Rayadurg</dc:creator>
  <cp:lastModifiedBy>Chandranna Rayadurg</cp:lastModifiedBy>
  <cp:revision>3</cp:revision>
  <dcterms:created xsi:type="dcterms:W3CDTF">2020-08-20T11:22:04Z</dcterms:created>
  <dcterms:modified xsi:type="dcterms:W3CDTF">2021-07-14T15:49:07Z</dcterms:modified>
</cp:coreProperties>
</file>